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8.xml" ContentType="application/vnd.openxmlformats-officedocument.presentationml.notesSlide+xml"/>
  <Override PartName="/ppt/tags/tag9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3"/>
  </p:notesMasterIdLst>
  <p:sldIdLst>
    <p:sldId id="257" r:id="rId2"/>
    <p:sldId id="310" r:id="rId3"/>
    <p:sldId id="301" r:id="rId4"/>
    <p:sldId id="302" r:id="rId5"/>
    <p:sldId id="303" r:id="rId6"/>
    <p:sldId id="305" r:id="rId7"/>
    <p:sldId id="323" r:id="rId8"/>
    <p:sldId id="324" r:id="rId9"/>
    <p:sldId id="325" r:id="rId10"/>
    <p:sldId id="329" r:id="rId11"/>
    <p:sldId id="326" r:id="rId12"/>
    <p:sldId id="330" r:id="rId13"/>
    <p:sldId id="335" r:id="rId14"/>
    <p:sldId id="334" r:id="rId15"/>
    <p:sldId id="332" r:id="rId16"/>
    <p:sldId id="327" r:id="rId17"/>
    <p:sldId id="333" r:id="rId18"/>
    <p:sldId id="317" r:id="rId19"/>
    <p:sldId id="318" r:id="rId20"/>
    <p:sldId id="331" r:id="rId21"/>
    <p:sldId id="314" r:id="rId22"/>
    <p:sldId id="306" r:id="rId23"/>
    <p:sldId id="307" r:id="rId24"/>
    <p:sldId id="308" r:id="rId25"/>
    <p:sldId id="328" r:id="rId26"/>
    <p:sldId id="309" r:id="rId27"/>
    <p:sldId id="311" r:id="rId28"/>
    <p:sldId id="312" r:id="rId29"/>
    <p:sldId id="313" r:id="rId30"/>
    <p:sldId id="258" r:id="rId31"/>
    <p:sldId id="260" r:id="rId32"/>
    <p:sldId id="319" r:id="rId33"/>
    <p:sldId id="320" r:id="rId34"/>
    <p:sldId id="321" r:id="rId35"/>
    <p:sldId id="283" r:id="rId36"/>
    <p:sldId id="316" r:id="rId37"/>
    <p:sldId id="337" r:id="rId38"/>
    <p:sldId id="336" r:id="rId39"/>
    <p:sldId id="270" r:id="rId40"/>
    <p:sldId id="338" r:id="rId41"/>
    <p:sldId id="300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0000FF"/>
    <a:srgbClr val="FF3399"/>
    <a:srgbClr val="FE98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314" y="-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9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779C0E-EF8E-4A06-8184-A47844B48D9B}" type="datetimeFigureOut">
              <a:rPr lang="en-US" smtClean="0"/>
              <a:pPr/>
              <a:t>8/5/2012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33D6C9-D8E7-426F-8169-A045609334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650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B4F0D96-8710-4EEB-9C25-A8290870690C}" type="slidenum">
              <a:rPr lang="en-US" smtClean="0"/>
              <a:pPr/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236"/>
            <a:ext cx="5486082" cy="403265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8875" y="717550"/>
            <a:ext cx="4540250" cy="34067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Text Box 3"/>
          <p:cNvSpPr txBox="1"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236"/>
            <a:ext cx="5486082" cy="403265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236"/>
            <a:ext cx="5486082" cy="403265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236"/>
            <a:ext cx="5486082" cy="403265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236"/>
            <a:ext cx="5486082" cy="403265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236"/>
            <a:ext cx="5486082" cy="403265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236"/>
            <a:ext cx="5486082" cy="403265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8875" y="717550"/>
            <a:ext cx="4540250" cy="34067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Text Box 3"/>
          <p:cNvSpPr txBox="1"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8875" y="717550"/>
            <a:ext cx="4540250" cy="34067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Text Box 3"/>
          <p:cNvSpPr txBox="1"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A(</a:t>
            </a:r>
            <a:r>
              <a:rPr lang="en-US" dirty="0" err="1" smtClean="0"/>
              <a:t>e,e’p</a:t>
            </a:r>
            <a:r>
              <a:rPr lang="en-US" dirty="0" smtClean="0"/>
              <a:t>) reactions.</a:t>
            </a:r>
            <a:r>
              <a:rPr lang="en-US" baseline="0" dirty="0" smtClean="0"/>
              <a:t>  HRS: High resolution spectrometers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BE0E5A-E0F6-4B78-95D3-8D6F36ADE77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8875" y="717550"/>
            <a:ext cx="4540250" cy="34067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Text Box 3"/>
          <p:cNvSpPr txBox="1"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BE0E5A-E0F6-4B78-95D3-8D6F36ADE77A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236"/>
            <a:ext cx="5486082" cy="403265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236"/>
            <a:ext cx="5486082" cy="403265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66023" y="4867200"/>
            <a:ext cx="5250388" cy="4038218"/>
          </a:xfrm>
          <a:prstGeom prst="rect">
            <a:avLst/>
          </a:prstGeom>
          <a:noFill/>
          <a:ln>
            <a:noFill/>
          </a:ln>
        </p:spPr>
        <p:txBody>
          <a:bodyPr vert="horz" lIns="80766" tIns="40383" rIns="80766" bIns="40383" compatLnSpc="0"/>
          <a:lstStyle/>
          <a:p>
            <a:pPr hangingPunct="0"/>
            <a:r>
              <a:rPr lang="en-US" sz="1600">
                <a:latin typeface="Liberation Sans" pitchFamily="18"/>
                <a:ea typeface="DejaVu Sans" pitchFamily="2"/>
                <a:cs typeface="Lohit Hindi" pitchFamily="2"/>
              </a:rPr>
              <a:t>EG4:</a:t>
            </a:r>
          </a:p>
          <a:p>
            <a:pPr hangingPunct="0"/>
            <a:r>
              <a:rPr lang="en-US" sz="1600">
                <a:latin typeface="Liberation Sans" pitchFamily="18"/>
                <a:ea typeface="DejaVu Sans" pitchFamily="2"/>
                <a:cs typeface="Lohit Hindi" pitchFamily="2"/>
              </a:rPr>
              <a:t> </a:t>
            </a:r>
            <a:r>
              <a:rPr lang="zh-CN" altLang="en-US" sz="1600">
                <a:latin typeface="Liberation Sans" pitchFamily="18"/>
                <a:ea typeface="DejaVu Sans" pitchFamily="2"/>
                <a:cs typeface="Lohit Hindi" pitchFamily="2"/>
              </a:rPr>
              <a:t>● </a:t>
            </a:r>
            <a:r>
              <a:rPr lang="en-US" sz="1600">
                <a:latin typeface="Liberation Sans" pitchFamily="18"/>
                <a:ea typeface="DejaVu Sans" pitchFamily="2"/>
                <a:cs typeface="Lohit Hindi" pitchFamily="2"/>
              </a:rPr>
              <a:t> Pol. e- &amp; pol. NH3, ND3</a:t>
            </a:r>
          </a:p>
          <a:p>
            <a:pPr hangingPunct="0"/>
            <a:r>
              <a:rPr lang="en-US" sz="1600">
                <a:latin typeface="Liberation Sans" pitchFamily="18"/>
                <a:ea typeface="DejaVu Sans" pitchFamily="2"/>
                <a:cs typeface="Lohit Hindi" pitchFamily="2"/>
              </a:rPr>
              <a:t> </a:t>
            </a:r>
            <a:r>
              <a:rPr lang="zh-CN" altLang="en-US" sz="1600">
                <a:latin typeface="Liberation Sans" pitchFamily="18"/>
                <a:ea typeface="DejaVu Sans" pitchFamily="2"/>
                <a:cs typeface="Lohit Hindi" pitchFamily="2"/>
              </a:rPr>
              <a:t>● </a:t>
            </a:r>
            <a:r>
              <a:rPr lang="en-US" sz="1600">
                <a:latin typeface="Liberation Sans" pitchFamily="18"/>
                <a:ea typeface="DejaVu Sans" pitchFamily="2"/>
                <a:cs typeface="Lohit Hindi" pitchFamily="2"/>
              </a:rPr>
              <a:t>Main trigger: special CC in sector 6 &amp; ECtot &amp; ECin thr.</a:t>
            </a:r>
          </a:p>
          <a:p>
            <a:pPr hangingPunct="0"/>
            <a:r>
              <a:rPr lang="en-US" sz="1600">
                <a:latin typeface="Liberation Sans" pitchFamily="18"/>
                <a:ea typeface="DejaVu Sans" pitchFamily="2"/>
                <a:cs typeface="Lohit Hindi" pitchFamily="2"/>
              </a:rPr>
              <a:t> </a:t>
            </a:r>
            <a:r>
              <a:rPr lang="zh-CN" altLang="en-US" sz="1600">
                <a:latin typeface="Liberation Sans" pitchFamily="18"/>
                <a:ea typeface="DejaVu Sans" pitchFamily="2"/>
                <a:cs typeface="Lohit Hindi" pitchFamily="2"/>
              </a:rPr>
              <a:t>● </a:t>
            </a:r>
            <a:r>
              <a:rPr lang="en-US" sz="1600">
                <a:latin typeface="Liberation Sans" pitchFamily="18"/>
                <a:ea typeface="DejaVu Sans" pitchFamily="2"/>
                <a:cs typeface="Lohit Hindi" pitchFamily="2"/>
              </a:rPr>
              <a:t>Secondary trigger: EC (all sectors).</a:t>
            </a:r>
          </a:p>
          <a:p>
            <a:pPr hangingPunct="0"/>
            <a:r>
              <a:rPr lang="en-US" sz="1600">
                <a:latin typeface="Liberation Sans" pitchFamily="18"/>
                <a:ea typeface="DejaVu Sans" pitchFamily="2"/>
                <a:cs typeface="Lohit Hindi" pitchFamily="2"/>
              </a:rPr>
              <a:t> </a:t>
            </a:r>
            <a:r>
              <a:rPr lang="zh-CN" altLang="en-US" sz="1600">
                <a:latin typeface="Liberation Sans" pitchFamily="18"/>
                <a:ea typeface="DejaVu Sans" pitchFamily="2"/>
                <a:cs typeface="Lohit Hindi" pitchFamily="2"/>
              </a:rPr>
              <a:t>● </a:t>
            </a:r>
            <a:r>
              <a:rPr lang="en-US" sz="1600">
                <a:latin typeface="Liberation Sans" pitchFamily="18"/>
                <a:ea typeface="DejaVu Sans" pitchFamily="2"/>
                <a:cs typeface="Lohit Hindi" pitchFamily="2"/>
              </a:rPr>
              <a:t>Torus: outbending only. Target: -1m.</a:t>
            </a:r>
          </a:p>
          <a:p>
            <a:pPr hangingPunct="0"/>
            <a:r>
              <a:rPr lang="en-US" sz="1600">
                <a:latin typeface="Liberation Sans" pitchFamily="18"/>
                <a:ea typeface="DejaVu Sans" pitchFamily="2"/>
                <a:cs typeface="Lohit Hindi" pitchFamily="2"/>
              </a:rPr>
              <a:t> </a:t>
            </a:r>
            <a:r>
              <a:rPr lang="zh-CN" altLang="en-US" sz="1600">
                <a:latin typeface="Liberation Sans" pitchFamily="18"/>
                <a:ea typeface="DejaVu Sans" pitchFamily="2"/>
                <a:cs typeface="Lohit Hindi" pitchFamily="2"/>
              </a:rPr>
              <a:t>● </a:t>
            </a:r>
            <a:r>
              <a:rPr lang="en-US" sz="1600">
                <a:latin typeface="Liberation Sans" pitchFamily="18"/>
                <a:ea typeface="DejaVu Sans" pitchFamily="2"/>
                <a:cs typeface="Lohit Hindi" pitchFamily="2"/>
              </a:rPr>
              <a:t> E: 1 to 3 GeV.</a:t>
            </a:r>
          </a:p>
          <a:p>
            <a:pPr hangingPunct="0"/>
            <a:r>
              <a:rPr lang="en-US" sz="1600">
                <a:latin typeface="Liberation Sans" pitchFamily="18"/>
                <a:ea typeface="DejaVu Sans" pitchFamily="2"/>
                <a:cs typeface="Lohit Hindi" pitchFamily="2"/>
              </a:rPr>
              <a:t> </a:t>
            </a:r>
            <a:r>
              <a:rPr lang="zh-CN" altLang="en-US" sz="1600">
                <a:latin typeface="Liberation Sans" pitchFamily="18"/>
                <a:ea typeface="DejaVu Sans" pitchFamily="2"/>
                <a:cs typeface="Lohit Hindi" pitchFamily="2"/>
              </a:rPr>
              <a:t>● </a:t>
            </a:r>
            <a:r>
              <a:rPr lang="en-US" sz="1600">
                <a:latin typeface="Liberation Sans" pitchFamily="18"/>
                <a:ea typeface="DejaVu Sans" pitchFamily="2"/>
                <a:cs typeface="Lohit Hindi" pitchFamily="2"/>
              </a:rPr>
              <a:t> Focus: Inclusive analysis at small angles.</a:t>
            </a:r>
          </a:p>
          <a:p>
            <a:pPr hangingPunct="0"/>
            <a:r>
              <a:rPr lang="en-US" sz="1600">
                <a:latin typeface="Liberation Sans" pitchFamily="18"/>
                <a:ea typeface="DejaVu Sans" pitchFamily="2"/>
                <a:cs typeface="Lohit Hindi" pitchFamily="2"/>
              </a:rPr>
              <a:t> </a:t>
            </a:r>
            <a:r>
              <a:rPr lang="zh-CN" altLang="en-US" sz="1600">
                <a:latin typeface="Liberation Sans" pitchFamily="18"/>
                <a:ea typeface="DejaVu Sans" pitchFamily="2"/>
                <a:cs typeface="Lohit Hindi" pitchFamily="2"/>
              </a:rPr>
              <a:t>● </a:t>
            </a:r>
            <a:r>
              <a:rPr lang="en-US" sz="1600">
                <a:latin typeface="Liberation Sans" pitchFamily="18"/>
                <a:ea typeface="DejaVu Sans" pitchFamily="2"/>
                <a:cs typeface="Lohit Hindi" pitchFamily="2"/>
              </a:rPr>
              <a:t> Exclusive pion analysis.</a:t>
            </a:r>
          </a:p>
          <a:p>
            <a:pPr hangingPunct="0"/>
            <a:r>
              <a:rPr lang="en-US" sz="1600">
                <a:latin typeface="Liberation Sans" pitchFamily="18"/>
                <a:ea typeface="DejaVu Sans" pitchFamily="2"/>
                <a:cs typeface="Lohit Hindi" pitchFamily="2"/>
              </a:rPr>
              <a:t> </a:t>
            </a:r>
            <a:r>
              <a:rPr lang="zh-CN" altLang="en-US" sz="1600">
                <a:latin typeface="Liberation Sans" pitchFamily="18"/>
                <a:ea typeface="DejaVu Sans" pitchFamily="2"/>
                <a:cs typeface="Lohit Hindi" pitchFamily="2"/>
              </a:rPr>
              <a:t>● </a:t>
            </a:r>
            <a:r>
              <a:rPr lang="en-US" sz="1600">
                <a:latin typeface="Liberation Sans" pitchFamily="18"/>
                <a:ea typeface="DejaVu Sans" pitchFamily="2"/>
                <a:cs typeface="Lohit Hindi" pitchFamily="2"/>
              </a:rPr>
              <a:t> For analysis: using ntuples (or root trees) only.</a:t>
            </a:r>
          </a:p>
          <a:p>
            <a:pPr hangingPunct="0"/>
            <a:endParaRPr lang="en-US" sz="1600">
              <a:latin typeface="Liberation Sans" pitchFamily="18"/>
              <a:ea typeface="DejaVu Sans" pitchFamily="2"/>
              <a:cs typeface="Lohit Hindi" pitchFamily="2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236"/>
            <a:ext cx="5486082" cy="403265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8875" y="717550"/>
            <a:ext cx="4540250" cy="34067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Text Box 3"/>
          <p:cNvSpPr txBox="1"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236"/>
            <a:ext cx="5486082" cy="403265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8875" y="717550"/>
            <a:ext cx="4540250" cy="34067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Text Box 3"/>
          <p:cNvSpPr txBox="1"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8875" y="717550"/>
            <a:ext cx="4540250" cy="34067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Text Box 3"/>
          <p:cNvSpPr txBox="1"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8875" y="717550"/>
            <a:ext cx="4540250" cy="34067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Text Box 3"/>
          <p:cNvSpPr txBox="1"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A(</a:t>
            </a:r>
            <a:r>
              <a:rPr lang="en-US" dirty="0" err="1" smtClean="0"/>
              <a:t>e,e’p</a:t>
            </a:r>
            <a:r>
              <a:rPr lang="en-US" dirty="0" smtClean="0"/>
              <a:t>) reactions.</a:t>
            </a:r>
            <a:r>
              <a:rPr lang="en-US" baseline="0" dirty="0" smtClean="0"/>
              <a:t>  HRS: High resolution spectrometers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BE0E5A-E0F6-4B78-95D3-8D6F36ADE77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A(</a:t>
            </a:r>
            <a:r>
              <a:rPr lang="en-US" dirty="0" err="1" smtClean="0"/>
              <a:t>e,e’p</a:t>
            </a:r>
            <a:r>
              <a:rPr lang="en-US" dirty="0" smtClean="0"/>
              <a:t>) reactions.</a:t>
            </a:r>
            <a:r>
              <a:rPr lang="en-US" baseline="0" dirty="0" smtClean="0"/>
              <a:t>  HRS: High resolution spectrometers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BE0E5A-E0F6-4B78-95D3-8D6F36ADE77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A(</a:t>
            </a:r>
            <a:r>
              <a:rPr lang="en-US" dirty="0" err="1" smtClean="0"/>
              <a:t>e,e’p</a:t>
            </a:r>
            <a:r>
              <a:rPr lang="en-US" dirty="0" smtClean="0"/>
              <a:t>) reactions.</a:t>
            </a:r>
            <a:r>
              <a:rPr lang="en-US" baseline="0" dirty="0" smtClean="0"/>
              <a:t>  HRS: High resolution spectrometers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BE0E5A-E0F6-4B78-95D3-8D6F36ADE77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8875" y="717550"/>
            <a:ext cx="4540250" cy="34067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Text Box 3"/>
          <p:cNvSpPr txBox="1"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8875" y="717550"/>
            <a:ext cx="4540250" cy="34067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Text Box 3"/>
          <p:cNvSpPr txBox="1"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8875" y="717550"/>
            <a:ext cx="4540250" cy="34067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Text Box 3"/>
          <p:cNvSpPr txBox="1"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236"/>
            <a:ext cx="5486082" cy="403265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EE062-CA8D-4BFD-93A1-45A899919BAC}" type="datetimeFigureOut">
              <a:rPr lang="en-US" smtClean="0"/>
              <a:pPr/>
              <a:t>8/5/2012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69A94-7B13-4011-8EBC-5D87A2923E3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EE062-CA8D-4BFD-93A1-45A899919BAC}" type="datetimeFigureOut">
              <a:rPr lang="en-US" smtClean="0"/>
              <a:pPr/>
              <a:t>8/5/2012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69A94-7B13-4011-8EBC-5D87A2923E3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EE062-CA8D-4BFD-93A1-45A899919BAC}" type="datetimeFigureOut">
              <a:rPr lang="en-US" smtClean="0"/>
              <a:pPr/>
              <a:t>8/5/2012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69A94-7B13-4011-8EBC-5D87A2923E3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EE062-CA8D-4BFD-93A1-45A899919BAC}" type="datetimeFigureOut">
              <a:rPr lang="en-US" smtClean="0"/>
              <a:pPr/>
              <a:t>8/5/2012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69A94-7B13-4011-8EBC-5D87A2923E3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EE062-CA8D-4BFD-93A1-45A899919BAC}" type="datetimeFigureOut">
              <a:rPr lang="en-US" smtClean="0"/>
              <a:pPr/>
              <a:t>8/5/2012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69A94-7B13-4011-8EBC-5D87A2923E3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EE062-CA8D-4BFD-93A1-45A899919BAC}" type="datetimeFigureOut">
              <a:rPr lang="en-US" smtClean="0"/>
              <a:pPr/>
              <a:t>8/5/2012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69A94-7B13-4011-8EBC-5D87A2923E3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EE062-CA8D-4BFD-93A1-45A899919BAC}" type="datetimeFigureOut">
              <a:rPr lang="en-US" smtClean="0"/>
              <a:pPr/>
              <a:t>8/5/2012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69A94-7B13-4011-8EBC-5D87A2923E3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EE062-CA8D-4BFD-93A1-45A899919BAC}" type="datetimeFigureOut">
              <a:rPr lang="en-US" smtClean="0"/>
              <a:pPr/>
              <a:t>8/5/2012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69A94-7B13-4011-8EBC-5D87A2923E3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EE062-CA8D-4BFD-93A1-45A899919BAC}" type="datetimeFigureOut">
              <a:rPr lang="en-US" smtClean="0"/>
              <a:pPr/>
              <a:t>8/5/2012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69A94-7B13-4011-8EBC-5D87A2923E3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EE062-CA8D-4BFD-93A1-45A899919BAC}" type="datetimeFigureOut">
              <a:rPr lang="en-US" smtClean="0"/>
              <a:pPr/>
              <a:t>8/5/2012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69A94-7B13-4011-8EBC-5D87A2923E3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EE062-CA8D-4BFD-93A1-45A899919BAC}" type="datetimeFigureOut">
              <a:rPr lang="en-US" smtClean="0"/>
              <a:pPr/>
              <a:t>8/5/2012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F69A94-7B13-4011-8EBC-5D87A2923E3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FCEE062-CA8D-4BFD-93A1-45A899919BAC}" type="datetimeFigureOut">
              <a:rPr lang="en-US" smtClean="0"/>
              <a:pPr/>
              <a:t>8/5/2012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F69A94-7B13-4011-8EBC-5D87A2923E3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4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notesSlide" Target="../notesSlides/notesSlide18.xml"/><Relationship Id="rId9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gif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2.jpeg"/><Relationship Id="rId5" Type="http://schemas.openxmlformats.org/officeDocument/2006/relationships/image" Target="../media/image42.png"/><Relationship Id="rId10" Type="http://schemas.openxmlformats.org/officeDocument/2006/relationships/image" Target="../media/image3.png"/><Relationship Id="rId4" Type="http://schemas.openxmlformats.org/officeDocument/2006/relationships/image" Target="../media/image41.gif"/><Relationship Id="rId9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2.jpe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52.gif"/><Relationship Id="rId4" Type="http://schemas.openxmlformats.org/officeDocument/2006/relationships/image" Target="../media/image51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5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5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3.png"/><Relationship Id="rId4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59.wmf"/><Relationship Id="rId4" Type="http://schemas.openxmlformats.org/officeDocument/2006/relationships/oleObject" Target="../embeddings/oleObject1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4.jpg"/><Relationship Id="rId4" Type="http://schemas.openxmlformats.org/officeDocument/2006/relationships/image" Target="../media/image62.jp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2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2.jpeg"/><Relationship Id="rId5" Type="http://schemas.openxmlformats.org/officeDocument/2006/relationships/image" Target="../media/image3.png"/><Relationship Id="rId4" Type="http://schemas.openxmlformats.org/officeDocument/2006/relationships/image" Target="../media/image65.gi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2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2.jpeg"/><Relationship Id="rId5" Type="http://schemas.openxmlformats.org/officeDocument/2006/relationships/image" Target="../media/image3.png"/><Relationship Id="rId4" Type="http://schemas.openxmlformats.org/officeDocument/2006/relationships/image" Target="../media/image66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jpe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jpe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13" Type="http://schemas.openxmlformats.org/officeDocument/2006/relationships/image" Target="../media/image14.png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3.png"/><Relationship Id="rId2" Type="http://schemas.openxmlformats.org/officeDocument/2006/relationships/tags" Target="../tags/tag2.xml"/><Relationship Id="rId16" Type="http://schemas.openxmlformats.org/officeDocument/2006/relationships/image" Target="../media/image2.jpe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12.png"/><Relationship Id="rId5" Type="http://schemas.openxmlformats.org/officeDocument/2006/relationships/tags" Target="../tags/tag5.xml"/><Relationship Id="rId15" Type="http://schemas.openxmlformats.org/officeDocument/2006/relationships/image" Target="../media/image3.png"/><Relationship Id="rId10" Type="http://schemas.openxmlformats.org/officeDocument/2006/relationships/image" Target="../media/image11.png"/><Relationship Id="rId4" Type="http://schemas.openxmlformats.org/officeDocument/2006/relationships/tags" Target="../tags/tag4.xml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0000"/>
                <a:satMod val="400000"/>
              </a:schemeClr>
            </a:gs>
            <a:gs pos="50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374" y="2743200"/>
            <a:ext cx="9144000" cy="44627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endParaRPr lang="en-US" sz="2800" dirty="0" smtClean="0">
              <a:solidFill>
                <a:srgbClr val="0070C0"/>
              </a:solidFill>
              <a:latin typeface="+mn-lt"/>
              <a:cs typeface="Arial" charset="0"/>
            </a:endParaRPr>
          </a:p>
          <a:p>
            <a:pPr algn="ctr">
              <a:buFont typeface="Wingdings" pitchFamily="2" charset="2"/>
              <a:buNone/>
              <a:defRPr/>
            </a:pPr>
            <a:endParaRPr lang="en-US" sz="2800" dirty="0" smtClean="0">
              <a:solidFill>
                <a:srgbClr val="0070C0"/>
              </a:solidFill>
              <a:latin typeface="+mn-lt"/>
              <a:cs typeface="Arial" charset="0"/>
            </a:endParaRPr>
          </a:p>
          <a:p>
            <a:pPr algn="ctr">
              <a:buFont typeface="Wingdings" pitchFamily="2" charset="2"/>
              <a:buNone/>
              <a:defRPr/>
            </a:pPr>
            <a:endParaRPr lang="en-US" sz="2800" dirty="0" smtClean="0">
              <a:solidFill>
                <a:srgbClr val="0070C0"/>
              </a:solidFill>
              <a:latin typeface="+mn-lt"/>
              <a:cs typeface="Arial" charset="0"/>
            </a:endParaRPr>
          </a:p>
          <a:p>
            <a:pPr algn="ctr"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FF0000"/>
                </a:solidFill>
                <a:latin typeface="+mn-lt"/>
                <a:cs typeface="Arial" charset="0"/>
              </a:rPr>
              <a:t>Vincent </a:t>
            </a:r>
            <a:r>
              <a:rPr lang="en-US" sz="2800" dirty="0" smtClean="0">
                <a:solidFill>
                  <a:srgbClr val="FF0000"/>
                </a:solidFill>
                <a:latin typeface="+mn-lt"/>
                <a:cs typeface="Arial" charset="0"/>
              </a:rPr>
              <a:t>Sulkosky</a:t>
            </a:r>
            <a:endParaRPr lang="en-US" sz="2800" dirty="0">
              <a:solidFill>
                <a:srgbClr val="FF0000"/>
              </a:solidFill>
              <a:latin typeface="+mn-lt"/>
              <a:cs typeface="Arial" charset="0"/>
            </a:endParaRPr>
          </a:p>
          <a:p>
            <a:pPr algn="ctr">
              <a:buFont typeface="Wingdings" pitchFamily="2" charset="2"/>
              <a:buNone/>
              <a:defRPr/>
            </a:pPr>
            <a:r>
              <a:rPr lang="en-US" sz="2800" dirty="0">
                <a:solidFill>
                  <a:srgbClr val="000000"/>
                </a:solidFill>
                <a:latin typeface="Calibri" pitchFamily="34"/>
                <a:ea typeface="DejaVu Sans" pitchFamily="2"/>
                <a:cs typeface="Lohit Hindi" pitchFamily="2"/>
              </a:rPr>
              <a:t>Massachusetts Institute of </a:t>
            </a:r>
            <a:r>
              <a:rPr lang="en-US" sz="2800" dirty="0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Hindi" pitchFamily="2"/>
              </a:rPr>
              <a:t>Technology</a:t>
            </a:r>
            <a:endParaRPr lang="en-US" sz="2800" dirty="0">
              <a:solidFill>
                <a:srgbClr val="000000"/>
              </a:solidFill>
              <a:latin typeface="Calibri" pitchFamily="34"/>
              <a:ea typeface="DejaVu Sans" pitchFamily="2"/>
              <a:cs typeface="Lohit Hindi" pitchFamily="2"/>
            </a:endParaRPr>
          </a:p>
          <a:p>
            <a:pPr algn="ctr">
              <a:buFont typeface="Wingdings" pitchFamily="2" charset="2"/>
              <a:buNone/>
              <a:defRPr/>
            </a:pPr>
            <a:endParaRPr lang="en-US" sz="1600" dirty="0" smtClean="0">
              <a:solidFill>
                <a:srgbClr val="000000"/>
              </a:solidFill>
              <a:latin typeface="Calibri" pitchFamily="34"/>
              <a:ea typeface="DejaVu Sans" pitchFamily="2"/>
              <a:cs typeface="Lohit Hindi" pitchFamily="2"/>
            </a:endParaRPr>
          </a:p>
          <a:p>
            <a:pPr algn="ctr">
              <a:buFont typeface="Wingdings" pitchFamily="2" charset="2"/>
              <a:buNone/>
              <a:defRPr/>
            </a:pPr>
            <a:r>
              <a:rPr lang="en-US" sz="320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The 7</a:t>
            </a:r>
            <a:r>
              <a:rPr lang="en-US" sz="3200" b="1" baseline="300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th</a:t>
            </a:r>
            <a:r>
              <a:rPr lang="en-US" sz="320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International Workshop on Chiral Dynamics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n-US" sz="12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chemeClr val="bg1"/>
                </a:solidFill>
                <a:latin typeface="Calibri" pitchFamily="34"/>
                <a:ea typeface="DejaVu Sans" pitchFamily="2"/>
                <a:cs typeface="Lohit Hindi" pitchFamily="2"/>
              </a:rPr>
              <a:t>August</a:t>
            </a:r>
            <a:r>
              <a:rPr lang="en-US" sz="2800" dirty="0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Hindi" pitchFamily="2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Calibri" pitchFamily="34"/>
                <a:ea typeface="DejaVu Sans" pitchFamily="2"/>
                <a:cs typeface="Lohit Hindi" pitchFamily="2"/>
              </a:rPr>
              <a:t>10</a:t>
            </a:r>
            <a:r>
              <a:rPr lang="en-US" sz="2800" baseline="30000" dirty="0">
                <a:solidFill>
                  <a:srgbClr val="000000"/>
                </a:solidFill>
                <a:latin typeface="Calibri" pitchFamily="34"/>
                <a:ea typeface="DejaVu Sans" pitchFamily="2"/>
                <a:cs typeface="Lohit Hindi" pitchFamily="2"/>
              </a:rPr>
              <a:t>th</a:t>
            </a:r>
            <a:r>
              <a:rPr lang="en-US" sz="2800" dirty="0">
                <a:solidFill>
                  <a:srgbClr val="000000"/>
                </a:solidFill>
                <a:latin typeface="Calibri" pitchFamily="34"/>
                <a:ea typeface="DejaVu Sans" pitchFamily="2"/>
                <a:cs typeface="Lohit Hindi" pitchFamily="2"/>
              </a:rPr>
              <a:t>, </a:t>
            </a:r>
            <a:r>
              <a:rPr lang="en-US" sz="2800" dirty="0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Hindi" pitchFamily="2"/>
              </a:rPr>
              <a:t>2012</a:t>
            </a:r>
            <a:endParaRPr lang="en-US" sz="2800" b="1" dirty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Newport News, VA</a:t>
            </a:r>
            <a:endParaRPr lang="en-US" sz="2800" dirty="0">
              <a:solidFill>
                <a:srgbClr val="000000"/>
              </a:solidFill>
              <a:latin typeface="Calibri" pitchFamily="34"/>
              <a:ea typeface="DejaVu Sans" pitchFamily="2"/>
              <a:cs typeface="Lohit Hindi" pitchFamily="2"/>
            </a:endParaRPr>
          </a:p>
          <a:p>
            <a:pPr>
              <a:buFont typeface="Wingdings" pitchFamily="2" charset="2"/>
              <a:buNone/>
              <a:defRPr/>
            </a:pPr>
            <a:endParaRPr lang="en-US" sz="2800" dirty="0">
              <a:latin typeface="+mn-lt"/>
              <a:cs typeface="Arial" charset="0"/>
            </a:endParaRPr>
          </a:p>
        </p:txBody>
      </p:sp>
      <p:pic>
        <p:nvPicPr>
          <p:cNvPr id="1027" name="Picture 11" descr="C:\Documents and Settings\Vince\Desktop\JLab_logo_white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11963" y="6130925"/>
            <a:ext cx="2332037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249680"/>
            <a:ext cx="9144000" cy="16764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zh-CN" sz="4000" dirty="0" smtClean="0">
                <a:solidFill>
                  <a:srgbClr val="FFC000"/>
                </a:solidFill>
                <a:ea typeface="宋体" pitchFamily="2" charset="-122"/>
              </a:rPr>
              <a:t>An Overview of Longitudinal </a:t>
            </a:r>
            <a:br>
              <a:rPr lang="en-US" altLang="zh-CN" sz="4000" dirty="0" smtClean="0">
                <a:solidFill>
                  <a:srgbClr val="FFC000"/>
                </a:solidFill>
                <a:ea typeface="宋体" pitchFamily="2" charset="-122"/>
              </a:rPr>
            </a:br>
            <a:r>
              <a:rPr lang="en-US" altLang="zh-CN" sz="4000" dirty="0" smtClean="0">
                <a:solidFill>
                  <a:srgbClr val="FFC000"/>
                </a:solidFill>
                <a:ea typeface="宋体" pitchFamily="2" charset="-122"/>
              </a:rPr>
              <a:t>Spin Structure Measurements </a:t>
            </a:r>
            <a:br>
              <a:rPr lang="en-US" altLang="zh-CN" sz="4000" dirty="0" smtClean="0">
                <a:solidFill>
                  <a:srgbClr val="FFC000"/>
                </a:solidFill>
                <a:ea typeface="宋体" pitchFamily="2" charset="-122"/>
              </a:rPr>
            </a:br>
            <a:r>
              <a:rPr lang="en-US" altLang="zh-CN" sz="4000" dirty="0" smtClean="0">
                <a:solidFill>
                  <a:srgbClr val="FFC000"/>
                </a:solidFill>
                <a:ea typeface="宋体" pitchFamily="2" charset="-122"/>
              </a:rPr>
              <a:t>from Jefferson Lab</a:t>
            </a:r>
            <a:r>
              <a:rPr lang="en-US" altLang="zh-CN" sz="4800" dirty="0">
                <a:solidFill>
                  <a:srgbClr val="FFC000"/>
                </a:solidFill>
                <a:ea typeface="宋体" pitchFamily="2" charset="-122"/>
              </a:rPr>
              <a:t/>
            </a:r>
            <a:br>
              <a:rPr lang="en-US" altLang="zh-CN" sz="4800" dirty="0">
                <a:solidFill>
                  <a:srgbClr val="FFC000"/>
                </a:solidFill>
                <a:ea typeface="宋体" pitchFamily="2" charset="-122"/>
              </a:rPr>
            </a:br>
            <a:r>
              <a:rPr lang="en-US" sz="3600" dirty="0"/>
              <a:t>                               </a:t>
            </a:r>
          </a:p>
        </p:txBody>
      </p:sp>
      <p:pic>
        <p:nvPicPr>
          <p:cNvPr id="1030" name="Picture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6308725"/>
            <a:ext cx="849313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743200"/>
            <a:ext cx="3617406" cy="109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52214"/>
            <a:ext cx="9144000" cy="708571"/>
          </a:xfrm>
          <a:prstGeom prst="rect">
            <a:avLst/>
          </a:prstGeom>
          <a:noFill/>
          <a:ln>
            <a:noFill/>
          </a:ln>
        </p:spPr>
        <p:txBody>
          <a:bodyPr vert="horz" wrap="square" lIns="81639" tIns="40820" rIns="81639" bIns="40820" compatLnSpc="0">
            <a:spAutoFit/>
          </a:bodyPr>
          <a:lstStyle/>
          <a:p>
            <a:pPr algn="ctr" hangingPunct="0"/>
            <a:r>
              <a:rPr lang="en-US" sz="4000" b="1" dirty="0" smtClean="0">
                <a:solidFill>
                  <a:srgbClr val="C00000"/>
                </a:solidFill>
                <a:latin typeface="+mj-lt"/>
                <a:ea typeface="DejaVu Sans" pitchFamily="2"/>
                <a:cs typeface="Lohit Hindi" pitchFamily="2"/>
              </a:rPr>
              <a:t>First Moment of g</a:t>
            </a:r>
            <a:r>
              <a:rPr lang="en-US" sz="4000" b="1" baseline="-25000" dirty="0" smtClean="0">
                <a:solidFill>
                  <a:srgbClr val="C00000"/>
                </a:solidFill>
                <a:latin typeface="+mj-lt"/>
                <a:ea typeface="DejaVu Sans" pitchFamily="2"/>
                <a:cs typeface="Lohit Hindi" pitchFamily="2"/>
              </a:rPr>
              <a:t>1</a:t>
            </a:r>
            <a:endParaRPr lang="en-US" sz="4000" b="1" baseline="-25000" dirty="0">
              <a:solidFill>
                <a:srgbClr val="C00000"/>
              </a:solidFill>
              <a:latin typeface="+mj-lt"/>
              <a:ea typeface="DejaVu Sans" pitchFamily="2"/>
              <a:cs typeface="Lohit Hindi" pitchFamily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30095" y="10020948"/>
            <a:ext cx="5598720" cy="800519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compatLnSpc="0">
            <a:spAutoFit/>
          </a:bodyPr>
          <a:lstStyle/>
          <a:p>
            <a:pPr hangingPunct="0">
              <a:spcAft>
                <a:spcPts val="1044"/>
              </a:spcAft>
              <a:buSzPct val="45000"/>
              <a:buFont typeface="StarSymbol"/>
              <a:buChar char="●"/>
            </a:pPr>
            <a:r>
              <a:rPr lang="en-US" sz="1600">
                <a:latin typeface="Liberation Sans" pitchFamily="18"/>
                <a:ea typeface="DejaVu Sans" pitchFamily="2"/>
                <a:cs typeface="Lohit Hindi" pitchFamily="2"/>
              </a:rPr>
              <a:t>At Q</a:t>
            </a:r>
            <a:r>
              <a:rPr lang="en-US" sz="1600" baseline="30000">
                <a:latin typeface="Liberation Sans" pitchFamily="18"/>
                <a:ea typeface="DejaVu Sans" pitchFamily="2"/>
                <a:cs typeface="Lohit Hindi" pitchFamily="2"/>
              </a:rPr>
              <a:t>2</a:t>
            </a:r>
            <a:r>
              <a:rPr lang="en-US" sz="1600">
                <a:latin typeface="Liberation Sans" pitchFamily="18"/>
                <a:ea typeface="DejaVu Sans" pitchFamily="2"/>
                <a:cs typeface="Lohit Hindi" pitchFamily="2"/>
              </a:rPr>
              <a:t> = 0, the GDH sum rule is recovered.</a:t>
            </a:r>
          </a:p>
          <a:p>
            <a:pPr hangingPunct="0">
              <a:spcAft>
                <a:spcPts val="1044"/>
              </a:spcAft>
              <a:buSzPct val="45000"/>
              <a:buFont typeface="StarSymbol"/>
              <a:buChar char="●"/>
            </a:pPr>
            <a:r>
              <a:rPr lang="en-US" sz="1600">
                <a:latin typeface="Liberation Sans" pitchFamily="18"/>
                <a:ea typeface="DejaVu Sans" pitchFamily="2"/>
                <a:cs typeface="Lohit Hindi" pitchFamily="2"/>
              </a:rPr>
              <a:t>At Q</a:t>
            </a:r>
            <a:r>
              <a:rPr lang="en-US" sz="1600" baseline="30000">
                <a:latin typeface="Liberation Sans" pitchFamily="18"/>
                <a:ea typeface="DejaVu Sans" pitchFamily="2"/>
                <a:cs typeface="Lohit Hindi" pitchFamily="2"/>
              </a:rPr>
              <a:t>2</a:t>
            </a:r>
            <a:r>
              <a:rPr lang="en-US" sz="1600">
                <a:latin typeface="Liberation Sans" pitchFamily="18"/>
                <a:ea typeface="DejaVu Sans" pitchFamily="2"/>
                <a:cs typeface="Lohit Hindi" pitchFamily="2"/>
              </a:rPr>
              <a:t> </a:t>
            </a:r>
            <a:r>
              <a:rPr lang="en-US" sz="2400">
                <a:latin typeface="Liberation Serif" pitchFamily="18"/>
                <a:ea typeface="Liberation Serif" pitchFamily="18"/>
                <a:cs typeface="Liberation Serif" pitchFamily="18"/>
              </a:rPr>
              <a:t>→</a:t>
            </a:r>
            <a:r>
              <a:rPr lang="en-US" sz="1600">
                <a:latin typeface="Liberation Sans" pitchFamily="18"/>
                <a:ea typeface="Liberation Serif" pitchFamily="18"/>
                <a:cs typeface="Liberation Serif" pitchFamily="18"/>
              </a:rPr>
              <a:t> </a:t>
            </a:r>
            <a:r>
              <a:rPr lang="en-US" sz="2000">
                <a:latin typeface="Liberation Sans" pitchFamily="34"/>
                <a:ea typeface="Liberation Sans" pitchFamily="34"/>
                <a:cs typeface="Liberation Sans" pitchFamily="34"/>
              </a:rPr>
              <a:t>∞</a:t>
            </a:r>
            <a:r>
              <a:rPr lang="en-US" sz="2000">
                <a:latin typeface="Liberation Sans" pitchFamily="18"/>
                <a:ea typeface="Liberation Sans" pitchFamily="34"/>
                <a:cs typeface="Liberation Sans" pitchFamily="34"/>
              </a:rPr>
              <a:t>,</a:t>
            </a:r>
            <a:r>
              <a:rPr lang="en-US" sz="1600">
                <a:latin typeface="Liberation Sans" pitchFamily="18"/>
                <a:ea typeface="DejaVu Sans" pitchFamily="2"/>
                <a:cs typeface="Lohit Hindi" pitchFamily="2"/>
              </a:rPr>
              <a:t> the Bjorken sum rule is recovered.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524000"/>
            <a:ext cx="3962400" cy="495371"/>
          </a:xfrm>
          <a:prstGeom prst="rect">
            <a:avLst/>
          </a:prstGeom>
          <a:noFill/>
          <a:ln>
            <a:noFill/>
          </a:ln>
        </p:spPr>
        <p:txBody>
          <a:bodyPr vert="horz" wrap="square" lIns="81639" tIns="40820" rIns="81639" bIns="40820" compatLnSpc="0">
            <a:spAutoFit/>
          </a:bodyPr>
          <a:lstStyle/>
          <a:p>
            <a:pPr hangingPunct="0"/>
            <a:r>
              <a:rPr lang="en-US" sz="2800" dirty="0">
                <a:solidFill>
                  <a:srgbClr val="800000"/>
                </a:solidFill>
                <a:latin typeface="Arial" pitchFamily="34" charset="0"/>
                <a:ea typeface="DejaVu Sans" pitchFamily="2"/>
                <a:cs typeface="Arial" pitchFamily="34" charset="0"/>
              </a:rPr>
              <a:t>The first </a:t>
            </a:r>
            <a:r>
              <a:rPr lang="en-US" sz="2800" dirty="0" smtClean="0">
                <a:solidFill>
                  <a:srgbClr val="800000"/>
                </a:solidFill>
                <a:latin typeface="Arial" pitchFamily="34" charset="0"/>
                <a:ea typeface="DejaVu Sans" pitchFamily="2"/>
                <a:cs typeface="Arial" pitchFamily="34" charset="0"/>
              </a:rPr>
              <a:t>moment, </a:t>
            </a:r>
            <a:r>
              <a:rPr lang="en-US" sz="2800" dirty="0" smtClean="0">
                <a:solidFill>
                  <a:srgbClr val="800000"/>
                </a:solidFill>
                <a:latin typeface="Arial" pitchFamily="34" charset="0"/>
                <a:ea typeface="Liberation Serif" pitchFamily="18"/>
                <a:cs typeface="Arial" pitchFamily="34" charset="0"/>
              </a:rPr>
              <a:t>Γ</a:t>
            </a:r>
            <a:r>
              <a:rPr lang="en-US" sz="2800" i="1" baseline="-25000" dirty="0" smtClean="0">
                <a:solidFill>
                  <a:srgbClr val="800000"/>
                </a:solidFill>
                <a:latin typeface="Arial" pitchFamily="34" charset="0"/>
                <a:ea typeface="Liberation Serif" pitchFamily="18"/>
                <a:cs typeface="Arial" pitchFamily="34" charset="0"/>
              </a:rPr>
              <a:t>1</a:t>
            </a:r>
            <a:endParaRPr lang="en-US" sz="2800" i="1" baseline="-25000" dirty="0">
              <a:solidFill>
                <a:srgbClr val="800000"/>
              </a:solidFill>
              <a:latin typeface="Arial" pitchFamily="34" charset="0"/>
              <a:ea typeface="Liberation Serif" pitchFamily="18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060212"/>
            <a:ext cx="9008660" cy="850789"/>
          </a:xfrm>
          <a:prstGeom prst="rect">
            <a:avLst/>
          </a:prstGeom>
          <a:noFill/>
          <a:ln>
            <a:noFill/>
          </a:ln>
        </p:spPr>
        <p:txBody>
          <a:bodyPr vert="horz" wrap="square" lIns="81639" tIns="40820" rIns="81639" bIns="40820" compatLnSpc="0">
            <a:spAutoFit/>
          </a:bodyPr>
          <a:lstStyle/>
          <a:p>
            <a:pPr marL="285750" indent="-285750" hangingPunct="0">
              <a:buSzPct val="100000"/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ea typeface="DejaVu Sans" pitchFamily="2"/>
                <a:cs typeface="Arial" pitchFamily="34" charset="0"/>
              </a:rPr>
              <a:t> Connected </a:t>
            </a:r>
            <a:r>
              <a:rPr lang="en-US" sz="2400" dirty="0">
                <a:latin typeface="Arial" pitchFamily="34" charset="0"/>
                <a:ea typeface="DejaVu Sans" pitchFamily="2"/>
                <a:cs typeface="Arial" pitchFamily="34" charset="0"/>
              </a:rPr>
              <a:t>to the total spin carried by the quarks</a:t>
            </a:r>
            <a:r>
              <a:rPr lang="en-US" sz="2400" dirty="0" smtClean="0">
                <a:latin typeface="Arial" pitchFamily="34" charset="0"/>
                <a:ea typeface="DejaVu Sans" pitchFamily="2"/>
                <a:cs typeface="Arial" pitchFamily="34" charset="0"/>
              </a:rPr>
              <a:t>.</a:t>
            </a:r>
          </a:p>
          <a:p>
            <a:pPr marL="285750" indent="-285750" hangingPunct="0">
              <a:buSzPct val="100000"/>
              <a:buFont typeface="Wingdings" pitchFamily="2" charset="2"/>
              <a:buChar char="Ø"/>
            </a:pPr>
            <a:r>
              <a:rPr lang="en-US" sz="2400" dirty="0">
                <a:latin typeface="Arial" pitchFamily="34" charset="0"/>
                <a:ea typeface="DejaVu Sans" pitchFamily="2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ea typeface="DejaVu Sans" pitchFamily="2"/>
                <a:cs typeface="Arial" pitchFamily="34" charset="0"/>
              </a:rPr>
              <a:t>Related to the generalized GDH integral as </a:t>
            </a:r>
            <a:r>
              <a:rPr lang="en-US" sz="2400" dirty="0">
                <a:latin typeface="Arial" pitchFamily="34" charset="0"/>
                <a:ea typeface="DejaVu Sans" pitchFamily="2"/>
                <a:cs typeface="Arial" pitchFamily="34" charset="0"/>
              </a:rPr>
              <a:t>Q</a:t>
            </a:r>
            <a:r>
              <a:rPr lang="en-US" sz="2400" baseline="30000" dirty="0">
                <a:latin typeface="Arial" pitchFamily="34" charset="0"/>
                <a:ea typeface="DejaVu Sans" pitchFamily="2"/>
                <a:cs typeface="Arial" pitchFamily="34" charset="0"/>
              </a:rPr>
              <a:t>2</a:t>
            </a:r>
            <a:r>
              <a:rPr lang="en-US" sz="2400" dirty="0">
                <a:latin typeface="Arial" pitchFamily="34" charset="0"/>
                <a:ea typeface="DejaVu Sans" pitchFamily="2"/>
                <a:cs typeface="Arial" pitchFamily="34" charset="0"/>
              </a:rPr>
              <a:t> </a:t>
            </a:r>
            <a:r>
              <a:rPr lang="en-US" sz="2800" dirty="0">
                <a:latin typeface="Liberation Serif" pitchFamily="18"/>
                <a:ea typeface="Liberation Serif" pitchFamily="18"/>
                <a:cs typeface="Liberation Serif" pitchFamily="18"/>
              </a:rPr>
              <a:t>→</a:t>
            </a:r>
            <a:r>
              <a:rPr lang="en-US" sz="2400" dirty="0">
                <a:latin typeface="Liberation Sans" pitchFamily="18"/>
                <a:ea typeface="Liberation Serif" pitchFamily="18"/>
                <a:cs typeface="Liberation Serif" pitchFamily="18"/>
              </a:rPr>
              <a:t> </a:t>
            </a:r>
            <a:r>
              <a:rPr lang="en-US" sz="2400" dirty="0" smtClean="0">
                <a:latin typeface="Arial" pitchFamily="34" charset="0"/>
                <a:ea typeface="Liberation Serif" pitchFamily="18"/>
                <a:cs typeface="Arial" pitchFamily="34" charset="0"/>
              </a:rPr>
              <a:t>0</a:t>
            </a:r>
            <a:endParaRPr lang="en-US" sz="2400" dirty="0">
              <a:latin typeface="Arial" pitchFamily="34" charset="0"/>
              <a:ea typeface="DejaVu Sans" pitchFamily="2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72320" y="5599308"/>
            <a:ext cx="327" cy="318399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compatLnSpc="0">
            <a:spAutoFit/>
          </a:bodyPr>
          <a:lstStyle/>
          <a:p>
            <a:pPr hangingPunct="0"/>
            <a:endParaRPr lang="en-US" sz="1600">
              <a:latin typeface="Liberation Sans" pitchFamily="18"/>
              <a:ea typeface="DejaVu Sans" pitchFamily="2"/>
              <a:cs typeface="Lohit Hindi" pitchFamily="2"/>
            </a:endParaRPr>
          </a:p>
        </p:txBody>
      </p:sp>
      <p:pic>
        <p:nvPicPr>
          <p:cNvPr id="13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308725"/>
            <a:ext cx="849313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 descr="C:\Documents and Settings\Vince\Desktop\JLab_logo_white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11963" y="6130925"/>
            <a:ext cx="2332037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>
                <a:spLocks noChangeAspect="1"/>
              </p:cNvSpPr>
              <p:nvPr/>
            </p:nvSpPr>
            <p:spPr>
              <a:xfrm>
                <a:off x="2590800" y="1960317"/>
                <a:ext cx="4042645" cy="10602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800" i="1" smtClean="0">
                              <a:latin typeface="Cambria Math"/>
                              <a:ea typeface="Cambria Math"/>
                            </a:rPr>
                            <m:t>Γ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80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trlPr>
                            <a:rPr lang="en-US" sz="2800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1960317"/>
                <a:ext cx="4042645" cy="106022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0" y="3886200"/>
            <a:ext cx="4724400" cy="613288"/>
          </a:xfrm>
          <a:prstGeom prst="rect">
            <a:avLst/>
          </a:prstGeom>
          <a:noFill/>
          <a:ln>
            <a:noFill/>
          </a:ln>
        </p:spPr>
        <p:txBody>
          <a:bodyPr vert="horz" wrap="square" lIns="81639" tIns="40820" rIns="81639" bIns="40820" compatLnSpc="0">
            <a:spAutoFit/>
          </a:bodyPr>
          <a:lstStyle/>
          <a:p>
            <a:pPr hangingPunct="0"/>
            <a:r>
              <a:rPr lang="en-US" sz="2800" dirty="0" err="1" smtClean="0">
                <a:solidFill>
                  <a:srgbClr val="800000"/>
                </a:solidFill>
                <a:latin typeface="Arial" pitchFamily="34" charset="0"/>
                <a:ea typeface="Liberation Serif" pitchFamily="18"/>
                <a:cs typeface="Arial" pitchFamily="34" charset="0"/>
              </a:rPr>
              <a:t>Bjorken</a:t>
            </a:r>
            <a:r>
              <a:rPr lang="en-US" sz="2800" dirty="0" smtClean="0">
                <a:solidFill>
                  <a:srgbClr val="800000"/>
                </a:solidFill>
                <a:latin typeface="Arial" pitchFamily="34" charset="0"/>
                <a:ea typeface="Liberation Serif" pitchFamily="18"/>
                <a:cs typeface="Arial" pitchFamily="34" charset="0"/>
              </a:rPr>
              <a:t> Sum rule (</a:t>
            </a:r>
            <a:r>
              <a:rPr lang="en-US" sz="2800" dirty="0">
                <a:solidFill>
                  <a:srgbClr val="800000"/>
                </a:solidFill>
                <a:latin typeface="Arial" pitchFamily="34" charset="0"/>
                <a:ea typeface="DejaVu Sans" pitchFamily="2"/>
                <a:cs typeface="Arial" pitchFamily="34" charset="0"/>
              </a:rPr>
              <a:t>Q</a:t>
            </a:r>
            <a:r>
              <a:rPr lang="en-US" sz="2800" baseline="30000" dirty="0">
                <a:solidFill>
                  <a:srgbClr val="800000"/>
                </a:solidFill>
                <a:latin typeface="Arial" pitchFamily="34" charset="0"/>
                <a:ea typeface="DejaVu Sans" pitchFamily="2"/>
                <a:cs typeface="Arial" pitchFamily="34" charset="0"/>
              </a:rPr>
              <a:t>2</a:t>
            </a:r>
            <a:r>
              <a:rPr lang="en-US" sz="2800" dirty="0">
                <a:solidFill>
                  <a:srgbClr val="800000"/>
                </a:solidFill>
                <a:latin typeface="Arial" pitchFamily="34" charset="0"/>
                <a:ea typeface="DejaVu Sans" pitchFamily="2"/>
                <a:cs typeface="Arial" pitchFamily="34" charset="0"/>
              </a:rPr>
              <a:t> </a:t>
            </a:r>
            <a:r>
              <a:rPr lang="en-US" sz="3200" dirty="0">
                <a:solidFill>
                  <a:srgbClr val="800000"/>
                </a:solidFill>
                <a:latin typeface="Liberation Serif" pitchFamily="18"/>
                <a:ea typeface="Liberation Serif" pitchFamily="18"/>
                <a:cs typeface="Liberation Serif" pitchFamily="18"/>
              </a:rPr>
              <a:t>→</a:t>
            </a:r>
            <a:r>
              <a:rPr lang="en-US" sz="2800" dirty="0">
                <a:solidFill>
                  <a:srgbClr val="800000"/>
                </a:solidFill>
                <a:latin typeface="Liberation Sans" pitchFamily="18"/>
                <a:ea typeface="Liberation Serif" pitchFamily="18"/>
                <a:cs typeface="Liberation Serif" pitchFamily="18"/>
              </a:rPr>
              <a:t> </a:t>
            </a:r>
            <a:r>
              <a:rPr lang="en-US" sz="3600" dirty="0">
                <a:solidFill>
                  <a:srgbClr val="800000"/>
                </a:solidFill>
                <a:latin typeface="Liberation Sans" pitchFamily="34"/>
                <a:ea typeface="Liberation Sans" pitchFamily="34"/>
                <a:cs typeface="Liberation Sans" pitchFamily="34"/>
              </a:rPr>
              <a:t>∞</a:t>
            </a:r>
            <a:r>
              <a:rPr lang="en-US" sz="2800" dirty="0" smtClean="0">
                <a:solidFill>
                  <a:srgbClr val="800000"/>
                </a:solidFill>
                <a:latin typeface="Arial" pitchFamily="34" charset="0"/>
                <a:ea typeface="Liberation Serif" pitchFamily="18"/>
                <a:cs typeface="Arial" pitchFamily="34" charset="0"/>
              </a:rPr>
              <a:t>)</a:t>
            </a:r>
            <a:endParaRPr lang="en-US" sz="2800" i="1" baseline="-25000" dirty="0">
              <a:solidFill>
                <a:srgbClr val="800000"/>
              </a:solidFill>
              <a:latin typeface="Arial" pitchFamily="34" charset="0"/>
              <a:ea typeface="Liberation Serif" pitchFamily="18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2819400" y="4499488"/>
                <a:ext cx="2667000" cy="6669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smtClean="0">
                            <a:latin typeface="Cambria Math"/>
                          </a:rPr>
                        </m:ctrlPr>
                      </m:sSubSupPr>
                      <m:e>
                        <m:sSup>
                          <m:sSupPr>
                            <m:ctrlPr>
                              <a:rPr lang="en-US" sz="280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sz="2800" b="0" i="0" smtClean="0">
                                <a:latin typeface="Cambria Math"/>
                              </a:rPr>
                              <m:t>Γ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</a:rPr>
                              <m:t>p</m:t>
                            </m:r>
                          </m:sup>
                        </m:sSup>
                      </m:e>
                      <m:sub>
                        <m:r>
                          <a:rPr lang="en-US" sz="2800" b="0" i="0" smtClean="0">
                            <a:latin typeface="Cambria Math"/>
                          </a:rPr>
                          <m:t>1</m:t>
                        </m:r>
                      </m:sub>
                      <m:sup/>
                    </m:sSubSup>
                    <m:r>
                      <a:rPr lang="en-US" sz="2800" b="0" i="0" smtClean="0">
                        <a:latin typeface="Cambria Math"/>
                      </a:rPr>
                      <m:t>− </m:t>
                    </m:r>
                    <m:sSubSup>
                      <m:sSubSupPr>
                        <m:ctrlPr>
                          <a:rPr lang="en-US" sz="2800">
                            <a:latin typeface="Cambria Math"/>
                          </a:rPr>
                        </m:ctrlPr>
                      </m:sSubSupPr>
                      <m:e>
                        <m:sSup>
                          <m:sSupPr>
                            <m:ctrlPr>
                              <a:rPr lang="en-US" sz="280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sz="2800" b="0" i="0">
                                <a:latin typeface="Cambria Math"/>
                              </a:rPr>
                              <m:t>Γ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</a:rPr>
                              <m:t>n</m:t>
                            </m:r>
                          </m:sup>
                        </m:sSup>
                      </m:e>
                      <m:sub>
                        <m:r>
                          <a:rPr lang="en-US" sz="2800" b="0" i="0">
                            <a:latin typeface="Cambria Math"/>
                          </a:rPr>
                          <m:t>1</m:t>
                        </m:r>
                      </m:sub>
                      <m:sup/>
                    </m:sSubSup>
                    <m:r>
                      <a:rPr lang="en-US" sz="2800" b="0" i="0" smtClean="0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dirty="0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dirty="0" smtClean="0">
                                <a:latin typeface="Cambria Math"/>
                              </a:rPr>
                              <m:t>g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 b="0" i="0" dirty="0" smtClean="0">
                                <a:latin typeface="Cambria Math"/>
                              </a:rPr>
                              <m:t>A</m:t>
                            </m:r>
                          </m:sub>
                        </m:sSub>
                      </m:num>
                      <m:den>
                        <m:r>
                          <a:rPr lang="en-US" sz="2800" b="0" i="0" dirty="0" smtClean="0"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4499488"/>
                <a:ext cx="2667000" cy="66691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21040" y="5173913"/>
            <a:ext cx="9008660" cy="1144075"/>
          </a:xfrm>
          <a:prstGeom prst="rect">
            <a:avLst/>
          </a:prstGeom>
          <a:noFill/>
          <a:ln>
            <a:noFill/>
          </a:ln>
        </p:spPr>
        <p:txBody>
          <a:bodyPr vert="horz" wrap="square" lIns="81639" tIns="40820" rIns="81639" bIns="40820" compatLnSpc="0">
            <a:spAutoFit/>
          </a:bodyPr>
          <a:lstStyle/>
          <a:p>
            <a:pPr marL="285750" indent="-285750" hangingPunct="0">
              <a:buSzPct val="100000"/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ea typeface="DejaVu Sans" pitchFamily="2"/>
                <a:cs typeface="Arial" pitchFamily="34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Arial" pitchFamily="34" charset="0"/>
                <a:ea typeface="DejaVu Sans" pitchFamily="2"/>
                <a:cs typeface="Arial" pitchFamily="34" charset="0"/>
              </a:rPr>
              <a:t>g</a:t>
            </a:r>
            <a:r>
              <a:rPr lang="en-US" sz="2400" i="1" baseline="-25000" dirty="0" err="1" smtClean="0">
                <a:solidFill>
                  <a:srgbClr val="0000FF"/>
                </a:solidFill>
                <a:latin typeface="Arial" pitchFamily="34" charset="0"/>
                <a:ea typeface="DejaVu Sans" pitchFamily="2"/>
                <a:cs typeface="Arial" pitchFamily="34" charset="0"/>
              </a:rPr>
              <a:t>A</a:t>
            </a:r>
            <a:r>
              <a:rPr lang="en-US" sz="2400" dirty="0" smtClean="0">
                <a:latin typeface="Arial" pitchFamily="34" charset="0"/>
                <a:ea typeface="DejaVu Sans" pitchFamily="2"/>
                <a:cs typeface="Arial" pitchFamily="34" charset="0"/>
              </a:rPr>
              <a:t> is the 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ea typeface="DejaVu Sans" pitchFamily="2"/>
                <a:cs typeface="Arial" pitchFamily="34" charset="0"/>
              </a:rPr>
              <a:t>nucleon axial charge</a:t>
            </a:r>
            <a:r>
              <a:rPr lang="en-US" sz="2400" dirty="0" smtClean="0">
                <a:latin typeface="Arial" pitchFamily="34" charset="0"/>
                <a:ea typeface="DejaVu Sans" pitchFamily="2"/>
                <a:cs typeface="Arial" pitchFamily="34" charset="0"/>
              </a:rPr>
              <a:t>.</a:t>
            </a:r>
          </a:p>
          <a:p>
            <a:pPr marL="285750" indent="-285750" hangingPunct="0">
              <a:buSzPct val="100000"/>
              <a:buFont typeface="Wingdings" pitchFamily="2" charset="2"/>
              <a:buChar char="Ø"/>
            </a:pPr>
            <a:r>
              <a:rPr lang="en-US" sz="2400" dirty="0">
                <a:latin typeface="Arial" pitchFamily="34" charset="0"/>
                <a:ea typeface="DejaVu Sans" pitchFamily="2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ea typeface="DejaVu Sans" pitchFamily="2"/>
                <a:cs typeface="Arial" pitchFamily="34" charset="0"/>
              </a:rPr>
              <a:t>The sum rule has been measured and agrees with expected </a:t>
            </a:r>
          </a:p>
          <a:p>
            <a:pPr hangingPunct="0">
              <a:buSzPct val="100000"/>
            </a:pPr>
            <a:r>
              <a:rPr lang="en-US" sz="2400" dirty="0">
                <a:latin typeface="Arial" pitchFamily="34" charset="0"/>
                <a:ea typeface="DejaVu Sans" pitchFamily="2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ea typeface="DejaVu Sans" pitchFamily="2"/>
                <a:cs typeface="Arial" pitchFamily="34" charset="0"/>
              </a:rPr>
              <a:t>   value (at the 10% level).</a:t>
            </a:r>
            <a:endParaRPr lang="en-US" sz="2400" dirty="0">
              <a:latin typeface="Arial" pitchFamily="34" charset="0"/>
              <a:ea typeface="DejaVu Sans" pitchFamily="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470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ounded Rectangle 26"/>
          <p:cNvSpPr>
            <a:spLocks noChangeArrowheads="1"/>
          </p:cNvSpPr>
          <p:nvPr/>
        </p:nvSpPr>
        <p:spPr bwMode="auto">
          <a:xfrm>
            <a:off x="365760" y="3729789"/>
            <a:ext cx="162580" cy="36399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2731" tIns="36366" rIns="72731" bIns="36366">
            <a:spAutoFit/>
          </a:bodyPr>
          <a:lstStyle/>
          <a:p>
            <a:endParaRPr lang="en-US"/>
          </a:p>
        </p:txBody>
      </p:sp>
      <p:sp>
        <p:nvSpPr>
          <p:cNvPr id="37896" name="Rounded Rectangle 31"/>
          <p:cNvSpPr>
            <a:spLocks noChangeArrowheads="1"/>
          </p:cNvSpPr>
          <p:nvPr/>
        </p:nvSpPr>
        <p:spPr bwMode="auto">
          <a:xfrm>
            <a:off x="3048000" y="4451684"/>
            <a:ext cx="162580" cy="363998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2731" tIns="36366" rIns="72731" bIns="36366">
            <a:spAutoFit/>
          </a:bodyPr>
          <a:lstStyle/>
          <a:p>
            <a:endParaRPr lang="en-US"/>
          </a:p>
        </p:txBody>
      </p:sp>
      <p:sp>
        <p:nvSpPr>
          <p:cNvPr id="37901" name="TextBox 32"/>
          <p:cNvSpPr txBox="1">
            <a:spLocks noChangeArrowheads="1"/>
          </p:cNvSpPr>
          <p:nvPr/>
        </p:nvSpPr>
        <p:spPr bwMode="auto">
          <a:xfrm>
            <a:off x="2346960" y="2813636"/>
            <a:ext cx="191767" cy="365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731" tIns="36366" rIns="72731" bIns="36366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9pPr>
          </a:lstStyle>
          <a:p>
            <a:r>
              <a:rPr lang="en-US" sz="1900" baseline="30000">
                <a:solidFill>
                  <a:schemeClr val="tx1"/>
                </a:solidFill>
              </a:rPr>
              <a:t> </a:t>
            </a:r>
            <a:endParaRPr lang="en-US" sz="1900">
              <a:solidFill>
                <a:schemeClr val="tx1"/>
              </a:solidFill>
            </a:endParaRPr>
          </a:p>
        </p:txBody>
      </p:sp>
      <p:sp>
        <p:nvSpPr>
          <p:cNvPr id="37902" name="TextBox 32"/>
          <p:cNvSpPr txBox="1">
            <a:spLocks noChangeArrowheads="1"/>
          </p:cNvSpPr>
          <p:nvPr/>
        </p:nvSpPr>
        <p:spPr bwMode="auto">
          <a:xfrm>
            <a:off x="2316480" y="1794711"/>
            <a:ext cx="191767" cy="365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731" tIns="36366" rIns="72731" bIns="36366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9pPr>
          </a:lstStyle>
          <a:p>
            <a:r>
              <a:rPr lang="en-US" sz="1900" baseline="30000">
                <a:solidFill>
                  <a:schemeClr val="tx1"/>
                </a:solidFill>
              </a:rPr>
              <a:t> </a:t>
            </a:r>
            <a:endParaRPr lang="en-US" sz="1900">
              <a:solidFill>
                <a:schemeClr val="tx1"/>
              </a:solidFill>
            </a:endParaRPr>
          </a:p>
        </p:txBody>
      </p:sp>
      <p:sp>
        <p:nvSpPr>
          <p:cNvPr id="37903" name="TextBox 32"/>
          <p:cNvSpPr txBox="1">
            <a:spLocks noChangeArrowheads="1"/>
          </p:cNvSpPr>
          <p:nvPr/>
        </p:nvSpPr>
        <p:spPr bwMode="auto">
          <a:xfrm>
            <a:off x="7162800" y="2813636"/>
            <a:ext cx="191767" cy="365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731" tIns="36366" rIns="72731" bIns="36366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9pPr>
          </a:lstStyle>
          <a:p>
            <a:r>
              <a:rPr lang="en-US" sz="1900" baseline="30000">
                <a:solidFill>
                  <a:schemeClr val="tx1"/>
                </a:solidFill>
              </a:rPr>
              <a:t> </a:t>
            </a:r>
            <a:endParaRPr lang="en-US" sz="1900">
              <a:solidFill>
                <a:schemeClr val="tx1"/>
              </a:solidFill>
            </a:endParaRPr>
          </a:p>
        </p:txBody>
      </p:sp>
      <p:sp>
        <p:nvSpPr>
          <p:cNvPr id="37904" name="TextBox 32"/>
          <p:cNvSpPr txBox="1">
            <a:spLocks noChangeArrowheads="1"/>
          </p:cNvSpPr>
          <p:nvPr/>
        </p:nvSpPr>
        <p:spPr bwMode="auto">
          <a:xfrm>
            <a:off x="7132320" y="1794711"/>
            <a:ext cx="191767" cy="365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731" tIns="36366" rIns="72731" bIns="36366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9pPr>
          </a:lstStyle>
          <a:p>
            <a:r>
              <a:rPr lang="en-US" sz="1900" baseline="30000">
                <a:solidFill>
                  <a:schemeClr val="tx1"/>
                </a:solidFill>
              </a:rPr>
              <a:t> </a:t>
            </a:r>
            <a:endParaRPr lang="en-US" sz="1900">
              <a:solidFill>
                <a:schemeClr val="tx1"/>
              </a:solidFill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0" y="502920"/>
            <a:ext cx="91440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</a:rPr>
              <a:t>Importance of Generalized GDH Sum Rule</a:t>
            </a:r>
            <a:endParaRPr lang="en-US" sz="4000" b="1" dirty="0" smtClean="0">
              <a:solidFill>
                <a:srgbClr val="C00000"/>
              </a:solidFill>
            </a:endParaRPr>
          </a:p>
        </p:txBody>
      </p:sp>
      <p:pic>
        <p:nvPicPr>
          <p:cNvPr id="28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308725"/>
            <a:ext cx="849313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11" descr="C:\Documents and Settings\Vince\Desktop\JLab_logo_white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11963" y="6130925"/>
            <a:ext cx="2332037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ctangle 44"/>
          <p:cNvSpPr>
            <a:spLocks noChangeArrowheads="1"/>
          </p:cNvSpPr>
          <p:nvPr/>
        </p:nvSpPr>
        <p:spPr bwMode="auto">
          <a:xfrm>
            <a:off x="86380" y="3569514"/>
            <a:ext cx="9144000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Constrained at the two ends of the Q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spectrum by known  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   sum rules: GDH (Q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= 0) and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Bjorken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(Q</a:t>
            </a:r>
            <a:r>
              <a:rPr lang="en-US" sz="2400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→ </a:t>
            </a:r>
            <a:r>
              <a:rPr lang="en-US" sz="2400" dirty="0">
                <a:latin typeface="Liberation Sans" pitchFamily="34"/>
                <a:ea typeface="Liberation Sans" pitchFamily="34"/>
                <a:cs typeface="Liberation Sans" pitchFamily="34"/>
              </a:rPr>
              <a:t>∞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In principle, Generalized GDH integral is </a:t>
            </a:r>
            <a:r>
              <a:rPr lang="en-US" sz="2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calculable at any </a:t>
            </a:r>
            <a:r>
              <a:rPr lang="en-US" sz="2400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Q</a:t>
            </a:r>
            <a:r>
              <a:rPr lang="en-US" sz="2400" i="1" baseline="30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Compare theoretical calculations to experimental  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      measurements over the measurable </a:t>
            </a:r>
            <a:r>
              <a:rPr lang="en-US" sz="24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</a:t>
            </a:r>
            <a:r>
              <a:rPr lang="en-US" sz="2400" i="1" baseline="30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range.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Useful tool to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study the transition from non-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perturbative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to</a:t>
            </a:r>
          </a:p>
          <a:p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pertubative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QCD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928" y="1367516"/>
            <a:ext cx="7518903" cy="2011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068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308725"/>
            <a:ext cx="849313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-30480" y="0"/>
            <a:ext cx="9144000" cy="914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b="1" dirty="0" smtClean="0">
                <a:solidFill>
                  <a:srgbClr val="C00000"/>
                </a:solidFill>
              </a:rPr>
              <a:t>Experiment Summary (Q</a:t>
            </a:r>
            <a:r>
              <a:rPr lang="en-US" sz="4400" b="1" baseline="30000" dirty="0" smtClean="0">
                <a:solidFill>
                  <a:srgbClr val="C00000"/>
                </a:solidFill>
              </a:rPr>
              <a:t>2</a:t>
            </a:r>
            <a:r>
              <a:rPr lang="en-US" sz="4400" b="1" dirty="0" smtClean="0">
                <a:solidFill>
                  <a:srgbClr val="C00000"/>
                </a:solidFill>
              </a:rPr>
              <a:t> &gt; 0)</a:t>
            </a:r>
            <a:endParaRPr lang="en-US" sz="4000" b="1" dirty="0" smtClean="0">
              <a:solidFill>
                <a:srgbClr val="C00000"/>
              </a:solidFill>
            </a:endParaRP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60120"/>
            <a:ext cx="7338927" cy="585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4971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308725"/>
            <a:ext cx="849313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-30480" y="0"/>
            <a:ext cx="9144000" cy="914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b="1" dirty="0" smtClean="0">
                <a:solidFill>
                  <a:srgbClr val="C00000"/>
                </a:solidFill>
              </a:rPr>
              <a:t>Jefferson Lab</a:t>
            </a:r>
            <a:endParaRPr lang="en-US" sz="4000" b="1" dirty="0" smtClean="0">
              <a:solidFill>
                <a:srgbClr val="C00000"/>
              </a:solidFill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4911283" cy="384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80475" y="2084990"/>
            <a:ext cx="3963525" cy="2207058"/>
          </a:xfrm>
          <a:prstGeom prst="rect">
            <a:avLst/>
          </a:prstGeom>
          <a:noFill/>
          <a:ln>
            <a:noFill/>
          </a:ln>
        </p:spPr>
        <p:txBody>
          <a:bodyPr vert="horz" wrap="square" lIns="81639" tIns="40820" rIns="81639" bIns="40820" compatLnSpc="0">
            <a:spAutoFit/>
          </a:bodyPr>
          <a:lstStyle/>
          <a:p>
            <a:pPr hangingPunct="0">
              <a:buSzPct val="100000"/>
            </a:pPr>
            <a:r>
              <a:rPr lang="en-US" sz="2400" dirty="0" smtClean="0">
                <a:latin typeface="Arial" pitchFamily="34" charset="0"/>
                <a:ea typeface="DejaVu Sans" pitchFamily="2"/>
                <a:cs typeface="Arial" pitchFamily="34" charset="0"/>
              </a:rPr>
              <a:t>Continuous e</a:t>
            </a:r>
            <a:r>
              <a:rPr lang="en-US" sz="2400" baseline="30000" dirty="0" smtClean="0">
                <a:latin typeface="Arial" pitchFamily="34" charset="0"/>
                <a:ea typeface="DejaVu Sans" pitchFamily="2"/>
                <a:cs typeface="Arial" pitchFamily="34" charset="0"/>
              </a:rPr>
              <a:t>-</a:t>
            </a:r>
            <a:r>
              <a:rPr lang="en-US" sz="2400" dirty="0" smtClean="0">
                <a:latin typeface="Arial" pitchFamily="34" charset="0"/>
                <a:ea typeface="DejaVu Sans" pitchFamily="2"/>
                <a:cs typeface="Arial" pitchFamily="34" charset="0"/>
              </a:rPr>
              <a:t> beam</a:t>
            </a:r>
          </a:p>
          <a:p>
            <a:pPr hangingPunct="0">
              <a:buSzPct val="100000"/>
            </a:pPr>
            <a:r>
              <a:rPr lang="en-US" sz="2400" dirty="0" smtClean="0">
                <a:latin typeface="Arial" pitchFamily="34" charset="0"/>
                <a:ea typeface="DejaVu Sans" pitchFamily="2"/>
                <a:cs typeface="Arial" pitchFamily="34" charset="0"/>
              </a:rPr>
              <a:t>Energy: 0.4 to 6 </a:t>
            </a:r>
            <a:r>
              <a:rPr lang="en-US" sz="2400" dirty="0" err="1" smtClean="0">
                <a:latin typeface="Arial" pitchFamily="34" charset="0"/>
                <a:ea typeface="DejaVu Sans" pitchFamily="2"/>
                <a:cs typeface="Arial" pitchFamily="34" charset="0"/>
              </a:rPr>
              <a:t>GeV</a:t>
            </a:r>
            <a:endParaRPr lang="en-US" sz="2400" dirty="0" smtClean="0">
              <a:latin typeface="Arial" pitchFamily="34" charset="0"/>
              <a:ea typeface="DejaVu Sans" pitchFamily="2"/>
              <a:cs typeface="Arial" pitchFamily="34" charset="0"/>
            </a:endParaRPr>
          </a:p>
          <a:p>
            <a:pPr hangingPunct="0">
              <a:buSzPct val="100000"/>
            </a:pPr>
            <a:r>
              <a:rPr lang="en-US" sz="2400" dirty="0" smtClean="0">
                <a:latin typeface="Arial" pitchFamily="34" charset="0"/>
                <a:ea typeface="DejaVu Sans" pitchFamily="2"/>
                <a:cs typeface="Arial" pitchFamily="34" charset="0"/>
              </a:rPr>
              <a:t>Polarization: ~ 85%</a:t>
            </a:r>
          </a:p>
          <a:p>
            <a:pPr hangingPunct="0">
              <a:buSzPct val="100000"/>
            </a:pPr>
            <a:r>
              <a:rPr lang="en-US" sz="2400" dirty="0" smtClean="0">
                <a:latin typeface="Arial" pitchFamily="34" charset="0"/>
                <a:ea typeface="DejaVu Sans" pitchFamily="2"/>
                <a:cs typeface="Arial" pitchFamily="34" charset="0"/>
              </a:rPr>
              <a:t>Beam current: up to 200 </a:t>
            </a:r>
            <a:r>
              <a:rPr lang="el-GR" sz="2400" dirty="0" smtClean="0">
                <a:latin typeface="Arial" pitchFamily="34" charset="0"/>
                <a:ea typeface="DejaVu Sans" pitchFamily="2"/>
                <a:cs typeface="Arial" pitchFamily="34" charset="0"/>
              </a:rPr>
              <a:t>μ</a:t>
            </a:r>
            <a:r>
              <a:rPr lang="en-US" sz="2400" dirty="0" smtClean="0">
                <a:latin typeface="Arial" pitchFamily="34" charset="0"/>
                <a:ea typeface="DejaVu Sans" pitchFamily="2"/>
                <a:cs typeface="Arial" pitchFamily="34" charset="0"/>
              </a:rPr>
              <a:t>A</a:t>
            </a:r>
          </a:p>
          <a:p>
            <a:pPr hangingPunct="0">
              <a:buSzPct val="100000"/>
            </a:pPr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ea typeface="DejaVu Sans" pitchFamily="2"/>
                <a:cs typeface="Arial" pitchFamily="34" charset="0"/>
              </a:rPr>
              <a:t>Beam energy being upgraded to 12 </a:t>
            </a:r>
            <a:r>
              <a:rPr lang="en-US" sz="2400" b="1" dirty="0" err="1" smtClean="0">
                <a:solidFill>
                  <a:srgbClr val="7030A0"/>
                </a:solidFill>
                <a:latin typeface="Arial" pitchFamily="34" charset="0"/>
                <a:ea typeface="DejaVu Sans" pitchFamily="2"/>
                <a:cs typeface="Arial" pitchFamily="34" charset="0"/>
              </a:rPr>
              <a:t>GeV</a:t>
            </a:r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ea typeface="DejaVu Sans" pitchFamily="2"/>
                <a:cs typeface="Arial" pitchFamily="34" charset="0"/>
              </a:rPr>
              <a:t>!</a:t>
            </a:r>
            <a:endParaRPr lang="en-US" sz="2000" b="1" dirty="0">
              <a:solidFill>
                <a:srgbClr val="7030A0"/>
              </a:solidFill>
              <a:latin typeface="Liberation Sans" pitchFamily="18"/>
              <a:ea typeface="DejaVu Sans" pitchFamily="2"/>
              <a:cs typeface="Lohit Hindi" pitchFamily="2"/>
            </a:endParaRPr>
          </a:p>
        </p:txBody>
      </p:sp>
      <p:pic>
        <p:nvPicPr>
          <p:cNvPr id="7" name="Picture 11" descr="C:\Documents and Settings\Vince\Desktop\JLab_logo_white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11963" y="6130925"/>
            <a:ext cx="2332037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82901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308725"/>
            <a:ext cx="849313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-30480" y="0"/>
            <a:ext cx="9144000" cy="914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b="1" dirty="0" smtClean="0">
                <a:solidFill>
                  <a:srgbClr val="C00000"/>
                </a:solidFill>
              </a:rPr>
              <a:t>Jefferson Lab</a:t>
            </a:r>
            <a:endParaRPr lang="en-US" sz="4000" b="1" dirty="0" smtClean="0">
              <a:solidFill>
                <a:srgbClr val="C00000"/>
              </a:solidFill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4911283" cy="384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80475" y="2084990"/>
            <a:ext cx="3963525" cy="2207058"/>
          </a:xfrm>
          <a:prstGeom prst="rect">
            <a:avLst/>
          </a:prstGeom>
          <a:noFill/>
          <a:ln>
            <a:noFill/>
          </a:ln>
        </p:spPr>
        <p:txBody>
          <a:bodyPr vert="horz" wrap="square" lIns="81639" tIns="40820" rIns="81639" bIns="40820" compatLnSpc="0">
            <a:spAutoFit/>
          </a:bodyPr>
          <a:lstStyle/>
          <a:p>
            <a:pPr hangingPunct="0">
              <a:buSzPct val="100000"/>
            </a:pPr>
            <a:r>
              <a:rPr lang="en-US" sz="2400" dirty="0" smtClean="0">
                <a:latin typeface="Arial" pitchFamily="34" charset="0"/>
                <a:ea typeface="DejaVu Sans" pitchFamily="2"/>
                <a:cs typeface="Arial" pitchFamily="34" charset="0"/>
              </a:rPr>
              <a:t>Continuous e</a:t>
            </a:r>
            <a:r>
              <a:rPr lang="en-US" sz="2400" baseline="30000" dirty="0" smtClean="0">
                <a:latin typeface="Arial" pitchFamily="34" charset="0"/>
                <a:ea typeface="DejaVu Sans" pitchFamily="2"/>
                <a:cs typeface="Arial" pitchFamily="34" charset="0"/>
              </a:rPr>
              <a:t>-</a:t>
            </a:r>
            <a:r>
              <a:rPr lang="en-US" sz="2400" dirty="0" smtClean="0">
                <a:latin typeface="Arial" pitchFamily="34" charset="0"/>
                <a:ea typeface="DejaVu Sans" pitchFamily="2"/>
                <a:cs typeface="Arial" pitchFamily="34" charset="0"/>
              </a:rPr>
              <a:t> beam</a:t>
            </a:r>
          </a:p>
          <a:p>
            <a:pPr hangingPunct="0">
              <a:buSzPct val="100000"/>
            </a:pPr>
            <a:r>
              <a:rPr lang="en-US" sz="2400" dirty="0" smtClean="0">
                <a:latin typeface="Arial" pitchFamily="34" charset="0"/>
                <a:ea typeface="DejaVu Sans" pitchFamily="2"/>
                <a:cs typeface="Arial" pitchFamily="34" charset="0"/>
              </a:rPr>
              <a:t>Energy: 0.4 to 6 </a:t>
            </a:r>
            <a:r>
              <a:rPr lang="en-US" sz="2400" dirty="0" err="1" smtClean="0">
                <a:latin typeface="Arial" pitchFamily="34" charset="0"/>
                <a:ea typeface="DejaVu Sans" pitchFamily="2"/>
                <a:cs typeface="Arial" pitchFamily="34" charset="0"/>
              </a:rPr>
              <a:t>GeV</a:t>
            </a:r>
            <a:endParaRPr lang="en-US" sz="2400" dirty="0" smtClean="0">
              <a:latin typeface="Arial" pitchFamily="34" charset="0"/>
              <a:ea typeface="DejaVu Sans" pitchFamily="2"/>
              <a:cs typeface="Arial" pitchFamily="34" charset="0"/>
            </a:endParaRPr>
          </a:p>
          <a:p>
            <a:pPr hangingPunct="0">
              <a:buSzPct val="100000"/>
            </a:pPr>
            <a:r>
              <a:rPr lang="en-US" sz="2400" dirty="0" smtClean="0">
                <a:latin typeface="Arial" pitchFamily="34" charset="0"/>
                <a:ea typeface="DejaVu Sans" pitchFamily="2"/>
                <a:cs typeface="Arial" pitchFamily="34" charset="0"/>
              </a:rPr>
              <a:t>Polarization: ~ 85%</a:t>
            </a:r>
          </a:p>
          <a:p>
            <a:pPr hangingPunct="0">
              <a:buSzPct val="100000"/>
            </a:pPr>
            <a:r>
              <a:rPr lang="en-US" sz="2400" dirty="0" smtClean="0">
                <a:latin typeface="Arial" pitchFamily="34" charset="0"/>
                <a:ea typeface="DejaVu Sans" pitchFamily="2"/>
                <a:cs typeface="Arial" pitchFamily="34" charset="0"/>
              </a:rPr>
              <a:t>Beam current: up to 200 </a:t>
            </a:r>
            <a:r>
              <a:rPr lang="el-GR" sz="2400" dirty="0" smtClean="0">
                <a:latin typeface="Arial" pitchFamily="34" charset="0"/>
                <a:ea typeface="DejaVu Sans" pitchFamily="2"/>
                <a:cs typeface="Arial" pitchFamily="34" charset="0"/>
              </a:rPr>
              <a:t>μ</a:t>
            </a:r>
            <a:r>
              <a:rPr lang="en-US" sz="2400" dirty="0" smtClean="0">
                <a:latin typeface="Arial" pitchFamily="34" charset="0"/>
                <a:ea typeface="DejaVu Sans" pitchFamily="2"/>
                <a:cs typeface="Arial" pitchFamily="34" charset="0"/>
              </a:rPr>
              <a:t>A</a:t>
            </a:r>
          </a:p>
          <a:p>
            <a:pPr hangingPunct="0">
              <a:buSzPct val="100000"/>
            </a:pPr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ea typeface="DejaVu Sans" pitchFamily="2"/>
                <a:cs typeface="Arial" pitchFamily="34" charset="0"/>
              </a:rPr>
              <a:t>Beam energy being upgraded to 12 </a:t>
            </a:r>
            <a:r>
              <a:rPr lang="en-US" sz="2400" b="1" dirty="0" err="1" smtClean="0">
                <a:solidFill>
                  <a:srgbClr val="7030A0"/>
                </a:solidFill>
                <a:latin typeface="Arial" pitchFamily="34" charset="0"/>
                <a:ea typeface="DejaVu Sans" pitchFamily="2"/>
                <a:cs typeface="Arial" pitchFamily="34" charset="0"/>
              </a:rPr>
              <a:t>GeV</a:t>
            </a:r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ea typeface="DejaVu Sans" pitchFamily="2"/>
                <a:cs typeface="Arial" pitchFamily="34" charset="0"/>
              </a:rPr>
              <a:t>!</a:t>
            </a:r>
            <a:endParaRPr lang="en-US" sz="2000" b="1" dirty="0">
              <a:solidFill>
                <a:srgbClr val="7030A0"/>
              </a:solidFill>
              <a:latin typeface="Liberation Sans" pitchFamily="18"/>
              <a:ea typeface="DejaVu Sans" pitchFamily="2"/>
              <a:cs typeface="Lohit Hindi" pitchFamily="2"/>
            </a:endParaRP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2" y="4754880"/>
            <a:ext cx="6489289" cy="1463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1" descr="C:\Documents and Settings\Vince\Desktop\JLab_logo_white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11963" y="6130925"/>
            <a:ext cx="2332037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92170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60" y="577000"/>
            <a:ext cx="9123840" cy="708571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compatLnSpc="0">
            <a:spAutoFit/>
          </a:bodyPr>
          <a:lstStyle/>
          <a:p>
            <a:pPr algn="ctr" hangingPunct="0"/>
            <a:r>
              <a:rPr lang="en-US" sz="4000" b="1" dirty="0" smtClean="0">
                <a:solidFill>
                  <a:srgbClr val="C00000"/>
                </a:solidFill>
                <a:latin typeface="+mj-lt"/>
                <a:ea typeface="Liberation Sans" pitchFamily="34"/>
                <a:cs typeface="Liberation Sans" pitchFamily="34"/>
              </a:rPr>
              <a:t>The </a:t>
            </a:r>
            <a:r>
              <a:rPr lang="en-US" sz="4000" b="1" dirty="0" err="1" smtClean="0">
                <a:solidFill>
                  <a:srgbClr val="C00000"/>
                </a:solidFill>
                <a:latin typeface="+mj-lt"/>
                <a:ea typeface="Liberation Sans" pitchFamily="34"/>
                <a:cs typeface="Liberation Sans" pitchFamily="34"/>
              </a:rPr>
              <a:t>Bjorken</a:t>
            </a:r>
            <a:r>
              <a:rPr lang="en-US" sz="4000" b="1" dirty="0" smtClean="0">
                <a:solidFill>
                  <a:srgbClr val="C00000"/>
                </a:solidFill>
                <a:latin typeface="+mj-lt"/>
                <a:ea typeface="Liberation Sans" pitchFamily="34"/>
                <a:cs typeface="Liberation Sans" pitchFamily="34"/>
              </a:rPr>
              <a:t> Sum</a:t>
            </a:r>
            <a:endParaRPr lang="en-US" sz="4000" b="1" baseline="-25000" dirty="0">
              <a:solidFill>
                <a:srgbClr val="C00000"/>
              </a:solidFill>
              <a:latin typeface="+mj-lt"/>
              <a:ea typeface="Liberation Sans" pitchFamily="34"/>
              <a:cs typeface="Liberation Sans" pitchFamily="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1713" y="1346763"/>
            <a:ext cx="3036887" cy="436317"/>
          </a:xfrm>
          <a:prstGeom prst="rect">
            <a:avLst/>
          </a:prstGeom>
          <a:noFill/>
          <a:ln>
            <a:noFill/>
          </a:ln>
        </p:spPr>
        <p:txBody>
          <a:bodyPr vert="horz" wrap="square" lIns="81639" tIns="40820" rIns="81639" bIns="40820" compatLnSpc="0">
            <a:spAutoFit/>
          </a:bodyPr>
          <a:lstStyle/>
          <a:p>
            <a:pPr hangingPunct="0"/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ea typeface="DejaVu Sans" pitchFamily="2"/>
                <a:cs typeface="Arial" pitchFamily="34" charset="0"/>
              </a:rPr>
              <a:t>Proton - Neutron</a:t>
            </a:r>
            <a:endParaRPr lang="en-US" sz="2400" b="1" dirty="0">
              <a:solidFill>
                <a:srgbClr val="0000FF"/>
              </a:solidFill>
              <a:latin typeface="Arial" pitchFamily="34" charset="0"/>
              <a:ea typeface="DejaVu Sans" pitchFamily="2"/>
              <a:cs typeface="Arial" pitchFamily="34" charset="0"/>
            </a:endParaRPr>
          </a:p>
        </p:txBody>
      </p:sp>
      <p:pic>
        <p:nvPicPr>
          <p:cNvPr id="9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308725"/>
            <a:ext cx="849313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189644" y="6272510"/>
            <a:ext cx="6784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latin typeface="Arial" pitchFamily="34" charset="0"/>
                <a:cs typeface="Arial" pitchFamily="34" charset="0"/>
              </a:rPr>
              <a:t>Δ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resonance suppressed =&gt; 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easier check of </a:t>
            </a:r>
            <a:r>
              <a:rPr lang="el-GR" sz="24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χ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PT</a:t>
            </a:r>
            <a:endParaRPr lang="en-US" sz="2400" baseline="-250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4" b="-1214"/>
          <a:stretch/>
        </p:blipFill>
        <p:spPr bwMode="auto">
          <a:xfrm>
            <a:off x="133350" y="1874520"/>
            <a:ext cx="4747417" cy="438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767" y="1874518"/>
            <a:ext cx="3876675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5162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60" y="577000"/>
            <a:ext cx="9123840" cy="708571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compatLnSpc="0">
            <a:spAutoFit/>
          </a:bodyPr>
          <a:lstStyle/>
          <a:p>
            <a:pPr algn="ctr" hangingPunct="0"/>
            <a:r>
              <a:rPr lang="en-US" sz="4000" b="1" dirty="0">
                <a:solidFill>
                  <a:srgbClr val="C00000"/>
                </a:solidFill>
                <a:latin typeface="+mj-lt"/>
                <a:ea typeface="DejaVu Sans" pitchFamily="2"/>
                <a:cs typeface="Lohit Hindi" pitchFamily="2"/>
              </a:rPr>
              <a:t>Measurements of </a:t>
            </a:r>
            <a:r>
              <a:rPr lang="el-GR" sz="4000" b="1" dirty="0" smtClean="0">
                <a:solidFill>
                  <a:srgbClr val="C00000"/>
                </a:solidFill>
                <a:latin typeface="+mj-lt"/>
                <a:ea typeface="Liberation Sans" pitchFamily="34"/>
                <a:cs typeface="Liberation Sans" pitchFamily="34"/>
              </a:rPr>
              <a:t>Γ</a:t>
            </a:r>
            <a:r>
              <a:rPr lang="en-US" sz="4000" b="1" baseline="-25000" dirty="0" smtClean="0">
                <a:solidFill>
                  <a:srgbClr val="C00000"/>
                </a:solidFill>
                <a:latin typeface="+mj-lt"/>
                <a:ea typeface="Liberation Sans" pitchFamily="34"/>
                <a:cs typeface="Liberation Sans" pitchFamily="34"/>
              </a:rPr>
              <a:t>1</a:t>
            </a:r>
            <a:endParaRPr lang="en-US" sz="4000" b="1" baseline="-25000" dirty="0">
              <a:solidFill>
                <a:srgbClr val="C00000"/>
              </a:solidFill>
              <a:latin typeface="+mj-lt"/>
              <a:ea typeface="Liberation Sans" pitchFamily="34"/>
              <a:cs typeface="Liberation Sans" pitchFamily="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77995" y="1783899"/>
            <a:ext cx="3740644" cy="3376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707235" y="1783080"/>
            <a:ext cx="3740644" cy="33762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Box 13"/>
          <p:cNvSpPr/>
          <p:nvPr/>
        </p:nvSpPr>
        <p:spPr>
          <a:xfrm>
            <a:off x="4475710" y="6434386"/>
            <a:ext cx="3426919" cy="32169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81639" tIns="42452" rIns="81639" bIns="42452" anchor="t" anchorCtr="0" compatLnSpc="0">
            <a:spAutoFit/>
          </a:bodyPr>
          <a:lstStyle/>
          <a:p>
            <a:pPr hangingPunct="0"/>
            <a:r>
              <a:rPr lang="en-US" sz="1600">
                <a:solidFill>
                  <a:srgbClr val="355E00"/>
                </a:solidFill>
                <a:latin typeface="Liberation Sans" pitchFamily="18"/>
                <a:ea typeface="DejaVu Sans" pitchFamily="2"/>
                <a:cs typeface="Lohit Hindi" pitchFamily="2"/>
              </a:rPr>
              <a:t>Y. Prok et al. Phys. Lett. B672 12, 2009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7995" y="5213519"/>
            <a:ext cx="8389085" cy="1145421"/>
          </a:xfrm>
          <a:prstGeom prst="rect">
            <a:avLst/>
          </a:prstGeom>
          <a:noFill/>
          <a:ln>
            <a:noFill/>
          </a:ln>
        </p:spPr>
        <p:txBody>
          <a:bodyPr vert="horz" wrap="square" lIns="81639" tIns="40820" rIns="81639" bIns="40820" compatLnSpc="0">
            <a:spAutoFit/>
          </a:bodyPr>
          <a:lstStyle/>
          <a:p>
            <a:pPr marL="342900" indent="-342900" hangingPunct="0">
              <a:buSzPct val="100000"/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ea typeface="DejaVu Sans" pitchFamily="2"/>
                <a:cs typeface="Arial" pitchFamily="34" charset="0"/>
              </a:rPr>
              <a:t> Measurements </a:t>
            </a:r>
            <a:r>
              <a:rPr lang="en-US" sz="2400" dirty="0">
                <a:latin typeface="Arial" pitchFamily="34" charset="0"/>
                <a:ea typeface="DejaVu Sans" pitchFamily="2"/>
                <a:cs typeface="Arial" pitchFamily="34" charset="0"/>
              </a:rPr>
              <a:t>from EG1 (a and b), SLAC, Hermes</a:t>
            </a:r>
          </a:p>
          <a:p>
            <a:pPr marL="342900" indent="-342900" hangingPunct="0">
              <a:buSzPct val="100000"/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ea typeface="DejaVu Sans" pitchFamily="2"/>
                <a:cs typeface="Arial" pitchFamily="34" charset="0"/>
              </a:rPr>
              <a:t> EG4 </a:t>
            </a:r>
            <a:r>
              <a:rPr lang="en-US" sz="2400" dirty="0">
                <a:latin typeface="Arial" pitchFamily="34" charset="0"/>
                <a:ea typeface="DejaVu Sans" pitchFamily="2"/>
                <a:cs typeface="Arial" pitchFamily="34" charset="0"/>
              </a:rPr>
              <a:t>will push to lower </a:t>
            </a:r>
            <a:r>
              <a:rPr lang="en-US" sz="2400" dirty="0" smtClean="0">
                <a:latin typeface="Arial" pitchFamily="34" charset="0"/>
                <a:ea typeface="DejaVu Sans" pitchFamily="2"/>
                <a:cs typeface="Arial" pitchFamily="34" charset="0"/>
              </a:rPr>
              <a:t>Q</a:t>
            </a:r>
            <a:r>
              <a:rPr lang="en-US" sz="2400" baseline="30000" dirty="0" smtClean="0">
                <a:latin typeface="Arial" pitchFamily="34" charset="0"/>
                <a:ea typeface="DejaVu Sans" pitchFamily="2"/>
                <a:cs typeface="Arial" pitchFamily="34" charset="0"/>
              </a:rPr>
              <a:t>2 </a:t>
            </a:r>
            <a:r>
              <a:rPr lang="en-US" sz="2400" dirty="0" smtClean="0">
                <a:latin typeface="Arial" pitchFamily="34" charset="0"/>
                <a:ea typeface="DejaVu Sans" pitchFamily="2"/>
                <a:cs typeface="Arial" pitchFamily="34" charset="0"/>
              </a:rPr>
              <a:t>(0.02)</a:t>
            </a:r>
            <a:endParaRPr lang="en-US" sz="2400" dirty="0">
              <a:latin typeface="Arial" pitchFamily="34" charset="0"/>
              <a:ea typeface="DejaVu Sans" pitchFamily="2"/>
              <a:cs typeface="Arial" pitchFamily="34" charset="0"/>
            </a:endParaRPr>
          </a:p>
          <a:p>
            <a:pPr marL="342900" indent="-342900" hangingPunct="0">
              <a:buSzPct val="100000"/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ea typeface="DejaVu Sans" pitchFamily="2"/>
                <a:cs typeface="Arial" pitchFamily="34" charset="0"/>
              </a:rPr>
              <a:t> Other </a:t>
            </a:r>
            <a:r>
              <a:rPr lang="en-US" sz="2400" dirty="0">
                <a:latin typeface="Arial" pitchFamily="34" charset="0"/>
                <a:ea typeface="DejaVu Sans" pitchFamily="2"/>
                <a:cs typeface="Arial" pitchFamily="34" charset="0"/>
              </a:rPr>
              <a:t>low Q</a:t>
            </a:r>
            <a:r>
              <a:rPr lang="en-US" sz="2400" baseline="30000" dirty="0">
                <a:latin typeface="Arial" pitchFamily="34" charset="0"/>
                <a:ea typeface="DejaVu Sans" pitchFamily="2"/>
                <a:cs typeface="Arial" pitchFamily="34" charset="0"/>
              </a:rPr>
              <a:t>2</a:t>
            </a:r>
            <a:r>
              <a:rPr lang="en-US" sz="2400" dirty="0">
                <a:latin typeface="Arial" pitchFamily="34" charset="0"/>
                <a:ea typeface="DejaVu Sans" pitchFamily="2"/>
                <a:cs typeface="Arial" pitchFamily="34" charset="0"/>
              </a:rPr>
              <a:t> data from </a:t>
            </a:r>
            <a:r>
              <a:rPr lang="en-US" sz="2400" dirty="0" smtClean="0">
                <a:latin typeface="Arial" pitchFamily="34" charset="0"/>
                <a:ea typeface="DejaVu Sans" pitchFamily="2"/>
                <a:cs typeface="Arial" pitchFamily="34" charset="0"/>
              </a:rPr>
              <a:t>EG1b</a:t>
            </a:r>
            <a:endParaRPr lang="en-US" sz="2000" dirty="0">
              <a:latin typeface="Liberation Sans" pitchFamily="18"/>
              <a:ea typeface="DejaVu Sans" pitchFamily="2"/>
              <a:cs typeface="Lohit Hindi" pitchFamily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64915" y="1346763"/>
            <a:ext cx="1166803" cy="436317"/>
          </a:xfrm>
          <a:prstGeom prst="rect">
            <a:avLst/>
          </a:prstGeom>
          <a:noFill/>
          <a:ln>
            <a:noFill/>
          </a:ln>
        </p:spPr>
        <p:txBody>
          <a:bodyPr vert="horz" wrap="square" lIns="81639" tIns="40820" rIns="81639" bIns="40820" compatLnSpc="0">
            <a:spAutoFit/>
          </a:bodyPr>
          <a:lstStyle/>
          <a:p>
            <a:pPr hangingPunct="0"/>
            <a:r>
              <a:rPr lang="en-US" sz="2400" b="1" dirty="0">
                <a:solidFill>
                  <a:srgbClr val="0000FF"/>
                </a:solidFill>
                <a:latin typeface="Arial" pitchFamily="34" charset="0"/>
                <a:ea typeface="DejaVu Sans" pitchFamily="2"/>
                <a:cs typeface="Arial" pitchFamily="34" charset="0"/>
              </a:rPr>
              <a:t>Proton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68832" y="1347582"/>
            <a:ext cx="1617450" cy="436317"/>
          </a:xfrm>
          <a:prstGeom prst="rect">
            <a:avLst/>
          </a:prstGeom>
          <a:noFill/>
          <a:ln>
            <a:noFill/>
          </a:ln>
        </p:spPr>
        <p:txBody>
          <a:bodyPr vert="horz" wrap="square" lIns="81639" tIns="40820" rIns="81639" bIns="40820" compatLnSpc="0">
            <a:spAutoFit/>
          </a:bodyPr>
          <a:lstStyle/>
          <a:p>
            <a:pPr hangingPunct="0"/>
            <a:r>
              <a:rPr lang="en-US" sz="2400" b="1" dirty="0">
                <a:solidFill>
                  <a:srgbClr val="0000FF"/>
                </a:solidFill>
                <a:latin typeface="Arial" pitchFamily="34" charset="0"/>
                <a:ea typeface="DejaVu Sans" pitchFamily="2"/>
                <a:cs typeface="Arial" pitchFamily="34" charset="0"/>
              </a:rPr>
              <a:t>Deuteron</a:t>
            </a:r>
          </a:p>
        </p:txBody>
      </p:sp>
      <p:pic>
        <p:nvPicPr>
          <p:cNvPr id="9" name="Picture 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6308725"/>
            <a:ext cx="849313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17664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0" y="1554480"/>
            <a:ext cx="4572000" cy="4572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160" y="577000"/>
            <a:ext cx="9123840" cy="708571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compatLnSpc="0">
            <a:spAutoFit/>
          </a:bodyPr>
          <a:lstStyle/>
          <a:p>
            <a:pPr algn="ctr" hangingPunct="0"/>
            <a:r>
              <a:rPr lang="en-US" sz="4000" b="1" dirty="0" smtClean="0">
                <a:solidFill>
                  <a:srgbClr val="C00000"/>
                </a:solidFill>
                <a:latin typeface="+mj-lt"/>
                <a:ea typeface="Liberation Sans" pitchFamily="34"/>
                <a:cs typeface="Liberation Sans" pitchFamily="34"/>
              </a:rPr>
              <a:t>Neutron and </a:t>
            </a:r>
            <a:r>
              <a:rPr lang="en-US" sz="4000" b="1" baseline="30000" dirty="0" smtClean="0">
                <a:solidFill>
                  <a:srgbClr val="C00000"/>
                </a:solidFill>
                <a:latin typeface="+mj-lt"/>
                <a:ea typeface="Liberation Sans" pitchFamily="34"/>
                <a:cs typeface="Liberation Sans" pitchFamily="34"/>
              </a:rPr>
              <a:t>3</a:t>
            </a:r>
            <a:r>
              <a:rPr lang="en-US" sz="4000" b="1" dirty="0" smtClean="0">
                <a:solidFill>
                  <a:srgbClr val="C00000"/>
                </a:solidFill>
                <a:latin typeface="+mj-lt"/>
                <a:ea typeface="Liberation Sans" pitchFamily="34"/>
                <a:cs typeface="Liberation Sans" pitchFamily="34"/>
              </a:rPr>
              <a:t>He Results</a:t>
            </a:r>
            <a:endParaRPr lang="en-US" sz="4000" b="1" baseline="-25000" dirty="0">
              <a:solidFill>
                <a:srgbClr val="C00000"/>
              </a:solidFill>
              <a:latin typeface="+mj-lt"/>
              <a:ea typeface="Liberation Sans" pitchFamily="34"/>
              <a:cs typeface="Liberation Sans" pitchFamily="34"/>
            </a:endParaRPr>
          </a:p>
        </p:txBody>
      </p:sp>
      <p:sp>
        <p:nvSpPr>
          <p:cNvPr id="5" name="Text Box 13"/>
          <p:cNvSpPr/>
          <p:nvPr/>
        </p:nvSpPr>
        <p:spPr>
          <a:xfrm>
            <a:off x="2267708" y="5181600"/>
            <a:ext cx="2314372" cy="35119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81639" tIns="42452" rIns="81639" bIns="42452" anchor="t" anchorCtr="0" compatLnSpc="0">
            <a:spAutoFit/>
          </a:bodyPr>
          <a:lstStyle/>
          <a:p>
            <a:pPr hangingPunct="0"/>
            <a:r>
              <a:rPr lang="en-US" sz="1600" b="1" dirty="0" smtClean="0">
                <a:latin typeface="Arial" pitchFamily="34" charset="0"/>
                <a:ea typeface="DejaVu Sans" pitchFamily="2"/>
                <a:cs typeface="Arial" pitchFamily="34" charset="0"/>
              </a:rPr>
              <a:t>PRL 89, 242301 (2002</a:t>
            </a:r>
            <a:r>
              <a:rPr lang="en-US" b="1" dirty="0" smtClean="0">
                <a:latin typeface="Arial" pitchFamily="34" charset="0"/>
                <a:ea typeface="DejaVu Sans" pitchFamily="2"/>
                <a:cs typeface="Arial" pitchFamily="34" charset="0"/>
              </a:rPr>
              <a:t>)</a:t>
            </a:r>
            <a:endParaRPr lang="en-US" b="1" dirty="0">
              <a:latin typeface="Arial" pitchFamily="34" charset="0"/>
              <a:ea typeface="DejaVu Sans" pitchFamily="2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1280160"/>
            <a:ext cx="1564085" cy="436317"/>
          </a:xfrm>
          <a:prstGeom prst="rect">
            <a:avLst/>
          </a:prstGeom>
          <a:noFill/>
          <a:ln>
            <a:noFill/>
          </a:ln>
        </p:spPr>
        <p:txBody>
          <a:bodyPr vert="horz" wrap="square" lIns="81639" tIns="40820" rIns="81639" bIns="40820" compatLnSpc="0">
            <a:spAutoFit/>
          </a:bodyPr>
          <a:lstStyle/>
          <a:p>
            <a:pPr hangingPunct="0"/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ea typeface="DejaVu Sans" pitchFamily="2"/>
                <a:cs typeface="Arial" pitchFamily="34" charset="0"/>
              </a:rPr>
              <a:t>Neutron</a:t>
            </a:r>
            <a:endParaRPr lang="en-US" sz="2400" b="1" dirty="0">
              <a:solidFill>
                <a:srgbClr val="0000FF"/>
              </a:solidFill>
              <a:latin typeface="Arial" pitchFamily="34" charset="0"/>
              <a:ea typeface="DejaVu Sans" pitchFamily="2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60531" y="1280160"/>
            <a:ext cx="1617450" cy="436317"/>
          </a:xfrm>
          <a:prstGeom prst="rect">
            <a:avLst/>
          </a:prstGeom>
          <a:noFill/>
          <a:ln>
            <a:noFill/>
          </a:ln>
        </p:spPr>
        <p:txBody>
          <a:bodyPr vert="horz" wrap="square" lIns="81639" tIns="40820" rIns="81639" bIns="40820" compatLnSpc="0">
            <a:spAutoFit/>
          </a:bodyPr>
          <a:lstStyle/>
          <a:p>
            <a:pPr hangingPunct="0"/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ea typeface="DejaVu Sans" pitchFamily="2"/>
                <a:cs typeface="Arial" pitchFamily="34" charset="0"/>
              </a:rPr>
              <a:t>Helium-3</a:t>
            </a:r>
            <a:endParaRPr lang="en-US" sz="2400" b="1" dirty="0">
              <a:solidFill>
                <a:srgbClr val="0000FF"/>
              </a:solidFill>
              <a:latin typeface="Arial" pitchFamily="34" charset="0"/>
              <a:ea typeface="DejaVu Sans" pitchFamily="2"/>
              <a:cs typeface="Arial" pitchFamily="34" charset="0"/>
            </a:endParaRPr>
          </a:p>
        </p:txBody>
      </p:sp>
      <p:pic>
        <p:nvPicPr>
          <p:cNvPr id="9" name="Picture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6308725"/>
            <a:ext cx="849313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572" y="1920240"/>
            <a:ext cx="4415428" cy="4297680"/>
          </a:xfrm>
          <a:prstGeom prst="rect">
            <a:avLst/>
          </a:prstGeom>
        </p:spPr>
      </p:pic>
      <p:sp>
        <p:nvSpPr>
          <p:cNvPr id="13" name="Text Box 13"/>
          <p:cNvSpPr/>
          <p:nvPr/>
        </p:nvSpPr>
        <p:spPr>
          <a:xfrm>
            <a:off x="6341480" y="5181600"/>
            <a:ext cx="2419977" cy="32169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81639" tIns="42452" rIns="81639" bIns="42452" anchor="t" anchorCtr="0" compatLnSpc="0">
            <a:spAutoFit/>
          </a:bodyPr>
          <a:lstStyle/>
          <a:p>
            <a:pPr hangingPunct="0"/>
            <a:r>
              <a:rPr lang="en-US" sz="1600" b="1" dirty="0" smtClean="0">
                <a:latin typeface="Arial" pitchFamily="34" charset="0"/>
                <a:ea typeface="DejaVu Sans" pitchFamily="2"/>
                <a:cs typeface="Arial" pitchFamily="34" charset="0"/>
              </a:rPr>
              <a:t>PRL 101, 022303 (2008)</a:t>
            </a:r>
            <a:endParaRPr lang="en-US" sz="1600" b="1" dirty="0">
              <a:latin typeface="Arial" pitchFamily="34" charset="0"/>
              <a:ea typeface="DejaVu Sans" pitchFamily="2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68401" y="6329918"/>
            <a:ext cx="775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MAID: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phenomenological model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with only 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resonance contributions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67778" y="2057400"/>
            <a:ext cx="3876222" cy="377390"/>
          </a:xfrm>
          <a:prstGeom prst="rect">
            <a:avLst/>
          </a:prstGeom>
          <a:noFill/>
          <a:ln>
            <a:noFill/>
          </a:ln>
        </p:spPr>
        <p:txBody>
          <a:bodyPr vert="horz" wrap="square" lIns="81639" tIns="40820" rIns="81639" bIns="40820" compatLnSpc="0">
            <a:spAutoFit/>
          </a:bodyPr>
          <a:lstStyle/>
          <a:p>
            <a:pPr algn="ctr" hangingPunct="0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ea typeface="DejaVu Sans" pitchFamily="2"/>
                <a:cs typeface="Arial" pitchFamily="34" charset="0"/>
              </a:rPr>
              <a:t>Need theory calculations</a:t>
            </a:r>
            <a:endParaRPr lang="en-US" sz="2000" dirty="0">
              <a:solidFill>
                <a:srgbClr val="C00000"/>
              </a:solidFill>
              <a:latin typeface="Arial" pitchFamily="34" charset="0"/>
              <a:ea typeface="DejaVu Sans" pitchFamily="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53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6" name="Picture 18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231" y="1985211"/>
            <a:ext cx="3613150" cy="568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60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1" y="0"/>
            <a:ext cx="9144000" cy="909889"/>
          </a:xfrm>
          <a:solidFill>
            <a:schemeClr val="bg1"/>
          </a:solidFill>
        </p:spPr>
        <p:txBody>
          <a:bodyPr lIns="89330" tIns="44666" rIns="89330" bIns="44666">
            <a:noAutofit/>
          </a:bodyPr>
          <a:lstStyle/>
          <a:p>
            <a:pPr algn="ctr" eaLnBrk="1" hangingPunct="1"/>
            <a:r>
              <a:rPr lang="en-US" sz="4400" b="1" dirty="0" smtClean="0">
                <a:solidFill>
                  <a:srgbClr val="C00000"/>
                </a:solidFill>
              </a:rPr>
              <a:t>Neutron Forward </a:t>
            </a:r>
            <a:r>
              <a:rPr lang="en-US" sz="4400" b="1" dirty="0" smtClean="0">
                <a:solidFill>
                  <a:srgbClr val="C00000"/>
                </a:solidFill>
              </a:rPr>
              <a:t>Spin </a:t>
            </a:r>
            <a:r>
              <a:rPr lang="en-US" sz="4400" b="1" dirty="0" err="1" smtClean="0">
                <a:solidFill>
                  <a:srgbClr val="C00000"/>
                </a:solidFill>
              </a:rPr>
              <a:t>Polarizabilities</a:t>
            </a:r>
            <a:r>
              <a:rPr lang="en-US" sz="4400" b="1" dirty="0" smtClean="0">
                <a:solidFill>
                  <a:srgbClr val="C00000"/>
                </a:solidFill>
              </a:rPr>
              <a:t> </a:t>
            </a:r>
          </a:p>
        </p:txBody>
      </p:sp>
      <p:pic>
        <p:nvPicPr>
          <p:cNvPr id="53253" name="Picture 4" descr="neutron_polariz_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1" y="1097280"/>
            <a:ext cx="4207510" cy="4192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5" name="Text Box 13"/>
          <p:cNvSpPr txBox="1">
            <a:spLocks noChangeArrowheads="1"/>
          </p:cNvSpPr>
          <p:nvPr/>
        </p:nvSpPr>
        <p:spPr bwMode="auto">
          <a:xfrm>
            <a:off x="2651704" y="4389120"/>
            <a:ext cx="2136081" cy="319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731" tIns="36366" rIns="72731" bIns="36366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9pPr>
          </a:lstStyle>
          <a:p>
            <a:r>
              <a:rPr lang="en-US" sz="1600" b="1" dirty="0">
                <a:latin typeface="Times" charset="0"/>
              </a:rPr>
              <a:t>PRL 93: 152301 (2004)</a:t>
            </a:r>
          </a:p>
        </p:txBody>
      </p:sp>
      <p:pic>
        <p:nvPicPr>
          <p:cNvPr id="53257" name="Picture 15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520" y="3970421"/>
            <a:ext cx="3048000" cy="565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8" name="Text Box 16"/>
          <p:cNvSpPr txBox="1">
            <a:spLocks noChangeArrowheads="1"/>
          </p:cNvSpPr>
          <p:nvPr/>
        </p:nvSpPr>
        <p:spPr bwMode="auto">
          <a:xfrm>
            <a:off x="1402080" y="5394960"/>
            <a:ext cx="3410789" cy="78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731" tIns="36366" rIns="72731" bIns="36366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1pPr>
            <a:lvl2pPr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9pPr>
          </a:lstStyle>
          <a:p>
            <a:r>
              <a:rPr lang="en-US" u="sng" dirty="0">
                <a:latin typeface="Times" charset="0"/>
              </a:rPr>
              <a:t>Heavy Baryon </a:t>
            </a:r>
            <a:r>
              <a:rPr lang="el-GR" u="sng" dirty="0" smtClean="0">
                <a:latin typeface="Calibri" pitchFamily="34" charset="0"/>
                <a:cs typeface="Calibri" pitchFamily="34" charset="0"/>
              </a:rPr>
              <a:t>χ</a:t>
            </a:r>
            <a:r>
              <a:rPr lang="en-US" u="sng" dirty="0" smtClean="0">
                <a:latin typeface="Times" charset="0"/>
              </a:rPr>
              <a:t>PT </a:t>
            </a:r>
            <a:r>
              <a:rPr lang="en-US" u="sng" dirty="0">
                <a:latin typeface="Times" charset="0"/>
              </a:rPr>
              <a:t>Calculation</a:t>
            </a:r>
            <a:endParaRPr lang="en-US" dirty="0">
              <a:latin typeface="Times" charset="0"/>
            </a:endParaRPr>
          </a:p>
          <a:p>
            <a:pPr lvl="1"/>
            <a:r>
              <a:rPr lang="en-US" sz="1300" dirty="0">
                <a:latin typeface="Times" charset="0"/>
              </a:rPr>
              <a:t>Kao, </a:t>
            </a:r>
            <a:r>
              <a:rPr lang="en-US" sz="1300" dirty="0" err="1">
                <a:latin typeface="Times" charset="0"/>
              </a:rPr>
              <a:t>Spitzenberg</a:t>
            </a:r>
            <a:r>
              <a:rPr lang="en-US" sz="1300" dirty="0">
                <a:latin typeface="Times" charset="0"/>
              </a:rPr>
              <a:t>, </a:t>
            </a:r>
            <a:r>
              <a:rPr lang="en-US" sz="1300" dirty="0" err="1">
                <a:latin typeface="Times" charset="0"/>
              </a:rPr>
              <a:t>Vanderhaeghen</a:t>
            </a:r>
            <a:endParaRPr lang="en-US" sz="1300" dirty="0">
              <a:latin typeface="Times" charset="0"/>
            </a:endParaRPr>
          </a:p>
          <a:p>
            <a:pPr lvl="1"/>
            <a:r>
              <a:rPr lang="en-US" sz="1300" dirty="0">
                <a:latin typeface="Times" charset="0"/>
              </a:rPr>
              <a:t>PRD 67:016001(2003)</a:t>
            </a:r>
            <a:endParaRPr lang="en-US" dirty="0">
              <a:latin typeface="Times" charset="0"/>
            </a:endParaRPr>
          </a:p>
        </p:txBody>
      </p:sp>
      <p:sp>
        <p:nvSpPr>
          <p:cNvPr id="53259" name="Text Box 17"/>
          <p:cNvSpPr txBox="1">
            <a:spLocks noChangeArrowheads="1"/>
          </p:cNvSpPr>
          <p:nvPr/>
        </p:nvSpPr>
        <p:spPr bwMode="auto">
          <a:xfrm>
            <a:off x="5425440" y="5394960"/>
            <a:ext cx="2665201" cy="78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731" tIns="36366" rIns="72731" bIns="36366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1pPr>
            <a:lvl2pPr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9pPr>
          </a:lstStyle>
          <a:p>
            <a:r>
              <a:rPr lang="en-US" u="sng" dirty="0">
                <a:solidFill>
                  <a:srgbClr val="0070C0"/>
                </a:solidFill>
                <a:latin typeface="Times" charset="0"/>
              </a:rPr>
              <a:t>Relativistic Baryon </a:t>
            </a:r>
            <a:r>
              <a:rPr lang="el-GR" u="sng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χ</a:t>
            </a:r>
            <a:r>
              <a:rPr lang="en-US" u="sng" dirty="0" smtClean="0">
                <a:solidFill>
                  <a:srgbClr val="0070C0"/>
                </a:solidFill>
                <a:latin typeface="Times" charset="0"/>
              </a:rPr>
              <a:t>PT</a:t>
            </a:r>
            <a:endParaRPr lang="en-US" sz="1300" dirty="0">
              <a:solidFill>
                <a:srgbClr val="0070C0"/>
              </a:solidFill>
              <a:latin typeface="Times" charset="0"/>
            </a:endParaRPr>
          </a:p>
          <a:p>
            <a:pPr lvl="1"/>
            <a:r>
              <a:rPr lang="en-US" sz="1300" dirty="0">
                <a:solidFill>
                  <a:srgbClr val="0070C0"/>
                </a:solidFill>
                <a:latin typeface="Times" charset="0"/>
              </a:rPr>
              <a:t>Bernard, </a:t>
            </a:r>
            <a:r>
              <a:rPr lang="en-US" sz="1300" dirty="0" err="1">
                <a:solidFill>
                  <a:srgbClr val="0070C0"/>
                </a:solidFill>
                <a:latin typeface="Times" charset="0"/>
              </a:rPr>
              <a:t>Hemmert</a:t>
            </a:r>
            <a:r>
              <a:rPr lang="en-US" sz="1300" dirty="0">
                <a:solidFill>
                  <a:srgbClr val="0070C0"/>
                </a:solidFill>
                <a:latin typeface="Times" charset="0"/>
              </a:rPr>
              <a:t>, </a:t>
            </a:r>
            <a:r>
              <a:rPr lang="en-US" sz="1300" dirty="0" err="1">
                <a:solidFill>
                  <a:srgbClr val="0070C0"/>
                </a:solidFill>
                <a:latin typeface="Times" charset="0"/>
              </a:rPr>
              <a:t>Meissner</a:t>
            </a:r>
            <a:endParaRPr lang="en-US" sz="1300" dirty="0">
              <a:solidFill>
                <a:srgbClr val="0070C0"/>
              </a:solidFill>
              <a:latin typeface="Times" charset="0"/>
            </a:endParaRPr>
          </a:p>
          <a:p>
            <a:pPr lvl="1"/>
            <a:r>
              <a:rPr lang="en-US" sz="1300" dirty="0">
                <a:solidFill>
                  <a:srgbClr val="0070C0"/>
                </a:solidFill>
                <a:latin typeface="Times" charset="0"/>
              </a:rPr>
              <a:t>PRD 67:076008(2003)</a:t>
            </a:r>
          </a:p>
        </p:txBody>
      </p:sp>
      <p:sp>
        <p:nvSpPr>
          <p:cNvPr id="53260" name="TextBox 9"/>
          <p:cNvSpPr txBox="1">
            <a:spLocks noChangeArrowheads="1"/>
          </p:cNvSpPr>
          <p:nvPr/>
        </p:nvSpPr>
        <p:spPr bwMode="auto">
          <a:xfrm>
            <a:off x="5614331" y="4846320"/>
            <a:ext cx="2068884" cy="411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731" tIns="36366" rIns="72731" bIns="36366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9pPr>
          </a:lstStyle>
          <a:p>
            <a:r>
              <a:rPr lang="en-US" sz="2200" dirty="0" smtClean="0"/>
              <a:t>Failure </a:t>
            </a:r>
            <a:r>
              <a:rPr lang="en-US" sz="2200" dirty="0"/>
              <a:t>of </a:t>
            </a:r>
            <a:r>
              <a:rPr lang="en-US" sz="2200" dirty="0" err="1">
                <a:latin typeface="Calibri" pitchFamily="34" charset="0"/>
                <a:cs typeface="Calibri" pitchFamily="34" charset="0"/>
              </a:rPr>
              <a:t>χ</a:t>
            </a:r>
            <a:r>
              <a:rPr lang="en-US" sz="2200" dirty="0" err="1" smtClean="0"/>
              <a:t>PT</a:t>
            </a:r>
            <a:r>
              <a:rPr lang="en-US" sz="2200" dirty="0" smtClean="0"/>
              <a:t>?</a:t>
            </a:r>
            <a:endParaRPr lang="en-US" sz="2200" dirty="0"/>
          </a:p>
        </p:txBody>
      </p:sp>
      <p:pic>
        <p:nvPicPr>
          <p:cNvPr id="13" name="Picture 7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" y="6308725"/>
            <a:ext cx="849313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 descr="C:\Documents and Settings\Vince\Desktop\JLab_logo_white1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11963" y="6130925"/>
            <a:ext cx="2332037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735944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12"/>
          <p:cNvSpPr txBox="1">
            <a:spLocks noChangeArrowheads="1"/>
          </p:cNvSpPr>
          <p:nvPr/>
        </p:nvSpPr>
        <p:spPr bwMode="auto">
          <a:xfrm rot="-5400000">
            <a:off x="-29001" y="3279934"/>
            <a:ext cx="793333" cy="369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731" tIns="36366" rIns="72731" bIns="36366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9pPr>
          </a:lstStyle>
          <a:p>
            <a:r>
              <a:rPr lang="en-US" sz="1900">
                <a:latin typeface="Times" charset="0"/>
              </a:rPr>
              <a:t>Proton</a:t>
            </a:r>
          </a:p>
        </p:txBody>
      </p:sp>
      <p:sp>
        <p:nvSpPr>
          <p:cNvPr id="57347" name="Text Box 13"/>
          <p:cNvSpPr txBox="1">
            <a:spLocks noChangeArrowheads="1"/>
          </p:cNvSpPr>
          <p:nvPr/>
        </p:nvSpPr>
        <p:spPr bwMode="auto">
          <a:xfrm>
            <a:off x="2377440" y="6196264"/>
            <a:ext cx="1252955" cy="242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731" tIns="36366" rIns="72731" bIns="36366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9pPr>
          </a:lstStyle>
          <a:p>
            <a:r>
              <a:rPr lang="en-US" sz="1100" b="1"/>
              <a:t>PLB672 12, 2009</a:t>
            </a:r>
            <a:endParaRPr lang="en-US" sz="1100">
              <a:latin typeface="Times" charset="0"/>
            </a:endParaRPr>
          </a:p>
        </p:txBody>
      </p:sp>
      <p:pic>
        <p:nvPicPr>
          <p:cNvPr id="57348" name="Picture 18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160" y="1503948"/>
            <a:ext cx="3613150" cy="568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Picture 11" descr="gamma0p.ep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8" r="49524" b="6349"/>
          <a:stretch>
            <a:fillRect/>
          </a:stretch>
        </p:blipFill>
        <p:spPr bwMode="auto">
          <a:xfrm>
            <a:off x="121920" y="919915"/>
            <a:ext cx="3474720" cy="575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0" name="TextBox 12"/>
          <p:cNvSpPr txBox="1">
            <a:spLocks noChangeArrowheads="1"/>
          </p:cNvSpPr>
          <p:nvPr/>
        </p:nvSpPr>
        <p:spPr bwMode="auto">
          <a:xfrm>
            <a:off x="4206240" y="3135730"/>
            <a:ext cx="4684984" cy="442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731" tIns="36366" rIns="72731" bIns="36366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9pPr>
          </a:lstStyle>
          <a:p>
            <a:r>
              <a:rPr lang="en-US" sz="2400" dirty="0">
                <a:solidFill>
                  <a:srgbClr val="C00000"/>
                </a:solidFill>
              </a:rPr>
              <a:t>Calculations also fail for proton </a:t>
            </a:r>
            <a:r>
              <a:rPr lang="en-US" sz="2400" dirty="0">
                <a:solidFill>
                  <a:srgbClr val="C00000"/>
                </a:solidFill>
                <a:latin typeface="Symbol" charset="2"/>
              </a:rPr>
              <a:t>g</a:t>
            </a:r>
            <a:r>
              <a:rPr lang="en-US" sz="2400" baseline="-25000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43201"/>
          </a:xfrm>
          <a:solidFill>
            <a:schemeClr val="bg1"/>
          </a:solidFill>
        </p:spPr>
        <p:txBody>
          <a:bodyPr lIns="89330" tIns="44666" rIns="89330" bIns="44666">
            <a:noAutofit/>
          </a:bodyPr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</a:rPr>
              <a:t>Proton </a:t>
            </a:r>
            <a:r>
              <a:rPr lang="en-US" sz="4400" b="1" dirty="0">
                <a:solidFill>
                  <a:srgbClr val="C00000"/>
                </a:solidFill>
                <a:latin typeface="Symbol" charset="2"/>
              </a:rPr>
              <a:t>g</a:t>
            </a:r>
            <a:r>
              <a:rPr lang="en-US" sz="4400" b="1" baseline="-25000" dirty="0" smtClean="0">
                <a:solidFill>
                  <a:srgbClr val="C00000"/>
                </a:solidFill>
              </a:rPr>
              <a:t>0</a:t>
            </a:r>
            <a:endParaRPr lang="en-US" sz="4400" b="1" baseline="-25000" dirty="0" smtClean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>
                <a:spLocks noResize="1"/>
              </p:cNvSpPr>
              <p:nvPr/>
            </p:nvSpPr>
            <p:spPr>
              <a:xfrm>
                <a:off x="2186734" y="6507637"/>
                <a:ext cx="381412" cy="3069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lIns="81639" tIns="40820" rIns="81639" bIns="40820" compatLnSpc="0"/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𝑄</m:t>
                          </m:r>
                        </m:e>
                        <m:sup>
                          <m:r>
                            <a:rPr lang="en-US" i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i="0" dirty="0">
                  <a:latin typeface="Liberation Sans" pitchFamily="18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6734" y="6507637"/>
                <a:ext cx="381412" cy="306990"/>
              </a:xfrm>
              <a:prstGeom prst="rect">
                <a:avLst/>
              </a:prstGeom>
              <a:blipFill rotWithShape="1">
                <a:blip r:embed="rId6"/>
                <a:stretch>
                  <a:fillRect l="-4839" r="-6452" b="-34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7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81583" y="6308725"/>
            <a:ext cx="849313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1" descr="C:\Documents and Settings\Vince\Desktop\JLab_logo_white1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11963" y="6130925"/>
            <a:ext cx="2332037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122746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8991601" cy="9144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</a:rPr>
              <a:t>Outline</a:t>
            </a:r>
            <a:endParaRPr lang="en-US" sz="4000" b="1" dirty="0" smtClean="0">
              <a:solidFill>
                <a:srgbClr val="C00000"/>
              </a:solidFill>
            </a:endParaRPr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308725"/>
            <a:ext cx="849313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C:\Documents and Settings\Vince\Desktop\JLab_logo_white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11963" y="6130925"/>
            <a:ext cx="2332037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4"/>
          <p:cNvSpPr>
            <a:spLocks noChangeArrowheads="1"/>
          </p:cNvSpPr>
          <p:nvPr/>
        </p:nvSpPr>
        <p:spPr bwMode="auto">
          <a:xfrm>
            <a:off x="152400" y="2209800"/>
            <a:ext cx="899160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Review of </a:t>
            </a:r>
            <a:r>
              <a:rPr lang="en-US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Polarized Inclusive Scattering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on </a:t>
            </a:r>
            <a:r>
              <a:rPr lang="en-US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Nucleon </a:t>
            </a:r>
          </a:p>
          <a:p>
            <a:r>
              <a:rPr lang="en-US" sz="28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targets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Spin Sum Rules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Comparison of </a:t>
            </a:r>
            <a:r>
              <a:rPr lang="el-GR" sz="2800" dirty="0" smtClean="0">
                <a:latin typeface="+mj-lt"/>
                <a:cs typeface="Arial" pitchFamily="34" charset="0"/>
              </a:rPr>
              <a:t>χ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PT with high-precision data at </a:t>
            </a:r>
          </a:p>
          <a:p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Q</a:t>
            </a:r>
            <a:r>
              <a:rPr lang="en-US" sz="2800" b="1" baseline="30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≈ 0.1 GeV</a:t>
            </a:r>
            <a:r>
              <a:rPr lang="en-US" sz="2800" b="1" baseline="30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Recent Experimental Progress:</a:t>
            </a:r>
          </a:p>
          <a:p>
            <a:pPr lvl="1"/>
            <a:r>
              <a:rPr lang="en-US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Q</a:t>
            </a:r>
            <a:r>
              <a:rPr lang="en-US" sz="2800" b="1" baseline="30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down to 0.02 GeV</a:t>
            </a:r>
            <a:r>
              <a:rPr lang="en-US" sz="2800" b="1" baseline="30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Recent Theoretical Developments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5636895"/>
            <a:ext cx="3617406" cy="109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053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0810"/>
            <a:ext cx="9049476" cy="512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43201"/>
          </a:xfrm>
          <a:solidFill>
            <a:schemeClr val="bg1"/>
          </a:solidFill>
        </p:spPr>
        <p:txBody>
          <a:bodyPr lIns="89330" tIns="44666" rIns="89330" bIns="44666">
            <a:no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</a:rPr>
              <a:t>Summary of Data Comparison with </a:t>
            </a:r>
            <a:r>
              <a:rPr lang="el-GR" sz="4000" b="1" dirty="0" smtClean="0">
                <a:solidFill>
                  <a:srgbClr val="C00000"/>
                </a:solidFill>
              </a:rPr>
              <a:t>χ</a:t>
            </a:r>
            <a:r>
              <a:rPr lang="en-US" sz="4000" b="1" dirty="0" smtClean="0">
                <a:solidFill>
                  <a:srgbClr val="C00000"/>
                </a:solidFill>
              </a:rPr>
              <a:t>PT</a:t>
            </a:r>
            <a:endParaRPr lang="en-US" sz="4000" b="1" baseline="-25000" dirty="0" smtClean="0">
              <a:solidFill>
                <a:srgbClr val="C00000"/>
              </a:solidFill>
            </a:endParaRPr>
          </a:p>
        </p:txBody>
      </p:sp>
      <p:pic>
        <p:nvPicPr>
          <p:cNvPr id="12" name="Picture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6308725"/>
            <a:ext cx="849313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393440" y="844578"/>
            <a:ext cx="56560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</a:rPr>
              <a:t>Not sensitive to unmeasured high energy part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14" name="Rectangle 5"/>
          <p:cNvSpPr>
            <a:spLocks noChangeAspect="1"/>
          </p:cNvSpPr>
          <p:nvPr/>
        </p:nvSpPr>
        <p:spPr>
          <a:xfrm>
            <a:off x="160352" y="760729"/>
            <a:ext cx="2816239" cy="1280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2540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ctr" anchorCtr="0" compatLnSpc="0">
            <a:spAutoFit/>
          </a:bodyPr>
          <a:lstStyle/>
          <a:p>
            <a:pPr hangingPunct="0"/>
            <a:endParaRPr lang="en-US" sz="1600">
              <a:latin typeface="Liberation Sans" pitchFamily="18"/>
              <a:ea typeface="DejaVu Sans" pitchFamily="2"/>
              <a:cs typeface="Lohit Hindi" pitchFamily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9713" y="800645"/>
            <a:ext cx="25809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White: no data available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Red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FF0000"/>
                </a:solidFill>
              </a:rPr>
              <a:t>poor agreement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Yellow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FFC000"/>
                </a:solidFill>
              </a:rPr>
              <a:t>some agreement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Green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00B050"/>
                </a:solidFill>
              </a:rPr>
              <a:t>good agreement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5553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-19050" y="762000"/>
            <a:ext cx="9163050" cy="9144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</a:rPr>
              <a:t>Recent Experimental Efforts at </a:t>
            </a:r>
            <a:r>
              <a:rPr lang="en-US" sz="4800" b="1" dirty="0" err="1" smtClean="0">
                <a:solidFill>
                  <a:srgbClr val="C00000"/>
                </a:solidFill>
              </a:rPr>
              <a:t>JLab</a:t>
            </a:r>
            <a:endParaRPr lang="en-US" sz="4000" b="1" dirty="0" smtClean="0">
              <a:solidFill>
                <a:srgbClr val="C00000"/>
              </a:solidFill>
            </a:endParaRPr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308725"/>
            <a:ext cx="849313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C:\Documents and Settings\Vince\Desktop\JLab_logo_white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11963" y="6130925"/>
            <a:ext cx="2332037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4"/>
          <p:cNvSpPr>
            <a:spLocks noChangeArrowheads="1"/>
          </p:cNvSpPr>
          <p:nvPr/>
        </p:nvSpPr>
        <p:spPr bwMode="auto">
          <a:xfrm>
            <a:off x="0" y="2438400"/>
            <a:ext cx="9144000" cy="2759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EG4 (CLAS):  </a:t>
            </a:r>
            <a:r>
              <a:rPr lang="en-US" sz="3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</a:t>
            </a:r>
            <a:r>
              <a:rPr lang="en-US" sz="3200" baseline="-25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sz="3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ND</a:t>
            </a:r>
            <a:r>
              <a:rPr lang="en-US" sz="3200" baseline="-25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to measure </a:t>
            </a: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n-US" sz="3200" baseline="-25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E08-027 (Hall A): </a:t>
            </a:r>
            <a:r>
              <a:rPr lang="en-US" sz="3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</a:t>
            </a:r>
            <a:r>
              <a:rPr lang="en-US" sz="3200" baseline="-25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to measure </a:t>
            </a:r>
            <a:r>
              <a:rPr lang="en-US" sz="3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n-US" sz="3200" baseline="-25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200" baseline="-25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E97-110 (Hall A): </a:t>
            </a:r>
            <a:r>
              <a:rPr lang="en-US" sz="3200" baseline="30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3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He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to measure </a:t>
            </a: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n-US" sz="3200" baseline="-25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sz="3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n-US" sz="3200" baseline="-25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sz="3200" baseline="-25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All measurements down to at least </a:t>
            </a:r>
          </a:p>
          <a:p>
            <a:pPr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Q</a:t>
            </a:r>
            <a:r>
              <a:rPr lang="en-US" sz="2800" b="1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~ 0.02 GeV</a:t>
            </a:r>
            <a:r>
              <a:rPr lang="en-US" sz="2800" b="1" baseline="30000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2800" b="1" baseline="30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56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5796" y="13306"/>
            <a:ext cx="9144000" cy="708571"/>
          </a:xfrm>
          <a:prstGeom prst="rect">
            <a:avLst/>
          </a:prstGeom>
          <a:noFill/>
          <a:ln>
            <a:noFill/>
          </a:ln>
        </p:spPr>
        <p:txBody>
          <a:bodyPr vert="horz" wrap="square" lIns="81639" tIns="40820" rIns="81639" bIns="40820" compatLnSpc="0">
            <a:spAutoFit/>
          </a:bodyPr>
          <a:lstStyle/>
          <a:p>
            <a:pPr algn="ctr" hangingPunct="0"/>
            <a:r>
              <a:rPr lang="en-US" sz="4000" b="1" dirty="0">
                <a:solidFill>
                  <a:srgbClr val="C00000"/>
                </a:solidFill>
                <a:latin typeface="+mj-lt"/>
                <a:ea typeface="DejaVu Sans" pitchFamily="2"/>
                <a:cs typeface="Arial" pitchFamily="34" charset="0"/>
              </a:rPr>
              <a:t>The EG4 Experiment</a:t>
            </a:r>
          </a:p>
        </p:txBody>
      </p:sp>
      <p:sp>
        <p:nvSpPr>
          <p:cNvPr id="5" name="Text Box 4"/>
          <p:cNvSpPr/>
          <p:nvPr/>
        </p:nvSpPr>
        <p:spPr>
          <a:xfrm>
            <a:off x="9496761" y="10419383"/>
            <a:ext cx="7464960" cy="55765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639" tIns="42452" rIns="81639" bIns="42452" anchor="t" anchorCtr="0" compatLnSpc="0">
            <a:spAutoFit/>
          </a:bodyPr>
          <a:lstStyle/>
          <a:p>
            <a:pPr algn="ctr" hangingPunct="0"/>
            <a:r>
              <a:rPr lang="en-GB" sz="1600">
                <a:solidFill>
                  <a:srgbClr val="0033CC"/>
                </a:solidFill>
                <a:latin typeface="Liberation Sans" pitchFamily="18"/>
                <a:ea typeface="DejaVu Sans" pitchFamily="2"/>
                <a:cs typeface="Lohit Hindi" pitchFamily="2"/>
              </a:rPr>
              <a:t>NH</a:t>
            </a:r>
            <a:r>
              <a:rPr lang="en-GB" sz="1600" baseline="-25000">
                <a:solidFill>
                  <a:srgbClr val="0033CC"/>
                </a:solidFill>
                <a:latin typeface="Liberation Sans" pitchFamily="18"/>
                <a:ea typeface="DejaVu Sans" pitchFamily="2"/>
                <a:cs typeface="Lohit Hindi" pitchFamily="2"/>
              </a:rPr>
              <a:t>3:</a:t>
            </a:r>
            <a:r>
              <a:rPr lang="en-GB" sz="1600" baseline="-25000">
                <a:solidFill>
                  <a:srgbClr val="131A15"/>
                </a:solidFill>
                <a:latin typeface="Liberation Sans" pitchFamily="18"/>
                <a:ea typeface="DejaVu Sans" pitchFamily="2"/>
                <a:cs typeface="Lohit Hindi" pitchFamily="2"/>
              </a:rPr>
              <a:t>  </a:t>
            </a:r>
            <a:r>
              <a:rPr lang="en-GB" sz="1600">
                <a:solidFill>
                  <a:srgbClr val="131A15"/>
                </a:solidFill>
                <a:latin typeface="Liberation Sans" pitchFamily="18"/>
                <a:ea typeface="DejaVu Sans" pitchFamily="2"/>
                <a:cs typeface="Lohit Hindi" pitchFamily="2"/>
              </a:rPr>
              <a:t>M. Battaglieri,   A. Deur,   R. De Vita,   M. Ripani (Contact)</a:t>
            </a:r>
          </a:p>
          <a:p>
            <a:pPr algn="ctr" hangingPunct="0"/>
            <a:r>
              <a:rPr lang="en-GB" sz="1600">
                <a:solidFill>
                  <a:srgbClr val="131A15"/>
                </a:solidFill>
                <a:latin typeface="Liberation Sans" pitchFamily="18"/>
                <a:ea typeface="DejaVu Sans" pitchFamily="2"/>
                <a:cs typeface="Lohit Hindi" pitchFamily="2"/>
              </a:rPr>
              <a:t> </a:t>
            </a:r>
            <a:r>
              <a:rPr lang="en-GB" sz="1600">
                <a:solidFill>
                  <a:srgbClr val="0033CC"/>
                </a:solidFill>
                <a:latin typeface="Liberation Sans" pitchFamily="18"/>
                <a:ea typeface="DejaVu Sans" pitchFamily="2"/>
                <a:cs typeface="Lohit Hindi" pitchFamily="2"/>
              </a:rPr>
              <a:t>ND</a:t>
            </a:r>
            <a:r>
              <a:rPr lang="en-GB" sz="1600" baseline="-25000">
                <a:solidFill>
                  <a:srgbClr val="0033CC"/>
                </a:solidFill>
                <a:latin typeface="Liberation Sans" pitchFamily="18"/>
                <a:ea typeface="DejaVu Sans" pitchFamily="2"/>
                <a:cs typeface="Lohit Hindi" pitchFamily="2"/>
              </a:rPr>
              <a:t>3:</a:t>
            </a:r>
            <a:r>
              <a:rPr lang="en-GB" sz="1600" baseline="-25000">
                <a:solidFill>
                  <a:srgbClr val="131A15"/>
                </a:solidFill>
                <a:latin typeface="Liberation Sans" pitchFamily="18"/>
                <a:ea typeface="DejaVu Sans" pitchFamily="2"/>
                <a:cs typeface="Lohit Hindi" pitchFamily="2"/>
              </a:rPr>
              <a:t>  </a:t>
            </a:r>
            <a:r>
              <a:rPr lang="en-GB" sz="1600">
                <a:solidFill>
                  <a:srgbClr val="131A15"/>
                </a:solidFill>
                <a:latin typeface="Liberation Sans" pitchFamily="18"/>
                <a:ea typeface="DejaVu Sans" pitchFamily="2"/>
                <a:cs typeface="Lohit Hindi" pitchFamily="2"/>
              </a:rPr>
              <a:t>A. Deur (Contact)</a:t>
            </a:r>
            <a:r>
              <a:rPr lang="en-GB" sz="1600">
                <a:solidFill>
                  <a:srgbClr val="000000"/>
                </a:solidFill>
                <a:latin typeface="Liberation Sans" pitchFamily="18"/>
                <a:ea typeface="DejaVu Sans" pitchFamily="2"/>
                <a:cs typeface="Lohit Hindi" pitchFamily="2"/>
              </a:rPr>
              <a:t>,   </a:t>
            </a:r>
            <a:r>
              <a:rPr lang="en-GB" sz="1600">
                <a:solidFill>
                  <a:srgbClr val="131A15"/>
                </a:solidFill>
                <a:latin typeface="Liberation Sans" pitchFamily="18"/>
                <a:ea typeface="DejaVu Sans" pitchFamily="2"/>
                <a:cs typeface="Lohit Hindi" pitchFamily="2"/>
              </a:rPr>
              <a:t>G. Dodge,   K. Slifer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874" y="730943"/>
            <a:ext cx="9144000" cy="1144075"/>
          </a:xfrm>
          <a:prstGeom prst="rect">
            <a:avLst/>
          </a:prstGeom>
          <a:noFill/>
          <a:ln>
            <a:noFill/>
          </a:ln>
        </p:spPr>
        <p:txBody>
          <a:bodyPr vert="horz" wrap="square" lIns="81639" tIns="40820" rIns="81639" bIns="40820" compatLnSpc="0">
            <a:spAutoFit/>
          </a:bodyPr>
          <a:lstStyle/>
          <a:p>
            <a:pPr algn="ctr" hangingPunct="0"/>
            <a:r>
              <a:rPr lang="en-US" sz="2400" dirty="0">
                <a:latin typeface="Arial" pitchFamily="34" charset="0"/>
                <a:ea typeface="DejaVu Sans" pitchFamily="2"/>
                <a:cs typeface="Arial" pitchFamily="34" charset="0"/>
              </a:rPr>
              <a:t>The CLAS EG4 experiment is focused on the measurement of the generalized GDH sum rule for the proton and neutron (deuteron) at very low Q</a:t>
            </a:r>
            <a:r>
              <a:rPr lang="en-US" sz="2400" baseline="30000" dirty="0">
                <a:latin typeface="Arial" pitchFamily="34" charset="0"/>
                <a:ea typeface="DejaVu Sans" pitchFamily="2"/>
                <a:cs typeface="Arial" pitchFamily="34" charset="0"/>
              </a:rPr>
              <a:t>2</a:t>
            </a:r>
            <a:r>
              <a:rPr lang="en-US" sz="2400" dirty="0">
                <a:latin typeface="Arial" pitchFamily="34" charset="0"/>
                <a:ea typeface="DejaVu Sans" pitchFamily="2"/>
                <a:cs typeface="Arial" pitchFamily="34" charset="0"/>
              </a:rPr>
              <a:t> (</a:t>
            </a:r>
            <a:r>
              <a:rPr lang="en-US" sz="2400" dirty="0" smtClean="0">
                <a:latin typeface="Arial" pitchFamily="34" charset="0"/>
                <a:ea typeface="DejaVu Sans" pitchFamily="2"/>
                <a:cs typeface="Arial" pitchFamily="34" charset="0"/>
              </a:rPr>
              <a:t>0.02 </a:t>
            </a:r>
            <a:r>
              <a:rPr lang="en-US" sz="2400" dirty="0">
                <a:latin typeface="Arial" pitchFamily="34" charset="0"/>
                <a:ea typeface="DejaVu Sans" pitchFamily="2"/>
                <a:cs typeface="Arial" pitchFamily="34" charset="0"/>
              </a:rPr>
              <a:t>– 0.5 GeV</a:t>
            </a:r>
            <a:r>
              <a:rPr lang="en-US" sz="2400" baseline="30000" dirty="0">
                <a:latin typeface="Arial" pitchFamily="34" charset="0"/>
                <a:ea typeface="DejaVu Sans" pitchFamily="2"/>
                <a:cs typeface="Arial" pitchFamily="34" charset="0"/>
              </a:rPr>
              <a:t>2</a:t>
            </a:r>
            <a:r>
              <a:rPr lang="en-US" sz="2400" dirty="0">
                <a:latin typeface="Arial" pitchFamily="34" charset="0"/>
                <a:ea typeface="DejaVu Sans" pitchFamily="2"/>
                <a:cs typeface="Arial" pitchFamily="34" charset="0"/>
              </a:rPr>
              <a:t>)</a:t>
            </a:r>
            <a:endParaRPr lang="en-US" dirty="0">
              <a:latin typeface="Arial" pitchFamily="34" charset="0"/>
              <a:ea typeface="DejaVu Sans" pitchFamily="2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38057" y="10194692"/>
            <a:ext cx="6220800" cy="1259683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anchorCtr="0" compatLnSpc="0">
            <a:spAutoFit/>
          </a:bodyPr>
          <a:lstStyle/>
          <a:p>
            <a:pPr hangingPunct="0">
              <a:spcAft>
                <a:spcPts val="915"/>
              </a:spcAft>
              <a:buSzPct val="45000"/>
              <a:buFont typeface="StarSymbol"/>
              <a:buChar char="●"/>
            </a:pPr>
            <a:r>
              <a:rPr lang="en-US">
                <a:latin typeface="Liberation Sans" pitchFamily="18"/>
                <a:ea typeface="DejaVu Sans" pitchFamily="2"/>
                <a:cs typeface="Lohit Hindi" pitchFamily="2"/>
              </a:rPr>
              <a:t>Measured polarized electrons scattered off polarized targets down to 6</a:t>
            </a:r>
            <a:r>
              <a:rPr lang="en-US" altLang="zh-CN">
                <a:latin typeface="Liberation Sans" pitchFamily="34"/>
                <a:ea typeface="Liberation Sans" pitchFamily="34"/>
                <a:cs typeface="Liberation Sans" pitchFamily="34"/>
              </a:rPr>
              <a:t>°</a:t>
            </a:r>
            <a:r>
              <a:rPr lang="en-US">
                <a:latin typeface="Liberation Sans" pitchFamily="18"/>
                <a:ea typeface="Liberation Sans" pitchFamily="34"/>
                <a:cs typeface="Liberation Sans" pitchFamily="34"/>
              </a:rPr>
              <a:t> scattering angles</a:t>
            </a:r>
          </a:p>
          <a:p>
            <a:pPr hangingPunct="0">
              <a:spcAft>
                <a:spcPts val="915"/>
              </a:spcAft>
              <a:buSzPct val="45000"/>
              <a:buFont typeface="StarSymbol"/>
              <a:buChar char="●"/>
            </a:pPr>
            <a:r>
              <a:rPr lang="en-US">
                <a:latin typeface="Liberation Sans" pitchFamily="18"/>
                <a:ea typeface="DejaVu Sans" pitchFamily="2"/>
                <a:cs typeface="Lohit Hindi" pitchFamily="2"/>
              </a:rPr>
              <a:t>Will extract g</a:t>
            </a:r>
            <a:r>
              <a:rPr lang="en-US" baseline="-25000">
                <a:latin typeface="Liberation Sans" pitchFamily="18"/>
                <a:ea typeface="DejaVu Sans" pitchFamily="2"/>
                <a:cs typeface="Lohit Hindi" pitchFamily="2"/>
              </a:rPr>
              <a:t>1</a:t>
            </a:r>
            <a:r>
              <a:rPr lang="en-US">
                <a:latin typeface="Liberation Sans" pitchFamily="18"/>
                <a:ea typeface="DejaVu Sans" pitchFamily="2"/>
                <a:cs typeface="Lohit Hindi" pitchFamily="2"/>
              </a:rPr>
              <a:t> from the helicity dependent inclusive cross sections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6501" y="1921236"/>
            <a:ext cx="8821703" cy="2804593"/>
          </a:xfrm>
          <a:prstGeom prst="rect">
            <a:avLst/>
          </a:prstGeom>
          <a:noFill/>
          <a:ln>
            <a:noFill/>
          </a:ln>
        </p:spPr>
        <p:txBody>
          <a:bodyPr vert="horz" wrap="square" lIns="81639" tIns="40820" rIns="81639" bIns="40820" anchorCtr="0" compatLnSpc="0">
            <a:spAutoFit/>
          </a:bodyPr>
          <a:lstStyle/>
          <a:p>
            <a:pPr marL="285750" indent="-285750" hangingPunct="0">
              <a:spcAft>
                <a:spcPts val="915"/>
              </a:spcAft>
              <a:buSzPct val="100000"/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ea typeface="DejaVu Sans" pitchFamily="2"/>
                <a:cs typeface="Arial" pitchFamily="34" charset="0"/>
              </a:rPr>
              <a:t> Measured </a:t>
            </a:r>
            <a:r>
              <a:rPr lang="en-US" sz="2400" dirty="0">
                <a:latin typeface="Arial" pitchFamily="34" charset="0"/>
                <a:ea typeface="DejaVu Sans" pitchFamily="2"/>
                <a:cs typeface="Arial" pitchFamily="34" charset="0"/>
              </a:rPr>
              <a:t>polarized electrons scattered off polarized </a:t>
            </a:r>
            <a:r>
              <a:rPr lang="en-US" sz="2400" dirty="0" smtClean="0">
                <a:latin typeface="Arial" pitchFamily="34" charset="0"/>
                <a:ea typeface="DejaVu Sans" pitchFamily="2"/>
                <a:cs typeface="Arial" pitchFamily="34" charset="0"/>
              </a:rPr>
              <a:t> </a:t>
            </a:r>
          </a:p>
          <a:p>
            <a:pPr hangingPunct="0">
              <a:spcAft>
                <a:spcPts val="915"/>
              </a:spcAft>
              <a:buSzPct val="100000"/>
            </a:pPr>
            <a:r>
              <a:rPr lang="en-US" sz="2400" dirty="0">
                <a:latin typeface="Arial" pitchFamily="34" charset="0"/>
                <a:ea typeface="DejaVu Sans" pitchFamily="2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ea typeface="DejaVu Sans" pitchFamily="2"/>
                <a:cs typeface="Arial" pitchFamily="34" charset="0"/>
              </a:rPr>
              <a:t>   targets </a:t>
            </a:r>
            <a:r>
              <a:rPr lang="en-US" sz="2400" dirty="0">
                <a:latin typeface="Arial" pitchFamily="34" charset="0"/>
                <a:ea typeface="DejaVu Sans" pitchFamily="2"/>
                <a:cs typeface="Arial" pitchFamily="34" charset="0"/>
              </a:rPr>
              <a:t>down to 6</a:t>
            </a:r>
            <a:r>
              <a:rPr lang="en-US" altLang="zh-CN" sz="2400" dirty="0">
                <a:latin typeface="Arial" pitchFamily="34" charset="0"/>
                <a:ea typeface="Liberation Sans" pitchFamily="34"/>
                <a:cs typeface="Arial" pitchFamily="34" charset="0"/>
              </a:rPr>
              <a:t>°</a:t>
            </a:r>
            <a:r>
              <a:rPr lang="en-US" sz="2400" dirty="0">
                <a:latin typeface="Arial" pitchFamily="34" charset="0"/>
                <a:ea typeface="Liberation Sans" pitchFamily="34"/>
                <a:cs typeface="Arial" pitchFamily="34" charset="0"/>
              </a:rPr>
              <a:t> scattering angles</a:t>
            </a:r>
          </a:p>
          <a:p>
            <a:pPr marL="285750" indent="-285750" hangingPunct="0">
              <a:spcAft>
                <a:spcPts val="915"/>
              </a:spcAft>
              <a:buSzPct val="100000"/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ea typeface="DejaVu Sans" pitchFamily="2"/>
                <a:cs typeface="Arial" pitchFamily="34" charset="0"/>
              </a:rPr>
              <a:t> Will </a:t>
            </a:r>
            <a:r>
              <a:rPr lang="en-US" sz="2400" dirty="0">
                <a:latin typeface="Arial" pitchFamily="34" charset="0"/>
                <a:ea typeface="DejaVu Sans" pitchFamily="2"/>
                <a:cs typeface="Arial" pitchFamily="34" charset="0"/>
              </a:rPr>
              <a:t>extract g</a:t>
            </a:r>
            <a:r>
              <a:rPr lang="en-US" sz="2400" baseline="-25000" dirty="0">
                <a:latin typeface="Arial" pitchFamily="34" charset="0"/>
                <a:ea typeface="DejaVu Sans" pitchFamily="2"/>
                <a:cs typeface="Arial" pitchFamily="34" charset="0"/>
              </a:rPr>
              <a:t>1</a:t>
            </a:r>
            <a:r>
              <a:rPr lang="en-US" sz="2400" dirty="0">
                <a:latin typeface="Arial" pitchFamily="34" charset="0"/>
                <a:ea typeface="DejaVu Sans" pitchFamily="2"/>
                <a:cs typeface="Arial" pitchFamily="34" charset="0"/>
              </a:rPr>
              <a:t> from </a:t>
            </a:r>
            <a:r>
              <a:rPr lang="en-US" sz="2400" dirty="0" smtClean="0">
                <a:latin typeface="Arial" pitchFamily="34" charset="0"/>
                <a:ea typeface="DejaVu Sans" pitchFamily="2"/>
                <a:cs typeface="Arial" pitchFamily="34" charset="0"/>
              </a:rPr>
              <a:t>the measured absolute cross-section  </a:t>
            </a:r>
          </a:p>
          <a:p>
            <a:pPr hangingPunct="0">
              <a:spcAft>
                <a:spcPts val="915"/>
              </a:spcAft>
              <a:buSzPct val="100000"/>
            </a:pPr>
            <a:r>
              <a:rPr lang="en-US" sz="2400" dirty="0">
                <a:latin typeface="Arial" pitchFamily="34" charset="0"/>
                <a:ea typeface="DejaVu Sans" pitchFamily="2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ea typeface="DejaVu Sans" pitchFamily="2"/>
                <a:cs typeface="Arial" pitchFamily="34" charset="0"/>
              </a:rPr>
              <a:t>   differences</a:t>
            </a:r>
          </a:p>
          <a:p>
            <a:pPr marL="342900" indent="-342900" hangingPunct="0">
              <a:spcAft>
                <a:spcPts val="915"/>
              </a:spcAft>
              <a:buSzPct val="100000"/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Test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of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ChPT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as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Q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→ 0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hangingPunct="0">
              <a:spcAft>
                <a:spcPts val="915"/>
              </a:spcAft>
              <a:buSzPct val="100000"/>
            </a:pPr>
            <a:endParaRPr lang="en-US" sz="2400" dirty="0">
              <a:latin typeface="Arial" pitchFamily="34" charset="0"/>
              <a:ea typeface="DejaVu Sans" pitchFamily="2"/>
              <a:cs typeface="Arial" pitchFamily="34" charset="0"/>
            </a:endParaRPr>
          </a:p>
        </p:txBody>
      </p:sp>
      <p:pic>
        <p:nvPicPr>
          <p:cNvPr id="12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308725"/>
            <a:ext cx="849313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 descr="C:\Documents and Settings\Vince\Desktop\JLab_logo_white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11963" y="6130925"/>
            <a:ext cx="2332037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1049"/>
          <p:cNvGrpSpPr>
            <a:grpSpLocks noChangeAspect="1"/>
          </p:cNvGrpSpPr>
          <p:nvPr/>
        </p:nvGrpSpPr>
        <p:grpSpPr bwMode="auto">
          <a:xfrm>
            <a:off x="90678" y="4294991"/>
            <a:ext cx="8907331" cy="2011680"/>
            <a:chOff x="312" y="664"/>
            <a:chExt cx="6624" cy="1496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5" name="AutoShape 1047"/>
            <p:cNvSpPr>
              <a:spLocks noChangeArrowheads="1"/>
            </p:cNvSpPr>
            <p:nvPr/>
          </p:nvSpPr>
          <p:spPr bwMode="auto">
            <a:xfrm>
              <a:off x="312" y="664"/>
              <a:ext cx="6624" cy="1496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6" name="Text Box 1037"/>
            <p:cNvSpPr txBox="1">
              <a:spLocks noChangeArrowheads="1"/>
            </p:cNvSpPr>
            <p:nvPr/>
          </p:nvSpPr>
          <p:spPr bwMode="auto">
            <a:xfrm>
              <a:off x="883" y="960"/>
              <a:ext cx="5313" cy="518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000000"/>
                  </a:solidFill>
                  <a:latin typeface="Chalkboard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rgbClr val="000000"/>
                  </a:solidFill>
                  <a:latin typeface="Chalkboard" charset="0"/>
                  <a:ea typeface="ＭＳ Ｐゴシック" charset="-128"/>
                </a:defRPr>
              </a:lvl2pPr>
              <a:lvl3pPr>
                <a:defRPr sz="2000">
                  <a:solidFill>
                    <a:srgbClr val="000000"/>
                  </a:solidFill>
                  <a:latin typeface="Chalkboard" charset="0"/>
                  <a:ea typeface="ＭＳ Ｐゴシック" charset="-128"/>
                </a:defRPr>
              </a:lvl3pPr>
              <a:lvl4pPr>
                <a:defRPr sz="2000">
                  <a:solidFill>
                    <a:srgbClr val="000000"/>
                  </a:solidFill>
                  <a:latin typeface="Chalkboard" charset="0"/>
                  <a:ea typeface="ＭＳ Ｐゴシック" charset="-128"/>
                </a:defRPr>
              </a:lvl4pPr>
              <a:lvl5pPr>
                <a:defRPr sz="2000">
                  <a:solidFill>
                    <a:srgbClr val="000000"/>
                  </a:solidFill>
                  <a:latin typeface="Chalkboard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Chalkboard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Chalkboard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Chalkboard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Chalkboard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dirty="0">
                  <a:solidFill>
                    <a:srgbClr val="131A15"/>
                  </a:solidFill>
                  <a:latin typeface="Times New Roman" charset="0"/>
                </a:rPr>
                <a:t> </a:t>
              </a:r>
              <a:r>
                <a:rPr lang="en-US" b="1" dirty="0">
                  <a:solidFill>
                    <a:srgbClr val="131A15"/>
                  </a:solidFill>
                  <a:latin typeface="Times New Roman" charset="0"/>
                </a:rPr>
                <a:t>NH</a:t>
              </a:r>
              <a:r>
                <a:rPr lang="en-US" b="1" baseline="-25000" dirty="0">
                  <a:solidFill>
                    <a:srgbClr val="131A15"/>
                  </a:solidFill>
                  <a:latin typeface="Times New Roman" charset="0"/>
                </a:rPr>
                <a:t>3</a:t>
              </a:r>
              <a:r>
                <a:rPr lang="en-US" baseline="-25000" dirty="0">
                  <a:solidFill>
                    <a:srgbClr val="131A15"/>
                  </a:solidFill>
                  <a:latin typeface="Times New Roman" charset="0"/>
                </a:rPr>
                <a:t>:  </a:t>
              </a:r>
              <a:r>
                <a:rPr lang="en-US" dirty="0">
                  <a:solidFill>
                    <a:srgbClr val="131A15"/>
                  </a:solidFill>
                  <a:latin typeface="Times New Roman" charset="0"/>
                </a:rPr>
                <a:t>M. </a:t>
              </a:r>
              <a:r>
                <a:rPr lang="en-US" dirty="0" err="1">
                  <a:solidFill>
                    <a:srgbClr val="131A15"/>
                  </a:solidFill>
                  <a:latin typeface="Times New Roman" charset="0"/>
                </a:rPr>
                <a:t>Battaglieri</a:t>
              </a:r>
              <a:r>
                <a:rPr lang="en-US" dirty="0">
                  <a:solidFill>
                    <a:srgbClr val="131A15"/>
                  </a:solidFill>
                  <a:latin typeface="Times New Roman" charset="0"/>
                </a:rPr>
                <a:t>,   A. </a:t>
              </a:r>
              <a:r>
                <a:rPr lang="en-US" dirty="0" err="1">
                  <a:solidFill>
                    <a:srgbClr val="131A15"/>
                  </a:solidFill>
                  <a:latin typeface="Times New Roman" charset="0"/>
                </a:rPr>
                <a:t>Deur</a:t>
              </a:r>
              <a:r>
                <a:rPr lang="en-US" dirty="0">
                  <a:solidFill>
                    <a:srgbClr val="131A15"/>
                  </a:solidFill>
                  <a:latin typeface="Times New Roman" charset="0"/>
                </a:rPr>
                <a:t>,   R. De Vita,   M. </a:t>
              </a:r>
              <a:r>
                <a:rPr lang="en-US" dirty="0" err="1">
                  <a:solidFill>
                    <a:srgbClr val="131A15"/>
                  </a:solidFill>
                  <a:latin typeface="Times New Roman" charset="0"/>
                </a:rPr>
                <a:t>Ripani</a:t>
              </a:r>
              <a:r>
                <a:rPr lang="en-US" dirty="0">
                  <a:solidFill>
                    <a:srgbClr val="131A15"/>
                  </a:solidFill>
                  <a:latin typeface="Times New Roman" charset="0"/>
                </a:rPr>
                <a:t> (Contact) </a:t>
              </a:r>
            </a:p>
            <a:p>
              <a:pPr algn="ctr"/>
              <a:r>
                <a:rPr lang="en-US" dirty="0">
                  <a:solidFill>
                    <a:srgbClr val="131A15"/>
                  </a:solidFill>
                  <a:latin typeface="Times New Roman" charset="0"/>
                </a:rPr>
                <a:t> </a:t>
              </a:r>
              <a:r>
                <a:rPr lang="en-US" b="1" dirty="0">
                  <a:solidFill>
                    <a:srgbClr val="131A15"/>
                  </a:solidFill>
                  <a:latin typeface="Times New Roman" charset="0"/>
                </a:rPr>
                <a:t>ND</a:t>
              </a:r>
              <a:r>
                <a:rPr lang="en-US" b="1" baseline="-25000" dirty="0">
                  <a:solidFill>
                    <a:srgbClr val="131A15"/>
                  </a:solidFill>
                  <a:latin typeface="Times New Roman" charset="0"/>
                </a:rPr>
                <a:t>3</a:t>
              </a:r>
              <a:r>
                <a:rPr lang="en-US" baseline="-25000" dirty="0">
                  <a:solidFill>
                    <a:srgbClr val="131A15"/>
                  </a:solidFill>
                  <a:latin typeface="Times New Roman" charset="0"/>
                </a:rPr>
                <a:t>:  </a:t>
              </a:r>
              <a:r>
                <a:rPr lang="en-US" dirty="0">
                  <a:solidFill>
                    <a:srgbClr val="131A15"/>
                  </a:solidFill>
                  <a:latin typeface="Times New Roman" charset="0"/>
                </a:rPr>
                <a:t>A. </a:t>
              </a:r>
              <a:r>
                <a:rPr lang="en-US" dirty="0" err="1">
                  <a:solidFill>
                    <a:srgbClr val="131A15"/>
                  </a:solidFill>
                  <a:latin typeface="Times New Roman" charset="0"/>
                </a:rPr>
                <a:t>Deur</a:t>
              </a:r>
              <a:r>
                <a:rPr lang="en-US" dirty="0">
                  <a:solidFill>
                    <a:srgbClr val="131A15"/>
                  </a:solidFill>
                  <a:latin typeface="Times New Roman" charset="0"/>
                </a:rPr>
                <a:t>(Contact)</a:t>
              </a:r>
              <a:r>
                <a:rPr lang="en-US" dirty="0">
                  <a:latin typeface="Times New Roman" charset="0"/>
                  <a:sym typeface="Wingdings" charset="2"/>
                </a:rPr>
                <a:t>,   </a:t>
              </a:r>
              <a:r>
                <a:rPr lang="en-US" dirty="0">
                  <a:solidFill>
                    <a:srgbClr val="131A15"/>
                  </a:solidFill>
                  <a:latin typeface="Times New Roman" charset="0"/>
                </a:rPr>
                <a:t>G. Dodge,   K. </a:t>
              </a:r>
              <a:r>
                <a:rPr lang="en-US" dirty="0" err="1">
                  <a:solidFill>
                    <a:srgbClr val="131A15"/>
                  </a:solidFill>
                  <a:latin typeface="Times New Roman" charset="0"/>
                </a:rPr>
                <a:t>Slifer</a:t>
              </a:r>
              <a:endParaRPr lang="en-US" dirty="0">
                <a:solidFill>
                  <a:srgbClr val="131A15"/>
                </a:solidFill>
                <a:latin typeface="Times New Roman" charset="0"/>
              </a:endParaRPr>
            </a:p>
          </p:txBody>
        </p:sp>
        <p:sp>
          <p:nvSpPr>
            <p:cNvPr id="17" name="Text Box 1038"/>
            <p:cNvSpPr txBox="1">
              <a:spLocks noChangeArrowheads="1"/>
            </p:cNvSpPr>
            <p:nvPr/>
          </p:nvSpPr>
          <p:spPr bwMode="auto">
            <a:xfrm>
              <a:off x="2163" y="1542"/>
              <a:ext cx="2824" cy="526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000000"/>
                  </a:solidFill>
                  <a:latin typeface="Chalkboard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rgbClr val="000000"/>
                  </a:solidFill>
                  <a:latin typeface="Chalkboard" charset="0"/>
                  <a:ea typeface="ＭＳ Ｐゴシック" charset="-128"/>
                </a:defRPr>
              </a:lvl2pPr>
              <a:lvl3pPr>
                <a:defRPr sz="2000">
                  <a:solidFill>
                    <a:srgbClr val="000000"/>
                  </a:solidFill>
                  <a:latin typeface="Chalkboard" charset="0"/>
                  <a:ea typeface="ＭＳ Ｐゴシック" charset="-128"/>
                </a:defRPr>
              </a:lvl3pPr>
              <a:lvl4pPr>
                <a:defRPr sz="2000">
                  <a:solidFill>
                    <a:srgbClr val="000000"/>
                  </a:solidFill>
                  <a:latin typeface="Chalkboard" charset="0"/>
                  <a:ea typeface="ＭＳ Ｐゴシック" charset="-128"/>
                </a:defRPr>
              </a:lvl4pPr>
              <a:lvl5pPr>
                <a:defRPr sz="2000">
                  <a:solidFill>
                    <a:srgbClr val="000000"/>
                  </a:solidFill>
                  <a:latin typeface="Chalkboard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Chalkboard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Chalkboard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Chalkboard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Chalkboard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b="1" u="sng" dirty="0" smtClean="0">
                  <a:latin typeface="Times New Roman" charset="0"/>
                </a:rPr>
                <a:t>Ph.D</a:t>
              </a:r>
              <a:r>
                <a:rPr lang="en-US" b="1" u="sng" dirty="0">
                  <a:latin typeface="Times New Roman" charset="0"/>
                </a:rPr>
                <a:t>. Students</a:t>
              </a:r>
            </a:p>
            <a:p>
              <a:pPr algn="ctr"/>
              <a:r>
                <a:rPr lang="en-US" dirty="0">
                  <a:latin typeface="Times New Roman" charset="0"/>
                </a:rPr>
                <a:t>K. </a:t>
              </a:r>
              <a:r>
                <a:rPr lang="en-US" dirty="0" err="1">
                  <a:latin typeface="Times New Roman" charset="0"/>
                </a:rPr>
                <a:t>Adhikari</a:t>
              </a:r>
              <a:r>
                <a:rPr lang="en-US" dirty="0">
                  <a:latin typeface="Times New Roman" charset="0"/>
                </a:rPr>
                <a:t>,  H. Kang,   K. Kovacs</a:t>
              </a:r>
            </a:p>
          </p:txBody>
        </p:sp>
        <p:sp>
          <p:nvSpPr>
            <p:cNvPr id="18" name="Text Box 1044"/>
            <p:cNvSpPr txBox="1">
              <a:spLocks noChangeArrowheads="1"/>
            </p:cNvSpPr>
            <p:nvPr/>
          </p:nvSpPr>
          <p:spPr bwMode="auto">
            <a:xfrm>
              <a:off x="2976" y="672"/>
              <a:ext cx="1322" cy="288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rgbClr val="000000"/>
                  </a:solidFill>
                  <a:latin typeface="Chalkboard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rgbClr val="000000"/>
                  </a:solidFill>
                  <a:latin typeface="Chalkboard" charset="0"/>
                  <a:ea typeface="ＭＳ Ｐゴシック" charset="-128"/>
                </a:defRPr>
              </a:lvl2pPr>
              <a:lvl3pPr>
                <a:defRPr sz="2000">
                  <a:solidFill>
                    <a:srgbClr val="000000"/>
                  </a:solidFill>
                  <a:latin typeface="Chalkboard" charset="0"/>
                  <a:ea typeface="ＭＳ Ｐゴシック" charset="-128"/>
                </a:defRPr>
              </a:lvl3pPr>
              <a:lvl4pPr>
                <a:defRPr sz="2000">
                  <a:solidFill>
                    <a:srgbClr val="000000"/>
                  </a:solidFill>
                  <a:latin typeface="Chalkboard" charset="0"/>
                  <a:ea typeface="ＭＳ Ｐゴシック" charset="-128"/>
                </a:defRPr>
              </a:lvl4pPr>
              <a:lvl5pPr>
                <a:defRPr sz="2000">
                  <a:solidFill>
                    <a:srgbClr val="000000"/>
                  </a:solidFill>
                  <a:latin typeface="Chalkboard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Chalkboard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Chalkboard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Chalkboard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Chalkboard" charset="0"/>
                  <a:ea typeface="ＭＳ Ｐゴシック" charset="-128"/>
                </a:defRPr>
              </a:lvl9pPr>
            </a:lstStyle>
            <a:p>
              <a:r>
                <a:rPr lang="en-US" b="1" u="sng"/>
                <a:t>Spokespersons</a:t>
              </a:r>
              <a:endParaRPr lang="en-US" u="sng"/>
            </a:p>
          </p:txBody>
        </p:sp>
      </p:grpSp>
    </p:spTree>
    <p:extLst>
      <p:ext uri="{BB962C8B-B14F-4D97-AF65-F5344CB8AC3E}">
        <p14:creationId xmlns:p14="http://schemas.microsoft.com/office/powerpoint/2010/main" val="921159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-37664"/>
            <a:ext cx="9166292" cy="701286"/>
          </a:xfrm>
        </p:spPr>
        <p:txBody>
          <a:bodyPr wrap="square" lIns="81639" tIns="42452" rIns="81639" bIns="42452" anchorCtr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 hangingPunct="1">
              <a:buNone/>
            </a:pPr>
            <a:r>
              <a:rPr lang="en-GB" sz="4000" b="1" dirty="0">
                <a:solidFill>
                  <a:srgbClr val="C00000"/>
                </a:solidFill>
              </a:rPr>
              <a:t>EG4 Experimental Set-Up</a:t>
            </a:r>
          </a:p>
        </p:txBody>
      </p:sp>
      <p:sp>
        <p:nvSpPr>
          <p:cNvPr id="3" name="Text Box 3"/>
          <p:cNvSpPr/>
          <p:nvPr/>
        </p:nvSpPr>
        <p:spPr>
          <a:xfrm>
            <a:off x="6391586" y="9999394"/>
            <a:ext cx="4561593" cy="180145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639" tIns="42452" rIns="81639" bIns="42452" anchor="t" anchorCtr="0" compatLnSpc="0">
            <a:spAutoFit/>
          </a:bodyPr>
          <a:lstStyle/>
          <a:p>
            <a:pPr>
              <a:lnSpc>
                <a:spcPct val="90000"/>
              </a:lnSpc>
              <a:spcBef>
                <a:spcPts val="453"/>
              </a:spcBef>
              <a:buSzPct val="45000"/>
              <a:buFont typeface="StarSymbol"/>
              <a:buChar char="●"/>
            </a:pPr>
            <a:r>
              <a:rPr lang="en-GB" sz="1600">
                <a:solidFill>
                  <a:srgbClr val="000000"/>
                </a:solidFill>
                <a:latin typeface="Liberation Sans" pitchFamily="34"/>
                <a:ea typeface="DejaVu Sans" pitchFamily="2"/>
                <a:cs typeface="Lohit Hindi" pitchFamily="2"/>
              </a:rPr>
              <a:t>EG4 ran from February to May 2006 in Hall B using CLAS.</a:t>
            </a:r>
          </a:p>
          <a:p>
            <a:pPr>
              <a:lnSpc>
                <a:spcPct val="90000"/>
              </a:lnSpc>
              <a:spcBef>
                <a:spcPts val="453"/>
              </a:spcBef>
              <a:buSzPct val="45000"/>
              <a:buFont typeface="StarSymbol"/>
              <a:buChar char="●"/>
            </a:pPr>
            <a:r>
              <a:rPr lang="en-GB" sz="1600">
                <a:solidFill>
                  <a:srgbClr val="000000"/>
                </a:solidFill>
                <a:latin typeface="Liberation Sans" pitchFamily="34"/>
                <a:ea typeface="DejaVu Sans" pitchFamily="2"/>
                <a:cs typeface="Lohit Hindi" pitchFamily="2"/>
              </a:rPr>
              <a:t>Longitudinally polarized CLAS NH</a:t>
            </a:r>
            <a:r>
              <a:rPr lang="en-GB" sz="1600" baseline="-25000">
                <a:solidFill>
                  <a:srgbClr val="000000"/>
                </a:solidFill>
                <a:latin typeface="Liberation Sans" pitchFamily="34"/>
                <a:ea typeface="DejaVu Sans" pitchFamily="2"/>
                <a:cs typeface="Lohit Hindi" pitchFamily="2"/>
              </a:rPr>
              <a:t>3</a:t>
            </a:r>
            <a:r>
              <a:rPr lang="en-GB" sz="1600">
                <a:solidFill>
                  <a:srgbClr val="000000"/>
                </a:solidFill>
                <a:latin typeface="Liberation Sans" pitchFamily="34"/>
                <a:ea typeface="DejaVu Sans" pitchFamily="2"/>
                <a:cs typeface="Lohit Hindi" pitchFamily="2"/>
              </a:rPr>
              <a:t> and ND</a:t>
            </a:r>
            <a:r>
              <a:rPr lang="en-GB" sz="1600" baseline="-25000">
                <a:solidFill>
                  <a:srgbClr val="000000"/>
                </a:solidFill>
                <a:latin typeface="Liberation Sans" pitchFamily="34"/>
                <a:ea typeface="DejaVu Sans" pitchFamily="2"/>
                <a:cs typeface="Lohit Hindi" pitchFamily="2"/>
              </a:rPr>
              <a:t>3</a:t>
            </a:r>
            <a:r>
              <a:rPr lang="en-GB" sz="1600">
                <a:solidFill>
                  <a:srgbClr val="000000"/>
                </a:solidFill>
                <a:latin typeface="Liberation Sans" pitchFamily="34"/>
                <a:ea typeface="DejaVu Sans" pitchFamily="2"/>
                <a:cs typeface="Lohit Hindi" pitchFamily="2"/>
              </a:rPr>
              <a:t> targets at -1m w.r.t. CLAS center.</a:t>
            </a:r>
          </a:p>
          <a:p>
            <a:pPr>
              <a:lnSpc>
                <a:spcPct val="97000"/>
              </a:lnSpc>
              <a:spcBef>
                <a:spcPts val="905"/>
              </a:spcBef>
              <a:buSzPct val="45000"/>
              <a:buFont typeface="StarSymbol"/>
              <a:buChar char="●"/>
            </a:pPr>
            <a:r>
              <a:rPr lang="en-GB" sz="1600">
                <a:solidFill>
                  <a:srgbClr val="000000"/>
                </a:solidFill>
                <a:latin typeface="Liberation Sans" pitchFamily="34"/>
                <a:ea typeface="DejaVu Sans" pitchFamily="2"/>
                <a:cs typeface="Lohit Hindi" pitchFamily="2"/>
              </a:rPr>
              <a:t>Longitudinally polarized electron beam        (P</a:t>
            </a:r>
            <a:r>
              <a:rPr lang="en-GB" sz="1600" baseline="-25000">
                <a:solidFill>
                  <a:srgbClr val="000000"/>
                </a:solidFill>
                <a:latin typeface="Liberation Sans" pitchFamily="34"/>
                <a:ea typeface="DejaVu Sans" pitchFamily="2"/>
                <a:cs typeface="Lohit Hindi" pitchFamily="2"/>
              </a:rPr>
              <a:t>b</a:t>
            </a:r>
            <a:r>
              <a:rPr lang="en-GB" sz="1600">
                <a:solidFill>
                  <a:srgbClr val="000000"/>
                </a:solidFill>
                <a:latin typeface="Liberation Sans" pitchFamily="34"/>
                <a:ea typeface="DejaVu Sans" pitchFamily="2"/>
                <a:cs typeface="Lohit Hindi" pitchFamily="2"/>
              </a:rPr>
              <a:t> ~ 80%) at low energies (1-3 GeV); outbending torus field.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769606" y="885373"/>
            <a:ext cx="4177570" cy="3950705"/>
            <a:chOff x="5258159" y="975960"/>
            <a:chExt cx="4605481" cy="435492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5319000" y="975960"/>
              <a:ext cx="4544640" cy="43549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Rectangle 5"/>
            <p:cNvSpPr/>
            <p:nvPr/>
          </p:nvSpPr>
          <p:spPr>
            <a:xfrm>
              <a:off x="5258159" y="975960"/>
              <a:ext cx="1546263" cy="907161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 w="9360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0000" tIns="46800" rIns="90000" bIns="46800" anchor="ctr" anchorCtr="0" compatLnSpc="0">
              <a:spAutoFit/>
            </a:bodyPr>
            <a:lstStyle/>
            <a:p>
              <a:pPr hangingPunct="0"/>
              <a:endParaRPr lang="en-US" sz="1600">
                <a:latin typeface="Liberation Sans" pitchFamily="18"/>
                <a:ea typeface="DejaVu Sans" pitchFamily="2"/>
                <a:cs typeface="Lohit Hindi" pitchFamily="2"/>
              </a:endParaRPr>
            </a:p>
          </p:txBody>
        </p:sp>
      </p:grpSp>
      <p:pic>
        <p:nvPicPr>
          <p:cNvPr id="7" name="Picture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 r="5798"/>
          <a:stretch>
            <a:fillRect/>
          </a:stretch>
        </p:blipFill>
        <p:spPr>
          <a:xfrm>
            <a:off x="327" y="2684532"/>
            <a:ext cx="5051420" cy="414763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Box 3"/>
          <p:cNvSpPr/>
          <p:nvPr/>
        </p:nvSpPr>
        <p:spPr>
          <a:xfrm>
            <a:off x="4934732" y="5192659"/>
            <a:ext cx="4212510" cy="154151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639" tIns="42452" rIns="81639" bIns="42452" anchor="t" anchorCtr="0" compatLnSpc="0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453"/>
              </a:spcBef>
              <a:buSzPct val="100000"/>
              <a:buFont typeface="Wingdings" pitchFamily="2" charset="2"/>
              <a:buChar char="Ø"/>
            </a:pPr>
            <a:r>
              <a:rPr lang="en-GB" sz="1600" dirty="0">
                <a:solidFill>
                  <a:srgbClr val="000000"/>
                </a:solidFill>
                <a:latin typeface="Liberation Sans" pitchFamily="34"/>
                <a:ea typeface="DejaVu Sans" pitchFamily="2"/>
                <a:cs typeface="Lohit Hindi" pitchFamily="2"/>
              </a:rPr>
              <a:t>Cross section measurement requires uniform detection efficiency at low Q</a:t>
            </a:r>
            <a:r>
              <a:rPr lang="en-GB" sz="1600" baseline="30000" dirty="0">
                <a:solidFill>
                  <a:srgbClr val="000000"/>
                </a:solidFill>
                <a:latin typeface="Liberation Sans" pitchFamily="34"/>
                <a:ea typeface="DejaVu Sans" pitchFamily="2"/>
                <a:cs typeface="Lohit Hindi" pitchFamily="2"/>
              </a:rPr>
              <a:t>2</a:t>
            </a:r>
            <a:r>
              <a:rPr lang="en-GB" sz="1600" dirty="0">
                <a:solidFill>
                  <a:srgbClr val="000000"/>
                </a:solidFill>
                <a:latin typeface="Liberation Sans" pitchFamily="34"/>
                <a:ea typeface="DejaVu Sans" pitchFamily="2"/>
                <a:cs typeface="Lohit Hindi" pitchFamily="2"/>
              </a:rPr>
              <a:t>.</a:t>
            </a:r>
          </a:p>
          <a:p>
            <a:pPr marL="285750" indent="-285750">
              <a:lnSpc>
                <a:spcPct val="97000"/>
              </a:lnSpc>
              <a:spcBef>
                <a:spcPts val="905"/>
              </a:spcBef>
              <a:buSzPct val="100000"/>
              <a:buFont typeface="Wingdings" pitchFamily="2" charset="2"/>
              <a:buChar char="Ø"/>
            </a:pPr>
            <a:r>
              <a:rPr lang="en-GB" sz="1600" dirty="0">
                <a:solidFill>
                  <a:srgbClr val="000000"/>
                </a:solidFill>
                <a:latin typeface="Liberation Sans" pitchFamily="34"/>
                <a:ea typeface="DejaVu Sans" pitchFamily="2"/>
                <a:cs typeface="Lohit Hindi" pitchFamily="2"/>
              </a:rPr>
              <a:t>New Cherenkov detector (INFN – </a:t>
            </a:r>
            <a:r>
              <a:rPr lang="en-GB" sz="1600" dirty="0" err="1">
                <a:solidFill>
                  <a:srgbClr val="000000"/>
                </a:solidFill>
                <a:latin typeface="Liberation Sans" pitchFamily="34"/>
                <a:ea typeface="DejaVu Sans" pitchFamily="2"/>
                <a:cs typeface="Lohit Hindi" pitchFamily="2"/>
              </a:rPr>
              <a:t>Genova</a:t>
            </a:r>
            <a:r>
              <a:rPr lang="en-GB" sz="1600" dirty="0">
                <a:solidFill>
                  <a:srgbClr val="000000"/>
                </a:solidFill>
                <a:latin typeface="Liberation Sans" pitchFamily="34"/>
                <a:ea typeface="DejaVu Sans" pitchFamily="2"/>
                <a:cs typeface="Lohit Hindi" pitchFamily="2"/>
              </a:rPr>
              <a:t>) installed in sector-6 for detecting small angle scatterings down to 6</a:t>
            </a:r>
            <a:r>
              <a:rPr lang="en-GB" sz="1600" dirty="0">
                <a:solidFill>
                  <a:srgbClr val="000000"/>
                </a:solidFill>
                <a:latin typeface="Liberation Sans" pitchFamily="34"/>
                <a:ea typeface="Nimbus Roman No9 L" pitchFamily="18"/>
                <a:cs typeface="Nimbus Roman No9 L" pitchFamily="18"/>
              </a:rPr>
              <a:t>º</a:t>
            </a:r>
            <a:r>
              <a:rPr lang="en-GB" sz="1600" dirty="0">
                <a:solidFill>
                  <a:srgbClr val="000000"/>
                </a:solidFill>
                <a:latin typeface="Liberation Sans" pitchFamily="34"/>
                <a:ea typeface="DejaVu Sans" pitchFamily="2"/>
                <a:cs typeface="Lohit Hindi" pitchFamily="2"/>
              </a:rPr>
              <a:t> with uniform and high efficiencies.</a:t>
            </a:r>
          </a:p>
        </p:txBody>
      </p:sp>
      <p:sp>
        <p:nvSpPr>
          <p:cNvPr id="9" name="Text Box 3"/>
          <p:cNvSpPr/>
          <p:nvPr/>
        </p:nvSpPr>
        <p:spPr>
          <a:xfrm>
            <a:off x="152400" y="898033"/>
            <a:ext cx="4561593" cy="180145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639" tIns="42452" rIns="81639" bIns="42452" anchor="t" anchorCtr="0" compatLnSpc="0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453"/>
              </a:spcBef>
              <a:buSzPct val="100000"/>
              <a:buFont typeface="Wingdings" pitchFamily="2" charset="2"/>
              <a:buChar char="Ø"/>
            </a:pPr>
            <a:r>
              <a:rPr lang="en-GB" sz="1600" dirty="0">
                <a:solidFill>
                  <a:srgbClr val="000000"/>
                </a:solidFill>
                <a:latin typeface="Liberation Sans" pitchFamily="34"/>
                <a:ea typeface="DejaVu Sans" pitchFamily="2"/>
                <a:cs typeface="Lohit Hindi" pitchFamily="2"/>
              </a:rPr>
              <a:t>EG4 ran from February to May 2006 in Hall B using CLAS.</a:t>
            </a:r>
          </a:p>
          <a:p>
            <a:pPr marL="285750" indent="-285750">
              <a:lnSpc>
                <a:spcPct val="90000"/>
              </a:lnSpc>
              <a:spcBef>
                <a:spcPts val="453"/>
              </a:spcBef>
              <a:buSzPct val="100000"/>
              <a:buFont typeface="Wingdings" pitchFamily="2" charset="2"/>
              <a:buChar char="Ø"/>
            </a:pPr>
            <a:r>
              <a:rPr lang="en-GB" sz="1600" dirty="0">
                <a:solidFill>
                  <a:srgbClr val="000000"/>
                </a:solidFill>
                <a:latin typeface="Liberation Sans" pitchFamily="34"/>
                <a:ea typeface="DejaVu Sans" pitchFamily="2"/>
                <a:cs typeface="Lohit Hindi" pitchFamily="2"/>
              </a:rPr>
              <a:t>Longitudinally </a:t>
            </a:r>
            <a:r>
              <a:rPr lang="en-GB" sz="1600" dirty="0" smtClean="0">
                <a:solidFill>
                  <a:srgbClr val="000000"/>
                </a:solidFill>
                <a:latin typeface="Liberation Sans" pitchFamily="34"/>
                <a:ea typeface="DejaVu Sans" pitchFamily="2"/>
                <a:cs typeface="Lohit Hindi" pitchFamily="2"/>
              </a:rPr>
              <a:t>polarized NH</a:t>
            </a:r>
            <a:r>
              <a:rPr lang="en-GB" sz="1600" baseline="-25000" dirty="0" smtClean="0">
                <a:solidFill>
                  <a:srgbClr val="000000"/>
                </a:solidFill>
                <a:latin typeface="Liberation Sans" pitchFamily="34"/>
                <a:ea typeface="DejaVu Sans" pitchFamily="2"/>
                <a:cs typeface="Lohit Hindi" pitchFamily="2"/>
              </a:rPr>
              <a:t>3</a:t>
            </a:r>
            <a:r>
              <a:rPr lang="en-GB" sz="1600" dirty="0">
                <a:solidFill>
                  <a:srgbClr val="000000"/>
                </a:solidFill>
                <a:latin typeface="Liberation Sans" pitchFamily="34"/>
                <a:ea typeface="DejaVu Sans" pitchFamily="2"/>
                <a:cs typeface="Lohit Hindi" pitchFamily="2"/>
              </a:rPr>
              <a:t> </a:t>
            </a:r>
            <a:r>
              <a:rPr lang="en-GB" sz="1600" dirty="0" smtClean="0">
                <a:solidFill>
                  <a:srgbClr val="000000"/>
                </a:solidFill>
                <a:latin typeface="Liberation Sans" pitchFamily="34"/>
                <a:ea typeface="DejaVu Sans" pitchFamily="2"/>
                <a:cs typeface="Lohit Hindi" pitchFamily="2"/>
              </a:rPr>
              <a:t>and </a:t>
            </a:r>
            <a:r>
              <a:rPr lang="en-GB" sz="1600" dirty="0">
                <a:solidFill>
                  <a:srgbClr val="000000"/>
                </a:solidFill>
                <a:latin typeface="Liberation Sans" pitchFamily="34"/>
                <a:ea typeface="DejaVu Sans" pitchFamily="2"/>
                <a:cs typeface="Lohit Hindi" pitchFamily="2"/>
              </a:rPr>
              <a:t>ND</a:t>
            </a:r>
            <a:r>
              <a:rPr lang="en-GB" sz="1600" baseline="-25000" dirty="0">
                <a:solidFill>
                  <a:srgbClr val="000000"/>
                </a:solidFill>
                <a:latin typeface="Liberation Sans" pitchFamily="34"/>
                <a:ea typeface="DejaVu Sans" pitchFamily="2"/>
                <a:cs typeface="Lohit Hindi" pitchFamily="2"/>
              </a:rPr>
              <a:t>3</a:t>
            </a:r>
            <a:r>
              <a:rPr lang="en-GB" sz="1600" dirty="0">
                <a:solidFill>
                  <a:srgbClr val="000000"/>
                </a:solidFill>
                <a:latin typeface="Liberation Sans" pitchFamily="34"/>
                <a:ea typeface="DejaVu Sans" pitchFamily="2"/>
                <a:cs typeface="Lohit Hindi" pitchFamily="2"/>
              </a:rPr>
              <a:t> targets at -1m w.r.t. CLAS </a:t>
            </a:r>
            <a:r>
              <a:rPr lang="en-GB" sz="1600" dirty="0" err="1">
                <a:solidFill>
                  <a:srgbClr val="000000"/>
                </a:solidFill>
                <a:latin typeface="Liberation Sans" pitchFamily="34"/>
                <a:ea typeface="DejaVu Sans" pitchFamily="2"/>
                <a:cs typeface="Lohit Hindi" pitchFamily="2"/>
              </a:rPr>
              <a:t>center</a:t>
            </a:r>
            <a:r>
              <a:rPr lang="en-GB" sz="1600" dirty="0">
                <a:solidFill>
                  <a:srgbClr val="000000"/>
                </a:solidFill>
                <a:latin typeface="Liberation Sans" pitchFamily="34"/>
                <a:ea typeface="DejaVu Sans" pitchFamily="2"/>
                <a:cs typeface="Lohit Hindi" pitchFamily="2"/>
              </a:rPr>
              <a:t>.</a:t>
            </a:r>
          </a:p>
          <a:p>
            <a:pPr marL="285750" indent="-285750">
              <a:lnSpc>
                <a:spcPct val="97000"/>
              </a:lnSpc>
              <a:spcBef>
                <a:spcPts val="905"/>
              </a:spcBef>
              <a:buSzPct val="100000"/>
              <a:buFont typeface="Wingdings" pitchFamily="2" charset="2"/>
              <a:buChar char="Ø"/>
            </a:pPr>
            <a:r>
              <a:rPr lang="en-GB" sz="1600" dirty="0">
                <a:solidFill>
                  <a:srgbClr val="000000"/>
                </a:solidFill>
                <a:latin typeface="Liberation Sans" pitchFamily="34"/>
                <a:ea typeface="DejaVu Sans" pitchFamily="2"/>
                <a:cs typeface="Lohit Hindi" pitchFamily="2"/>
              </a:rPr>
              <a:t>Longitudinally polarized electron </a:t>
            </a:r>
            <a:r>
              <a:rPr lang="en-GB" sz="1600" dirty="0" smtClean="0">
                <a:solidFill>
                  <a:srgbClr val="000000"/>
                </a:solidFill>
                <a:latin typeface="Liberation Sans" pitchFamily="34"/>
                <a:ea typeface="DejaVu Sans" pitchFamily="2"/>
                <a:cs typeface="Lohit Hindi" pitchFamily="2"/>
              </a:rPr>
              <a:t>beam (</a:t>
            </a:r>
            <a:r>
              <a:rPr lang="en-GB" sz="1600" dirty="0" err="1" smtClean="0">
                <a:solidFill>
                  <a:srgbClr val="000000"/>
                </a:solidFill>
                <a:latin typeface="Liberation Sans" pitchFamily="34"/>
                <a:ea typeface="DejaVu Sans" pitchFamily="2"/>
                <a:cs typeface="Lohit Hindi" pitchFamily="2"/>
              </a:rPr>
              <a:t>P</a:t>
            </a:r>
            <a:r>
              <a:rPr lang="en-GB" sz="1600" baseline="-25000" dirty="0" err="1" smtClean="0">
                <a:solidFill>
                  <a:srgbClr val="000000"/>
                </a:solidFill>
                <a:latin typeface="Liberation Sans" pitchFamily="34"/>
                <a:ea typeface="DejaVu Sans" pitchFamily="2"/>
                <a:cs typeface="Lohit Hindi" pitchFamily="2"/>
              </a:rPr>
              <a:t>b</a:t>
            </a:r>
            <a:r>
              <a:rPr lang="en-GB" sz="1600" dirty="0" smtClean="0">
                <a:solidFill>
                  <a:srgbClr val="000000"/>
                </a:solidFill>
                <a:latin typeface="Liberation Sans" pitchFamily="34"/>
                <a:ea typeface="DejaVu Sans" pitchFamily="2"/>
                <a:cs typeface="Lohit Hindi" pitchFamily="2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Liberation Sans" pitchFamily="34"/>
                <a:ea typeface="DejaVu Sans" pitchFamily="2"/>
                <a:cs typeface="Lohit Hindi" pitchFamily="2"/>
              </a:rPr>
              <a:t>~ 80%) at low energies (1-3 </a:t>
            </a:r>
            <a:r>
              <a:rPr lang="en-GB" sz="1600" dirty="0" err="1">
                <a:solidFill>
                  <a:srgbClr val="000000"/>
                </a:solidFill>
                <a:latin typeface="Liberation Sans" pitchFamily="34"/>
                <a:ea typeface="DejaVu Sans" pitchFamily="2"/>
                <a:cs typeface="Lohit Hindi" pitchFamily="2"/>
              </a:rPr>
              <a:t>GeV</a:t>
            </a:r>
            <a:r>
              <a:rPr lang="en-GB" sz="1600" dirty="0">
                <a:solidFill>
                  <a:srgbClr val="000000"/>
                </a:solidFill>
                <a:latin typeface="Liberation Sans" pitchFamily="34"/>
                <a:ea typeface="DejaVu Sans" pitchFamily="2"/>
                <a:cs typeface="Lohit Hindi" pitchFamily="2"/>
              </a:rPr>
              <a:t>); </a:t>
            </a:r>
            <a:r>
              <a:rPr lang="en-GB" sz="1600" dirty="0" err="1">
                <a:solidFill>
                  <a:srgbClr val="000000"/>
                </a:solidFill>
                <a:latin typeface="Liberation Sans" pitchFamily="34"/>
                <a:ea typeface="DejaVu Sans" pitchFamily="2"/>
                <a:cs typeface="Lohit Hindi" pitchFamily="2"/>
              </a:rPr>
              <a:t>outbending</a:t>
            </a:r>
            <a:r>
              <a:rPr lang="en-GB" sz="1600" dirty="0">
                <a:solidFill>
                  <a:srgbClr val="000000"/>
                </a:solidFill>
                <a:latin typeface="Liberation Sans" pitchFamily="34"/>
                <a:ea typeface="DejaVu Sans" pitchFamily="2"/>
                <a:cs typeface="Lohit Hindi" pitchFamily="2"/>
              </a:rPr>
              <a:t> torus field.</a:t>
            </a:r>
          </a:p>
        </p:txBody>
      </p:sp>
      <p:pic>
        <p:nvPicPr>
          <p:cNvPr id="10" name="Picture 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6308725"/>
            <a:ext cx="849313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41040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561920" y="1097280"/>
            <a:ext cx="4553756" cy="4562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20824" y="1097280"/>
            <a:ext cx="4561920" cy="457056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-14161" y="4582"/>
            <a:ext cx="9144000" cy="708571"/>
          </a:xfrm>
          <a:prstGeom prst="rect">
            <a:avLst/>
          </a:prstGeom>
          <a:noFill/>
          <a:ln>
            <a:noFill/>
          </a:ln>
        </p:spPr>
        <p:txBody>
          <a:bodyPr vert="horz" wrap="square" lIns="81639" tIns="40820" rIns="81639" bIns="40820" compatLnSpc="0">
            <a:spAutoFit/>
          </a:bodyPr>
          <a:lstStyle/>
          <a:p>
            <a:pPr algn="ctr" hangingPunct="0"/>
            <a:r>
              <a:rPr lang="en-US" sz="4000" b="1" dirty="0">
                <a:solidFill>
                  <a:srgbClr val="C00000"/>
                </a:solidFill>
                <a:latin typeface="+mj-lt"/>
                <a:ea typeface="DejaVu Sans" pitchFamily="2"/>
                <a:cs typeface="Lohit Hindi" pitchFamily="2"/>
              </a:rPr>
              <a:t>EG4 Kinematics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1005840"/>
            <a:ext cx="3471736" cy="377390"/>
          </a:xfrm>
          <a:prstGeom prst="rect">
            <a:avLst/>
          </a:prstGeom>
          <a:noFill/>
          <a:ln>
            <a:noFill/>
          </a:ln>
        </p:spPr>
        <p:txBody>
          <a:bodyPr vert="horz" wrap="square" lIns="81639" tIns="40820" rIns="81639" bIns="40820" compatLnSpc="0">
            <a:spAutoFit/>
          </a:bodyPr>
          <a:lstStyle/>
          <a:p>
            <a:pPr algn="ctr" hangingPunct="0"/>
            <a:r>
              <a:rPr lang="en-US" sz="2000" b="1" dirty="0">
                <a:solidFill>
                  <a:srgbClr val="7030A0"/>
                </a:solidFill>
                <a:latin typeface="Arial" pitchFamily="34" charset="0"/>
                <a:ea typeface="DejaVu Sans" pitchFamily="2"/>
                <a:cs typeface="Arial" pitchFamily="34" charset="0"/>
              </a:rPr>
              <a:t>NH</a:t>
            </a:r>
            <a:r>
              <a:rPr lang="en-US" sz="2000" b="1" baseline="-25000" dirty="0">
                <a:solidFill>
                  <a:srgbClr val="7030A0"/>
                </a:solidFill>
                <a:latin typeface="Arial" pitchFamily="34" charset="0"/>
                <a:ea typeface="DejaVu Sans" pitchFamily="2"/>
                <a:cs typeface="Arial" pitchFamily="34" charset="0"/>
              </a:rPr>
              <a:t>3</a:t>
            </a:r>
            <a:r>
              <a:rPr lang="en-US" sz="2000" b="1" dirty="0">
                <a:solidFill>
                  <a:srgbClr val="7030A0"/>
                </a:solidFill>
                <a:latin typeface="Arial" pitchFamily="34" charset="0"/>
                <a:ea typeface="DejaVu Sans" pitchFamily="2"/>
                <a:cs typeface="Arial" pitchFamily="34" charset="0"/>
              </a:rPr>
              <a:t> target (</a:t>
            </a:r>
            <a:r>
              <a:rPr lang="en-US" sz="2000" b="1" dirty="0" err="1">
                <a:solidFill>
                  <a:srgbClr val="7030A0"/>
                </a:solidFill>
                <a:latin typeface="Arial" pitchFamily="34" charset="0"/>
                <a:ea typeface="DejaVu Sans" pitchFamily="2"/>
                <a:cs typeface="Arial" pitchFamily="34" charset="0"/>
              </a:rPr>
              <a:t>P</a:t>
            </a:r>
            <a:r>
              <a:rPr lang="en-US" sz="2000" b="1" baseline="-25000" dirty="0" err="1">
                <a:solidFill>
                  <a:srgbClr val="7030A0"/>
                </a:solidFill>
                <a:latin typeface="Arial" pitchFamily="34" charset="0"/>
                <a:ea typeface="DejaVu Sans" pitchFamily="2"/>
                <a:cs typeface="Arial" pitchFamily="34" charset="0"/>
              </a:rPr>
              <a:t>t</a:t>
            </a:r>
            <a:r>
              <a:rPr lang="en-US" sz="2000" b="1" dirty="0">
                <a:solidFill>
                  <a:srgbClr val="7030A0"/>
                </a:solidFill>
                <a:latin typeface="Arial" pitchFamily="34" charset="0"/>
                <a:ea typeface="DejaVu Sans" pitchFamily="2"/>
                <a:cs typeface="Arial" pitchFamily="34" charset="0"/>
              </a:rPr>
              <a:t> = 80 </a:t>
            </a:r>
            <a:r>
              <a:rPr lang="en-US" sz="2000" b="1" dirty="0">
                <a:solidFill>
                  <a:srgbClr val="7030A0"/>
                </a:solidFill>
                <a:latin typeface="Arial" pitchFamily="34" charset="0"/>
                <a:ea typeface="Liberation Sans" pitchFamily="34"/>
                <a:cs typeface="Arial" pitchFamily="34" charset="0"/>
              </a:rPr>
              <a:t>–</a:t>
            </a:r>
            <a:r>
              <a:rPr lang="en-US" sz="2000" b="1" dirty="0">
                <a:solidFill>
                  <a:srgbClr val="7030A0"/>
                </a:solidFill>
                <a:latin typeface="Arial" pitchFamily="34" charset="0"/>
                <a:ea typeface="DejaVu Sans" pitchFamily="2"/>
                <a:cs typeface="Arial" pitchFamily="34" charset="0"/>
              </a:rPr>
              <a:t> 90 %)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84000" y="1005840"/>
            <a:ext cx="3482342" cy="377390"/>
          </a:xfrm>
          <a:prstGeom prst="rect">
            <a:avLst/>
          </a:prstGeom>
          <a:noFill/>
          <a:ln>
            <a:noFill/>
          </a:ln>
        </p:spPr>
        <p:txBody>
          <a:bodyPr vert="horz" wrap="square" lIns="81639" tIns="40820" rIns="81639" bIns="40820" compatLnSpc="0">
            <a:spAutoFit/>
          </a:bodyPr>
          <a:lstStyle/>
          <a:p>
            <a:pPr hangingPunct="0"/>
            <a:r>
              <a:rPr lang="en-US" sz="2000" b="1" dirty="0">
                <a:solidFill>
                  <a:srgbClr val="00B050"/>
                </a:solidFill>
                <a:latin typeface="Arial" pitchFamily="34" charset="0"/>
                <a:ea typeface="DejaVu Sans" pitchFamily="2"/>
                <a:cs typeface="Arial" pitchFamily="34" charset="0"/>
              </a:rPr>
              <a:t>ND</a:t>
            </a:r>
            <a:r>
              <a:rPr lang="en-US" sz="2000" b="1" baseline="-25000" dirty="0">
                <a:solidFill>
                  <a:srgbClr val="00B050"/>
                </a:solidFill>
                <a:latin typeface="Arial" pitchFamily="34" charset="0"/>
                <a:ea typeface="DejaVu Sans" pitchFamily="2"/>
                <a:cs typeface="Arial" pitchFamily="34" charset="0"/>
              </a:rPr>
              <a:t>3</a:t>
            </a:r>
            <a:r>
              <a:rPr lang="en-US" sz="2000" b="1" dirty="0">
                <a:solidFill>
                  <a:srgbClr val="00B050"/>
                </a:solidFill>
                <a:latin typeface="Arial" pitchFamily="34" charset="0"/>
                <a:ea typeface="DejaVu Sans" pitchFamily="2"/>
                <a:cs typeface="Arial" pitchFamily="34" charset="0"/>
              </a:rPr>
              <a:t> target (</a:t>
            </a:r>
            <a:r>
              <a:rPr lang="en-US" sz="2000" b="1" dirty="0" err="1">
                <a:solidFill>
                  <a:srgbClr val="00B050"/>
                </a:solidFill>
                <a:latin typeface="Arial" pitchFamily="34" charset="0"/>
                <a:ea typeface="DejaVu Sans" pitchFamily="2"/>
                <a:cs typeface="Arial" pitchFamily="34" charset="0"/>
              </a:rPr>
              <a:t>P</a:t>
            </a:r>
            <a:r>
              <a:rPr lang="en-US" sz="2000" b="1" baseline="-25000" dirty="0" err="1">
                <a:solidFill>
                  <a:srgbClr val="00B050"/>
                </a:solidFill>
                <a:latin typeface="Arial" pitchFamily="34" charset="0"/>
                <a:ea typeface="DejaVu Sans" pitchFamily="2"/>
                <a:cs typeface="Arial" pitchFamily="34" charset="0"/>
              </a:rPr>
              <a:t>t</a:t>
            </a:r>
            <a:r>
              <a:rPr lang="en-US" sz="2000" b="1" dirty="0">
                <a:solidFill>
                  <a:srgbClr val="00B050"/>
                </a:solidFill>
                <a:latin typeface="Arial" pitchFamily="34" charset="0"/>
                <a:ea typeface="DejaVu Sans" pitchFamily="2"/>
                <a:cs typeface="Arial" pitchFamily="34" charset="0"/>
              </a:rPr>
              <a:t> = 30 </a:t>
            </a:r>
            <a:r>
              <a:rPr lang="en-US" sz="2000" b="1" dirty="0">
                <a:solidFill>
                  <a:srgbClr val="00B050"/>
                </a:solidFill>
                <a:latin typeface="Arial" pitchFamily="34" charset="0"/>
                <a:ea typeface="Liberation Sans" pitchFamily="34"/>
                <a:cs typeface="Arial" pitchFamily="34" charset="0"/>
              </a:rPr>
              <a:t>–</a:t>
            </a:r>
            <a:r>
              <a:rPr lang="en-US" sz="2000" b="1" dirty="0">
                <a:solidFill>
                  <a:srgbClr val="00B050"/>
                </a:solidFill>
                <a:latin typeface="Arial" pitchFamily="34" charset="0"/>
                <a:ea typeface="DejaVu Sans" pitchFamily="2"/>
                <a:cs typeface="Arial" pitchFamily="34" charset="0"/>
              </a:rPr>
              <a:t> 45 %)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>
                <a:spLocks noResize="1"/>
              </p:cNvSpPr>
              <p:nvPr/>
            </p:nvSpPr>
            <p:spPr>
              <a:xfrm>
                <a:off x="4492038" y="1726004"/>
                <a:ext cx="381412" cy="3069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lIns="81639" tIns="40820" rIns="81639" bIns="40820" compatLnSpc="0"/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𝑄</m:t>
                          </m:r>
                        </m:e>
                        <m:sup>
                          <m:r>
                            <a:rPr lang="en-US" i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i="0" dirty="0">
                  <a:latin typeface="Liberation Sans" pitchFamily="18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2038" y="1726004"/>
                <a:ext cx="381412" cy="306990"/>
              </a:xfrm>
              <a:prstGeom prst="rect">
                <a:avLst/>
              </a:prstGeom>
              <a:blipFill rotWithShape="1">
                <a:blip r:embed="rId5"/>
                <a:stretch>
                  <a:fillRect l="-4839" r="-6452" b="-34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>
                <a:spLocks noResize="1"/>
              </p:cNvSpPr>
              <p:nvPr/>
            </p:nvSpPr>
            <p:spPr>
              <a:xfrm>
                <a:off x="55514" y="1726004"/>
                <a:ext cx="381412" cy="3069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lIns="81639" tIns="40820" rIns="81639" bIns="40820" compatLnSpc="0"/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𝑄</m:t>
                          </m:r>
                        </m:e>
                        <m:sup>
                          <m:r>
                            <a:rPr lang="en-US" i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i="0" dirty="0">
                  <a:latin typeface="Liberation Sans" pitchFamily="18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14" y="1726004"/>
                <a:ext cx="381412" cy="306990"/>
              </a:xfrm>
              <a:prstGeom prst="rect">
                <a:avLst/>
              </a:prstGeom>
              <a:blipFill rotWithShape="1">
                <a:blip r:embed="rId6"/>
                <a:stretch>
                  <a:fillRect l="-4762" r="-4762" b="-34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>
                <a:spLocks noResize="1"/>
              </p:cNvSpPr>
              <p:nvPr/>
            </p:nvSpPr>
            <p:spPr>
              <a:xfrm>
                <a:off x="3588513" y="5293624"/>
                <a:ext cx="322959" cy="2726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lIns="81639" tIns="40820" rIns="81639" bIns="40820" compatLnSpc="0"/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𝑊</m:t>
                      </m:r>
                    </m:oMath>
                  </m:oMathPara>
                </a14:m>
                <a:endParaRPr lang="en-US" i="0" dirty="0">
                  <a:latin typeface="Liberation Sans" pitchFamily="18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8513" y="5293624"/>
                <a:ext cx="322959" cy="272699"/>
              </a:xfrm>
              <a:prstGeom prst="rect">
                <a:avLst/>
              </a:prstGeom>
              <a:blipFill rotWithShape="1">
                <a:blip r:embed="rId7"/>
                <a:stretch>
                  <a:fillRect r="-18868" b="-2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>
                <a:spLocks noResize="1"/>
              </p:cNvSpPr>
              <p:nvPr/>
            </p:nvSpPr>
            <p:spPr>
              <a:xfrm>
                <a:off x="7989074" y="5364982"/>
                <a:ext cx="322959" cy="2726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lIns="81639" tIns="40820" rIns="81639" bIns="40820" compatLnSpc="0"/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𝑊</m:t>
                      </m:r>
                    </m:oMath>
                  </m:oMathPara>
                </a14:m>
                <a:endParaRPr lang="en-US" i="0" dirty="0">
                  <a:latin typeface="Liberation Sans" pitchFamily="18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9074" y="5364982"/>
                <a:ext cx="322959" cy="272699"/>
              </a:xfrm>
              <a:prstGeom prst="rect">
                <a:avLst/>
              </a:prstGeom>
              <a:blipFill rotWithShape="1">
                <a:blip r:embed="rId8"/>
                <a:stretch>
                  <a:fillRect l="-1887" r="-16981" b="-244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4147200" y="4977162"/>
            <a:ext cx="207360" cy="207382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>
            <a:noFill/>
            <a:prstDash val="solid"/>
          </a:ln>
        </p:spPr>
        <p:txBody>
          <a:bodyPr vert="horz" lIns="81639" tIns="40820" rIns="81639" bIns="40820" anchor="ctr" anchorCtr="1" compatLnSpc="0"/>
          <a:lstStyle/>
          <a:p>
            <a:pPr hangingPunct="0"/>
            <a:endParaRPr lang="en-US" sz="1600">
              <a:latin typeface="Liberation Sans" pitchFamily="18"/>
              <a:ea typeface="DejaVu Sans" pitchFamily="2"/>
              <a:cs typeface="Lohit Hindi" pitchFamily="2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588623" y="4977488"/>
            <a:ext cx="207360" cy="207382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>
            <a:noFill/>
            <a:prstDash val="solid"/>
          </a:ln>
        </p:spPr>
        <p:txBody>
          <a:bodyPr vert="horz" lIns="81639" tIns="40820" rIns="81639" bIns="40820" anchor="ctr" anchorCtr="1" compatLnSpc="0"/>
          <a:lstStyle/>
          <a:p>
            <a:pPr hangingPunct="0"/>
            <a:endParaRPr lang="en-US" sz="1600">
              <a:latin typeface="Liberation Sans" pitchFamily="18"/>
              <a:ea typeface="DejaVu Sans" pitchFamily="2"/>
              <a:cs typeface="Lohit Hindi" pitchFamily="2"/>
            </a:endParaRPr>
          </a:p>
        </p:txBody>
      </p:sp>
      <p:pic>
        <p:nvPicPr>
          <p:cNvPr id="17" name="Picture 7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2400" y="6308725"/>
            <a:ext cx="849313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1" descr="C:\Documents and Settings\Vince\Desktop\JLab_logo_white1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11963" y="6130925"/>
            <a:ext cx="2332037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1" y="6046716"/>
            <a:ext cx="9115676" cy="672342"/>
          </a:xfrm>
          <a:prstGeom prst="rect">
            <a:avLst/>
          </a:prstGeom>
          <a:noFill/>
          <a:ln>
            <a:noFill/>
          </a:ln>
        </p:spPr>
        <p:txBody>
          <a:bodyPr vert="horz" wrap="square" lIns="81639" tIns="40820" rIns="81639" bIns="40820" compatLnSpc="0">
            <a:spAutoFit/>
          </a:bodyPr>
          <a:lstStyle/>
          <a:p>
            <a:pPr algn="ctr" hangingPunct="0"/>
            <a:r>
              <a:rPr lang="en-US" sz="2000" b="1" dirty="0">
                <a:solidFill>
                  <a:srgbClr val="0000FF"/>
                </a:solidFill>
                <a:latin typeface="Arial" pitchFamily="34" charset="0"/>
                <a:ea typeface="DejaVu Sans" pitchFamily="2"/>
                <a:cs typeface="Arial" pitchFamily="34" charset="0"/>
              </a:rPr>
              <a:t>Good coverage of the resonance </a:t>
            </a:r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  <a:ea typeface="DejaVu Sans" pitchFamily="2"/>
                <a:cs typeface="Arial" pitchFamily="34" charset="0"/>
              </a:rPr>
              <a:t>region: </a:t>
            </a:r>
          </a:p>
          <a:p>
            <a:pPr algn="ctr" hangingPunct="0"/>
            <a:r>
              <a:rPr lang="en-US" sz="2000" b="1" dirty="0" smtClean="0">
                <a:latin typeface="Arial" pitchFamily="34" charset="0"/>
                <a:ea typeface="DejaVu Sans" pitchFamily="2"/>
                <a:cs typeface="Arial" pitchFamily="34" charset="0"/>
              </a:rPr>
              <a:t>0.015 &lt; Q</a:t>
            </a:r>
            <a:r>
              <a:rPr lang="en-US" sz="2000" b="1" baseline="30000" dirty="0" smtClean="0">
                <a:latin typeface="Arial" pitchFamily="34" charset="0"/>
                <a:ea typeface="DejaVu Sans" pitchFamily="2"/>
                <a:cs typeface="Arial" pitchFamily="34" charset="0"/>
              </a:rPr>
              <a:t>2</a:t>
            </a:r>
            <a:r>
              <a:rPr lang="en-US" sz="2000" b="1" dirty="0" smtClean="0">
                <a:latin typeface="Arial" pitchFamily="34" charset="0"/>
                <a:ea typeface="DejaVu Sans" pitchFamily="2"/>
                <a:cs typeface="Arial" pitchFamily="34" charset="0"/>
              </a:rPr>
              <a:t> &lt; 0.5 GeV</a:t>
            </a:r>
            <a:r>
              <a:rPr lang="en-US" sz="2000" b="1" baseline="30000" dirty="0" smtClean="0">
                <a:latin typeface="Arial" pitchFamily="34" charset="0"/>
                <a:ea typeface="DejaVu Sans" pitchFamily="2"/>
                <a:cs typeface="Arial" pitchFamily="34" charset="0"/>
              </a:rPr>
              <a:t>2</a:t>
            </a:r>
            <a:endParaRPr lang="en-US" sz="2000" b="1" baseline="30000" dirty="0">
              <a:latin typeface="Arial" pitchFamily="34" charset="0"/>
              <a:ea typeface="DejaVu Sans" pitchFamily="2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82744" y="4703789"/>
            <a:ext cx="4510303" cy="377390"/>
          </a:xfrm>
          <a:prstGeom prst="rect">
            <a:avLst/>
          </a:prstGeom>
          <a:noFill/>
          <a:ln>
            <a:noFill/>
          </a:ln>
        </p:spPr>
        <p:txBody>
          <a:bodyPr vert="horz" wrap="square" lIns="81639" tIns="40820" rIns="81639" bIns="40820" compatLnSpc="0">
            <a:spAutoFit/>
          </a:bodyPr>
          <a:lstStyle/>
          <a:p>
            <a:pPr algn="ctr" hangingPunct="0"/>
            <a:r>
              <a:rPr lang="en-US" sz="2000" dirty="0" err="1" smtClean="0">
                <a:latin typeface="Arial" pitchFamily="34" charset="0"/>
                <a:ea typeface="DejaVu Sans" pitchFamily="2"/>
                <a:cs typeface="Arial" pitchFamily="34" charset="0"/>
              </a:rPr>
              <a:t>E</a:t>
            </a:r>
            <a:r>
              <a:rPr lang="en-US" sz="2000" baseline="-25000" dirty="0" err="1" smtClean="0">
                <a:latin typeface="Arial" pitchFamily="34" charset="0"/>
                <a:ea typeface="DejaVu Sans" pitchFamily="2"/>
                <a:cs typeface="Arial" pitchFamily="34" charset="0"/>
              </a:rPr>
              <a:t>beam</a:t>
            </a:r>
            <a:r>
              <a:rPr lang="en-US" sz="2000" dirty="0" smtClean="0">
                <a:latin typeface="Arial" pitchFamily="34" charset="0"/>
                <a:ea typeface="DejaVu Sans" pitchFamily="2"/>
                <a:cs typeface="Arial" pitchFamily="34" charset="0"/>
              </a:rPr>
              <a:t> = 1.3 and 2.0 </a:t>
            </a:r>
            <a:r>
              <a:rPr lang="en-US" sz="2000" dirty="0" err="1" smtClean="0">
                <a:latin typeface="Arial" pitchFamily="34" charset="0"/>
                <a:ea typeface="DejaVu Sans" pitchFamily="2"/>
                <a:cs typeface="Arial" pitchFamily="34" charset="0"/>
              </a:rPr>
              <a:t>GeV</a:t>
            </a:r>
            <a:endParaRPr lang="en-US" sz="2000" baseline="30000" dirty="0">
              <a:latin typeface="Arial" pitchFamily="34" charset="0"/>
              <a:ea typeface="DejaVu Sans" pitchFamily="2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536" y="5673049"/>
            <a:ext cx="4510303" cy="377390"/>
          </a:xfrm>
          <a:prstGeom prst="rect">
            <a:avLst/>
          </a:prstGeom>
          <a:noFill/>
          <a:ln>
            <a:noFill/>
          </a:ln>
        </p:spPr>
        <p:txBody>
          <a:bodyPr vert="horz" wrap="square" lIns="81639" tIns="40820" rIns="81639" bIns="40820" compatLnSpc="0">
            <a:spAutoFit/>
          </a:bodyPr>
          <a:lstStyle/>
          <a:p>
            <a:pPr algn="ctr" hangingPunct="0"/>
            <a:r>
              <a:rPr lang="en-US" sz="2000" dirty="0" err="1" smtClean="0">
                <a:latin typeface="Arial" pitchFamily="34" charset="0"/>
                <a:ea typeface="DejaVu Sans" pitchFamily="2"/>
                <a:cs typeface="Arial" pitchFamily="34" charset="0"/>
              </a:rPr>
              <a:t>E</a:t>
            </a:r>
            <a:r>
              <a:rPr lang="en-US" sz="2000" baseline="-25000" dirty="0" err="1" smtClean="0">
                <a:latin typeface="Arial" pitchFamily="34" charset="0"/>
                <a:ea typeface="DejaVu Sans" pitchFamily="2"/>
                <a:cs typeface="Arial" pitchFamily="34" charset="0"/>
              </a:rPr>
              <a:t>beam</a:t>
            </a:r>
            <a:r>
              <a:rPr lang="en-US" sz="2000" dirty="0" smtClean="0">
                <a:latin typeface="Arial" pitchFamily="34" charset="0"/>
                <a:ea typeface="DejaVu Sans" pitchFamily="2"/>
                <a:cs typeface="Arial" pitchFamily="34" charset="0"/>
              </a:rPr>
              <a:t> = 1.1,1.3,1.5,2.0,2.3,3.0 </a:t>
            </a:r>
            <a:r>
              <a:rPr lang="en-US" sz="2000" dirty="0" err="1" smtClean="0">
                <a:latin typeface="Arial" pitchFamily="34" charset="0"/>
                <a:ea typeface="DejaVu Sans" pitchFamily="2"/>
                <a:cs typeface="Arial" pitchFamily="34" charset="0"/>
              </a:rPr>
              <a:t>GeV</a:t>
            </a:r>
            <a:endParaRPr lang="en-US" sz="2000" baseline="30000" dirty="0">
              <a:latin typeface="Arial" pitchFamily="34" charset="0"/>
              <a:ea typeface="DejaVu Sans" pitchFamily="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157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2"/>
          <p:cNvSpPr txBox="1">
            <a:spLocks noChangeArrowheads="1"/>
          </p:cNvSpPr>
          <p:nvPr/>
        </p:nvSpPr>
        <p:spPr bwMode="auto">
          <a:xfrm>
            <a:off x="-45599" y="692189"/>
            <a:ext cx="9144000" cy="750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731" tIns="36366" rIns="72731" bIns="36366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9pPr>
          </a:lstStyle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+mj-lt"/>
              </a:rPr>
              <a:t>EG4 </a:t>
            </a:r>
            <a:r>
              <a:rPr lang="en-US" sz="4400" b="1" dirty="0">
                <a:solidFill>
                  <a:srgbClr val="C00000"/>
                </a:solidFill>
                <a:latin typeface="+mj-lt"/>
              </a:rPr>
              <a:t>Preliminary Results</a:t>
            </a:r>
          </a:p>
        </p:txBody>
      </p:sp>
      <p:pic>
        <p:nvPicPr>
          <p:cNvPr id="21507" name="Picture 5" descr="Screen shot 2011-11-01 at 6.04.2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143"/>
          <a:stretch>
            <a:fillRect/>
          </a:stretch>
        </p:blipFill>
        <p:spPr bwMode="auto">
          <a:xfrm>
            <a:off x="372522" y="1442740"/>
            <a:ext cx="8307757" cy="310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Box 4"/>
          <p:cNvSpPr txBox="1">
            <a:spLocks noChangeArrowheads="1"/>
          </p:cNvSpPr>
          <p:nvPr/>
        </p:nvSpPr>
        <p:spPr bwMode="auto">
          <a:xfrm>
            <a:off x="152400" y="4713312"/>
            <a:ext cx="8946001" cy="1427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731" tIns="36366" rIns="72731" bIns="36366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9pPr>
          </a:lstStyle>
          <a:p>
            <a:pPr marL="342900" indent="-342900">
              <a:buFont typeface="Wingdings" pitchFamily="2" charset="2"/>
              <a:buChar char="Ø"/>
            </a:pPr>
            <a:r>
              <a:rPr lang="en-US" sz="2200" dirty="0" smtClean="0"/>
              <a:t> Very </a:t>
            </a:r>
            <a:r>
              <a:rPr lang="en-US" sz="2200" dirty="0"/>
              <a:t>Preliminary Cross Section </a:t>
            </a:r>
            <a:r>
              <a:rPr lang="en-US" sz="2200" dirty="0" smtClean="0"/>
              <a:t>difference</a:t>
            </a:r>
            <a:r>
              <a:rPr lang="en-US" sz="2200" dirty="0"/>
              <a:t>;</a:t>
            </a:r>
            <a:r>
              <a:rPr lang="en-US" sz="2200" dirty="0" smtClean="0"/>
              <a:t> </a:t>
            </a:r>
            <a:r>
              <a:rPr lang="en-US" sz="2200" b="1" dirty="0">
                <a:solidFill>
                  <a:srgbClr val="0000FF"/>
                </a:solidFill>
              </a:rPr>
              <a:t>a</a:t>
            </a:r>
            <a:r>
              <a:rPr lang="en-US" sz="2200" b="1" dirty="0" smtClean="0">
                <a:solidFill>
                  <a:srgbClr val="0000FF"/>
                </a:solidFill>
              </a:rPr>
              <a:t>nalysis by H. Kang</a:t>
            </a:r>
            <a:endParaRPr lang="en-US" sz="2200" dirty="0"/>
          </a:p>
          <a:p>
            <a:pPr marL="342900" indent="-342900">
              <a:buFont typeface="Wingdings" pitchFamily="2" charset="2"/>
              <a:buChar char="Ø"/>
            </a:pPr>
            <a:r>
              <a:rPr lang="en-US" sz="2200" dirty="0" smtClean="0"/>
              <a:t> Proportional </a:t>
            </a:r>
            <a:r>
              <a:rPr lang="en-US" sz="2200" dirty="0"/>
              <a:t>to </a:t>
            </a:r>
            <a:r>
              <a:rPr lang="en-US" sz="2200" dirty="0" smtClean="0"/>
              <a:t>g</a:t>
            </a:r>
            <a:r>
              <a:rPr lang="en-US" sz="2200" baseline="-25000" dirty="0" smtClean="0"/>
              <a:t>1</a:t>
            </a:r>
            <a:endParaRPr lang="en-US" sz="2200" baseline="-25000" dirty="0"/>
          </a:p>
          <a:p>
            <a:pPr marL="342900" indent="-342900">
              <a:buFont typeface="Wingdings" pitchFamily="2" charset="2"/>
              <a:buChar char="Ø"/>
            </a:pPr>
            <a:r>
              <a:rPr lang="en-US" sz="2200" dirty="0" smtClean="0"/>
              <a:t> Only </a:t>
            </a:r>
            <a:r>
              <a:rPr lang="en-US" sz="2200" dirty="0"/>
              <a:t>small subset of total statistics</a:t>
            </a:r>
          </a:p>
          <a:p>
            <a:endParaRPr lang="en-US" sz="2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6308725"/>
            <a:ext cx="849313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C:\Documents and Settings\Vince\Desktop\JLab_logo_white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11963" y="6130925"/>
            <a:ext cx="2332037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>
                <a:spLocks noResize="1"/>
              </p:cNvSpPr>
              <p:nvPr/>
            </p:nvSpPr>
            <p:spPr>
              <a:xfrm>
                <a:off x="2362200" y="4202955"/>
                <a:ext cx="322959" cy="2726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lIns="81639" tIns="40820" rIns="81639" bIns="40820" compatLnSpc="0"/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𝑊</m:t>
                      </m:r>
                    </m:oMath>
                  </m:oMathPara>
                </a14:m>
                <a:endParaRPr lang="en-US" i="0" dirty="0">
                  <a:latin typeface="Liberation Sans" pitchFamily="18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4202955"/>
                <a:ext cx="322959" cy="272699"/>
              </a:xfrm>
              <a:prstGeom prst="rect">
                <a:avLst/>
              </a:prstGeom>
              <a:blipFill rotWithShape="1">
                <a:blip r:embed="rId6"/>
                <a:stretch>
                  <a:fillRect l="-1923" r="-19231" b="-2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>
                <a:spLocks noResize="1"/>
              </p:cNvSpPr>
              <p:nvPr/>
            </p:nvSpPr>
            <p:spPr>
              <a:xfrm>
                <a:off x="6484801" y="4198860"/>
                <a:ext cx="322959" cy="2726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lIns="81639" tIns="40820" rIns="81639" bIns="40820" compatLnSpc="0"/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𝑊</m:t>
                      </m:r>
                    </m:oMath>
                  </m:oMathPara>
                </a14:m>
                <a:endParaRPr lang="en-US" i="0" dirty="0">
                  <a:latin typeface="Liberation Sans" pitchFamily="18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4801" y="4198860"/>
                <a:ext cx="322959" cy="272699"/>
              </a:xfrm>
              <a:prstGeom prst="rect">
                <a:avLst/>
              </a:prstGeom>
              <a:blipFill rotWithShape="1">
                <a:blip r:embed="rId7"/>
                <a:stretch>
                  <a:fillRect r="-18868" b="-244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140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60" y="558902"/>
            <a:ext cx="9123840" cy="771216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compatLnSpc="0">
            <a:spAutoFit/>
          </a:bodyPr>
          <a:lstStyle/>
          <a:p>
            <a:pPr algn="ctr" hangingPunct="0"/>
            <a:r>
              <a:rPr lang="en-US" sz="4400" b="1" dirty="0" smtClean="0">
                <a:solidFill>
                  <a:srgbClr val="C00000"/>
                </a:solidFill>
                <a:latin typeface="+mj-lt"/>
                <a:ea typeface="DejaVu Sans" pitchFamily="2"/>
                <a:cs typeface="Lohit Hindi" pitchFamily="2"/>
              </a:rPr>
              <a:t>EG4 Expected Results</a:t>
            </a:r>
            <a:endParaRPr lang="en-US" sz="4400" b="1" dirty="0">
              <a:solidFill>
                <a:srgbClr val="C00000"/>
              </a:solidFill>
              <a:latin typeface="+mj-lt"/>
              <a:ea typeface="DejaVu Sans" pitchFamily="2"/>
              <a:cs typeface="Lohit Hindi" pitchFamily="2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t="34544" r="11764" b="4545"/>
          <a:stretch>
            <a:fillRect/>
          </a:stretch>
        </p:blipFill>
        <p:spPr>
          <a:xfrm>
            <a:off x="126702" y="2286000"/>
            <a:ext cx="4420849" cy="3948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571717" y="2286000"/>
            <a:ext cx="4346396" cy="3940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303366" y="2286000"/>
            <a:ext cx="4172018" cy="394025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727526" y="1645920"/>
            <a:ext cx="1752600" cy="495371"/>
          </a:xfrm>
          <a:prstGeom prst="rect">
            <a:avLst/>
          </a:prstGeom>
          <a:noFill/>
          <a:ln>
            <a:noFill/>
          </a:ln>
        </p:spPr>
        <p:txBody>
          <a:bodyPr vert="horz" wrap="square" lIns="81639" tIns="40820" rIns="81639" bIns="40820" compatLnSpc="0">
            <a:spAutoFit/>
          </a:bodyPr>
          <a:lstStyle/>
          <a:p>
            <a:pPr algn="ctr" hangingPunct="0"/>
            <a:r>
              <a:rPr lang="en-US" sz="2800" b="1" dirty="0">
                <a:solidFill>
                  <a:srgbClr val="0000FF"/>
                </a:solidFill>
                <a:latin typeface="Arial" pitchFamily="34" charset="0"/>
                <a:ea typeface="DejaVu Sans" pitchFamily="2"/>
                <a:cs typeface="Arial" pitchFamily="34" charset="0"/>
              </a:rPr>
              <a:t>Proton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28159" y="1645920"/>
            <a:ext cx="1549821" cy="495371"/>
          </a:xfrm>
          <a:prstGeom prst="rect">
            <a:avLst/>
          </a:prstGeom>
          <a:noFill/>
          <a:ln>
            <a:noFill/>
          </a:ln>
        </p:spPr>
        <p:txBody>
          <a:bodyPr vert="horz" wrap="square" lIns="81639" tIns="40820" rIns="81639" bIns="40820" compatLnSpc="0">
            <a:spAutoFit/>
          </a:bodyPr>
          <a:lstStyle/>
          <a:p>
            <a:pPr hangingPunct="0"/>
            <a:r>
              <a:rPr lang="en-US" sz="2800" b="1" dirty="0">
                <a:solidFill>
                  <a:srgbClr val="0000FF"/>
                </a:solidFill>
                <a:latin typeface="Arial" pitchFamily="34" charset="0"/>
                <a:ea typeface="DejaVu Sans" pitchFamily="2"/>
                <a:cs typeface="Arial" pitchFamily="34" charset="0"/>
              </a:rPr>
              <a:t>Neutron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6308725"/>
            <a:ext cx="849313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 descr="C:\Documents and Settings\Vince\Desktop\JLab_logo_white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11963" y="6130925"/>
            <a:ext cx="2332037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14090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17"/>
          <p:cNvSpPr txBox="1">
            <a:spLocks noChangeArrowheads="1"/>
          </p:cNvSpPr>
          <p:nvPr/>
        </p:nvSpPr>
        <p:spPr bwMode="auto">
          <a:xfrm>
            <a:off x="0" y="120316"/>
            <a:ext cx="9083040" cy="688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731" tIns="36366" rIns="72731" bIns="36366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9pPr>
          </a:lstStyle>
          <a:p>
            <a:pPr algn="ctr"/>
            <a:r>
              <a:rPr lang="en-US" sz="4000" b="1" dirty="0">
                <a:solidFill>
                  <a:srgbClr val="C00000"/>
                </a:solidFill>
                <a:latin typeface="+mj-lt"/>
              </a:rPr>
              <a:t>E08-027 : Proton g</a:t>
            </a:r>
            <a:r>
              <a:rPr lang="en-US" sz="4000" b="1" baseline="-25000" dirty="0">
                <a:solidFill>
                  <a:srgbClr val="C00000"/>
                </a:solidFill>
                <a:latin typeface="+mj-lt"/>
              </a:rPr>
              <a:t>2 </a:t>
            </a:r>
            <a:r>
              <a:rPr lang="en-US" sz="4000" b="1" dirty="0">
                <a:solidFill>
                  <a:srgbClr val="C00000"/>
                </a:solidFill>
                <a:latin typeface="+mj-lt"/>
              </a:rPr>
              <a:t>Structure Function</a:t>
            </a:r>
            <a:endParaRPr lang="en-US" sz="4000" b="1" baseline="-250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7412" name="Rectangle 26"/>
          <p:cNvSpPr>
            <a:spLocks noChangeArrowheads="1"/>
          </p:cNvSpPr>
          <p:nvPr/>
        </p:nvSpPr>
        <p:spPr bwMode="auto">
          <a:xfrm>
            <a:off x="0" y="745089"/>
            <a:ext cx="9144000" cy="350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731" tIns="36366" rIns="72731" bIns="36366">
            <a:spAutoFit/>
          </a:bodyPr>
          <a:lstStyle/>
          <a:p>
            <a:pPr algn="ctr"/>
            <a:r>
              <a:rPr lang="en-US" dirty="0"/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Fundamental spin observable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was never measured </a:t>
            </a:r>
            <a:r>
              <a:rPr lang="en-US" dirty="0">
                <a:latin typeface="Arial" pitchFamily="34" charset="0"/>
                <a:cs typeface="Arial" pitchFamily="34" charset="0"/>
              </a:rPr>
              <a:t>at low or moderate Q</a:t>
            </a:r>
            <a:r>
              <a:rPr lang="en-US" baseline="30000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7413" name="Rectangle 44"/>
          <p:cNvSpPr>
            <a:spLocks noChangeArrowheads="1"/>
          </p:cNvSpPr>
          <p:nvPr/>
        </p:nvSpPr>
        <p:spPr bwMode="auto">
          <a:xfrm>
            <a:off x="182880" y="1597778"/>
            <a:ext cx="8961120" cy="1735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731" tIns="36366" rIns="72731" bIns="36366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Test the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Burkhardt-Cottingham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(BC) Sum Rule at low Q</a:t>
            </a:r>
            <a:r>
              <a:rPr lang="en-US" sz="2000" baseline="30000" dirty="0" smtClean="0">
                <a:latin typeface="Arial" pitchFamily="34" charset="0"/>
                <a:cs typeface="Arial" pitchFamily="34" charset="0"/>
              </a:rPr>
              <a:t>2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Extract the generalized spin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polarizability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l-GR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δ</a:t>
            </a:r>
            <a:r>
              <a:rPr lang="en-US" sz="2000" baseline="-25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to provide a bench-mark test  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of </a:t>
            </a:r>
            <a:r>
              <a:rPr lang="el-GR" sz="2000" dirty="0" smtClean="0">
                <a:latin typeface="+mj-lt"/>
                <a:cs typeface="Arial" pitchFamily="34" charset="0"/>
              </a:rPr>
              <a:t>χ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PT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Improve the calculation of proton Hyperfine splitting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Proton charge radius from 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μ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 lamb shift disagrees with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scattering result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 rot="-5400000">
            <a:off x="-156207" y="4068695"/>
            <a:ext cx="1701795" cy="381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731" tIns="36366" rIns="72731" bIns="36366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9pPr>
          </a:lstStyle>
          <a:p>
            <a:r>
              <a:rPr lang="en-US" dirty="0"/>
              <a:t>BC Sum Rule</a:t>
            </a:r>
            <a:endParaRPr lang="en-US" dirty="0">
              <a:latin typeface="Helvetica" charset="0"/>
            </a:endParaRPr>
          </a:p>
        </p:txBody>
      </p:sp>
      <p:sp>
        <p:nvSpPr>
          <p:cNvPr id="17415" name="TextBox 14"/>
          <p:cNvSpPr txBox="1">
            <a:spLocks noChangeArrowheads="1"/>
          </p:cNvSpPr>
          <p:nvPr/>
        </p:nvSpPr>
        <p:spPr bwMode="auto">
          <a:xfrm>
            <a:off x="0" y="1082549"/>
            <a:ext cx="9083040" cy="365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731" tIns="36366" rIns="72731" bIns="36366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9pPr>
          </a:lstStyle>
          <a:p>
            <a:pPr algn="ctr"/>
            <a:r>
              <a:rPr lang="en-US" sz="19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Spokesmen: </a:t>
            </a:r>
            <a:r>
              <a:rPr lang="en-US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19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Camsonne</a:t>
            </a:r>
            <a:r>
              <a:rPr lang="en-US" sz="19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D. </a:t>
            </a:r>
            <a:r>
              <a:rPr lang="en-US" sz="19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Crabb</a:t>
            </a:r>
            <a:r>
              <a:rPr lang="en-US" sz="19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J.-P. Chen</a:t>
            </a:r>
            <a:r>
              <a:rPr lang="en-US" sz="19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K. </a:t>
            </a:r>
            <a:r>
              <a:rPr lang="en-US" sz="19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Slifer</a:t>
            </a:r>
            <a:endParaRPr lang="en-US" sz="19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416" name="Rectangle 17"/>
          <p:cNvSpPr>
            <a:spLocks noChangeArrowheads="1"/>
          </p:cNvSpPr>
          <p:nvPr/>
        </p:nvSpPr>
        <p:spPr bwMode="auto">
          <a:xfrm>
            <a:off x="163830" y="3271658"/>
            <a:ext cx="8900160" cy="319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731" tIns="36366" rIns="72731" bIns="36366">
            <a:spAutoFit/>
          </a:bodyPr>
          <a:lstStyle/>
          <a:p>
            <a:pPr algn="ctr"/>
            <a:r>
              <a:rPr lang="en-US" sz="1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n-US" sz="1600" b="1" baseline="-25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data strongly anticipated by theorists</a:t>
            </a:r>
          </a:p>
        </p:txBody>
      </p:sp>
      <p:pic>
        <p:nvPicPr>
          <p:cNvPr id="17418" name="Picture 17" descr="gam2_042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0" t="13876" r="7826" b="3084"/>
          <a:stretch>
            <a:fillRect/>
          </a:stretch>
        </p:blipFill>
        <p:spPr bwMode="auto">
          <a:xfrm>
            <a:off x="914400" y="3609474"/>
            <a:ext cx="3389630" cy="316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8" descr="dlt_042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0" t="13876" r="9390" b="3084"/>
          <a:stretch>
            <a:fillRect/>
          </a:stretch>
        </p:blipFill>
        <p:spPr bwMode="auto">
          <a:xfrm>
            <a:off x="4937760" y="3609474"/>
            <a:ext cx="3191510" cy="3035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6"/>
          <p:cNvSpPr txBox="1">
            <a:spLocks noChangeArrowheads="1"/>
          </p:cNvSpPr>
          <p:nvPr/>
        </p:nvSpPr>
        <p:spPr bwMode="auto">
          <a:xfrm rot="16200000">
            <a:off x="3446464" y="4561084"/>
            <a:ext cx="2651125" cy="4000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9pPr>
          </a:lstStyle>
          <a:p>
            <a:r>
              <a:rPr lang="en-US" dirty="0"/>
              <a:t>Spin </a:t>
            </a:r>
            <a:r>
              <a:rPr lang="en-US" dirty="0" err="1"/>
              <a:t>Polarizability</a:t>
            </a:r>
            <a:r>
              <a:rPr lang="en-US" dirty="0"/>
              <a:t> </a:t>
            </a:r>
            <a:r>
              <a:rPr lang="en-US" dirty="0">
                <a:latin typeface="Symbol" charset="2"/>
                <a:sym typeface="Symbol" charset="2"/>
              </a:rPr>
              <a:t></a:t>
            </a:r>
            <a:r>
              <a:rPr lang="en-US" baseline="-25000" dirty="0"/>
              <a:t>LT</a:t>
            </a:r>
            <a:r>
              <a:rPr lang="en-US" dirty="0">
                <a:latin typeface="Helvetica" charset="0"/>
              </a:rPr>
              <a:t>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6308725"/>
            <a:ext cx="849313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8228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/>
      <p:bldP spid="17416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 descr="kin_ful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79" y="2899410"/>
            <a:ext cx="3872531" cy="393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4" name="TextBox 2"/>
          <p:cNvSpPr txBox="1">
            <a:spLocks noChangeArrowheads="1"/>
          </p:cNvSpPr>
          <p:nvPr/>
        </p:nvSpPr>
        <p:spPr bwMode="auto">
          <a:xfrm>
            <a:off x="152400" y="1570644"/>
            <a:ext cx="8991598" cy="2197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731" tIns="36366" rIns="72731" bIns="36366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1pPr>
            <a:lvl2pPr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9pPr>
          </a:lstStyle>
          <a:p>
            <a:r>
              <a:rPr lang="en-US" sz="2400" u="sng" dirty="0">
                <a:latin typeface="Arial" pitchFamily="34" charset="0"/>
                <a:cs typeface="Arial" pitchFamily="34" charset="0"/>
              </a:rPr>
              <a:t>Major Achievements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Despite major challenges, achieved about </a:t>
            </a:r>
            <a:r>
              <a:rPr lang="en-US" sz="1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60% of planned data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.  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Polarized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target performance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was </a:t>
            </a:r>
            <a:r>
              <a:rPr lang="en-US" sz="1800" u="sng" dirty="0">
                <a:latin typeface="Arial" pitchFamily="34" charset="0"/>
                <a:cs typeface="Arial" pitchFamily="34" charset="0"/>
              </a:rPr>
              <a:t>outstanding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: 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1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&lt;</a:t>
            </a:r>
            <a:r>
              <a:rPr lang="en-US" sz="1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1800" b="1" baseline="-25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1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&gt; </a:t>
            </a:r>
            <a:r>
              <a:rPr lang="en-US" sz="1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&gt; 30% @ 2.5T </a:t>
            </a:r>
            <a:r>
              <a:rPr lang="en-US" sz="1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US" sz="1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&gt; 75% @ 5T </a:t>
            </a:r>
            <a:endParaRPr lang="en-US" sz="18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endParaRPr lang="en-US" b="1" dirty="0">
              <a:solidFill>
                <a:srgbClr val="0000FF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4" name="Picture 2" descr="kin_achieved_210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868" y="2887980"/>
            <a:ext cx="3872445" cy="393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5" name="TextBox 3"/>
          <p:cNvSpPr txBox="1">
            <a:spLocks noChangeArrowheads="1"/>
          </p:cNvSpPr>
          <p:nvPr/>
        </p:nvSpPr>
        <p:spPr bwMode="auto">
          <a:xfrm>
            <a:off x="152400" y="180474"/>
            <a:ext cx="8991599" cy="136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731" tIns="36366" rIns="72731" bIns="36366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1pPr>
            <a:lvl2pPr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9pPr>
          </a:lstStyle>
          <a:p>
            <a:r>
              <a:rPr lang="en-US" sz="2400" u="sng" dirty="0">
                <a:latin typeface="Arial" pitchFamily="34" charset="0"/>
                <a:cs typeface="Arial" pitchFamily="34" charset="0"/>
              </a:rPr>
              <a:t>Major Challenges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149 </a:t>
            </a:r>
            <a:r>
              <a:rPr lang="en-US" dirty="0">
                <a:latin typeface="Arial" pitchFamily="34" charset="0"/>
                <a:cs typeface="Arial" pitchFamily="34" charset="0"/>
              </a:rPr>
              <a:t>days lost to mechanical failures and design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issues: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Polarized target magnet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repair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Septa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magnet redesign and later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deterioration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1805674" y="3038556"/>
            <a:ext cx="11833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9pPr>
          </a:lstStyle>
          <a:p>
            <a:r>
              <a:rPr lang="en-US" b="1" dirty="0">
                <a:solidFill>
                  <a:srgbClr val="C00000"/>
                </a:solidFill>
              </a:rPr>
              <a:t>Planned</a:t>
            </a:r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6420088" y="3038556"/>
            <a:ext cx="132600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9pPr>
          </a:lstStyle>
          <a:p>
            <a:r>
              <a:rPr lang="en-US" b="1" dirty="0">
                <a:solidFill>
                  <a:srgbClr val="C00000"/>
                </a:solidFill>
              </a:rPr>
              <a:t>Achieved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6308725"/>
            <a:ext cx="849313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862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2" descr="Untitled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307" y="1881555"/>
            <a:ext cx="4397642" cy="448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Box 8"/>
          <p:cNvSpPr txBox="1">
            <a:spLocks noChangeArrowheads="1"/>
          </p:cNvSpPr>
          <p:nvPr/>
        </p:nvSpPr>
        <p:spPr bwMode="auto">
          <a:xfrm rot="-1051693">
            <a:off x="6252206" y="4807336"/>
            <a:ext cx="2175024" cy="688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731" tIns="36366" rIns="72731" bIns="36366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9pPr>
          </a:lstStyle>
          <a:p>
            <a:pPr algn="ctr"/>
            <a:r>
              <a:rPr lang="en-US" b="1" dirty="0">
                <a:solidFill>
                  <a:srgbClr val="FF0000"/>
                </a:solidFill>
              </a:rPr>
              <a:t>VERY </a:t>
            </a:r>
            <a:r>
              <a:rPr lang="en-US" b="1" dirty="0" err="1">
                <a:solidFill>
                  <a:srgbClr val="FF0000"/>
                </a:solidFill>
              </a:rPr>
              <a:t>VERY</a:t>
            </a:r>
            <a:r>
              <a:rPr lang="en-US" b="1" dirty="0">
                <a:solidFill>
                  <a:srgbClr val="FF0000"/>
                </a:solidFill>
              </a:rPr>
              <a:t> PRELIMINARY!</a:t>
            </a:r>
          </a:p>
        </p:txBody>
      </p:sp>
      <p:pic>
        <p:nvPicPr>
          <p:cNvPr id="21509" name="Picture 6" descr="2200_Yield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" t="48183" r="30588" b="5455"/>
          <a:stretch>
            <a:fillRect/>
          </a:stretch>
        </p:blipFill>
        <p:spPr bwMode="auto">
          <a:xfrm>
            <a:off x="306274" y="2364689"/>
            <a:ext cx="4021885" cy="374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Box 7"/>
          <p:cNvSpPr txBox="1">
            <a:spLocks noChangeArrowheads="1"/>
          </p:cNvSpPr>
          <p:nvPr/>
        </p:nvSpPr>
        <p:spPr bwMode="auto">
          <a:xfrm>
            <a:off x="865607" y="3352800"/>
            <a:ext cx="2865120" cy="273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731" tIns="36366" rIns="72731" bIns="36366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9pPr>
          </a:lstStyle>
          <a:p>
            <a:r>
              <a:rPr lang="en-US" sz="1300" dirty="0"/>
              <a:t>Proton Elastic/Nitrogen Q.E.</a:t>
            </a:r>
          </a:p>
        </p:txBody>
      </p:sp>
      <p:sp>
        <p:nvSpPr>
          <p:cNvPr id="21511" name="TextBox 5"/>
          <p:cNvSpPr txBox="1">
            <a:spLocks noChangeArrowheads="1"/>
          </p:cNvSpPr>
          <p:nvPr/>
        </p:nvSpPr>
        <p:spPr bwMode="auto">
          <a:xfrm>
            <a:off x="670560" y="2667000"/>
            <a:ext cx="2011680" cy="273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731" tIns="36366" rIns="72731" bIns="36366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9pPr>
          </a:lstStyle>
          <a:p>
            <a:r>
              <a:rPr lang="en-US" sz="1300" dirty="0"/>
              <a:t>Nitrogen Elastic</a:t>
            </a:r>
          </a:p>
        </p:txBody>
      </p:sp>
      <p:sp>
        <p:nvSpPr>
          <p:cNvPr id="21512" name="TextBox 8"/>
          <p:cNvSpPr txBox="1">
            <a:spLocks noChangeArrowheads="1"/>
          </p:cNvSpPr>
          <p:nvPr/>
        </p:nvSpPr>
        <p:spPr bwMode="auto">
          <a:xfrm>
            <a:off x="2881889" y="4780231"/>
            <a:ext cx="1584960" cy="273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731" tIns="36366" rIns="72731" bIns="36366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9pPr>
          </a:lstStyle>
          <a:p>
            <a:r>
              <a:rPr lang="en-US" sz="1300" dirty="0">
                <a:latin typeface="Symbol" charset="2"/>
              </a:rPr>
              <a:t>D</a:t>
            </a:r>
            <a:r>
              <a:rPr lang="en-US" sz="1300" dirty="0"/>
              <a:t>-Resonance</a:t>
            </a:r>
            <a:endParaRPr lang="en-US" sz="1300" dirty="0">
              <a:latin typeface="Symbol" charset="2"/>
            </a:endParaRPr>
          </a:p>
        </p:txBody>
      </p:sp>
      <p:sp>
        <p:nvSpPr>
          <p:cNvPr id="21513" name="TextBox 21"/>
          <p:cNvSpPr txBox="1">
            <a:spLocks noChangeArrowheads="1"/>
          </p:cNvSpPr>
          <p:nvPr/>
        </p:nvSpPr>
        <p:spPr bwMode="auto">
          <a:xfrm>
            <a:off x="751850" y="2033870"/>
            <a:ext cx="3224713" cy="350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731" tIns="36366" rIns="72731" bIns="36366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9pPr>
          </a:lstStyle>
          <a:p>
            <a:r>
              <a:rPr lang="en-US" sz="1800" b="1" dirty="0">
                <a:latin typeface="Arial" pitchFamily="34" charset="0"/>
                <a:cs typeface="Arial" pitchFamily="34" charset="0"/>
              </a:rPr>
              <a:t>Normalized Yield (</a:t>
            </a:r>
            <a:r>
              <a:rPr lang="en-US" sz="1800" b="1" dirty="0" err="1">
                <a:latin typeface="Arial" pitchFamily="34" charset="0"/>
                <a:cs typeface="Arial" pitchFamily="34" charset="0"/>
              </a:rPr>
              <a:t>Arb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 units)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685800"/>
            <a:ext cx="9144000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b="1" dirty="0" smtClean="0">
                <a:solidFill>
                  <a:srgbClr val="C00000"/>
                </a:solidFill>
              </a:rPr>
              <a:t>Very Preliminary Results</a:t>
            </a:r>
            <a:endParaRPr lang="en-US" sz="4400" b="1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16374" y="5929063"/>
            <a:ext cx="98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ν</a:t>
            </a:r>
            <a:r>
              <a:rPr lang="en-US" dirty="0" smtClean="0"/>
              <a:t> (MeV)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6308725"/>
            <a:ext cx="849313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 descr="C:\Documents and Settings\Vince\Desktop\JLab_logo_white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11963" y="6130925"/>
            <a:ext cx="2332037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13279" y="1456372"/>
            <a:ext cx="8917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Experimental Details presented  by Chao </a:t>
            </a:r>
            <a:r>
              <a:rPr lang="en-US" sz="2400" b="1" dirty="0" err="1" smtClean="0">
                <a:solidFill>
                  <a:srgbClr val="0000FF"/>
                </a:solidFill>
              </a:rPr>
              <a:t>Gu</a:t>
            </a:r>
            <a:r>
              <a:rPr lang="en-US" sz="2400" b="1" dirty="0" smtClean="0">
                <a:solidFill>
                  <a:srgbClr val="0000FF"/>
                </a:solidFill>
              </a:rPr>
              <a:t> and </a:t>
            </a:r>
            <a:r>
              <a:rPr lang="en-US" sz="2400" b="1" dirty="0" err="1" smtClean="0">
                <a:solidFill>
                  <a:srgbClr val="0000FF"/>
                </a:solidFill>
              </a:rPr>
              <a:t>Pengjia</a:t>
            </a:r>
            <a:r>
              <a:rPr lang="en-US" sz="2400" b="1" dirty="0" smtClean="0">
                <a:solidFill>
                  <a:srgbClr val="0000FF"/>
                </a:solidFill>
              </a:rPr>
              <a:t> Zhu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17" name="TextBox 14"/>
          <p:cNvSpPr txBox="1">
            <a:spLocks noChangeArrowheads="1"/>
          </p:cNvSpPr>
          <p:nvPr/>
        </p:nvSpPr>
        <p:spPr bwMode="auto">
          <a:xfrm>
            <a:off x="1192982" y="6190752"/>
            <a:ext cx="5715000" cy="62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731" tIns="36366" rIns="72731" bIns="36366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9pPr>
          </a:lstStyle>
          <a:p>
            <a:pPr algn="ctr"/>
            <a:r>
              <a:rPr lang="en-US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Ph.D. Students: T. </a:t>
            </a:r>
            <a:r>
              <a:rPr lang="en-US" sz="1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Badman</a:t>
            </a:r>
            <a:r>
              <a:rPr lang="en-US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M. Cummings, C. </a:t>
            </a:r>
            <a:r>
              <a:rPr lang="en-US" sz="1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Gu</a:t>
            </a:r>
            <a:r>
              <a:rPr lang="en-US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J. Liu, M. Huang, P. Zhu, R. Zielinski</a:t>
            </a:r>
            <a:endParaRPr lang="en-US" sz="1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02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8991601" cy="9144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</a:rPr>
              <a:t>Polarized Inclusive Scattering</a:t>
            </a:r>
            <a:endParaRPr lang="en-US" sz="4000" b="1" dirty="0" smtClean="0">
              <a:solidFill>
                <a:srgbClr val="C0000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153" y="1447800"/>
            <a:ext cx="6903828" cy="4206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6308725"/>
            <a:ext cx="849313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C:\Documents and Settings\Vince\Desktop\JLab_logo_white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11963" y="6130925"/>
            <a:ext cx="2332037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595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93862"/>
            <a:ext cx="9144000" cy="4800600"/>
          </a:xfrm>
        </p:spPr>
        <p:txBody>
          <a:bodyPr>
            <a:normAutofit/>
          </a:bodyPr>
          <a:lstStyle/>
          <a:p>
            <a:pPr>
              <a:buClrTx/>
              <a:buFont typeface="Wingdings" pitchFamily="2" charset="2"/>
              <a:buChar char="Ø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Precision measurement of the moments of spin  </a:t>
            </a:r>
          </a:p>
          <a:p>
            <a:pPr marL="0" indent="0">
              <a:buClrTx/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structure functions at low Q</a:t>
            </a:r>
            <a:r>
              <a:rPr lang="en-US" sz="28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0.02 to 0.24 GeV</a:t>
            </a:r>
            <a:r>
              <a:rPr lang="en-US" sz="28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for  </a:t>
            </a:r>
          </a:p>
          <a:p>
            <a:pPr marL="0" indent="0">
              <a:buClrTx/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neutron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800" baseline="30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Covered an unmeasured region of kinematics to test  </a:t>
            </a:r>
          </a:p>
          <a:p>
            <a:pPr marL="0" indent="0">
              <a:buClrTx/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theoretical calculations (</a:t>
            </a: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Chiral Perturbation theory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Complements data from </a:t>
            </a:r>
            <a:r>
              <a:rPr lang="en-US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experiment E94-010  </a:t>
            </a:r>
          </a:p>
          <a:p>
            <a:pPr marL="0" indent="0">
              <a:buClrTx/>
              <a:buNone/>
            </a:pPr>
            <a:r>
              <a:rPr lang="en-US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covered region from 0.1 to 0.9 GeV</a:t>
            </a:r>
            <a:r>
              <a:rPr lang="en-US" sz="2800" baseline="30000" dirty="0" smtClean="0">
                <a:latin typeface="Arial" pitchFamily="34" charset="0"/>
                <a:cs typeface="Arial" pitchFamily="34" charset="0"/>
              </a:rPr>
              <a:t>2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First publication expected this year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9050" y="38100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</a:rPr>
              <a:t>E97-110: Small Angle GDH</a:t>
            </a:r>
            <a:endParaRPr lang="en-US" sz="4800" b="1" dirty="0">
              <a:solidFill>
                <a:srgbClr val="C00000"/>
              </a:solidFill>
            </a:endParaRPr>
          </a:p>
        </p:txBody>
      </p:sp>
      <p:pic>
        <p:nvPicPr>
          <p:cNvPr id="4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308725"/>
            <a:ext cx="849313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C:\Documents and Settings\Vince\Desktop\JLab_logo_white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11963" y="6130925"/>
            <a:ext cx="2332037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97110_exp_nore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98981" y="1868387"/>
            <a:ext cx="4023360" cy="40233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</a:rPr>
              <a:t>Experimental Details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" y="1508125"/>
            <a:ext cx="4991100" cy="4800600"/>
          </a:xfrm>
        </p:spPr>
        <p:txBody>
          <a:bodyPr>
            <a:noAutofit/>
          </a:bodyPr>
          <a:lstStyle/>
          <a:p>
            <a:pPr>
              <a:buClrTx/>
              <a:buFont typeface="Wingdings" pitchFamily="2" charset="2"/>
              <a:buChar char="Ø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Inclusive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experiment:</a:t>
            </a:r>
          </a:p>
          <a:p>
            <a:pPr lvl="1">
              <a:buClrTx/>
              <a:buFont typeface="Wingdings" pitchFamily="2" charset="2"/>
              <a:buChar char="Ø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Scattering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angles of </a:t>
            </a:r>
            <a:r>
              <a:rPr lang="en-US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baseline="30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◦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en-US" baseline="30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◦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1">
              <a:buClrTx/>
              <a:buFont typeface="Wingdings" pitchFamily="2" charset="2"/>
              <a:buChar char="Ø"/>
            </a:pP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Polarized 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electron beam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pPr marL="393192" lvl="1" indent="0">
              <a:buClrTx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Avg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baseline="-25000" dirty="0" err="1" smtClean="0">
                <a:latin typeface="Arial" pitchFamily="34" charset="0"/>
                <a:cs typeface="Arial" pitchFamily="34" charset="0"/>
              </a:rPr>
              <a:t>beam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= 75%</a:t>
            </a:r>
          </a:p>
          <a:p>
            <a:pPr lvl="1">
              <a:buClrTx/>
              <a:buFont typeface="Wingdings" pitchFamily="2" charset="2"/>
              <a:buChar char="Ø"/>
            </a:pP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Pol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baseline="30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He target (</a:t>
            </a:r>
            <a:r>
              <a:rPr lang="en-US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para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&amp; </a:t>
            </a:r>
            <a:r>
              <a:rPr lang="en-US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perp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393192" lvl="1" indent="0">
              <a:buClrTx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Avg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baseline="-25000" dirty="0" err="1" smtClean="0">
                <a:latin typeface="Arial" pitchFamily="34" charset="0"/>
                <a:cs typeface="Arial" pitchFamily="34" charset="0"/>
              </a:rPr>
              <a:t>targ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= 40%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Measured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polarized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cross- </a:t>
            </a:r>
          </a:p>
          <a:p>
            <a:pPr marL="0" indent="0">
              <a:buClrTx/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section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differences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2947575"/>
              </p:ext>
            </p:extLst>
          </p:nvPr>
        </p:nvGraphicFramePr>
        <p:xfrm>
          <a:off x="3840480" y="1371600"/>
          <a:ext cx="1592263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" name="Equation" r:id="rId4" imgW="787320" imgH="317160" progId="Equation.3">
                  <p:embed/>
                </p:oleObj>
              </mc:Choice>
              <mc:Fallback>
                <p:oleObj name="Equation" r:id="rId4" imgW="787320" imgH="31716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0480" y="1371600"/>
                        <a:ext cx="1592263" cy="639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455659" y="1868387"/>
            <a:ext cx="35666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M.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Amarian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i="1" dirty="0" smtClean="0">
                <a:latin typeface="Arial" pitchFamily="34" charset="0"/>
                <a:cs typeface="Arial" pitchFamily="34" charset="0"/>
              </a:rPr>
              <a:t>et al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., PRL 89, 242301 (2002)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7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6308725"/>
            <a:ext cx="849313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 descr="C:\Documents and Settings\Vince\Desktop\JLab_logo_white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11963" y="6130925"/>
            <a:ext cx="2332037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4"/>
          <p:cNvSpPr txBox="1">
            <a:spLocks noChangeArrowheads="1"/>
          </p:cNvSpPr>
          <p:nvPr/>
        </p:nvSpPr>
        <p:spPr bwMode="auto">
          <a:xfrm>
            <a:off x="1752600" y="5927506"/>
            <a:ext cx="5715000" cy="381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731" tIns="36366" rIns="72731" bIns="36366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9pPr>
          </a:lstStyle>
          <a:p>
            <a:pPr algn="ctr"/>
            <a:r>
              <a:rPr lang="en-US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Spokesmen: J.-P. Chen</a:t>
            </a:r>
            <a:r>
              <a:rPr lang="en-US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Deur</a:t>
            </a:r>
            <a:r>
              <a:rPr lang="en-US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, F. Garibaldi</a:t>
            </a:r>
            <a:endParaRPr lang="en-US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baseline="30000" dirty="0" smtClean="0">
                <a:solidFill>
                  <a:srgbClr val="C00000"/>
                </a:solidFill>
              </a:rPr>
              <a:t>3</a:t>
            </a:r>
            <a:r>
              <a:rPr lang="en-US" sz="4900" b="1" dirty="0" smtClean="0">
                <a:solidFill>
                  <a:srgbClr val="C00000"/>
                </a:solidFill>
              </a:rPr>
              <a:t>He: g</a:t>
            </a:r>
            <a:r>
              <a:rPr lang="en-US" sz="4900" b="1" baseline="-25000" dirty="0" smtClean="0">
                <a:solidFill>
                  <a:srgbClr val="C00000"/>
                </a:solidFill>
              </a:rPr>
              <a:t>1</a:t>
            </a:r>
            <a:r>
              <a:rPr lang="en-US" sz="4900" b="1" dirty="0" smtClean="0">
                <a:solidFill>
                  <a:srgbClr val="C00000"/>
                </a:solidFill>
              </a:rPr>
              <a:t>, g</a:t>
            </a:r>
            <a:r>
              <a:rPr lang="en-US" sz="4900" b="1" baseline="-25000" dirty="0" smtClean="0">
                <a:solidFill>
                  <a:srgbClr val="C00000"/>
                </a:solidFill>
              </a:rPr>
              <a:t>2</a:t>
            </a:r>
            <a:r>
              <a:rPr lang="en-US" sz="4900" b="1" dirty="0" smtClean="0">
                <a:solidFill>
                  <a:srgbClr val="C00000"/>
                </a:solidFill>
              </a:rPr>
              <a:t> versus W at Constant Q</a:t>
            </a:r>
            <a:r>
              <a:rPr lang="en-US" sz="4900" b="1" baseline="30000" dirty="0" smtClean="0">
                <a:solidFill>
                  <a:srgbClr val="C00000"/>
                </a:solidFill>
              </a:rPr>
              <a:t>2</a:t>
            </a:r>
            <a:endParaRPr lang="en-US" sz="4800" b="1" baseline="30000" dirty="0">
              <a:solidFill>
                <a:srgbClr val="C00000"/>
              </a:solidFill>
            </a:endParaRPr>
          </a:p>
        </p:txBody>
      </p:sp>
      <p:pic>
        <p:nvPicPr>
          <p:cNvPr id="9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308725"/>
            <a:ext cx="849313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 descr="C:\Documents and Settings\Vince\Desktop\JLab_logo_white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11963" y="6130925"/>
            <a:ext cx="2332037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879475"/>
            <a:ext cx="8867775" cy="542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835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760"/>
            <a:ext cx="91440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 smtClean="0">
                <a:solidFill>
                  <a:srgbClr val="C00000"/>
                </a:solidFill>
              </a:rPr>
              <a:t>First Moment of g</a:t>
            </a:r>
            <a:r>
              <a:rPr lang="en-US" sz="4900" b="1" baseline="-25000" dirty="0" smtClean="0">
                <a:solidFill>
                  <a:srgbClr val="C00000"/>
                </a:solidFill>
              </a:rPr>
              <a:t>1</a:t>
            </a:r>
            <a:endParaRPr lang="en-US" sz="4800" b="1" baseline="-25000" dirty="0">
              <a:solidFill>
                <a:srgbClr val="C00000"/>
              </a:solidFill>
            </a:endParaRPr>
          </a:p>
        </p:txBody>
      </p:sp>
      <p:pic>
        <p:nvPicPr>
          <p:cNvPr id="9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308725"/>
            <a:ext cx="849313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 descr="C:\Documents and Settings\Vince\Desktop\JLab_logo_white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11963" y="6130925"/>
            <a:ext cx="2332037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4572000" cy="4572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01713" y="6135042"/>
            <a:ext cx="4595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latin typeface="+mj-lt"/>
                <a:cs typeface="Arial" pitchFamily="34" charset="0"/>
              </a:rPr>
              <a:t>χ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– Chiral Perturbation Theory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375" y="1051560"/>
            <a:ext cx="3597250" cy="64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119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760"/>
            <a:ext cx="91440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 smtClean="0">
                <a:solidFill>
                  <a:srgbClr val="C00000"/>
                </a:solidFill>
              </a:rPr>
              <a:t>First Moment of g</a:t>
            </a:r>
            <a:r>
              <a:rPr lang="en-US" sz="4900" b="1" baseline="-25000" dirty="0" smtClean="0">
                <a:solidFill>
                  <a:srgbClr val="C00000"/>
                </a:solidFill>
              </a:rPr>
              <a:t>1</a:t>
            </a:r>
            <a:endParaRPr lang="en-US" sz="4800" b="1" baseline="-25000" dirty="0">
              <a:solidFill>
                <a:srgbClr val="C00000"/>
              </a:solidFill>
            </a:endParaRPr>
          </a:p>
        </p:txBody>
      </p:sp>
      <p:pic>
        <p:nvPicPr>
          <p:cNvPr id="9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308725"/>
            <a:ext cx="849313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 descr="C:\Documents and Settings\Vince\Desktop\JLab_logo_white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11963" y="6130925"/>
            <a:ext cx="2332037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4572000" cy="4572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01713" y="6135042"/>
            <a:ext cx="4595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latin typeface="+mj-lt"/>
                <a:cs typeface="Arial" pitchFamily="34" charset="0"/>
              </a:rPr>
              <a:t>χ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– Chiral Perturbation Theory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560" y="1371600"/>
            <a:ext cx="4572000" cy="4572000"/>
          </a:xfrm>
          <a:prstGeom prst="rect">
            <a:avLst/>
          </a:prstGeom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375" y="1051560"/>
            <a:ext cx="3597250" cy="64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184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0240"/>
            <a:ext cx="9135782" cy="429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05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</a:rPr>
              <a:t>New Results for </a:t>
            </a:r>
            <a:r>
              <a:rPr lang="en-US" sz="4800" b="1" dirty="0" smtClean="0">
                <a:solidFill>
                  <a:srgbClr val="C00000"/>
                </a:solidFill>
              </a:rPr>
              <a:t>Spin </a:t>
            </a:r>
            <a:r>
              <a:rPr lang="en-US" sz="4800" b="1" dirty="0" err="1">
                <a:solidFill>
                  <a:srgbClr val="C00000"/>
                </a:solidFill>
              </a:rPr>
              <a:t>Polarizabilities</a:t>
            </a:r>
            <a:endParaRPr lang="en-US" sz="4800" b="1" dirty="0">
              <a:solidFill>
                <a:srgbClr val="C00000"/>
              </a:solidFill>
            </a:endParaRPr>
          </a:p>
        </p:txBody>
      </p:sp>
      <p:pic>
        <p:nvPicPr>
          <p:cNvPr id="5" name="Picture 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6308725"/>
            <a:ext cx="849313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C:\Documents and Settings\Vince\Desktop\JLab_logo_white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11963" y="6130925"/>
            <a:ext cx="2332037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123504" y="6061928"/>
            <a:ext cx="48075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Δ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resonance is suppressed for </a:t>
            </a:r>
            <a:r>
              <a:rPr lang="el-GR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δ</a:t>
            </a:r>
            <a:r>
              <a:rPr lang="en-US" sz="2400" baseline="-25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LT</a:t>
            </a:r>
          </a:p>
          <a:p>
            <a:pPr algn="ctr"/>
            <a:r>
              <a:rPr lang="en-US" sz="2400" b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More robust prediction </a:t>
            </a:r>
            <a:endParaRPr lang="en-US" sz="2400" b="1" dirty="0">
              <a:solidFill>
                <a:srgbClr val="FF33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18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623060"/>
            <a:ext cx="3724568" cy="59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518" y="1623060"/>
            <a:ext cx="3162889" cy="59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9981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0240"/>
            <a:ext cx="9135782" cy="4297680"/>
          </a:xfrm>
          <a:prstGeom prst="rect">
            <a:avLst/>
          </a:prstGeom>
        </p:spPr>
      </p:pic>
      <p:pic>
        <p:nvPicPr>
          <p:cNvPr id="5" name="Picture 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6308725"/>
            <a:ext cx="849313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C:\Documents and Settings\Vince\Desktop\JLab_logo_white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11963" y="6130925"/>
            <a:ext cx="2332037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123504" y="6061928"/>
            <a:ext cx="48075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Δ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resonance is suppressed for </a:t>
            </a:r>
            <a:r>
              <a:rPr lang="el-GR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δ</a:t>
            </a:r>
            <a:r>
              <a:rPr lang="en-US" sz="2400" baseline="-25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LT</a:t>
            </a:r>
          </a:p>
          <a:p>
            <a:pPr algn="ctr"/>
            <a:r>
              <a:rPr lang="en-US" sz="2400" b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More robust prediction </a:t>
            </a:r>
            <a:endParaRPr lang="en-US" sz="2400" b="1" dirty="0">
              <a:solidFill>
                <a:srgbClr val="FF33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18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623060"/>
            <a:ext cx="3724568" cy="59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518" y="1623060"/>
            <a:ext cx="3162889" cy="59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1905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</a:rPr>
              <a:t>New Results for </a:t>
            </a:r>
            <a:r>
              <a:rPr lang="en-US" sz="4800" b="1" dirty="0" smtClean="0">
                <a:solidFill>
                  <a:srgbClr val="C00000"/>
                </a:solidFill>
              </a:rPr>
              <a:t>Spin </a:t>
            </a:r>
            <a:r>
              <a:rPr lang="en-US" sz="4800" b="1" dirty="0" err="1">
                <a:solidFill>
                  <a:srgbClr val="C00000"/>
                </a:solidFill>
              </a:rPr>
              <a:t>Polarizabilities</a:t>
            </a:r>
            <a:endParaRPr lang="en-US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9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9050" y="2057400"/>
            <a:ext cx="9144000" cy="4800600"/>
          </a:xfrm>
        </p:spPr>
        <p:txBody>
          <a:bodyPr>
            <a:normAutofit/>
          </a:bodyPr>
          <a:lstStyle/>
          <a:p>
            <a:pPr>
              <a:buClrTx/>
              <a:buFont typeface="Wingdings" pitchFamily="2" charset="2"/>
              <a:buChar char="Ø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HB</a:t>
            </a:r>
            <a:r>
              <a:rPr lang="el-GR" sz="28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χ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: progress on including higher-order (beyond </a:t>
            </a:r>
          </a:p>
          <a:p>
            <a:pPr marL="0" indent="0">
              <a:buClrTx/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NL)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RB</a:t>
            </a:r>
            <a:r>
              <a:rPr lang="el-GR" sz="2800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χ </a:t>
            </a:r>
            <a:r>
              <a:rPr lang="en-US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: progress on properly including 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Δ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contribution</a:t>
            </a:r>
          </a:p>
          <a:p>
            <a:pPr marL="0" indent="0">
              <a:buClrTx/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>
              <a:buClrTx/>
              <a:buFont typeface="Wingdings" pitchFamily="2" charset="2"/>
              <a:buChar char="Ø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Effect from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axial anomaly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9050" y="38100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</a:rPr>
              <a:t>Theoretical Developments</a:t>
            </a:r>
            <a:endParaRPr lang="en-US" sz="4800" b="1" dirty="0">
              <a:solidFill>
                <a:srgbClr val="C00000"/>
              </a:solidFill>
            </a:endParaRPr>
          </a:p>
        </p:txBody>
      </p:sp>
      <p:pic>
        <p:nvPicPr>
          <p:cNvPr id="4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308725"/>
            <a:ext cx="849313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C:\Documents and Settings\Vince\Desktop\JLab_logo_white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11963" y="6130925"/>
            <a:ext cx="2332037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174324" y="3657600"/>
            <a:ext cx="68036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See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H. Krebs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talk on Wednesday (Few Body Physics WG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212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915400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</a:rPr>
              <a:t>Axial Anomaly and the </a:t>
            </a:r>
            <a:r>
              <a:rPr lang="en-US" sz="4800" b="1" dirty="0" smtClean="0">
                <a:solidFill>
                  <a:srgbClr val="C00000"/>
                </a:solidFill>
                <a:sym typeface="Symbol"/>
              </a:rPr>
              <a:t></a:t>
            </a:r>
            <a:r>
              <a:rPr lang="en-US" sz="4800" b="1" baseline="-25000" dirty="0" smtClean="0">
                <a:solidFill>
                  <a:srgbClr val="C00000"/>
                </a:solidFill>
                <a:sym typeface="Symbol"/>
              </a:rPr>
              <a:t>LT</a:t>
            </a:r>
            <a:r>
              <a:rPr lang="en-US" sz="4800" b="1" dirty="0" smtClean="0">
                <a:solidFill>
                  <a:srgbClr val="C00000"/>
                </a:solidFill>
                <a:sym typeface="Symbol"/>
              </a:rPr>
              <a:t> </a:t>
            </a:r>
            <a:r>
              <a:rPr lang="en-US" sz="4800" b="1" dirty="0" smtClean="0">
                <a:solidFill>
                  <a:srgbClr val="C00000"/>
                </a:solidFill>
              </a:rPr>
              <a:t>Puzzle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199" y="5943600"/>
            <a:ext cx="80867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N. </a:t>
            </a:r>
            <a:r>
              <a:rPr lang="en-US" sz="2400" dirty="0" err="1" smtClean="0"/>
              <a:t>Kochelev</a:t>
            </a:r>
            <a:r>
              <a:rPr lang="en-US" sz="2400" dirty="0" smtClean="0"/>
              <a:t> and Y. </a:t>
            </a:r>
            <a:r>
              <a:rPr lang="en-US" sz="2400" dirty="0" smtClean="0"/>
              <a:t>Oh, </a:t>
            </a:r>
            <a:r>
              <a:rPr lang="en-US" sz="2400" dirty="0" smtClean="0"/>
              <a:t>Phys</a:t>
            </a:r>
            <a:r>
              <a:rPr lang="en-US" sz="2400" dirty="0"/>
              <a:t>. Rev. D </a:t>
            </a:r>
            <a:r>
              <a:rPr lang="en-US" sz="2400" b="1" dirty="0"/>
              <a:t>85</a:t>
            </a:r>
            <a:r>
              <a:rPr lang="en-US" sz="2400" dirty="0"/>
              <a:t>, 016012 (2012)</a:t>
            </a:r>
          </a:p>
          <a:p>
            <a:endParaRPr lang="en-US" b="1" dirty="0"/>
          </a:p>
        </p:txBody>
      </p:sp>
      <p:pic>
        <p:nvPicPr>
          <p:cNvPr id="7" name="Picture 11" descr="Screen shot 2011-11-01 at 7.32.4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7" y="2259330"/>
            <a:ext cx="8885987" cy="3474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1645920" y="1737360"/>
            <a:ext cx="13644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9pPr>
          </a:lstStyle>
          <a:p>
            <a:r>
              <a:rPr lang="en-US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Neutron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6400800" y="1737360"/>
            <a:ext cx="11753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9pPr>
          </a:lstStyle>
          <a:p>
            <a:r>
              <a:rPr lang="en-US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Proton</a:t>
            </a:r>
          </a:p>
        </p:txBody>
      </p:sp>
    </p:spTree>
    <p:extLst>
      <p:ext uri="{BB962C8B-B14F-4D97-AF65-F5344CB8AC3E}">
        <p14:creationId xmlns:p14="http://schemas.microsoft.com/office/powerpoint/2010/main" val="57392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Summary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350" y="1676400"/>
            <a:ext cx="8991600" cy="4191000"/>
          </a:xfrm>
        </p:spPr>
        <p:txBody>
          <a:bodyPr>
            <a:normAutofit/>
          </a:bodyPr>
          <a:lstStyle/>
          <a:p>
            <a:pPr>
              <a:buClrTx/>
              <a:buFont typeface="Wingdings" pitchFamily="2" charset="2"/>
              <a:buChar char="Ø"/>
            </a:pPr>
            <a:r>
              <a:rPr lang="en-US" sz="2800" dirty="0"/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Comparison of high precision </a:t>
            </a: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data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on the moments </a:t>
            </a:r>
          </a:p>
          <a:p>
            <a:pPr marL="0" indent="0">
              <a:buClrTx/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 of the spin structure functions at 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low Q</a:t>
            </a:r>
            <a:r>
              <a:rPr lang="en-US" sz="2800" baseline="30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and  </a:t>
            </a:r>
          </a:p>
          <a:p>
            <a:pPr marL="0" indent="0">
              <a:buClrTx/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 predictions from  </a:t>
            </a:r>
            <a:r>
              <a:rPr lang="el-GR" sz="2800" dirty="0" smtClean="0">
                <a:solidFill>
                  <a:srgbClr val="7030A0"/>
                </a:solidFill>
                <a:latin typeface="+mj-lt"/>
                <a:cs typeface="Arial" pitchFamily="34" charset="0"/>
              </a:rPr>
              <a:t>χ</a:t>
            </a:r>
            <a:r>
              <a:rPr lang="en-US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PT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show mixed results in terms of </a:t>
            </a:r>
          </a:p>
          <a:p>
            <a:pPr marL="0" indent="0">
              <a:buClrTx/>
              <a:buNone/>
            </a:pP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agreement with each other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Δ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(1232) resonance cannot fully explain the </a:t>
            </a:r>
          </a:p>
          <a:p>
            <a:pPr marL="0" indent="0">
              <a:buClrTx/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disagreements.</a:t>
            </a:r>
          </a:p>
          <a:p>
            <a:pPr marL="0" indent="0">
              <a:buClrTx/>
              <a:buNone/>
            </a:pPr>
            <a:endParaRPr lang="en-US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308725"/>
            <a:ext cx="849313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C:\Documents and Settings\Vince\Desktop\JLab_logo_white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11963" y="6130925"/>
            <a:ext cx="2332037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9144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</a:rPr>
              <a:t>Inclusive Scattering Kinematics</a:t>
            </a:r>
            <a:endParaRPr lang="en-US" sz="4000" b="1" dirty="0" smtClean="0">
              <a:solidFill>
                <a:srgbClr val="C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120" y="1920240"/>
            <a:ext cx="4494580" cy="3657600"/>
          </a:xfrm>
          <a:prstGeom prst="rect">
            <a:avLst/>
          </a:prstGeom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882140"/>
            <a:ext cx="3989832" cy="402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6308725"/>
            <a:ext cx="849313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C:\Documents and Settings\Vince\Desktop\JLab_logo_white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11963" y="6130925"/>
            <a:ext cx="2332037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3500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Summary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991600" cy="3962400"/>
          </a:xfrm>
        </p:spPr>
        <p:txBody>
          <a:bodyPr>
            <a:normAutofit fontScale="92500" lnSpcReduction="20000"/>
          </a:bodyPr>
          <a:lstStyle/>
          <a:p>
            <a:pPr>
              <a:buClrTx/>
              <a:buFont typeface="Wingdings" pitchFamily="2" charset="2"/>
              <a:buChar char="Ø"/>
            </a:pPr>
            <a:r>
              <a:rPr lang="en-US" sz="2800" dirty="0"/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New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high precision experiments at lower Q</a:t>
            </a:r>
            <a:r>
              <a:rPr lang="en-US" sz="2800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:</a:t>
            </a:r>
          </a:p>
          <a:p>
            <a:pPr lvl="1">
              <a:buClrTx/>
              <a:buFont typeface="Wingdings" pitchFamily="2" charset="2"/>
              <a:buChar char="Ø"/>
            </a:pP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E97-110</a:t>
            </a:r>
            <a:r>
              <a:rPr lang="en-US" dirty="0">
                <a:latin typeface="Arial" pitchFamily="34" charset="0"/>
                <a:cs typeface="Arial" pitchFamily="34" charset="0"/>
              </a:rPr>
              <a:t>: g</a:t>
            </a:r>
            <a:r>
              <a:rPr lang="en-US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en-US" dirty="0">
                <a:latin typeface="Arial" pitchFamily="34" charset="0"/>
                <a:cs typeface="Arial" pitchFamily="34" charset="0"/>
              </a:rPr>
              <a:t> and g</a:t>
            </a:r>
            <a:r>
              <a:rPr lang="en-US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dirty="0">
                <a:latin typeface="Arial" pitchFamily="34" charset="0"/>
                <a:cs typeface="Arial" pitchFamily="34" charset="0"/>
              </a:rPr>
              <a:t> on </a:t>
            </a:r>
            <a:r>
              <a:rPr lang="en-US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neutron</a:t>
            </a:r>
            <a:r>
              <a:rPr lang="en-US" dirty="0">
                <a:latin typeface="Arial" pitchFamily="34" charset="0"/>
                <a:cs typeface="Arial" pitchFamily="34" charset="0"/>
              </a:rPr>
              <a:t> (soon to be published)</a:t>
            </a:r>
          </a:p>
          <a:p>
            <a:pPr lvl="1">
              <a:buClrTx/>
              <a:buFont typeface="Wingdings" pitchFamily="2" charset="2"/>
              <a:buChar char="Ø"/>
            </a:pP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EG4</a:t>
            </a:r>
            <a:r>
              <a:rPr lang="en-US" dirty="0">
                <a:latin typeface="Arial" pitchFamily="34" charset="0"/>
                <a:cs typeface="Arial" pitchFamily="34" charset="0"/>
              </a:rPr>
              <a:t>: g</a:t>
            </a:r>
            <a:r>
              <a:rPr lang="en-US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en-US" dirty="0">
                <a:latin typeface="Arial" pitchFamily="34" charset="0"/>
                <a:cs typeface="Arial" pitchFamily="34" charset="0"/>
              </a:rPr>
              <a:t> on </a:t>
            </a:r>
            <a:r>
              <a:rPr lang="en-US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proton</a:t>
            </a:r>
            <a:r>
              <a:rPr lang="en-US" dirty="0">
                <a:latin typeface="Arial" pitchFamily="34" charset="0"/>
                <a:cs typeface="Arial" pitchFamily="34" charset="0"/>
              </a:rPr>
              <a:t> and </a:t>
            </a:r>
            <a:r>
              <a:rPr lang="en-US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deuteron</a:t>
            </a:r>
            <a:r>
              <a:rPr lang="en-US" dirty="0">
                <a:latin typeface="Arial" pitchFamily="34" charset="0"/>
                <a:cs typeface="Arial" pitchFamily="34" charset="0"/>
              </a:rPr>
              <a:t> (being analyzed)</a:t>
            </a:r>
          </a:p>
          <a:p>
            <a:pPr lvl="1">
              <a:buClrTx/>
              <a:buFont typeface="Wingdings" pitchFamily="2" charset="2"/>
              <a:buChar char="Ø"/>
            </a:pP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E08-027</a:t>
            </a:r>
            <a:r>
              <a:rPr lang="en-US" dirty="0">
                <a:latin typeface="Arial" pitchFamily="34" charset="0"/>
                <a:cs typeface="Arial" pitchFamily="34" charset="0"/>
              </a:rPr>
              <a:t>: g</a:t>
            </a:r>
            <a:r>
              <a:rPr lang="en-US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en-US" dirty="0">
                <a:latin typeface="Arial" pitchFamily="34" charset="0"/>
                <a:cs typeface="Arial" pitchFamily="34" charset="0"/>
              </a:rPr>
              <a:t> and g</a:t>
            </a:r>
            <a:r>
              <a:rPr lang="en-US" baseline="-25000" dirty="0">
                <a:latin typeface="Arial" pitchFamily="34" charset="0"/>
                <a:cs typeface="Arial" pitchFamily="34" charset="0"/>
              </a:rPr>
              <a:t>2 </a:t>
            </a:r>
            <a:r>
              <a:rPr lang="en-US" dirty="0">
                <a:latin typeface="Arial" pitchFamily="34" charset="0"/>
                <a:cs typeface="Arial" pitchFamily="34" charset="0"/>
              </a:rPr>
              <a:t>on proton (recently acquired)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new neutron data still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indicate 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discrepancy for </a:t>
            </a:r>
            <a:r>
              <a:rPr lang="el-GR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δ</a:t>
            </a:r>
            <a:r>
              <a:rPr lang="en-US" sz="2800" b="1" baseline="-25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LT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en-US" sz="2800" baseline="-25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Exciting new results expected in the next few years</a:t>
            </a:r>
            <a:endParaRPr lang="en-US" sz="2800" i="1" dirty="0">
              <a:latin typeface="Arial" pitchFamily="34" charset="0"/>
              <a:cs typeface="Arial" pitchFamily="34" charset="0"/>
            </a:endParaRPr>
          </a:p>
          <a:p>
            <a:pPr>
              <a:buClrTx/>
              <a:buFont typeface="Wingdings" pitchFamily="2" charset="2"/>
              <a:buChar char="Ø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Major challenges remain on the theory side:</a:t>
            </a:r>
          </a:p>
          <a:p>
            <a:pPr lvl="1">
              <a:buClrTx/>
              <a:buFont typeface="Wingdings" pitchFamily="2" charset="2"/>
              <a:buChar char="Ø"/>
            </a:pP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Need strong theory support to solve </a:t>
            </a:r>
          </a:p>
          <a:p>
            <a:pPr lvl="1">
              <a:buClrTx/>
              <a:buFont typeface="Wingdings" pitchFamily="2" charset="2"/>
              <a:buChar char="Ø"/>
            </a:pP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Calculations for light nuclear targets (deuteron and 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He) are  </a:t>
            </a:r>
          </a:p>
          <a:p>
            <a:pPr marL="393192" lvl="1" indent="0">
              <a:buClrTx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 also desired</a:t>
            </a:r>
          </a:p>
        </p:txBody>
      </p:sp>
      <p:pic>
        <p:nvPicPr>
          <p:cNvPr id="4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308725"/>
            <a:ext cx="849313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C:\Documents and Settings\Vince\Desktop\JLab_logo_white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11963" y="6130925"/>
            <a:ext cx="2332037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6490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4800600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en-US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You!</a:t>
            </a:r>
            <a:endParaRPr lang="en-US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192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0" y="538234"/>
            <a:ext cx="9144000" cy="9144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</a:rPr>
              <a:t>Inclusive Cross Sections</a:t>
            </a:r>
            <a:endParaRPr lang="en-US" sz="4000" b="1" dirty="0" smtClean="0">
              <a:solidFill>
                <a:srgbClr val="C00000"/>
              </a:solidFill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455092"/>
            <a:ext cx="8439150" cy="55245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</p:spPr>
      </p:pic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193" y="2468880"/>
            <a:ext cx="3520074" cy="3291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050" y="2103120"/>
            <a:ext cx="6351419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3200" dirty="0" smtClean="0"/>
              <a:t>  </a:t>
            </a:r>
            <a:r>
              <a:rPr lang="en-US" sz="2400" b="1" dirty="0" smtClean="0">
                <a:solidFill>
                  <a:srgbClr val="C00000"/>
                </a:solidFill>
              </a:rPr>
              <a:t>Cross section</a:t>
            </a:r>
            <a:r>
              <a:rPr lang="en-US" sz="2400" dirty="0" smtClean="0"/>
              <a:t>: likelihood of an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interaction between particles.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dirty="0" smtClean="0">
                <a:latin typeface="Times New Roman"/>
                <a:cs typeface="Times New Roman"/>
              </a:rPr>
              <a:t> </a:t>
            </a:r>
            <a:r>
              <a:rPr lang="el-GR" sz="3200" dirty="0" smtClean="0">
                <a:latin typeface="Times New Roman"/>
                <a:cs typeface="Times New Roman"/>
              </a:rPr>
              <a:t>σ</a:t>
            </a:r>
            <a:r>
              <a:rPr lang="en-US" sz="3200" baseline="-25000" dirty="0" smtClean="0">
                <a:cs typeface="Arial" pitchFamily="34" charset="0"/>
              </a:rPr>
              <a:t>Mott</a:t>
            </a:r>
            <a:r>
              <a:rPr lang="en-US" sz="2400" dirty="0" smtClean="0">
                <a:cs typeface="Arial" pitchFamily="34" charset="0"/>
              </a:rPr>
              <a:t>: scattering from a point-like </a:t>
            </a:r>
          </a:p>
          <a:p>
            <a:r>
              <a:rPr lang="en-US" sz="2400" dirty="0">
                <a:cs typeface="Arial" pitchFamily="34" charset="0"/>
              </a:rPr>
              <a:t> </a:t>
            </a:r>
            <a:r>
              <a:rPr lang="en-US" sz="2400" dirty="0" smtClean="0">
                <a:cs typeface="Arial" pitchFamily="34" charset="0"/>
              </a:rPr>
              <a:t>      object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>
                <a:cs typeface="Arial" pitchFamily="34" charset="0"/>
              </a:rPr>
              <a:t>  structure </a:t>
            </a:r>
            <a:r>
              <a:rPr lang="en-US" sz="2400" dirty="0" smtClean="0">
                <a:cs typeface="Arial" pitchFamily="34" charset="0"/>
              </a:rPr>
              <a:t>functions:</a:t>
            </a:r>
            <a:endParaRPr lang="en-US" sz="2400" dirty="0" smtClean="0">
              <a:cs typeface="Arial" pitchFamily="34" charset="0"/>
            </a:endParaRP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400" dirty="0" smtClean="0">
                <a:cs typeface="Arial" pitchFamily="34" charset="0"/>
              </a:rPr>
              <a:t> spin-averaged (</a:t>
            </a:r>
            <a:r>
              <a:rPr lang="en-US" sz="2400" dirty="0" err="1" smtClean="0">
                <a:cs typeface="Arial" pitchFamily="34" charset="0"/>
              </a:rPr>
              <a:t>unpolarized</a:t>
            </a:r>
            <a:r>
              <a:rPr lang="en-US" sz="2400" dirty="0" smtClean="0">
                <a:cs typeface="Arial" pitchFamily="34" charset="0"/>
              </a:rPr>
              <a:t>): 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2400" dirty="0" smtClean="0">
                <a:cs typeface="Arial" pitchFamily="34" charset="0"/>
              </a:rPr>
              <a:t>and</a:t>
            </a:r>
            <a:r>
              <a:rPr lang="en-US" sz="2400" dirty="0" smtClean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400" dirty="0">
                <a:cs typeface="Arial" pitchFamily="34" charset="0"/>
              </a:rPr>
              <a:t> </a:t>
            </a:r>
            <a:r>
              <a:rPr lang="en-US" sz="2400" dirty="0" smtClean="0">
                <a:cs typeface="Arial" pitchFamily="34" charset="0"/>
              </a:rPr>
              <a:t>spin-dependent (polarized): 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400" i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en-US" sz="2400" dirty="0" smtClean="0">
                <a:cs typeface="Arial" pitchFamily="34" charset="0"/>
              </a:rPr>
              <a:t>and</a:t>
            </a:r>
            <a:r>
              <a:rPr lang="en-US" sz="2400" dirty="0" smtClean="0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400" i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400" dirty="0">
                <a:cs typeface="Arial" pitchFamily="34" charset="0"/>
              </a:rPr>
              <a:t> </a:t>
            </a:r>
            <a:r>
              <a:rPr lang="en-US" sz="2400" dirty="0" smtClean="0">
                <a:cs typeface="Arial" pitchFamily="34" charset="0"/>
              </a:rPr>
              <a:t>electron and target spins are </a:t>
            </a:r>
          </a:p>
          <a:p>
            <a:pPr lvl="1"/>
            <a:r>
              <a:rPr lang="en-US" sz="2400" dirty="0">
                <a:cs typeface="Arial" pitchFamily="34" charset="0"/>
              </a:rPr>
              <a:t> </a:t>
            </a:r>
            <a:r>
              <a:rPr lang="en-US" sz="2400" dirty="0" smtClean="0">
                <a:cs typeface="Arial" pitchFamily="34" charset="0"/>
              </a:rPr>
              <a:t>    </a:t>
            </a:r>
            <a:r>
              <a:rPr lang="en-US" sz="2400" dirty="0" smtClean="0">
                <a:solidFill>
                  <a:srgbClr val="00B050"/>
                </a:solidFill>
                <a:cs typeface="Arial" pitchFamily="34" charset="0"/>
              </a:rPr>
              <a:t>parallel</a:t>
            </a:r>
            <a:r>
              <a:rPr lang="en-US" sz="2400" dirty="0" smtClean="0">
                <a:cs typeface="Arial" pitchFamily="34" charset="0"/>
              </a:rPr>
              <a:t> (</a:t>
            </a:r>
            <a:r>
              <a:rPr lang="en-US" sz="2400" dirty="0" smtClean="0">
                <a:solidFill>
                  <a:srgbClr val="00B050"/>
                </a:solidFill>
                <a:cs typeface="Arial" pitchFamily="34" charset="0"/>
              </a:rPr>
              <a:t>antiparallel</a:t>
            </a:r>
            <a:r>
              <a:rPr lang="en-US" sz="2400" dirty="0" smtClean="0">
                <a:cs typeface="Arial" pitchFamily="34" charset="0"/>
              </a:rPr>
              <a:t>) or</a:t>
            </a:r>
          </a:p>
          <a:p>
            <a:pPr lvl="1"/>
            <a:r>
              <a:rPr lang="en-US" sz="2400" dirty="0">
                <a:cs typeface="Arial" pitchFamily="34" charset="0"/>
              </a:rPr>
              <a:t> </a:t>
            </a:r>
            <a:r>
              <a:rPr lang="en-US" sz="2400" dirty="0" smtClean="0">
                <a:cs typeface="Arial" pitchFamily="34" charset="0"/>
              </a:rPr>
              <a:t>    their spins are </a:t>
            </a:r>
            <a:r>
              <a:rPr lang="en-US" sz="2400" dirty="0" smtClean="0">
                <a:solidFill>
                  <a:srgbClr val="7030A0"/>
                </a:solidFill>
                <a:cs typeface="Arial" pitchFamily="34" charset="0"/>
              </a:rPr>
              <a:t>perpendicular</a:t>
            </a:r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6308725"/>
            <a:ext cx="849313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C:\Documents and Settings\Vince\Desktop\JLab_logo_white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11963" y="6130925"/>
            <a:ext cx="2332037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8847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41"/>
          <p:cNvSpPr>
            <a:spLocks noChangeAspect="1" noChangeArrowheads="1"/>
          </p:cNvSpPr>
          <p:nvPr/>
        </p:nvSpPr>
        <p:spPr bwMode="auto">
          <a:xfrm>
            <a:off x="274320" y="1234440"/>
            <a:ext cx="3662543" cy="2377440"/>
          </a:xfrm>
          <a:prstGeom prst="roundRect">
            <a:avLst>
              <a:gd name="adj" fmla="val 16667"/>
            </a:avLst>
          </a:prstGeom>
          <a:solidFill>
            <a:srgbClr val="E2E3E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6" name="Rounded Rectangle 41"/>
          <p:cNvSpPr>
            <a:spLocks noChangeAspect="1" noChangeArrowheads="1"/>
          </p:cNvSpPr>
          <p:nvPr/>
        </p:nvSpPr>
        <p:spPr bwMode="auto">
          <a:xfrm>
            <a:off x="4754883" y="1234440"/>
            <a:ext cx="3662543" cy="2377440"/>
          </a:xfrm>
          <a:prstGeom prst="roundRect">
            <a:avLst>
              <a:gd name="adj" fmla="val 16667"/>
            </a:avLst>
          </a:prstGeom>
          <a:solidFill>
            <a:srgbClr val="E2E3E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7890" name="Rounded Rectangle 26"/>
          <p:cNvSpPr>
            <a:spLocks noChangeArrowheads="1"/>
          </p:cNvSpPr>
          <p:nvPr/>
        </p:nvSpPr>
        <p:spPr bwMode="auto">
          <a:xfrm>
            <a:off x="365760" y="3729789"/>
            <a:ext cx="162580" cy="36399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2731" tIns="36366" rIns="72731" bIns="36366">
            <a:spAutoFit/>
          </a:bodyPr>
          <a:lstStyle/>
          <a:p>
            <a:endParaRPr lang="en-US"/>
          </a:p>
        </p:txBody>
      </p:sp>
      <p:grpSp>
        <p:nvGrpSpPr>
          <p:cNvPr id="37894" name="Group 43"/>
          <p:cNvGrpSpPr>
            <a:grpSpLocks/>
          </p:cNvGrpSpPr>
          <p:nvPr/>
        </p:nvGrpSpPr>
        <p:grpSpPr bwMode="auto">
          <a:xfrm>
            <a:off x="670560" y="3910264"/>
            <a:ext cx="7741920" cy="545181"/>
            <a:chOff x="914400" y="6019800"/>
            <a:chExt cx="9677400" cy="690563"/>
          </a:xfrm>
        </p:grpSpPr>
        <p:pic>
          <p:nvPicPr>
            <p:cNvPr id="37908" name="Picture 34" descr="TP_tmp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6019800"/>
              <a:ext cx="9677400" cy="690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09" name="Picture 41" descr="TP_tmp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01263" y="6299200"/>
              <a:ext cx="422275" cy="295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10" name="Picture 40" descr="TP_tmp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2300" y="6311900"/>
              <a:ext cx="381000" cy="296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7895" name="Group 44"/>
          <p:cNvGrpSpPr>
            <a:grpSpLocks/>
          </p:cNvGrpSpPr>
          <p:nvPr/>
        </p:nvGrpSpPr>
        <p:grpSpPr bwMode="auto">
          <a:xfrm>
            <a:off x="548640" y="4993106"/>
            <a:ext cx="6705600" cy="568993"/>
            <a:chOff x="762000" y="7239000"/>
            <a:chExt cx="8382000" cy="720725"/>
          </a:xfrm>
        </p:grpSpPr>
        <p:pic>
          <p:nvPicPr>
            <p:cNvPr id="37905" name="Picture 36" descr="TP_tmp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7239000"/>
              <a:ext cx="8382000" cy="720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06" name="Picture 42" descr="TP_tmp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5600" y="7543800"/>
              <a:ext cx="381000" cy="296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07" name="Picture 43" descr="TP_tmp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10600" y="7543800"/>
              <a:ext cx="422275" cy="295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7896" name="Rounded Rectangle 31"/>
          <p:cNvSpPr>
            <a:spLocks noChangeArrowheads="1"/>
          </p:cNvSpPr>
          <p:nvPr/>
        </p:nvSpPr>
        <p:spPr bwMode="auto">
          <a:xfrm>
            <a:off x="3048000" y="4451684"/>
            <a:ext cx="162580" cy="363998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2731" tIns="36366" rIns="72731" bIns="36366">
            <a:spAutoFit/>
          </a:bodyPr>
          <a:lstStyle/>
          <a:p>
            <a:endParaRPr lang="en-US"/>
          </a:p>
        </p:txBody>
      </p:sp>
      <p:pic>
        <p:nvPicPr>
          <p:cNvPr id="37897" name="Picture 29" descr="electron.eps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" t="1173" r="978" b="1173"/>
          <a:stretch>
            <a:fillRect/>
          </a:stretch>
        </p:blipFill>
        <p:spPr bwMode="auto">
          <a:xfrm>
            <a:off x="731520" y="1419978"/>
            <a:ext cx="2435860" cy="1996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8" name="Picture 30" descr="electron2.eps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" t="1173" r="978" b="1173"/>
          <a:stretch>
            <a:fillRect/>
          </a:stretch>
        </p:blipFill>
        <p:spPr bwMode="auto">
          <a:xfrm>
            <a:off x="5486400" y="1419977"/>
            <a:ext cx="2449830" cy="2009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9" name="Rectangle 22"/>
          <p:cNvSpPr>
            <a:spLocks noChangeArrowheads="1"/>
          </p:cNvSpPr>
          <p:nvPr/>
        </p:nvSpPr>
        <p:spPr bwMode="auto">
          <a:xfrm>
            <a:off x="1821180" y="2306052"/>
            <a:ext cx="312420" cy="461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731" tIns="36366" rIns="72731" bIns="36366">
            <a:spAutoFit/>
          </a:bodyPr>
          <a:lstStyle/>
          <a:p>
            <a:r>
              <a:rPr lang="en-US" sz="2500" b="1" dirty="0">
                <a:latin typeface="ＭＳ ゴシック" charset="-128"/>
                <a:ea typeface="ＭＳ ゴシック" charset="-128"/>
              </a:rPr>
              <a:t>−</a:t>
            </a:r>
            <a:endParaRPr lang="en-US" sz="2500" b="1" dirty="0"/>
          </a:p>
        </p:txBody>
      </p:sp>
      <p:sp>
        <p:nvSpPr>
          <p:cNvPr id="37900" name="Rectangle 23"/>
          <p:cNvSpPr>
            <a:spLocks noChangeArrowheads="1"/>
          </p:cNvSpPr>
          <p:nvPr/>
        </p:nvSpPr>
        <p:spPr bwMode="auto">
          <a:xfrm>
            <a:off x="6644640" y="2306052"/>
            <a:ext cx="312420" cy="461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731" tIns="36366" rIns="72731" bIns="36366">
            <a:spAutoFit/>
          </a:bodyPr>
          <a:lstStyle/>
          <a:p>
            <a:r>
              <a:rPr lang="en-US" sz="2500" b="1" dirty="0">
                <a:latin typeface="ＭＳ ゴシック" charset="-128"/>
                <a:ea typeface="ＭＳ ゴシック" charset="-128"/>
              </a:rPr>
              <a:t>−</a:t>
            </a:r>
            <a:endParaRPr lang="en-US" sz="2500" b="1" dirty="0"/>
          </a:p>
        </p:txBody>
      </p:sp>
      <p:sp>
        <p:nvSpPr>
          <p:cNvPr id="37901" name="TextBox 32"/>
          <p:cNvSpPr txBox="1">
            <a:spLocks noChangeArrowheads="1"/>
          </p:cNvSpPr>
          <p:nvPr/>
        </p:nvSpPr>
        <p:spPr bwMode="auto">
          <a:xfrm>
            <a:off x="2346960" y="2813636"/>
            <a:ext cx="191767" cy="365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731" tIns="36366" rIns="72731" bIns="36366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9pPr>
          </a:lstStyle>
          <a:p>
            <a:r>
              <a:rPr lang="en-US" sz="1900" baseline="30000">
                <a:solidFill>
                  <a:schemeClr val="tx1"/>
                </a:solidFill>
              </a:rPr>
              <a:t> </a:t>
            </a:r>
            <a:endParaRPr lang="en-US" sz="1900">
              <a:solidFill>
                <a:schemeClr val="tx1"/>
              </a:solidFill>
            </a:endParaRPr>
          </a:p>
        </p:txBody>
      </p:sp>
      <p:sp>
        <p:nvSpPr>
          <p:cNvPr id="37902" name="TextBox 32"/>
          <p:cNvSpPr txBox="1">
            <a:spLocks noChangeArrowheads="1"/>
          </p:cNvSpPr>
          <p:nvPr/>
        </p:nvSpPr>
        <p:spPr bwMode="auto">
          <a:xfrm>
            <a:off x="2316480" y="1794711"/>
            <a:ext cx="191767" cy="365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731" tIns="36366" rIns="72731" bIns="36366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9pPr>
          </a:lstStyle>
          <a:p>
            <a:r>
              <a:rPr lang="en-US" sz="1900" baseline="30000">
                <a:solidFill>
                  <a:schemeClr val="tx1"/>
                </a:solidFill>
              </a:rPr>
              <a:t> </a:t>
            </a:r>
            <a:endParaRPr lang="en-US" sz="1900">
              <a:solidFill>
                <a:schemeClr val="tx1"/>
              </a:solidFill>
            </a:endParaRPr>
          </a:p>
        </p:txBody>
      </p:sp>
      <p:sp>
        <p:nvSpPr>
          <p:cNvPr id="37903" name="TextBox 32"/>
          <p:cNvSpPr txBox="1">
            <a:spLocks noChangeArrowheads="1"/>
          </p:cNvSpPr>
          <p:nvPr/>
        </p:nvSpPr>
        <p:spPr bwMode="auto">
          <a:xfrm>
            <a:off x="7162800" y="2813636"/>
            <a:ext cx="191767" cy="365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731" tIns="36366" rIns="72731" bIns="36366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9pPr>
          </a:lstStyle>
          <a:p>
            <a:r>
              <a:rPr lang="en-US" sz="1900" baseline="30000">
                <a:solidFill>
                  <a:schemeClr val="tx1"/>
                </a:solidFill>
              </a:rPr>
              <a:t> </a:t>
            </a:r>
            <a:endParaRPr lang="en-US" sz="1900">
              <a:solidFill>
                <a:schemeClr val="tx1"/>
              </a:solidFill>
            </a:endParaRPr>
          </a:p>
        </p:txBody>
      </p:sp>
      <p:sp>
        <p:nvSpPr>
          <p:cNvPr id="37904" name="TextBox 32"/>
          <p:cNvSpPr txBox="1">
            <a:spLocks noChangeArrowheads="1"/>
          </p:cNvSpPr>
          <p:nvPr/>
        </p:nvSpPr>
        <p:spPr bwMode="auto">
          <a:xfrm>
            <a:off x="7132320" y="1794711"/>
            <a:ext cx="191767" cy="365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731" tIns="36366" rIns="72731" bIns="36366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9pPr>
          </a:lstStyle>
          <a:p>
            <a:r>
              <a:rPr lang="en-US" sz="1900" baseline="30000">
                <a:solidFill>
                  <a:schemeClr val="tx1"/>
                </a:solidFill>
              </a:rPr>
              <a:t> </a:t>
            </a:r>
            <a:endParaRPr lang="en-US" sz="1900">
              <a:solidFill>
                <a:schemeClr val="tx1"/>
              </a:solidFill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-30480" y="0"/>
            <a:ext cx="9144000" cy="9144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</a:rPr>
              <a:t>Experimental Technique</a:t>
            </a:r>
            <a:endParaRPr lang="en-US" sz="4000" b="1" dirty="0" smtClean="0">
              <a:solidFill>
                <a:srgbClr val="C00000"/>
              </a:solidFill>
            </a:endParaRPr>
          </a:p>
        </p:txBody>
      </p:sp>
      <p:pic>
        <p:nvPicPr>
          <p:cNvPr id="28" name="Picture 7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52400" y="6308725"/>
            <a:ext cx="849313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11" descr="C:\Documents and Settings\Vince\Desktop\JLab_logo_white1.jpg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11963" y="6130925"/>
            <a:ext cx="2332037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4699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ounded Rectangle 26"/>
          <p:cNvSpPr>
            <a:spLocks noChangeArrowheads="1"/>
          </p:cNvSpPr>
          <p:nvPr/>
        </p:nvSpPr>
        <p:spPr bwMode="auto">
          <a:xfrm>
            <a:off x="365760" y="3729789"/>
            <a:ext cx="162580" cy="36399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2731" tIns="36366" rIns="72731" bIns="36366">
            <a:spAutoFit/>
          </a:bodyPr>
          <a:lstStyle/>
          <a:p>
            <a:endParaRPr lang="en-US"/>
          </a:p>
        </p:txBody>
      </p:sp>
      <p:sp>
        <p:nvSpPr>
          <p:cNvPr id="37896" name="Rounded Rectangle 31"/>
          <p:cNvSpPr>
            <a:spLocks noChangeArrowheads="1"/>
          </p:cNvSpPr>
          <p:nvPr/>
        </p:nvSpPr>
        <p:spPr bwMode="auto">
          <a:xfrm>
            <a:off x="3048000" y="4451684"/>
            <a:ext cx="162580" cy="363998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2731" tIns="36366" rIns="72731" bIns="36366">
            <a:spAutoFit/>
          </a:bodyPr>
          <a:lstStyle/>
          <a:p>
            <a:endParaRPr lang="en-US"/>
          </a:p>
        </p:txBody>
      </p:sp>
      <p:sp>
        <p:nvSpPr>
          <p:cNvPr id="37901" name="TextBox 32"/>
          <p:cNvSpPr txBox="1">
            <a:spLocks noChangeArrowheads="1"/>
          </p:cNvSpPr>
          <p:nvPr/>
        </p:nvSpPr>
        <p:spPr bwMode="auto">
          <a:xfrm>
            <a:off x="2346960" y="2813636"/>
            <a:ext cx="191767" cy="365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731" tIns="36366" rIns="72731" bIns="36366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9pPr>
          </a:lstStyle>
          <a:p>
            <a:r>
              <a:rPr lang="en-US" sz="1900" baseline="30000">
                <a:solidFill>
                  <a:schemeClr val="tx1"/>
                </a:solidFill>
              </a:rPr>
              <a:t> </a:t>
            </a:r>
            <a:endParaRPr lang="en-US" sz="1900">
              <a:solidFill>
                <a:schemeClr val="tx1"/>
              </a:solidFill>
            </a:endParaRPr>
          </a:p>
        </p:txBody>
      </p:sp>
      <p:sp>
        <p:nvSpPr>
          <p:cNvPr id="37902" name="TextBox 32"/>
          <p:cNvSpPr txBox="1">
            <a:spLocks noChangeArrowheads="1"/>
          </p:cNvSpPr>
          <p:nvPr/>
        </p:nvSpPr>
        <p:spPr bwMode="auto">
          <a:xfrm>
            <a:off x="2316480" y="1794711"/>
            <a:ext cx="191767" cy="365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731" tIns="36366" rIns="72731" bIns="36366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9pPr>
          </a:lstStyle>
          <a:p>
            <a:r>
              <a:rPr lang="en-US" sz="1900" baseline="30000">
                <a:solidFill>
                  <a:schemeClr val="tx1"/>
                </a:solidFill>
              </a:rPr>
              <a:t> </a:t>
            </a:r>
            <a:endParaRPr lang="en-US" sz="1900">
              <a:solidFill>
                <a:schemeClr val="tx1"/>
              </a:solidFill>
            </a:endParaRPr>
          </a:p>
        </p:txBody>
      </p:sp>
      <p:sp>
        <p:nvSpPr>
          <p:cNvPr id="37903" name="TextBox 32"/>
          <p:cNvSpPr txBox="1">
            <a:spLocks noChangeArrowheads="1"/>
          </p:cNvSpPr>
          <p:nvPr/>
        </p:nvSpPr>
        <p:spPr bwMode="auto">
          <a:xfrm>
            <a:off x="7162800" y="2813636"/>
            <a:ext cx="191767" cy="365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731" tIns="36366" rIns="72731" bIns="36366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9pPr>
          </a:lstStyle>
          <a:p>
            <a:r>
              <a:rPr lang="en-US" sz="1900" baseline="30000">
                <a:solidFill>
                  <a:schemeClr val="tx1"/>
                </a:solidFill>
              </a:rPr>
              <a:t> </a:t>
            </a:r>
            <a:endParaRPr lang="en-US" sz="1900">
              <a:solidFill>
                <a:schemeClr val="tx1"/>
              </a:solidFill>
            </a:endParaRPr>
          </a:p>
        </p:txBody>
      </p:sp>
      <p:sp>
        <p:nvSpPr>
          <p:cNvPr id="37904" name="TextBox 32"/>
          <p:cNvSpPr txBox="1">
            <a:spLocks noChangeArrowheads="1"/>
          </p:cNvSpPr>
          <p:nvPr/>
        </p:nvSpPr>
        <p:spPr bwMode="auto">
          <a:xfrm>
            <a:off x="7132320" y="1794711"/>
            <a:ext cx="191767" cy="365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731" tIns="36366" rIns="72731" bIns="36366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9pPr>
          </a:lstStyle>
          <a:p>
            <a:r>
              <a:rPr lang="en-US" sz="1900" baseline="30000">
                <a:solidFill>
                  <a:schemeClr val="tx1"/>
                </a:solidFill>
              </a:rPr>
              <a:t> </a:t>
            </a:r>
            <a:endParaRPr lang="en-US" sz="1900">
              <a:solidFill>
                <a:schemeClr val="tx1"/>
              </a:solidFill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-30480" y="0"/>
            <a:ext cx="91440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 err="1" smtClean="0">
                <a:solidFill>
                  <a:srgbClr val="C00000"/>
                </a:solidFill>
              </a:rPr>
              <a:t>Gerasimov</a:t>
            </a:r>
            <a:r>
              <a:rPr lang="en-US" sz="4400" b="1" dirty="0" smtClean="0">
                <a:solidFill>
                  <a:srgbClr val="C00000"/>
                </a:solidFill>
              </a:rPr>
              <a:t>-</a:t>
            </a:r>
            <a:r>
              <a:rPr lang="en-US" sz="4400" b="1" dirty="0" err="1" smtClean="0">
                <a:solidFill>
                  <a:srgbClr val="C00000"/>
                </a:solidFill>
              </a:rPr>
              <a:t>Drell</a:t>
            </a:r>
            <a:r>
              <a:rPr lang="en-US" sz="4400" b="1" dirty="0" smtClean="0">
                <a:solidFill>
                  <a:srgbClr val="C00000"/>
                </a:solidFill>
              </a:rPr>
              <a:t>-Hearn (GDH) Sum Rule</a:t>
            </a:r>
            <a:endParaRPr lang="en-US" sz="4000" b="1" dirty="0" smtClean="0">
              <a:solidFill>
                <a:srgbClr val="C00000"/>
              </a:solidFill>
            </a:endParaRPr>
          </a:p>
        </p:txBody>
      </p:sp>
      <p:pic>
        <p:nvPicPr>
          <p:cNvPr id="28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308725"/>
            <a:ext cx="849313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11" descr="C:\Documents and Settings\Vince\Desktop\JLab_logo_white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11963" y="6130925"/>
            <a:ext cx="2332037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96576"/>
            <a:ext cx="6623824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Rectangle 44"/>
          <p:cNvSpPr>
            <a:spLocks noChangeArrowheads="1"/>
          </p:cNvSpPr>
          <p:nvPr/>
        </p:nvSpPr>
        <p:spPr bwMode="auto">
          <a:xfrm>
            <a:off x="0" y="2438400"/>
            <a:ext cx="914400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Circularly polarized photons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incident on a  </a:t>
            </a:r>
          </a:p>
          <a:p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3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longitudinally polarized spin-1/2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target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3200" dirty="0" smtClean="0">
                <a:latin typeface="Arial" pitchFamily="34" charset="0"/>
                <a:cs typeface="Arial" pitchFamily="34" charset="0"/>
              </a:rPr>
              <a:t>σ</a:t>
            </a:r>
            <a:r>
              <a:rPr lang="en-US" sz="3200" baseline="-25000" dirty="0" smtClean="0">
                <a:latin typeface="Arial" pitchFamily="34" charset="0"/>
                <a:cs typeface="Arial" pitchFamily="34" charset="0"/>
              </a:rPr>
              <a:t>1/2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l-GR" sz="3200" dirty="0" smtClean="0">
                <a:latin typeface="Arial" pitchFamily="34" charset="0"/>
                <a:cs typeface="Arial" pitchFamily="34" charset="0"/>
              </a:rPr>
              <a:t>σ</a:t>
            </a:r>
            <a:r>
              <a:rPr lang="en-US" sz="3200" baseline="-25000" dirty="0" smtClean="0">
                <a:latin typeface="Arial" pitchFamily="34" charset="0"/>
                <a:cs typeface="Arial" pitchFamily="34" charset="0"/>
              </a:rPr>
              <a:t>3/2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Photoabsorption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cross sections.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The sum rule is related to the target’s   </a:t>
            </a:r>
          </a:p>
          <a:p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anomalous part of the magnetic moment </a:t>
            </a:r>
            <a:r>
              <a:rPr lang="el-GR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κ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Solid theoretical predictions based on general </a:t>
            </a:r>
          </a:p>
          <a:p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   principles.</a:t>
            </a:r>
          </a:p>
          <a:p>
            <a:endParaRPr lang="en-US" sz="3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47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ounded Rectangle 26"/>
          <p:cNvSpPr>
            <a:spLocks noChangeArrowheads="1"/>
          </p:cNvSpPr>
          <p:nvPr/>
        </p:nvSpPr>
        <p:spPr bwMode="auto">
          <a:xfrm>
            <a:off x="365760" y="3729789"/>
            <a:ext cx="162580" cy="36399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2731" tIns="36366" rIns="72731" bIns="36366">
            <a:spAutoFit/>
          </a:bodyPr>
          <a:lstStyle/>
          <a:p>
            <a:endParaRPr lang="en-US"/>
          </a:p>
        </p:txBody>
      </p:sp>
      <p:sp>
        <p:nvSpPr>
          <p:cNvPr id="37896" name="Rounded Rectangle 31"/>
          <p:cNvSpPr>
            <a:spLocks noChangeArrowheads="1"/>
          </p:cNvSpPr>
          <p:nvPr/>
        </p:nvSpPr>
        <p:spPr bwMode="auto">
          <a:xfrm>
            <a:off x="3048000" y="4451684"/>
            <a:ext cx="162580" cy="363998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2731" tIns="36366" rIns="72731" bIns="36366">
            <a:spAutoFit/>
          </a:bodyPr>
          <a:lstStyle/>
          <a:p>
            <a:endParaRPr lang="en-US"/>
          </a:p>
        </p:txBody>
      </p:sp>
      <p:sp>
        <p:nvSpPr>
          <p:cNvPr id="37901" name="TextBox 32"/>
          <p:cNvSpPr txBox="1">
            <a:spLocks noChangeArrowheads="1"/>
          </p:cNvSpPr>
          <p:nvPr/>
        </p:nvSpPr>
        <p:spPr bwMode="auto">
          <a:xfrm>
            <a:off x="2346960" y="2813636"/>
            <a:ext cx="191767" cy="365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731" tIns="36366" rIns="72731" bIns="36366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9pPr>
          </a:lstStyle>
          <a:p>
            <a:r>
              <a:rPr lang="en-US" sz="1900" baseline="30000">
                <a:solidFill>
                  <a:schemeClr val="tx1"/>
                </a:solidFill>
              </a:rPr>
              <a:t> </a:t>
            </a:r>
            <a:endParaRPr lang="en-US" sz="1900">
              <a:solidFill>
                <a:schemeClr val="tx1"/>
              </a:solidFill>
            </a:endParaRPr>
          </a:p>
        </p:txBody>
      </p:sp>
      <p:sp>
        <p:nvSpPr>
          <p:cNvPr id="37902" name="TextBox 32"/>
          <p:cNvSpPr txBox="1">
            <a:spLocks noChangeArrowheads="1"/>
          </p:cNvSpPr>
          <p:nvPr/>
        </p:nvSpPr>
        <p:spPr bwMode="auto">
          <a:xfrm>
            <a:off x="2316480" y="1794711"/>
            <a:ext cx="191767" cy="365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731" tIns="36366" rIns="72731" bIns="36366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9pPr>
          </a:lstStyle>
          <a:p>
            <a:r>
              <a:rPr lang="en-US" sz="1900" baseline="30000">
                <a:solidFill>
                  <a:schemeClr val="tx1"/>
                </a:solidFill>
              </a:rPr>
              <a:t> </a:t>
            </a:r>
            <a:endParaRPr lang="en-US" sz="1900">
              <a:solidFill>
                <a:schemeClr val="tx1"/>
              </a:solidFill>
            </a:endParaRPr>
          </a:p>
        </p:txBody>
      </p:sp>
      <p:sp>
        <p:nvSpPr>
          <p:cNvPr id="37903" name="TextBox 32"/>
          <p:cNvSpPr txBox="1">
            <a:spLocks noChangeArrowheads="1"/>
          </p:cNvSpPr>
          <p:nvPr/>
        </p:nvSpPr>
        <p:spPr bwMode="auto">
          <a:xfrm>
            <a:off x="7162800" y="2813636"/>
            <a:ext cx="191767" cy="365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731" tIns="36366" rIns="72731" bIns="36366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9pPr>
          </a:lstStyle>
          <a:p>
            <a:r>
              <a:rPr lang="en-US" sz="1900" baseline="30000">
                <a:solidFill>
                  <a:schemeClr val="tx1"/>
                </a:solidFill>
              </a:rPr>
              <a:t> </a:t>
            </a:r>
            <a:endParaRPr lang="en-US" sz="1900">
              <a:solidFill>
                <a:schemeClr val="tx1"/>
              </a:solidFill>
            </a:endParaRPr>
          </a:p>
        </p:txBody>
      </p:sp>
      <p:sp>
        <p:nvSpPr>
          <p:cNvPr id="37904" name="TextBox 32"/>
          <p:cNvSpPr txBox="1">
            <a:spLocks noChangeArrowheads="1"/>
          </p:cNvSpPr>
          <p:nvPr/>
        </p:nvSpPr>
        <p:spPr bwMode="auto">
          <a:xfrm>
            <a:off x="7132320" y="1794711"/>
            <a:ext cx="191767" cy="365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731" tIns="36366" rIns="72731" bIns="36366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9pPr>
          </a:lstStyle>
          <a:p>
            <a:r>
              <a:rPr lang="en-US" sz="1900" baseline="30000">
                <a:solidFill>
                  <a:schemeClr val="tx1"/>
                </a:solidFill>
              </a:rPr>
              <a:t> </a:t>
            </a:r>
            <a:endParaRPr lang="en-US" sz="1900">
              <a:solidFill>
                <a:schemeClr val="tx1"/>
              </a:solidFill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-30480" y="0"/>
            <a:ext cx="9144000" cy="9144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</a:rPr>
              <a:t>GDH Measurements</a:t>
            </a:r>
            <a:endParaRPr lang="en-US" sz="4000" b="1" dirty="0" smtClean="0">
              <a:solidFill>
                <a:srgbClr val="C00000"/>
              </a:solidFill>
            </a:endParaRPr>
          </a:p>
        </p:txBody>
      </p:sp>
      <p:pic>
        <p:nvPicPr>
          <p:cNvPr id="28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308725"/>
            <a:ext cx="849313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11" descr="C:\Documents and Settings\Vince\Desktop\JLab_logo_white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11963" y="6130925"/>
            <a:ext cx="2332037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ctangle 44"/>
          <p:cNvSpPr>
            <a:spLocks noChangeArrowheads="1"/>
          </p:cNvSpPr>
          <p:nvPr/>
        </p:nvSpPr>
        <p:spPr bwMode="auto">
          <a:xfrm>
            <a:off x="0" y="4704936"/>
            <a:ext cx="91440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Proton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 verified (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7%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): Mainz, Bonn, LEGS.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Measurements for the </a:t>
            </a:r>
            <a:r>
              <a:rPr lang="en-US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neutron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H and 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He) are in progress: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   Mainz, Bonn, LEGS, HI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Measurements on Deuteron and 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He are also interesting.</a:t>
            </a:r>
          </a:p>
          <a:p>
            <a:endParaRPr lang="en-US" sz="3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788" y="1990518"/>
            <a:ext cx="6409410" cy="2651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9"/>
          <p:cNvSpPr txBox="1">
            <a:spLocks noChangeArrowheads="1"/>
          </p:cNvSpPr>
          <p:nvPr/>
        </p:nvSpPr>
        <p:spPr bwMode="auto">
          <a:xfrm>
            <a:off x="0" y="978758"/>
            <a:ext cx="9144000" cy="442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731" tIns="36366" rIns="72731" bIns="36366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charset="-128"/>
              </a:defRPr>
            </a:lvl9pPr>
          </a:lstStyle>
          <a:p>
            <a:pPr algn="ctr"/>
            <a:r>
              <a:rPr lang="en-US" sz="2400" b="1" dirty="0" smtClean="0"/>
              <a:t>The sum rule is </a:t>
            </a:r>
            <a:r>
              <a:rPr lang="en-US" sz="2400" b="1" dirty="0" smtClean="0">
                <a:solidFill>
                  <a:srgbClr val="00B050"/>
                </a:solidFill>
              </a:rPr>
              <a:t>valid for any target </a:t>
            </a:r>
            <a:r>
              <a:rPr lang="en-US" sz="2400" b="1" dirty="0" smtClean="0"/>
              <a:t>with a given spin:</a:t>
            </a:r>
            <a:endParaRPr lang="en-US" sz="2400" b="1" dirty="0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201" y="1388774"/>
            <a:ext cx="2381597" cy="54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689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52214"/>
            <a:ext cx="9144000" cy="708571"/>
          </a:xfrm>
          <a:prstGeom prst="rect">
            <a:avLst/>
          </a:prstGeom>
          <a:noFill/>
          <a:ln>
            <a:noFill/>
          </a:ln>
        </p:spPr>
        <p:txBody>
          <a:bodyPr vert="horz" wrap="square" lIns="81639" tIns="40820" rIns="81639" bIns="40820" compatLnSpc="0">
            <a:spAutoFit/>
          </a:bodyPr>
          <a:lstStyle/>
          <a:p>
            <a:pPr algn="ctr" hangingPunct="0"/>
            <a:r>
              <a:rPr lang="en-US" sz="4000" b="1" dirty="0">
                <a:solidFill>
                  <a:srgbClr val="C00000"/>
                </a:solidFill>
                <a:latin typeface="+mj-lt"/>
                <a:ea typeface="DejaVu Sans" pitchFamily="2"/>
                <a:cs typeface="Lohit Hindi" pitchFamily="2"/>
              </a:rPr>
              <a:t>The Generalized GDH  </a:t>
            </a:r>
            <a:r>
              <a:rPr lang="en-US" sz="4000" b="1" dirty="0" smtClean="0">
                <a:solidFill>
                  <a:srgbClr val="C00000"/>
                </a:solidFill>
                <a:latin typeface="+mj-lt"/>
                <a:ea typeface="DejaVu Sans" pitchFamily="2"/>
                <a:cs typeface="Lohit Hindi" pitchFamily="2"/>
              </a:rPr>
              <a:t>Integral (Q</a:t>
            </a:r>
            <a:r>
              <a:rPr lang="en-US" sz="4000" b="1" baseline="30000" dirty="0" smtClean="0">
                <a:solidFill>
                  <a:srgbClr val="C00000"/>
                </a:solidFill>
                <a:latin typeface="+mj-lt"/>
                <a:ea typeface="DejaVu Sans" pitchFamily="2"/>
                <a:cs typeface="Lohit Hindi" pitchFamily="2"/>
              </a:rPr>
              <a:t>2</a:t>
            </a:r>
            <a:r>
              <a:rPr lang="en-US" sz="4000" b="1" dirty="0" smtClean="0">
                <a:solidFill>
                  <a:srgbClr val="C00000"/>
                </a:solidFill>
                <a:latin typeface="+mj-lt"/>
                <a:ea typeface="DejaVu Sans" pitchFamily="2"/>
                <a:cs typeface="Lohit Hindi" pitchFamily="2"/>
              </a:rPr>
              <a:t> &gt; 0)</a:t>
            </a:r>
            <a:endParaRPr lang="en-US" sz="4000" b="1" dirty="0">
              <a:solidFill>
                <a:srgbClr val="C00000"/>
              </a:solidFill>
              <a:latin typeface="+mj-lt"/>
              <a:ea typeface="DejaVu Sans" pitchFamily="2"/>
              <a:cs typeface="Lohit Hindi" pitchFamily="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>
                <a:spLocks noResize="1"/>
              </p:cNvSpPr>
              <p:nvPr/>
            </p:nvSpPr>
            <p:spPr>
              <a:xfrm>
                <a:off x="838693" y="3527378"/>
                <a:ext cx="7780082" cy="6636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lIns="81639" tIns="40820" rIns="81639" bIns="40820" compatLnSpc="0"/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𝐺𝐷𝐻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i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0">
                              <a:latin typeface="Cambria Math"/>
                            </a:rPr>
                            <m:t>≠0</m:t>
                          </m:r>
                        </m:e>
                      </m:d>
                      <m:r>
                        <a:rPr lang="en-US" i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/>
                            </a:rPr>
                            <m:t>16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/>
                                </a:rPr>
                                <m:t>π</m:t>
                              </m:r>
                            </m:e>
                            <m:sup>
                              <m:r>
                                <a:rPr lang="en-US" i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i="0">
                              <a:latin typeface="Cambria Math"/>
                            </a:rPr>
                            <m:t>α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i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0">
                              <a:latin typeface="Cambria Math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𝑡h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nary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0">
                              <a:latin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i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/>
                        </a:rPr>
                        <m:t>𝑑𝑥</m:t>
                      </m:r>
                      <m:r>
                        <a:rPr lang="en-US" i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/>
                            </a:rPr>
                            <m:t>16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/>
                                </a:rPr>
                                <m:t>π</m:t>
                              </m:r>
                            </m:e>
                            <m:sup>
                              <m:r>
                                <a:rPr lang="en-US" i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i="0">
                              <a:latin typeface="Cambria Math"/>
                            </a:rPr>
                            <m:t>α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i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>
                              <a:latin typeface="Cambria Math"/>
                            </a:rPr>
                            <m:t>Γ</m:t>
                          </m:r>
                        </m:e>
                        <m:sub>
                          <m:r>
                            <a:rPr lang="en-US" i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0">
                          <a:latin typeface="Cambria Math"/>
                        </a:rPr>
                        <m:t>=2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i="0">
                              <a:latin typeface="Cambria Math"/>
                            </a:rPr>
                            <m:t>π</m:t>
                          </m:r>
                        </m:e>
                        <m:sup>
                          <m:r>
                            <a:rPr lang="en-US" i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i="0">
                          <a:latin typeface="Cambria Math"/>
                        </a:rPr>
                        <m:t>α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i="0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0">
                              <a:latin typeface="Cambria Math"/>
                            </a:rPr>
                            <m:t>0,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i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i="0" dirty="0">
                  <a:latin typeface="Liberation Sans" pitchFamily="18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693" y="3527378"/>
                <a:ext cx="7780082" cy="66362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9930095" y="10020948"/>
            <a:ext cx="5598720" cy="800519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compatLnSpc="0">
            <a:spAutoFit/>
          </a:bodyPr>
          <a:lstStyle/>
          <a:p>
            <a:pPr hangingPunct="0">
              <a:spcAft>
                <a:spcPts val="1044"/>
              </a:spcAft>
              <a:buSzPct val="45000"/>
              <a:buFont typeface="StarSymbol"/>
              <a:buChar char="●"/>
            </a:pPr>
            <a:r>
              <a:rPr lang="en-US" sz="1600">
                <a:latin typeface="Liberation Sans" pitchFamily="18"/>
                <a:ea typeface="DejaVu Sans" pitchFamily="2"/>
                <a:cs typeface="Lohit Hindi" pitchFamily="2"/>
              </a:rPr>
              <a:t>At Q</a:t>
            </a:r>
            <a:r>
              <a:rPr lang="en-US" sz="1600" baseline="30000">
                <a:latin typeface="Liberation Sans" pitchFamily="18"/>
                <a:ea typeface="DejaVu Sans" pitchFamily="2"/>
                <a:cs typeface="Lohit Hindi" pitchFamily="2"/>
              </a:rPr>
              <a:t>2</a:t>
            </a:r>
            <a:r>
              <a:rPr lang="en-US" sz="1600">
                <a:latin typeface="Liberation Sans" pitchFamily="18"/>
                <a:ea typeface="DejaVu Sans" pitchFamily="2"/>
                <a:cs typeface="Lohit Hindi" pitchFamily="2"/>
              </a:rPr>
              <a:t> = 0, the GDH sum rule is recovered.</a:t>
            </a:r>
          </a:p>
          <a:p>
            <a:pPr hangingPunct="0">
              <a:spcAft>
                <a:spcPts val="1044"/>
              </a:spcAft>
              <a:buSzPct val="45000"/>
              <a:buFont typeface="StarSymbol"/>
              <a:buChar char="●"/>
            </a:pPr>
            <a:r>
              <a:rPr lang="en-US" sz="1600">
                <a:latin typeface="Liberation Sans" pitchFamily="18"/>
                <a:ea typeface="DejaVu Sans" pitchFamily="2"/>
                <a:cs typeface="Lohit Hindi" pitchFamily="2"/>
              </a:rPr>
              <a:t>At Q</a:t>
            </a:r>
            <a:r>
              <a:rPr lang="en-US" sz="1600" baseline="30000">
                <a:latin typeface="Liberation Sans" pitchFamily="18"/>
                <a:ea typeface="DejaVu Sans" pitchFamily="2"/>
                <a:cs typeface="Lohit Hindi" pitchFamily="2"/>
              </a:rPr>
              <a:t>2</a:t>
            </a:r>
            <a:r>
              <a:rPr lang="en-US" sz="1600">
                <a:latin typeface="Liberation Sans" pitchFamily="18"/>
                <a:ea typeface="DejaVu Sans" pitchFamily="2"/>
                <a:cs typeface="Lohit Hindi" pitchFamily="2"/>
              </a:rPr>
              <a:t> </a:t>
            </a:r>
            <a:r>
              <a:rPr lang="en-US" sz="2400">
                <a:latin typeface="Liberation Serif" pitchFamily="18"/>
                <a:ea typeface="Liberation Serif" pitchFamily="18"/>
                <a:cs typeface="Liberation Serif" pitchFamily="18"/>
              </a:rPr>
              <a:t>→</a:t>
            </a:r>
            <a:r>
              <a:rPr lang="en-US" sz="1600">
                <a:latin typeface="Liberation Sans" pitchFamily="18"/>
                <a:ea typeface="Liberation Serif" pitchFamily="18"/>
                <a:cs typeface="Liberation Serif" pitchFamily="18"/>
              </a:rPr>
              <a:t> </a:t>
            </a:r>
            <a:r>
              <a:rPr lang="en-US" sz="2000">
                <a:latin typeface="Liberation Sans" pitchFamily="34"/>
                <a:ea typeface="Liberation Sans" pitchFamily="34"/>
                <a:cs typeface="Liberation Sans" pitchFamily="34"/>
              </a:rPr>
              <a:t>∞</a:t>
            </a:r>
            <a:r>
              <a:rPr lang="en-US" sz="2000">
                <a:latin typeface="Liberation Sans" pitchFamily="18"/>
                <a:ea typeface="Liberation Sans" pitchFamily="34"/>
                <a:cs typeface="Liberation Sans" pitchFamily="34"/>
              </a:rPr>
              <a:t>,</a:t>
            </a:r>
            <a:r>
              <a:rPr lang="en-US" sz="1600">
                <a:latin typeface="Liberation Sans" pitchFamily="18"/>
                <a:ea typeface="DejaVu Sans" pitchFamily="2"/>
                <a:cs typeface="Lohit Hindi" pitchFamily="2"/>
              </a:rPr>
              <a:t> the Bjorken sum rule is recovered.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62400" y="4191000"/>
            <a:ext cx="5143500" cy="377390"/>
          </a:xfrm>
          <a:prstGeom prst="rect">
            <a:avLst/>
          </a:prstGeom>
          <a:noFill/>
          <a:ln>
            <a:noFill/>
          </a:ln>
        </p:spPr>
        <p:txBody>
          <a:bodyPr vert="horz" wrap="square" lIns="81639" tIns="40820" rIns="81639" bIns="40820" compatLnSpc="0">
            <a:spAutoFit/>
          </a:bodyPr>
          <a:lstStyle/>
          <a:p>
            <a:pPr hangingPunct="0"/>
            <a:r>
              <a:rPr lang="en-US" sz="2000" dirty="0" err="1">
                <a:solidFill>
                  <a:srgbClr val="113500"/>
                </a:solidFill>
                <a:latin typeface="Arial" pitchFamily="34" charset="0"/>
                <a:ea typeface="DejaVu Sans" pitchFamily="2"/>
                <a:cs typeface="Arial" pitchFamily="34" charset="0"/>
              </a:rPr>
              <a:t>Ji</a:t>
            </a:r>
            <a:r>
              <a:rPr lang="en-US" sz="2000" dirty="0">
                <a:solidFill>
                  <a:srgbClr val="113500"/>
                </a:solidFill>
                <a:latin typeface="Arial" pitchFamily="34" charset="0"/>
                <a:ea typeface="DejaVu Sans" pitchFamily="2"/>
                <a:cs typeface="Arial" pitchFamily="34" charset="0"/>
              </a:rPr>
              <a:t> and Osborne, J. Phys. G27, 127 (2001)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72320" y="5599308"/>
            <a:ext cx="327" cy="318399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compatLnSpc="0">
            <a:spAutoFit/>
          </a:bodyPr>
          <a:lstStyle/>
          <a:p>
            <a:pPr hangingPunct="0"/>
            <a:endParaRPr lang="en-US" sz="1600">
              <a:latin typeface="Liberation Sans" pitchFamily="18"/>
              <a:ea typeface="DejaVu Sans" pitchFamily="2"/>
              <a:cs typeface="Lohit Hindi" pitchFamily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9050" y="1641588"/>
            <a:ext cx="9144000" cy="436317"/>
          </a:xfrm>
          <a:prstGeom prst="rect">
            <a:avLst/>
          </a:prstGeom>
          <a:noFill/>
          <a:ln>
            <a:noFill/>
          </a:ln>
        </p:spPr>
        <p:txBody>
          <a:bodyPr vert="horz" wrap="square" lIns="81639" tIns="40820" rIns="81639" bIns="40820" compatLnSpc="0">
            <a:spAutoFit/>
          </a:bodyPr>
          <a:lstStyle/>
          <a:p>
            <a:pPr hangingPunct="0"/>
            <a:r>
              <a:rPr lang="en-US" sz="2400" dirty="0" smtClean="0">
                <a:latin typeface="Arial" pitchFamily="34" charset="0"/>
                <a:ea typeface="DejaVu Sans" pitchFamily="2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ea typeface="DejaVu Sans" pitchFamily="2"/>
                <a:cs typeface="Arial" pitchFamily="34" charset="0"/>
              </a:rPr>
              <a:t>For </a:t>
            </a:r>
            <a:r>
              <a:rPr lang="en-US" sz="2400" b="1" dirty="0">
                <a:latin typeface="Arial" pitchFamily="34" charset="0"/>
                <a:ea typeface="DejaVu Sans" pitchFamily="2"/>
                <a:cs typeface="Arial" pitchFamily="34" charset="0"/>
              </a:rPr>
              <a:t>virtual </a:t>
            </a:r>
            <a:r>
              <a:rPr lang="en-US" sz="2400" b="1" dirty="0" smtClean="0">
                <a:latin typeface="Arial" pitchFamily="34" charset="0"/>
                <a:ea typeface="DejaVu Sans" pitchFamily="2"/>
                <a:cs typeface="Arial" pitchFamily="34" charset="0"/>
              </a:rPr>
              <a:t>photons,</a:t>
            </a:r>
            <a:endParaRPr lang="en-US" sz="2400" b="1" dirty="0">
              <a:latin typeface="Arial" pitchFamily="34" charset="0"/>
              <a:ea typeface="DejaVu Sans" pitchFamily="2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2286000"/>
            <a:ext cx="8915399" cy="1172479"/>
          </a:xfrm>
          <a:prstGeom prst="rect">
            <a:avLst/>
          </a:prstGeom>
          <a:noFill/>
          <a:ln>
            <a:noFill/>
          </a:ln>
        </p:spPr>
        <p:txBody>
          <a:bodyPr vert="horz" wrap="square" lIns="81639" tIns="40820" rIns="81639" bIns="40820" compatLnSpc="0">
            <a:spAutoFit/>
          </a:bodyPr>
          <a:lstStyle/>
          <a:p>
            <a:pPr marL="285750" indent="-285750" hangingPunct="0">
              <a:spcAft>
                <a:spcPts val="785"/>
              </a:spcAft>
              <a:buSzPct val="100000"/>
              <a:buFont typeface="Wingdings" pitchFamily="2" charset="2"/>
              <a:buChar char="Ø"/>
            </a:pPr>
            <a:r>
              <a:rPr lang="en-US" dirty="0" smtClean="0">
                <a:latin typeface="Arial" pitchFamily="34" charset="0"/>
                <a:ea typeface="DejaVu Sans" pitchFamily="2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ea typeface="DejaVu Sans" pitchFamily="2"/>
                <a:cs typeface="Arial" pitchFamily="34" charset="0"/>
              </a:rPr>
              <a:t>Can </a:t>
            </a:r>
            <a:r>
              <a:rPr lang="en-US" sz="2000" dirty="0">
                <a:latin typeface="Arial" pitchFamily="34" charset="0"/>
                <a:ea typeface="DejaVu Sans" pitchFamily="2"/>
                <a:cs typeface="Arial" pitchFamily="34" charset="0"/>
              </a:rPr>
              <a:t>be expressed as the integral of g</a:t>
            </a:r>
            <a:r>
              <a:rPr lang="en-US" sz="2000" baseline="-25000" dirty="0">
                <a:latin typeface="Arial" pitchFamily="34" charset="0"/>
                <a:ea typeface="DejaVu Sans" pitchFamily="2"/>
                <a:cs typeface="Arial" pitchFamily="34" charset="0"/>
              </a:rPr>
              <a:t>1</a:t>
            </a:r>
            <a:r>
              <a:rPr lang="en-US" sz="2000" dirty="0">
                <a:latin typeface="Arial" pitchFamily="34" charset="0"/>
                <a:ea typeface="DejaVu Sans" pitchFamily="2"/>
                <a:cs typeface="Arial" pitchFamily="34" charset="0"/>
              </a:rPr>
              <a:t>(x,Q</a:t>
            </a:r>
            <a:r>
              <a:rPr lang="en-US" sz="2000" baseline="30000" dirty="0">
                <a:latin typeface="Arial" pitchFamily="34" charset="0"/>
                <a:ea typeface="DejaVu Sans" pitchFamily="2"/>
                <a:cs typeface="Arial" pitchFamily="34" charset="0"/>
              </a:rPr>
              <a:t>2</a:t>
            </a:r>
            <a:r>
              <a:rPr lang="en-US" sz="2000" dirty="0">
                <a:latin typeface="Arial" pitchFamily="34" charset="0"/>
                <a:ea typeface="DejaVu Sans" pitchFamily="2"/>
                <a:cs typeface="Arial" pitchFamily="34" charset="0"/>
              </a:rPr>
              <a:t>)</a:t>
            </a:r>
          </a:p>
          <a:p>
            <a:pPr marL="285750" indent="-285750" hangingPunct="0">
              <a:spcAft>
                <a:spcPts val="785"/>
              </a:spcAft>
              <a:buSzPct val="100000"/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ea typeface="DejaVu Sans" pitchFamily="2"/>
                <a:cs typeface="Arial" pitchFamily="34" charset="0"/>
              </a:rPr>
              <a:t> Can </a:t>
            </a:r>
            <a:r>
              <a:rPr lang="en-US" sz="2000" dirty="0">
                <a:latin typeface="Arial" pitchFamily="34" charset="0"/>
                <a:ea typeface="DejaVu Sans" pitchFamily="2"/>
                <a:cs typeface="Arial" pitchFamily="34" charset="0"/>
              </a:rPr>
              <a:t>be linked to the forward spin-dependent Compton amplitude S</a:t>
            </a:r>
            <a:r>
              <a:rPr lang="en-US" sz="2000" baseline="-25000" dirty="0">
                <a:latin typeface="Arial" pitchFamily="34" charset="0"/>
                <a:ea typeface="DejaVu Sans" pitchFamily="2"/>
                <a:cs typeface="Arial" pitchFamily="34" charset="0"/>
              </a:rPr>
              <a:t>1</a:t>
            </a:r>
            <a:r>
              <a:rPr lang="en-US" sz="2000" dirty="0">
                <a:latin typeface="Arial" pitchFamily="34" charset="0"/>
                <a:ea typeface="DejaVu Sans" pitchFamily="2"/>
                <a:cs typeface="Arial" pitchFamily="34" charset="0"/>
              </a:rPr>
              <a:t>(0,Q</a:t>
            </a:r>
            <a:r>
              <a:rPr lang="en-US" sz="2000" baseline="30000" dirty="0">
                <a:latin typeface="Arial" pitchFamily="34" charset="0"/>
                <a:ea typeface="DejaVu Sans" pitchFamily="2"/>
                <a:cs typeface="Arial" pitchFamily="34" charset="0"/>
              </a:rPr>
              <a:t>2</a:t>
            </a:r>
            <a:r>
              <a:rPr lang="en-US" sz="2000" dirty="0">
                <a:latin typeface="Arial" pitchFamily="34" charset="0"/>
                <a:ea typeface="DejaVu Sans" pitchFamily="2"/>
                <a:cs typeface="Arial" pitchFamily="34" charset="0"/>
              </a:rPr>
              <a:t>) </a:t>
            </a:r>
            <a:endParaRPr lang="en-US" sz="2000" dirty="0" smtClean="0">
              <a:latin typeface="Arial" pitchFamily="34" charset="0"/>
              <a:ea typeface="DejaVu Sans" pitchFamily="2"/>
              <a:cs typeface="Arial" pitchFamily="34" charset="0"/>
            </a:endParaRPr>
          </a:p>
          <a:p>
            <a:pPr hangingPunct="0">
              <a:spcAft>
                <a:spcPts val="785"/>
              </a:spcAft>
              <a:buSzPct val="100000"/>
            </a:pPr>
            <a:r>
              <a:rPr lang="en-US" sz="2000" dirty="0">
                <a:latin typeface="Arial" pitchFamily="34" charset="0"/>
                <a:ea typeface="DejaVu Sans" pitchFamily="2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ea typeface="DejaVu Sans" pitchFamily="2"/>
                <a:cs typeface="Arial" pitchFamily="34" charset="0"/>
              </a:rPr>
              <a:t>    by the extended </a:t>
            </a:r>
            <a:r>
              <a:rPr lang="en-US" sz="2000" dirty="0">
                <a:latin typeface="Arial" pitchFamily="34" charset="0"/>
                <a:ea typeface="DejaVu Sans" pitchFamily="2"/>
                <a:cs typeface="Arial" pitchFamily="34" charset="0"/>
              </a:rPr>
              <a:t>GDH  sum </a:t>
            </a:r>
            <a:r>
              <a:rPr lang="en-US" sz="2000" dirty="0" smtClean="0">
                <a:latin typeface="Arial" pitchFamily="34" charset="0"/>
                <a:ea typeface="DejaVu Sans" pitchFamily="2"/>
                <a:cs typeface="Arial" pitchFamily="34" charset="0"/>
              </a:rPr>
              <a:t>rule:</a:t>
            </a:r>
            <a:endParaRPr lang="en-US" sz="2000" dirty="0">
              <a:latin typeface="Arial" pitchFamily="34" charset="0"/>
              <a:ea typeface="DejaVu Sans" pitchFamily="2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9551" y="4750244"/>
            <a:ext cx="8915399" cy="918500"/>
          </a:xfrm>
          <a:prstGeom prst="rect">
            <a:avLst/>
          </a:prstGeom>
          <a:noFill/>
          <a:ln>
            <a:noFill/>
          </a:ln>
        </p:spPr>
        <p:txBody>
          <a:bodyPr vert="horz" wrap="square" lIns="81639" tIns="40820" rIns="81639" bIns="40820" compatLnSpc="0">
            <a:spAutoFit/>
          </a:bodyPr>
          <a:lstStyle/>
          <a:p>
            <a:pPr marL="285750" indent="-285750" hangingPunct="0">
              <a:spcAft>
                <a:spcPts val="1044"/>
              </a:spcAft>
              <a:buSzPct val="100000"/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ea typeface="DejaVu Sans" pitchFamily="2"/>
                <a:cs typeface="Arial" pitchFamily="34" charset="0"/>
              </a:rPr>
              <a:t> At </a:t>
            </a:r>
            <a:r>
              <a:rPr lang="en-US" sz="2000" dirty="0">
                <a:latin typeface="Arial" pitchFamily="34" charset="0"/>
                <a:ea typeface="DejaVu Sans" pitchFamily="2"/>
                <a:cs typeface="Arial" pitchFamily="34" charset="0"/>
              </a:rPr>
              <a:t>Q</a:t>
            </a:r>
            <a:r>
              <a:rPr lang="en-US" sz="2000" baseline="30000" dirty="0">
                <a:latin typeface="Arial" pitchFamily="34" charset="0"/>
                <a:ea typeface="DejaVu Sans" pitchFamily="2"/>
                <a:cs typeface="Arial" pitchFamily="34" charset="0"/>
              </a:rPr>
              <a:t>2</a:t>
            </a:r>
            <a:r>
              <a:rPr lang="en-US" sz="2000" dirty="0">
                <a:latin typeface="Arial" pitchFamily="34" charset="0"/>
                <a:ea typeface="DejaVu Sans" pitchFamily="2"/>
                <a:cs typeface="Arial" pitchFamily="34" charset="0"/>
              </a:rPr>
              <a:t> = 0, the GDH sum rule is recovered.</a:t>
            </a:r>
          </a:p>
          <a:p>
            <a:pPr marL="285750" indent="-285750" hangingPunct="0">
              <a:spcAft>
                <a:spcPts val="1044"/>
              </a:spcAft>
              <a:buSzPct val="100000"/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ea typeface="DejaVu Sans" pitchFamily="2"/>
                <a:cs typeface="Arial" pitchFamily="34" charset="0"/>
              </a:rPr>
              <a:t> At </a:t>
            </a:r>
            <a:r>
              <a:rPr lang="en-US" sz="2000" dirty="0">
                <a:latin typeface="Arial" pitchFamily="34" charset="0"/>
                <a:ea typeface="DejaVu Sans" pitchFamily="2"/>
                <a:cs typeface="Arial" pitchFamily="34" charset="0"/>
              </a:rPr>
              <a:t>Q</a:t>
            </a:r>
            <a:r>
              <a:rPr lang="en-US" sz="2000" baseline="30000" dirty="0">
                <a:latin typeface="Arial" pitchFamily="34" charset="0"/>
                <a:ea typeface="DejaVu Sans" pitchFamily="2"/>
                <a:cs typeface="Arial" pitchFamily="34" charset="0"/>
              </a:rPr>
              <a:t>2</a:t>
            </a:r>
            <a:r>
              <a:rPr lang="en-US" sz="2000" dirty="0">
                <a:latin typeface="Arial" pitchFamily="34" charset="0"/>
                <a:ea typeface="DejaVu Sans" pitchFamily="2"/>
                <a:cs typeface="Arial" pitchFamily="34" charset="0"/>
              </a:rPr>
              <a:t> </a:t>
            </a:r>
            <a:r>
              <a:rPr lang="en-US" sz="2400" dirty="0">
                <a:latin typeface="Liberation Serif" pitchFamily="18"/>
                <a:ea typeface="Liberation Serif" pitchFamily="18"/>
                <a:cs typeface="Liberation Serif" pitchFamily="18"/>
              </a:rPr>
              <a:t>→</a:t>
            </a:r>
            <a:r>
              <a:rPr lang="en-US" sz="2000" dirty="0">
                <a:latin typeface="Liberation Sans" pitchFamily="18"/>
                <a:ea typeface="Liberation Serif" pitchFamily="18"/>
                <a:cs typeface="Liberation Serif" pitchFamily="18"/>
              </a:rPr>
              <a:t> </a:t>
            </a:r>
            <a:r>
              <a:rPr lang="en-US" sz="2800" dirty="0">
                <a:latin typeface="Liberation Sans" pitchFamily="34"/>
                <a:ea typeface="Liberation Sans" pitchFamily="34"/>
                <a:cs typeface="Liberation Sans" pitchFamily="34"/>
              </a:rPr>
              <a:t>∞</a:t>
            </a:r>
            <a:r>
              <a:rPr lang="en-US" sz="2000" dirty="0">
                <a:latin typeface="Arial" pitchFamily="34" charset="0"/>
                <a:ea typeface="Liberation Sans" pitchFamily="34"/>
                <a:cs typeface="Arial" pitchFamily="34" charset="0"/>
              </a:rPr>
              <a:t>,</a:t>
            </a:r>
            <a:r>
              <a:rPr lang="en-US" sz="2000" dirty="0">
                <a:latin typeface="Arial" pitchFamily="34" charset="0"/>
                <a:ea typeface="DejaVu Sans" pitchFamily="2"/>
                <a:cs typeface="Arial" pitchFamily="34" charset="0"/>
              </a:rPr>
              <a:t> the </a:t>
            </a:r>
            <a:r>
              <a:rPr lang="en-US" sz="2000" dirty="0" err="1">
                <a:latin typeface="Arial" pitchFamily="34" charset="0"/>
                <a:ea typeface="DejaVu Sans" pitchFamily="2"/>
                <a:cs typeface="Arial" pitchFamily="34" charset="0"/>
              </a:rPr>
              <a:t>Bjorken</a:t>
            </a:r>
            <a:r>
              <a:rPr lang="en-US" sz="2000" dirty="0">
                <a:latin typeface="Arial" pitchFamily="34" charset="0"/>
                <a:ea typeface="DejaVu Sans" pitchFamily="2"/>
                <a:cs typeface="Arial" pitchFamily="34" charset="0"/>
              </a:rPr>
              <a:t> sum rule is recovered</a:t>
            </a:r>
            <a:r>
              <a:rPr lang="en-US" dirty="0">
                <a:latin typeface="Arial" pitchFamily="34" charset="0"/>
                <a:ea typeface="DejaVu Sans" pitchFamily="2"/>
                <a:cs typeface="Arial" pitchFamily="34" charset="0"/>
              </a:rPr>
              <a:t>.</a:t>
            </a:r>
          </a:p>
        </p:txBody>
      </p:sp>
      <p:pic>
        <p:nvPicPr>
          <p:cNvPr id="13" name="Picture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6308725"/>
            <a:ext cx="849313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 descr="C:\Documents and Settings\Vince\Desktop\JLab_logo_white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11963" y="6130925"/>
            <a:ext cx="2332037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77690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frac{d^2\sigma^{\uparrow\Rightarrow}}{d\Omega dE'}-\frac{d^2\sigma^{\downarrow\Rightarrow}}{d\Omega dE'} = \frac{4\alpha^2 }{\nu Q^2}\frac{E'}{E}\sin\theta \left[g_1+\frac{2ME}{\nu}g_2\right]  template TPT1  env TPENV1  fore 0  back 16777215  eqnno 2"/>
  <p:tag name="FILENAME" val="TP_tmp"/>
  <p:tag name="ORIGWIDTH" val="186"/>
  <p:tag name="PICTUREFILESIZE" val="1398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gamma_0= \frac{16\alpha M^2}{Q^6} \int_0^{x_0} x^2 \left [ g_1 - \frac{4 M^2}{Q^2}x^2g_2 \right]  template TPT1  env TPENV3  fore 16711680  back 16777215  eqnno 1"/>
  <p:tag name="FILENAME" val="TP_tmp"/>
  <p:tag name="ORIGWIDTH" val="163"/>
  <p:tag name="PICTUREFILESIZE" val="1540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delta_{LT}= \frac{16\alpha M^2}{Q^6} \int_0^{x_0} x^2 \left [ g_1 + g_2\right]  template TPT1  env TPENV3  fore 16711680  back 16777215  eqnno 1"/>
  <p:tag name="FILENAME" val="TP_tmp"/>
  <p:tag name="ORIGWIDTH" val="133"/>
  <p:tag name="PICTUREFILESIZE" val="1267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gamma_0= \frac{16\alpha M^2}{Q^6} \int_0^{x_0} x^2 \left [ g_1 - \frac{4 M^2}{Q^2}x^2g_2 \right]  template TPT1  env TPENV3  fore 16711680  back 16777215  eqnno 1"/>
  <p:tag name="FILENAME" val="TP_tmp"/>
  <p:tag name="ORIGWIDTH" val="163"/>
  <p:tag name="PICTUREFILESIZE" val="1540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delta_{LT}= \frac{16\alpha M^2}{Q^6} \int_0^{x_0} x^2 \left [ g_1 + g_2\right]  template TPT1  env TPENV3  fore 16711680  back 16777215  eqnno 1"/>
  <p:tag name="FILENAME" val="TP_tmp"/>
  <p:tag name="ORIGWIDTH" val="133"/>
  <p:tag name="PICTUREFILESIZE" val="1267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g_1  template TPT1  env TPENV1  fore 462033  back 16777215  eqnno 2"/>
  <p:tag name="FILENAME" val="TP_tmp"/>
  <p:tag name="ORIGWIDTH" val="9"/>
  <p:tag name="PICTUREFILESIZE" val="107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g_2  template TPT1  env TPENV1  fore 462033  back 16777215  eqnno 2"/>
  <p:tag name="FILENAME" val="TP_tmp"/>
  <p:tag name="ORIGWIDTH" val="10"/>
  <p:tag name="PICTUREFILESIZE" val="127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frac{d^2\sigma^{\uparrow\Uparrow}}{d\Omega dE'}-\frac{d^2\sigma^{\downarrow\Uparrow}}{d\Omega dE'} = \frac{4\alpha^2 }{\nu Q^2}\frac{E'}{E}\left[\left(E+E'\cos\theta\right)g_1-2 M x g_2 \right]  template TPT1  env TPENV1  fore 0  back 16777215  eqnno 2"/>
  <p:tag name="FILENAME" val="TP_tmp"/>
  <p:tag name="ORIGWIDTH" val="224"/>
  <p:tag name="PICTUREFILESIZE" val="1709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g_2  template TPT1  env TPENV1  fore 462033  back 16777215  eqnno 2"/>
  <p:tag name="FILENAME" val="TP_tmp"/>
  <p:tag name="ORIGWIDTH" val="10"/>
  <p:tag name="PICTUREFILESIZE" val="127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g_1  template TPT1  env TPENV1  fore 462033  back 16777215  eqnno 2"/>
  <p:tag name="FILENAME" val="TP_tmp"/>
  <p:tag name="ORIGWIDTH" val="9"/>
  <p:tag name="PICTUREFILESIZE" val="107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gamma_0= \frac{16\alpha M^2}{Q^6} \int_0^{x_0} x^2 \left [ g_1 - \frac{4 M^2}{Q^2}x^2g_2 \right]  template TPT1  env TPENV3  fore 16711680  back 16777215  eqnno 1"/>
  <p:tag name="FILENAME" val="TP_tmp"/>
  <p:tag name="ORIGWIDTH" val="163"/>
  <p:tag name="PICTUREFILESIZE" val="1540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delta_{LT}= \frac{16\alpha M^2}{Q^6} \int_0^{x_0} x^2 \left [ g_1 + g_2\right]  template TPT1  env TPENV3  fore 16711680  back 16777215  eqnno 1"/>
  <p:tag name="FILENAME" val="TP_tmp"/>
  <p:tag name="ORIGWIDTH" val="133"/>
  <p:tag name="PICTUREFILESIZE" val="1267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gamma_0= \frac{16\alpha M^2}{Q^6} \int_0^{x_0} x^2 \left [ g_1 - \frac{4 M^2}{Q^2}x^2g_2 \right]  template TPT1  env TPENV3  fore 16711680  back 16777215  eqnno 1"/>
  <p:tag name="FILENAME" val="TP_tmp"/>
  <p:tag name="ORIGWIDTH" val="163"/>
  <p:tag name="PICTUREFILESIZE" val="1540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8913</TotalTime>
  <Words>2174</Words>
  <Application>Microsoft Office PowerPoint</Application>
  <PresentationFormat>On-screen Show (4:3)</PresentationFormat>
  <Paragraphs>309</Paragraphs>
  <Slides>41</Slides>
  <Notes>29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Flow</vt:lpstr>
      <vt:lpstr>Microsoft Equation 3.0</vt:lpstr>
      <vt:lpstr>An Overview of Longitudinal  Spin Structure Measurements  from Jefferson Lab                                </vt:lpstr>
      <vt:lpstr>Outline</vt:lpstr>
      <vt:lpstr>Polarized Inclusive Scattering</vt:lpstr>
      <vt:lpstr>Inclusive Scattering Kinematics</vt:lpstr>
      <vt:lpstr>Inclusive Cross Sections</vt:lpstr>
      <vt:lpstr>Experimental Technique</vt:lpstr>
      <vt:lpstr>Gerasimov-Drell-Hearn (GDH) Sum Rule</vt:lpstr>
      <vt:lpstr>GDH Measurements</vt:lpstr>
      <vt:lpstr>PowerPoint Presentation</vt:lpstr>
      <vt:lpstr>PowerPoint Presentation</vt:lpstr>
      <vt:lpstr>Importance of Generalized GDH Sum Rule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Neutron Forward Spin Polarizabilities </vt:lpstr>
      <vt:lpstr>Proton g0</vt:lpstr>
      <vt:lpstr>Summary of Data Comparison with χPT</vt:lpstr>
      <vt:lpstr>Recent Experimental Efforts at JLab</vt:lpstr>
      <vt:lpstr>PowerPoint Presentation</vt:lpstr>
      <vt:lpstr>EG4 Experimental Set-Up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E97-110: Small Angle GDH</vt:lpstr>
      <vt:lpstr>Experimental Details</vt:lpstr>
      <vt:lpstr>3He: g1, g2 versus W at Constant Q2</vt:lpstr>
      <vt:lpstr>First Moment of g1</vt:lpstr>
      <vt:lpstr>First Moment of g1</vt:lpstr>
      <vt:lpstr>New Results for Spin Polarizabilities</vt:lpstr>
      <vt:lpstr>New Results for Spin Polarizabilities</vt:lpstr>
      <vt:lpstr>Theoretical Developments</vt:lpstr>
      <vt:lpstr>Axial Anomaly and the LT Puzzle</vt:lpstr>
      <vt:lpstr>Summary</vt:lpstr>
      <vt:lpstr>Summary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Hall A Technical Report</dc:title>
  <dc:creator>Vince</dc:creator>
  <cp:lastModifiedBy>Vince</cp:lastModifiedBy>
  <cp:revision>176</cp:revision>
  <dcterms:created xsi:type="dcterms:W3CDTF">2010-11-20T14:46:31Z</dcterms:created>
  <dcterms:modified xsi:type="dcterms:W3CDTF">2012-08-10T13:00:41Z</dcterms:modified>
</cp:coreProperties>
</file>