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6" r:id="rId2"/>
    <p:sldId id="416" r:id="rId3"/>
    <p:sldId id="297" r:id="rId4"/>
    <p:sldId id="346" r:id="rId5"/>
    <p:sldId id="448" r:id="rId6"/>
    <p:sldId id="435" r:id="rId7"/>
    <p:sldId id="447" r:id="rId8"/>
    <p:sldId id="436" r:id="rId9"/>
    <p:sldId id="437" r:id="rId10"/>
    <p:sldId id="440" r:id="rId11"/>
    <p:sldId id="450" r:id="rId12"/>
    <p:sldId id="451" r:id="rId13"/>
    <p:sldId id="441" r:id="rId14"/>
    <p:sldId id="439" r:id="rId15"/>
    <p:sldId id="442" r:id="rId16"/>
    <p:sldId id="445" r:id="rId17"/>
    <p:sldId id="446" r:id="rId18"/>
    <p:sldId id="443" r:id="rId19"/>
  </p:sldIdLst>
  <p:sldSz cx="9144000" cy="6858000" type="screen4x3"/>
  <p:notesSz cx="7315200" cy="96012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3399"/>
    <a:srgbClr val="CC0099"/>
    <a:srgbClr val="00CC66"/>
    <a:srgbClr val="FF3300"/>
    <a:srgbClr val="0000FF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5" autoAdjust="0"/>
    <p:restoredTop sz="94595" autoAdjust="0"/>
  </p:normalViewPr>
  <p:slideViewPr>
    <p:cSldViewPr>
      <p:cViewPr varScale="1">
        <p:scale>
          <a:sx n="70" d="100"/>
          <a:sy n="70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E354524E-D93F-4744-ADD6-45D2FA704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77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52205A5-2D2B-4F73-BA13-E6B1BD818366}" type="slidenum">
              <a:rPr lang="en-US">
                <a:latin typeface="Arial" pitchFamily="34" charset="0"/>
              </a:rPr>
              <a:pPr eaLnBrk="1" hangingPunct="1"/>
              <a:t>10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9B8E244-9F7D-4F92-B3A9-529247898FF5}" type="slidenum">
              <a:rPr lang="en-US">
                <a:latin typeface="Arial" charset="0"/>
              </a:rPr>
              <a:pPr eaLnBrk="1" hangingPunct="1"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62DEE25-715C-43E8-BC71-CEAA25E57864}" type="slidenum">
              <a:rPr lang="en-US">
                <a:latin typeface="Arial" pitchFamily="34" charset="0"/>
              </a:rPr>
              <a:pPr eaLnBrk="1" hangingPunct="1"/>
              <a:t>13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24BF2-C493-41EC-BEF3-955C6C4F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5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3CC06-E695-4EDD-A3D3-71C48A924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9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4DA2B-3356-46BD-B53E-0B69DB614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98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6D8B-22A3-4AF3-98F6-E5EA468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7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F5E21-E91E-44D5-AB41-FFA9EF144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D30A8-1DB8-480B-9CDB-E0AA61D1B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0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C440C-0E46-4FFA-9B76-5E62B87E5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4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C88C7-33A2-49AC-A645-F2D27158D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2646C-7D47-4B78-88D2-298CF4F12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5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0F64F-80C5-45BA-BF63-AAF04AB22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6F21F-4493-4E33-A9AB-3B515417A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B42EF-3E12-4454-A0E2-BC61CEA33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8BE8E-9DE7-4A8B-807F-107D2E83B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23AD-E922-49FC-A211-36410B7DA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7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0ABC0-A6A0-4ECE-B348-F79E116C2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9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C223D-11E8-45C7-BDF7-26EF5A5A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1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E14F6E4-B2A4-4C03-BFA1-69874C82E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Update on High Precision Measurement of the Neutral Pion Decay Width</a:t>
            </a:r>
            <a:endParaRPr lang="en-US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892490" y="1295400"/>
            <a:ext cx="51816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i="1" dirty="0">
                <a:latin typeface="Comic Sans MS" pitchFamily="66" charset="0"/>
              </a:rPr>
              <a:t>Rory </a:t>
            </a:r>
            <a:r>
              <a:rPr lang="en-US" i="1" dirty="0" err="1">
                <a:latin typeface="Comic Sans MS" pitchFamily="66" charset="0"/>
              </a:rPr>
              <a:t>Miskimen</a:t>
            </a:r>
            <a:endParaRPr lang="en-US" i="1" dirty="0">
              <a:latin typeface="Comic Sans MS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i="1" dirty="0">
                <a:latin typeface="Comic Sans MS" pitchFamily="66" charset="0"/>
              </a:rPr>
              <a:t>University of Massachusetts, </a:t>
            </a:r>
            <a:r>
              <a:rPr lang="en-US" i="1" dirty="0" smtClean="0">
                <a:latin typeface="Comic Sans MS" pitchFamily="66" charset="0"/>
              </a:rPr>
              <a:t>Amherst</a:t>
            </a:r>
            <a:endParaRPr lang="en-US" i="1" dirty="0">
              <a:latin typeface="Comic Sans MS" pitchFamily="66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85800" y="3947320"/>
            <a:ext cx="7924800" cy="2031325"/>
          </a:xfrm>
          <a:prstGeom prst="rect">
            <a:avLst/>
          </a:prstGeom>
          <a:solidFill>
            <a:srgbClr val="00B0F0">
              <a:alpha val="19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marL="371475" indent="-371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Aft>
                <a:spcPct val="25000"/>
              </a:spcAft>
            </a:pPr>
            <a:r>
              <a:rPr lang="en-US" dirty="0" smtClean="0">
                <a:latin typeface="Comic Sans MS" pitchFamily="66" charset="0"/>
              </a:rPr>
              <a:t>Outline</a:t>
            </a:r>
          </a:p>
          <a:p>
            <a:pPr marL="342900" indent="-342900" eaLnBrk="1" hangingPunct="1">
              <a:spcAft>
                <a:spcPct val="25000"/>
              </a:spcAft>
              <a:buFont typeface="Arial" pitchFamily="34" charset="0"/>
              <a:buChar char="•"/>
            </a:pP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>
                <a:latin typeface="Symbol" pitchFamily="18" charset="2"/>
                <a:cs typeface="Times New Roman"/>
              </a:rPr>
              <a:t>gg</a:t>
            </a:r>
            <a:r>
              <a:rPr lang="en-US" dirty="0" smtClean="0">
                <a:latin typeface="Comic Sans MS" pitchFamily="66" charset="0"/>
              </a:rPr>
              <a:t> and the chiral anomaly</a:t>
            </a:r>
            <a:endParaRPr lang="en-US" dirty="0">
              <a:latin typeface="Comic Sans MS" pitchFamily="66" charset="0"/>
            </a:endParaRPr>
          </a:p>
          <a:p>
            <a:pPr eaLnBrk="1" hangingPunct="1">
              <a:spcAft>
                <a:spcPct val="25000"/>
              </a:spcAft>
              <a:buFont typeface="Comic Sans MS" pitchFamily="66" charset="0"/>
              <a:buChar char="•"/>
            </a:pPr>
            <a:r>
              <a:rPr lang="en-US" dirty="0" smtClean="0">
                <a:latin typeface="Comic Sans MS" pitchFamily="66" charset="0"/>
              </a:rPr>
              <a:t>Review results </a:t>
            </a:r>
            <a:r>
              <a:rPr lang="en-US" dirty="0">
                <a:latin typeface="Comic Sans MS" pitchFamily="66" charset="0"/>
              </a:rPr>
              <a:t>for the 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baseline="30000" dirty="0">
                <a:latin typeface="Comic Sans MS" pitchFamily="66" charset="0"/>
              </a:rPr>
              <a:t>0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radiative</a:t>
            </a:r>
            <a:r>
              <a:rPr lang="en-US" dirty="0" smtClean="0">
                <a:latin typeface="Comic Sans MS" pitchFamily="66" charset="0"/>
              </a:rPr>
              <a:t> width from the </a:t>
            </a:r>
            <a:r>
              <a:rPr lang="en-US" dirty="0" err="1" smtClean="0">
                <a:latin typeface="Comic Sans MS" pitchFamily="66" charset="0"/>
              </a:rPr>
              <a:t>JLab</a:t>
            </a:r>
            <a:r>
              <a:rPr lang="en-US" dirty="0" smtClean="0">
                <a:latin typeface="Comic Sans MS" pitchFamily="66" charset="0"/>
              </a:rPr>
              <a:t>  PRIMEX I experiment </a:t>
            </a:r>
          </a:p>
          <a:p>
            <a:pPr eaLnBrk="1" hangingPunct="1">
              <a:spcAft>
                <a:spcPct val="25000"/>
              </a:spcAft>
              <a:buFont typeface="Comic Sans MS" pitchFamily="66" charset="0"/>
              <a:buChar char="•"/>
            </a:pPr>
            <a:r>
              <a:rPr lang="en-US" dirty="0" smtClean="0">
                <a:latin typeface="Comic Sans MS" pitchFamily="66" charset="0"/>
              </a:rPr>
              <a:t>Update on PRIMEX II analysis</a:t>
            </a:r>
          </a:p>
          <a:p>
            <a:pPr eaLnBrk="1" hangingPunct="1">
              <a:spcAft>
                <a:spcPct val="25000"/>
              </a:spcAft>
              <a:buFont typeface="Comic Sans MS" pitchFamily="66" charset="0"/>
              <a:buChar char="•"/>
            </a:pPr>
            <a:r>
              <a:rPr lang="en-US" dirty="0" smtClean="0">
                <a:latin typeface="Comic Sans MS" pitchFamily="66" charset="0"/>
              </a:rPr>
              <a:t>Impact on the PDG average for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radiative</a:t>
            </a:r>
            <a:r>
              <a:rPr lang="en-US" dirty="0" smtClean="0">
                <a:latin typeface="Comic Sans MS" pitchFamily="66" charset="0"/>
              </a:rPr>
              <a:t> width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209800"/>
            <a:ext cx="7728045" cy="1431161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omic Sans MS" pitchFamily="66" charset="0"/>
              </a:rPr>
              <a:t>The neutral pion has a special status in our field: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Lightest strongly interacting particle observed in nature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QCD symmetries are decisive in describing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 properties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First elementary particle to be discovered with an accelerator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82554" y="2944672"/>
            <a:ext cx="576049" cy="3651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Goal for the PRIMEX-II experiment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76200" y="1466850"/>
            <a:ext cx="4572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>
              <a:buClr>
                <a:srgbClr val="CC3300"/>
              </a:buClr>
              <a:buSzPct val="150000"/>
            </a:pPr>
            <a:r>
              <a:rPr lang="en-US" sz="1400" dirty="0">
                <a:sym typeface="Symbol" pitchFamily="18" charset="2"/>
              </a:rPr>
              <a:t> </a:t>
            </a:r>
            <a:r>
              <a:rPr lang="en-US" sz="2000" b="1" dirty="0" err="1">
                <a:sym typeface="Symbol" pitchFamily="18" charset="2"/>
              </a:rPr>
              <a:t>PrimEx</a:t>
            </a:r>
            <a:r>
              <a:rPr lang="en-US" sz="2000" b="1" dirty="0">
                <a:sym typeface="Symbol" pitchFamily="18" charset="2"/>
              </a:rPr>
              <a:t>-I has achieved </a:t>
            </a:r>
            <a:r>
              <a:rPr lang="en-US" sz="2000" b="1" dirty="0">
                <a:solidFill>
                  <a:srgbClr val="C00000"/>
                </a:solidFill>
                <a:sym typeface="Symbol" pitchFamily="18" charset="2"/>
              </a:rPr>
              <a:t>2.8%</a:t>
            </a:r>
            <a:r>
              <a:rPr lang="en-US" sz="2000" b="1" dirty="0">
                <a:sym typeface="Symbol" pitchFamily="18" charset="2"/>
              </a:rPr>
              <a:t> precision (total):</a:t>
            </a:r>
          </a:p>
          <a:p>
            <a:pPr marL="228600" indent="-228600">
              <a:buClr>
                <a:srgbClr val="CC3300"/>
              </a:buClr>
              <a:buSzPct val="150000"/>
              <a:buFont typeface="Wingdings" pitchFamily="2" charset="2"/>
              <a:buChar char="ü"/>
            </a:pPr>
            <a:endParaRPr lang="en-US" b="1" dirty="0">
              <a:latin typeface="Arial Narrow" pitchFamily="34" charset="0"/>
              <a:sym typeface="Symbol" pitchFamily="18" charset="2"/>
            </a:endParaRPr>
          </a:p>
          <a:p>
            <a:pPr marL="228600" indent="-228600">
              <a:buClr>
                <a:srgbClr val="CC3300"/>
              </a:buClr>
              <a:buFont typeface="Wingdings" pitchFamily="2" charset="2"/>
              <a:buNone/>
            </a:pPr>
            <a:r>
              <a:rPr lang="en-US" b="1" dirty="0">
                <a:latin typeface="Arial Narrow" pitchFamily="34" charset="0"/>
                <a:cs typeface="Arial" pitchFamily="34" charset="0"/>
                <a:sym typeface="Symbol" pitchFamily="18" charset="2"/>
              </a:rPr>
              <a:t>      </a:t>
            </a:r>
            <a:r>
              <a:rPr lang="en-US" b="1" dirty="0">
                <a:solidFill>
                  <a:srgbClr val="CC3300"/>
                </a:solidFill>
                <a:latin typeface="Arial Narrow" pitchFamily="34" charset="0"/>
                <a:sym typeface="Symbol" pitchFamily="18" charset="2"/>
              </a:rPr>
              <a:t>(</a:t>
            </a:r>
            <a:r>
              <a:rPr lang="en-US" b="1" baseline="30000" dirty="0">
                <a:solidFill>
                  <a:srgbClr val="CC3300"/>
                </a:solidFill>
                <a:latin typeface="Arial Narrow" pitchFamily="34" charset="0"/>
                <a:sym typeface="Symbol" pitchFamily="18" charset="2"/>
              </a:rPr>
              <a:t>0</a:t>
            </a:r>
            <a:r>
              <a:rPr lang="en-US" b="1" dirty="0">
                <a:solidFill>
                  <a:srgbClr val="CC3300"/>
                </a:solidFill>
                <a:latin typeface="Arial Narrow" pitchFamily="34" charset="0"/>
                <a:sym typeface="Symbol" pitchFamily="18" charset="2"/>
              </a:rPr>
              <a:t>) = 7.82 </a:t>
            </a:r>
            <a:r>
              <a:rPr lang="en-US" b="1" dirty="0" err="1">
                <a:solidFill>
                  <a:srgbClr val="CC3300"/>
                </a:solidFill>
                <a:latin typeface="Arial Narrow" pitchFamily="34" charset="0"/>
                <a:sym typeface="Symbol" pitchFamily="18" charset="2"/>
              </a:rPr>
              <a:t>eV</a:t>
            </a:r>
            <a:r>
              <a:rPr lang="en-US" b="1" dirty="0">
                <a:solidFill>
                  <a:srgbClr val="CC3300"/>
                </a:solidFill>
                <a:latin typeface="Arial Narrow" pitchFamily="34" charset="0"/>
                <a:sym typeface="Symbol" pitchFamily="18" charset="2"/>
              </a:rPr>
              <a:t> 1.8% (stat) 2.2% (syst.)</a:t>
            </a:r>
          </a:p>
          <a:p>
            <a:pPr marL="228600" indent="-228600">
              <a:buClr>
                <a:srgbClr val="CC3300"/>
              </a:buClr>
              <a:buSzPct val="150000"/>
              <a:buFont typeface="Wingdings" pitchFamily="2" charset="2"/>
              <a:buNone/>
            </a:pPr>
            <a:endParaRPr lang="en-US" sz="1600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" y="3276600"/>
            <a:ext cx="4495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>
              <a:buClr>
                <a:srgbClr val="CC3300"/>
              </a:buClr>
              <a:buSzPct val="100000"/>
            </a:pPr>
            <a:r>
              <a:rPr lang="en-US" sz="1600" b="1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000" b="1" dirty="0">
                <a:sym typeface="Symbol" pitchFamily="18" charset="2"/>
              </a:rPr>
              <a:t>Task for </a:t>
            </a:r>
            <a:r>
              <a:rPr lang="en-US" sz="2000" b="1" dirty="0" err="1">
                <a:sym typeface="Symbol" pitchFamily="18" charset="2"/>
              </a:rPr>
              <a:t>PrimEx</a:t>
            </a:r>
            <a:r>
              <a:rPr lang="en-US" sz="2000" b="1" dirty="0">
                <a:sym typeface="Symbol" pitchFamily="18" charset="2"/>
              </a:rPr>
              <a:t>-II is</a:t>
            </a:r>
          </a:p>
          <a:p>
            <a:pPr marL="228600" indent="-228600">
              <a:buClr>
                <a:srgbClr val="CC3300"/>
              </a:buClr>
              <a:buSzPct val="150000"/>
              <a:buFont typeface="Wingdings" pitchFamily="2" charset="2"/>
              <a:buNone/>
            </a:pPr>
            <a:r>
              <a:rPr lang="en-US" sz="2000" b="1" dirty="0">
                <a:solidFill>
                  <a:srgbClr val="C00000"/>
                </a:solidFill>
                <a:sym typeface="Symbol" pitchFamily="18" charset="2"/>
              </a:rPr>
              <a:t>      </a:t>
            </a:r>
            <a:r>
              <a:rPr lang="en-US" sz="2000" b="1" dirty="0">
                <a:sym typeface="Symbol" pitchFamily="18" charset="2"/>
              </a:rPr>
              <a:t>to obtain </a:t>
            </a:r>
            <a:r>
              <a:rPr lang="en-US" sz="2000" b="1" dirty="0">
                <a:solidFill>
                  <a:srgbClr val="C00000"/>
                </a:solidFill>
                <a:sym typeface="Symbol" pitchFamily="18" charset="2"/>
              </a:rPr>
              <a:t>1.4%</a:t>
            </a:r>
            <a:r>
              <a:rPr lang="en-US" sz="2000" b="1" dirty="0">
                <a:sym typeface="Symbol" pitchFamily="18" charset="2"/>
              </a:rPr>
              <a:t> precision</a:t>
            </a:r>
          </a:p>
          <a:p>
            <a:pPr marL="228600" indent="-228600">
              <a:buClr>
                <a:srgbClr val="CC3300"/>
              </a:buClr>
              <a:buFont typeface="Wingdings" pitchFamily="2" charset="2"/>
              <a:buNone/>
            </a:pPr>
            <a:endParaRPr lang="en-US" dirty="0">
              <a:sym typeface="Symbol" pitchFamily="18" charset="2"/>
            </a:endParaRPr>
          </a:p>
          <a:p>
            <a:pPr marL="228600" indent="-228600">
              <a:buClr>
                <a:srgbClr val="CC3300"/>
              </a:buClr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     </a:t>
            </a:r>
            <a:r>
              <a:rPr lang="en-US" b="1" dirty="0">
                <a:sym typeface="Symbol" pitchFamily="18" charset="2"/>
              </a:rPr>
              <a:t>Projected uncertainties:</a:t>
            </a:r>
          </a:p>
          <a:p>
            <a:pPr marL="228600" indent="-228600">
              <a:buClr>
                <a:srgbClr val="CC3300"/>
              </a:buClr>
              <a:buFont typeface="Wingdings" pitchFamily="2" charset="2"/>
              <a:buNone/>
            </a:pPr>
            <a:endParaRPr lang="en-US" dirty="0">
              <a:latin typeface="Arial Narrow" pitchFamily="34" charset="0"/>
              <a:sym typeface="Symbol" pitchFamily="18" charset="2"/>
            </a:endParaRPr>
          </a:p>
          <a:p>
            <a:pPr marL="228600" indent="-228600">
              <a:buClr>
                <a:srgbClr val="CC3300"/>
              </a:buClr>
              <a:buFont typeface="Wingdings" pitchFamily="2" charset="2"/>
              <a:buNone/>
            </a:pPr>
            <a:r>
              <a:rPr lang="en-US" dirty="0">
                <a:latin typeface="Arial Narrow" pitchFamily="34" charset="0"/>
                <a:sym typeface="Symbol" pitchFamily="18" charset="2"/>
              </a:rPr>
              <a:t>         </a:t>
            </a:r>
            <a:r>
              <a:rPr lang="en-US" b="1" dirty="0">
                <a:solidFill>
                  <a:srgbClr val="CC3300"/>
                </a:solidFill>
                <a:latin typeface="Arial Narrow" pitchFamily="34" charset="0"/>
                <a:sym typeface="Symbol" pitchFamily="18" charset="2"/>
              </a:rPr>
              <a:t>0.5% (stat.) 1.3% (syst.)</a:t>
            </a:r>
            <a:endParaRPr lang="en-US" b="1" dirty="0">
              <a:latin typeface="Arial Narrow" pitchFamily="34" charset="0"/>
              <a:sym typeface="Symbol" pitchFamily="18" charset="2"/>
            </a:endParaRPr>
          </a:p>
          <a:p>
            <a:pPr marL="228600" indent="-228600">
              <a:buClr>
                <a:srgbClr val="CC3300"/>
              </a:buClr>
              <a:buFont typeface="Wingdings" pitchFamily="2" charset="2"/>
              <a:buNone/>
            </a:pPr>
            <a:endParaRPr lang="en-US" dirty="0">
              <a:latin typeface="Arial Narrow" pitchFamily="34" charset="0"/>
              <a:sym typeface="Symbol" pitchFamily="18" charset="2"/>
            </a:endParaRPr>
          </a:p>
        </p:txBody>
      </p:sp>
      <p:pic>
        <p:nvPicPr>
          <p:cNvPr id="16389" name="Picture 16" descr="pi0-width-primexI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88" y="12192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7"/>
          <p:cNvSpPr>
            <a:spLocks noChangeArrowheads="1"/>
          </p:cNvSpPr>
          <p:nvPr/>
        </p:nvSpPr>
        <p:spPr bwMode="auto">
          <a:xfrm>
            <a:off x="5575300" y="2814638"/>
            <a:ext cx="1130300" cy="461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200">
                <a:solidFill>
                  <a:srgbClr val="333399"/>
                </a:solidFill>
                <a:sym typeface="Symbol" pitchFamily="18" charset="2"/>
              </a:rPr>
              <a:t>PrimEx-I </a:t>
            </a:r>
          </a:p>
          <a:p>
            <a:pPr algn="ctr">
              <a:buFont typeface="Wingdings" pitchFamily="2" charset="2"/>
              <a:buNone/>
            </a:pPr>
            <a:r>
              <a:rPr lang="en-US" sz="1200">
                <a:solidFill>
                  <a:srgbClr val="333399"/>
                </a:solidFill>
                <a:sym typeface="Symbol" pitchFamily="18" charset="2"/>
              </a:rPr>
              <a:t>7.82eV2.8%</a:t>
            </a:r>
          </a:p>
        </p:txBody>
      </p:sp>
      <p:sp>
        <p:nvSpPr>
          <p:cNvPr id="16391" name="AutoShape 23"/>
          <p:cNvSpPr>
            <a:spLocks noChangeArrowheads="1"/>
          </p:cNvSpPr>
          <p:nvPr/>
        </p:nvSpPr>
        <p:spPr bwMode="auto">
          <a:xfrm rot="-8446906" flipH="1" flipV="1">
            <a:off x="6554788" y="3578225"/>
            <a:ext cx="1216025" cy="46038"/>
          </a:xfrm>
          <a:prstGeom prst="rightArrow">
            <a:avLst>
              <a:gd name="adj1" fmla="val 50000"/>
              <a:gd name="adj2" fmla="val 276241"/>
            </a:avLst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99"/>
              </a:solidFill>
            </a:endParaRPr>
          </a:p>
        </p:txBody>
      </p:sp>
      <p:sp>
        <p:nvSpPr>
          <p:cNvPr id="16392" name="AutoShape 23"/>
          <p:cNvSpPr>
            <a:spLocks noChangeArrowheads="1"/>
          </p:cNvSpPr>
          <p:nvPr/>
        </p:nvSpPr>
        <p:spPr bwMode="auto">
          <a:xfrm rot="18084916" flipH="1">
            <a:off x="8026400" y="3449638"/>
            <a:ext cx="1143000" cy="44450"/>
          </a:xfrm>
          <a:prstGeom prst="rightArrow">
            <a:avLst>
              <a:gd name="adj1" fmla="val 50000"/>
              <a:gd name="adj2" fmla="val 286190"/>
            </a:avLst>
          </a:prstGeom>
          <a:solidFill>
            <a:srgbClr val="FF00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3" name="Rectangle 17"/>
          <p:cNvSpPr>
            <a:spLocks noChangeArrowheads="1"/>
          </p:cNvSpPr>
          <p:nvPr/>
        </p:nvSpPr>
        <p:spPr bwMode="auto">
          <a:xfrm>
            <a:off x="7620000" y="2514600"/>
            <a:ext cx="1352550" cy="461963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200">
                <a:solidFill>
                  <a:srgbClr val="CC3300"/>
                </a:solidFill>
                <a:sym typeface="Symbol" pitchFamily="18" charset="2"/>
              </a:rPr>
              <a:t>PrimEx-II </a:t>
            </a:r>
          </a:p>
          <a:p>
            <a:pPr algn="ctr">
              <a:buFont typeface="Wingdings" pitchFamily="2" charset="2"/>
              <a:buNone/>
            </a:pPr>
            <a:r>
              <a:rPr lang="en-US" sz="1200">
                <a:solidFill>
                  <a:srgbClr val="CC3300"/>
                </a:solidFill>
                <a:sym typeface="Symbol" pitchFamily="18" charset="2"/>
              </a:rPr>
              <a:t>projected 1.4%</a:t>
            </a:r>
          </a:p>
        </p:txBody>
      </p:sp>
      <p:sp>
        <p:nvSpPr>
          <p:cNvPr id="16394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FDF840E-4E1C-4402-90F1-C4FAE9A3E6D8}" type="slidenum">
              <a:rPr lang="en-US">
                <a:latin typeface="Arial" pitchFamily="34" charset="0"/>
              </a:rPr>
              <a:pPr eaLnBrk="1" hangingPunct="1"/>
              <a:t>10</a:t>
            </a:fld>
            <a:endParaRPr lang="en-US"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536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2600" smtClean="0">
                <a:solidFill>
                  <a:srgbClr val="0000FF"/>
                </a:solidFill>
                <a:latin typeface="Comic Sans MS" pitchFamily="66" charset="0"/>
              </a:rPr>
              <a:t>Improvements for PrimEx-II</a:t>
            </a:r>
          </a:p>
        </p:txBody>
      </p:sp>
      <p:sp>
        <p:nvSpPr>
          <p:cNvPr id="1843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2A5548D-625A-4155-A930-ED55F21948E8}" type="slidenum">
              <a:rPr lang="en-US">
                <a:latin typeface="Arial" charset="0"/>
              </a:rPr>
              <a:pPr eaLnBrk="1" hangingPunct="1"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3505200" y="914400"/>
            <a:ext cx="1635125" cy="36988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b="1"/>
              <a:t>1.4 % Total </a:t>
            </a: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5181600" y="2057400"/>
            <a:ext cx="1517650" cy="36988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b="1"/>
              <a:t>0.5 % Stat</a:t>
            </a:r>
            <a:r>
              <a:rPr lang="en-US"/>
              <a:t>.</a:t>
            </a: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2667000" y="2057400"/>
            <a:ext cx="1563688" cy="36988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b="1"/>
              <a:t>1.3 % Syst.</a:t>
            </a:r>
          </a:p>
        </p:txBody>
      </p:sp>
      <p:sp>
        <p:nvSpPr>
          <p:cNvPr id="18439" name="AutoShape 6"/>
          <p:cNvSpPr>
            <a:spLocks noChangeArrowheads="1"/>
          </p:cNvSpPr>
          <p:nvPr/>
        </p:nvSpPr>
        <p:spPr bwMode="auto">
          <a:xfrm rot="17739190" flipH="1">
            <a:off x="3357563" y="1719263"/>
            <a:ext cx="657225" cy="85725"/>
          </a:xfrm>
          <a:prstGeom prst="rightArrow">
            <a:avLst>
              <a:gd name="adj1" fmla="val 50000"/>
              <a:gd name="adj2" fmla="val 277597"/>
            </a:avLst>
          </a:prstGeom>
          <a:solidFill>
            <a:srgbClr val="FF00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AutoShape 6"/>
          <p:cNvSpPr>
            <a:spLocks noChangeArrowheads="1"/>
          </p:cNvSpPr>
          <p:nvPr/>
        </p:nvSpPr>
        <p:spPr bwMode="auto">
          <a:xfrm rot="14549355" flipH="1">
            <a:off x="4954588" y="1655763"/>
            <a:ext cx="688975" cy="79375"/>
          </a:xfrm>
          <a:prstGeom prst="rightArrow">
            <a:avLst>
              <a:gd name="adj1" fmla="val 50000"/>
              <a:gd name="adj2" fmla="val 275590"/>
            </a:avLst>
          </a:prstGeom>
          <a:solidFill>
            <a:srgbClr val="FF00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Box 17"/>
          <p:cNvSpPr txBox="1">
            <a:spLocks noChangeArrowheads="1"/>
          </p:cNvSpPr>
          <p:nvPr/>
        </p:nvSpPr>
        <p:spPr bwMode="auto">
          <a:xfrm>
            <a:off x="5715000" y="3200400"/>
            <a:ext cx="3352800" cy="18161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Clr>
                <a:srgbClr val="333399"/>
              </a:buClr>
              <a:buSzPct val="130000"/>
              <a:buFont typeface="Wingdings" pitchFamily="2" charset="2"/>
              <a:buChar char="ü"/>
            </a:pPr>
            <a:r>
              <a:rPr lang="en-US" sz="1600">
                <a:cs typeface="Arial" charset="0"/>
                <a:sym typeface="Symbol" pitchFamily="18" charset="2"/>
              </a:rPr>
              <a:t>Double target thickness </a:t>
            </a:r>
            <a:r>
              <a:rPr lang="en-US" sz="1600">
                <a:sym typeface="Symbol" pitchFamily="18" charset="2"/>
              </a:rPr>
              <a:t>(</a:t>
            </a:r>
            <a:r>
              <a:rPr lang="en-US" sz="1600">
                <a:solidFill>
                  <a:srgbClr val="C00000"/>
                </a:solidFill>
                <a:sym typeface="Symbol" pitchFamily="18" charset="2"/>
              </a:rPr>
              <a:t>factor of 2 gain</a:t>
            </a:r>
            <a:r>
              <a:rPr lang="en-US" sz="1600">
                <a:sym typeface="Symbol" pitchFamily="18" charset="2"/>
              </a:rPr>
              <a:t>)</a:t>
            </a:r>
            <a:endParaRPr lang="en-US" sz="1600">
              <a:cs typeface="Arial" charset="0"/>
              <a:sym typeface="Symbol" pitchFamily="18" charset="2"/>
            </a:endParaRPr>
          </a:p>
          <a:p>
            <a:pPr eaLnBrk="1" hangingPunct="1">
              <a:buClr>
                <a:srgbClr val="333399"/>
              </a:buClr>
              <a:buSzPct val="130000"/>
              <a:buFont typeface="Wingdings" pitchFamily="2" charset="2"/>
              <a:buChar char="ü"/>
            </a:pPr>
            <a:r>
              <a:rPr lang="en-US" sz="1600">
                <a:cs typeface="Arial" charset="0"/>
                <a:sym typeface="Symbol" pitchFamily="18" charset="2"/>
              </a:rPr>
              <a:t>Hall B DAQ with 5 kHz rate, 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en-US" sz="1600">
                <a:cs typeface="Arial" charset="0"/>
                <a:sym typeface="Symbol" pitchFamily="18" charset="2"/>
              </a:rPr>
              <a:t>      (</a:t>
            </a:r>
            <a:r>
              <a:rPr lang="en-US" sz="1600">
                <a:solidFill>
                  <a:srgbClr val="C00000"/>
                </a:solidFill>
                <a:cs typeface="Arial" charset="0"/>
                <a:sym typeface="Symbol" pitchFamily="18" charset="2"/>
              </a:rPr>
              <a:t>factor of 5 gain</a:t>
            </a:r>
            <a:r>
              <a:rPr lang="en-US" sz="1600">
                <a:cs typeface="Arial" charset="0"/>
                <a:sym typeface="Symbol" pitchFamily="18" charset="2"/>
              </a:rPr>
              <a:t>) </a:t>
            </a:r>
            <a:endParaRPr lang="en-US" sz="1600">
              <a:solidFill>
                <a:srgbClr val="C00000"/>
              </a:solidFill>
              <a:cs typeface="Arial" charset="0"/>
              <a:sym typeface="Symbol" pitchFamily="18" charset="2"/>
            </a:endParaRPr>
          </a:p>
          <a:p>
            <a:pPr eaLnBrk="1" hangingPunct="1">
              <a:buClr>
                <a:srgbClr val="333399"/>
              </a:buClr>
              <a:buSzPct val="130000"/>
              <a:buFont typeface="Wingdings" pitchFamily="2" charset="2"/>
              <a:buChar char="ü"/>
            </a:pPr>
            <a:r>
              <a:rPr lang="en-US" sz="1600">
                <a:sym typeface="Symbol" pitchFamily="18" charset="2"/>
              </a:rPr>
              <a:t>Double photon beam energy interval in the trigger</a:t>
            </a:r>
          </a:p>
          <a:p>
            <a:pPr eaLnBrk="1" hangingPunct="1">
              <a:buClr>
                <a:srgbClr val="CC3300"/>
              </a:buClr>
              <a:buSzPct val="130000"/>
              <a:buFont typeface="Wingdings" pitchFamily="2" charset="2"/>
              <a:buNone/>
            </a:pPr>
            <a:endParaRPr lang="en-US" sz="1600">
              <a:sym typeface="Symbol" pitchFamily="18" charset="2"/>
            </a:endParaRPr>
          </a:p>
        </p:txBody>
      </p:sp>
      <p:sp>
        <p:nvSpPr>
          <p:cNvPr id="18442" name="TextBox 18"/>
          <p:cNvSpPr txBox="1">
            <a:spLocks noChangeArrowheads="1"/>
          </p:cNvSpPr>
          <p:nvPr/>
        </p:nvSpPr>
        <p:spPr bwMode="auto">
          <a:xfrm>
            <a:off x="76200" y="3124200"/>
            <a:ext cx="5216525" cy="2092881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sz="1600" dirty="0"/>
              <a:t>Better control of </a:t>
            </a:r>
            <a:r>
              <a:rPr lang="en-US" sz="1600" dirty="0">
                <a:solidFill>
                  <a:srgbClr val="C00000"/>
                </a:solidFill>
              </a:rPr>
              <a:t>Background: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/>
          </a:p>
          <a:p>
            <a:pPr lvl="1" eaLnBrk="1" hangingPunct="1">
              <a:buSzPct val="130000"/>
              <a:buFont typeface="Wingdings" pitchFamily="2" charset="2"/>
              <a:buChar char="ü"/>
            </a:pPr>
            <a:r>
              <a:rPr lang="en-US" sz="1600" dirty="0"/>
              <a:t> Add timing information in </a:t>
            </a:r>
            <a:r>
              <a:rPr lang="en-US" sz="1600" dirty="0" err="1"/>
              <a:t>HyCal</a:t>
            </a:r>
            <a:r>
              <a:rPr lang="en-US" sz="1600" dirty="0"/>
              <a:t> (~500 chan.)</a:t>
            </a:r>
          </a:p>
          <a:p>
            <a:pPr lvl="1" eaLnBrk="1" hangingPunct="1">
              <a:buSzPct val="130000"/>
              <a:buFont typeface="Wingdings" pitchFamily="2" charset="2"/>
              <a:buChar char="ü"/>
            </a:pPr>
            <a:r>
              <a:rPr lang="en-US" sz="1600" dirty="0"/>
              <a:t> Improve photon beam </a:t>
            </a:r>
            <a:r>
              <a:rPr lang="en-US" sz="1600" dirty="0" smtClean="0"/>
              <a:t>line to reduce </a:t>
            </a:r>
            <a:r>
              <a:rPr lang="en-US" sz="1600" dirty="0" err="1" smtClean="0"/>
              <a:t>Bkg</a:t>
            </a:r>
            <a:endParaRPr lang="en-US" sz="1600" dirty="0"/>
          </a:p>
          <a:p>
            <a:pPr lvl="1" eaLnBrk="1" hangingPunct="1">
              <a:buSzPct val="130000"/>
              <a:buFont typeface="Wingdings" pitchFamily="2" charset="2"/>
              <a:buChar char="ü"/>
            </a:pPr>
            <a:r>
              <a:rPr lang="en-US" sz="1600" dirty="0"/>
              <a:t> Improve PID in </a:t>
            </a:r>
            <a:r>
              <a:rPr lang="en-US" sz="1600" dirty="0" err="1"/>
              <a:t>HyCal</a:t>
            </a:r>
            <a:r>
              <a:rPr lang="en-US" sz="1600" dirty="0"/>
              <a:t> (add horizontal veto </a:t>
            </a:r>
          </a:p>
          <a:p>
            <a:pPr lvl="1" eaLnBrk="1" hangingPunct="1">
              <a:buSzPct val="130000"/>
              <a:buFont typeface="Wingdings" pitchFamily="2" charset="2"/>
              <a:buNone/>
            </a:pPr>
            <a:r>
              <a:rPr lang="en-US" sz="1600" dirty="0"/>
              <a:t>     counters to have both x and y detectors)</a:t>
            </a:r>
          </a:p>
          <a:p>
            <a:pPr lvl="1" eaLnBrk="1" hangingPunct="1">
              <a:buSzPct val="130000"/>
              <a:buFont typeface="Wingdings" pitchFamily="2" charset="2"/>
              <a:buChar char="ü"/>
            </a:pPr>
            <a:r>
              <a:rPr lang="en-US" sz="1600" dirty="0"/>
              <a:t> More empty target </a:t>
            </a:r>
            <a:r>
              <a:rPr lang="en-US" sz="1600" dirty="0" smtClean="0"/>
              <a:t>data</a:t>
            </a:r>
            <a:endParaRPr lang="en-US" sz="1600" dirty="0"/>
          </a:p>
          <a:p>
            <a:pPr eaLnBrk="1" hangingPunct="1">
              <a:buFont typeface="Wingdings" pitchFamily="2" charset="2"/>
              <a:buNone/>
            </a:pPr>
            <a:r>
              <a:rPr lang="en-US" sz="1600" dirty="0"/>
              <a:t>    </a:t>
            </a:r>
          </a:p>
        </p:txBody>
      </p:sp>
      <p:sp>
        <p:nvSpPr>
          <p:cNvPr id="18443" name="AutoShape 6"/>
          <p:cNvSpPr>
            <a:spLocks noChangeArrowheads="1"/>
          </p:cNvSpPr>
          <p:nvPr/>
        </p:nvSpPr>
        <p:spPr bwMode="auto">
          <a:xfrm rot="17739190" flipH="1">
            <a:off x="2936875" y="2781301"/>
            <a:ext cx="638175" cy="76200"/>
          </a:xfrm>
          <a:prstGeom prst="rightArrow">
            <a:avLst>
              <a:gd name="adj1" fmla="val 50000"/>
              <a:gd name="adj2" fmla="val 281687"/>
            </a:avLst>
          </a:prstGeom>
          <a:solidFill>
            <a:srgbClr val="FF00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AutoShape 6"/>
          <p:cNvSpPr>
            <a:spLocks noChangeArrowheads="1"/>
          </p:cNvSpPr>
          <p:nvPr/>
        </p:nvSpPr>
        <p:spPr bwMode="auto">
          <a:xfrm rot="-7050645" flipH="1" flipV="1">
            <a:off x="5524500" y="2806701"/>
            <a:ext cx="720725" cy="101600"/>
          </a:xfrm>
          <a:prstGeom prst="rightArrow">
            <a:avLst>
              <a:gd name="adj1" fmla="val 50000"/>
              <a:gd name="adj2" fmla="val 277116"/>
            </a:avLst>
          </a:prstGeom>
          <a:solidFill>
            <a:srgbClr val="FF00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430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792163"/>
          </a:xfrm>
        </p:spPr>
        <p:txBody>
          <a:bodyPr/>
          <a:lstStyle/>
          <a:p>
            <a:r>
              <a:rPr lang="en-US" sz="3200" smtClean="0">
                <a:solidFill>
                  <a:schemeClr val="accent2"/>
                </a:solidFill>
                <a:latin typeface="Comic Sans MS" pitchFamily="66" charset="0"/>
              </a:rPr>
              <a:t>Improvement in PID</a:t>
            </a:r>
          </a:p>
        </p:txBody>
      </p:sp>
      <p:pic>
        <p:nvPicPr>
          <p:cNvPr id="21507" name="Content Placeholder 5" descr="100_143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790700"/>
            <a:ext cx="6248400" cy="4686300"/>
          </a:xfrm>
        </p:spPr>
      </p:pic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5AF6BDF-0D02-42CF-8B0E-CDBB80B715D7}" type="slidenum">
              <a:rPr lang="en-US">
                <a:latin typeface="Arial" charset="0"/>
              </a:rPr>
              <a:pPr eaLnBrk="1" hangingPunct="1"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971800" y="12763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000"/>
              <a:t>Additional horizontal veto</a:t>
            </a:r>
          </a:p>
        </p:txBody>
      </p:sp>
    </p:spTree>
    <p:extLst>
      <p:ext uri="{BB962C8B-B14F-4D97-AF65-F5344CB8AC3E}">
        <p14:creationId xmlns:p14="http://schemas.microsoft.com/office/powerpoint/2010/main" val="11201583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587624" cy="762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            PRIMEX-II Status </a:t>
            </a: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304800" y="1047750"/>
            <a:ext cx="883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125000"/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sz="2000" b="1" dirty="0"/>
              <a:t>Experiment was performed from Sep. 27 to Nov. 10 in 2010.</a:t>
            </a:r>
          </a:p>
        </p:txBody>
      </p:sp>
      <p:sp>
        <p:nvSpPr>
          <p:cNvPr id="22532" name="Rectangle 12"/>
          <p:cNvSpPr>
            <a:spLocks noChangeArrowheads="1"/>
          </p:cNvSpPr>
          <p:nvPr/>
        </p:nvSpPr>
        <p:spPr bwMode="auto">
          <a:xfrm>
            <a:off x="295705" y="1682607"/>
            <a:ext cx="86106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 dirty="0"/>
              <a:t> Physics data collected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lvl="1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l-GR" sz="2000" dirty="0"/>
              <a:t>π</a:t>
            </a:r>
            <a:r>
              <a:rPr lang="en-US" sz="2000" baseline="30000" dirty="0"/>
              <a:t>0 </a:t>
            </a:r>
            <a:r>
              <a:rPr lang="en-US" sz="2000" dirty="0"/>
              <a:t>production run on two nuclear targets:  </a:t>
            </a:r>
            <a:r>
              <a:rPr lang="en-US" sz="2000" b="1" baseline="30000" dirty="0">
                <a:solidFill>
                  <a:srgbClr val="C00000"/>
                </a:solidFill>
              </a:rPr>
              <a:t>28</a:t>
            </a:r>
            <a:r>
              <a:rPr lang="en-US" sz="2000" b="1" dirty="0">
                <a:solidFill>
                  <a:srgbClr val="C00000"/>
                </a:solidFill>
              </a:rPr>
              <a:t>Si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(0.6% statistics)</a:t>
            </a:r>
          </a:p>
          <a:p>
            <a:pPr lvl="1"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and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baseline="30000" dirty="0">
                <a:solidFill>
                  <a:srgbClr val="C00000"/>
                </a:solidFill>
              </a:rPr>
              <a:t>12</a:t>
            </a:r>
            <a:r>
              <a:rPr lang="en-US" sz="2000" b="1" dirty="0">
                <a:solidFill>
                  <a:srgbClr val="C00000"/>
                </a:solidFill>
              </a:rPr>
              <a:t>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(1.1% statistics</a:t>
            </a:r>
            <a:r>
              <a:rPr lang="en-US" sz="2000" dirty="0" smtClean="0"/>
              <a:t>).</a:t>
            </a:r>
            <a:endParaRPr lang="en-US" sz="2000" dirty="0"/>
          </a:p>
          <a:p>
            <a:pPr lvl="1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/>
              <a:t> Good statistics for two well-known QED processes to verify the </a:t>
            </a:r>
          </a:p>
          <a:p>
            <a:pPr lvl="1"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/>
              <a:t>    systematic uncertainties:  Compton scattering and </a:t>
            </a:r>
            <a:r>
              <a:rPr lang="en-US" sz="2000" dirty="0" err="1"/>
              <a:t>e</a:t>
            </a:r>
            <a:r>
              <a:rPr lang="en-US" sz="2000" baseline="30000" dirty="0" err="1"/>
              <a:t>+</a:t>
            </a:r>
            <a:r>
              <a:rPr lang="en-US" sz="2000" dirty="0" err="1"/>
              <a:t>e</a:t>
            </a:r>
            <a:r>
              <a:rPr lang="en-US" sz="2000" baseline="30000" dirty="0"/>
              <a:t>-</a:t>
            </a:r>
            <a:r>
              <a:rPr lang="en-US" sz="2000" dirty="0"/>
              <a:t> pair </a:t>
            </a:r>
          </a:p>
          <a:p>
            <a:pPr lvl="1"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/>
              <a:t>    production. </a:t>
            </a:r>
            <a:endParaRPr lang="en-US" sz="2000" dirty="0" smtClean="0"/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v"/>
            </a:pPr>
            <a:endParaRPr lang="en-US" sz="2000" dirty="0"/>
          </a:p>
        </p:txBody>
      </p:sp>
      <p:sp>
        <p:nvSpPr>
          <p:cNvPr id="22533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77436E9-6C33-4CE5-BEFA-E44CA8B0DB1A}" type="slidenum">
              <a:rPr lang="en-US">
                <a:latin typeface="Arial" pitchFamily="34" charset="0"/>
              </a:rPr>
              <a:pPr eaLnBrk="1" hangingPunct="1"/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97980" y="4391041"/>
            <a:ext cx="3958988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Aft>
                <a:spcPts val="600"/>
              </a:spcAft>
              <a:buSzPct val="125000"/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b="1" dirty="0" smtClean="0"/>
              <a:t>Analysis is in </a:t>
            </a:r>
            <a:r>
              <a:rPr lang="en-US" sz="2000" b="1" dirty="0" smtClean="0"/>
              <a:t>progress</a:t>
            </a:r>
          </a:p>
          <a:p>
            <a:pPr eaLnBrk="1" hangingPunct="1">
              <a:spcAft>
                <a:spcPts val="600"/>
              </a:spcAft>
              <a:buSzPct val="125000"/>
            </a:pPr>
            <a:r>
              <a:rPr lang="en-US" sz="2000" dirty="0" err="1" smtClean="0"/>
              <a:t>Ilya</a:t>
            </a:r>
            <a:r>
              <a:rPr lang="en-US" sz="2000" dirty="0" smtClean="0"/>
              <a:t> </a:t>
            </a:r>
            <a:r>
              <a:rPr lang="en-US" sz="2000" dirty="0" err="1" smtClean="0"/>
              <a:t>Larin</a:t>
            </a:r>
            <a:r>
              <a:rPr lang="en-US" sz="2000" dirty="0" smtClean="0"/>
              <a:t>, ITEP</a:t>
            </a:r>
          </a:p>
          <a:p>
            <a:pPr eaLnBrk="1" hangingPunct="1">
              <a:spcAft>
                <a:spcPts val="600"/>
              </a:spcAft>
              <a:buSzPct val="125000"/>
            </a:pPr>
            <a:r>
              <a:rPr lang="en-US" sz="2000" dirty="0" err="1" smtClean="0"/>
              <a:t>Lingling</a:t>
            </a:r>
            <a:r>
              <a:rPr lang="en-US" sz="2000" dirty="0" smtClean="0"/>
              <a:t> Ma, UNCW</a:t>
            </a:r>
          </a:p>
          <a:p>
            <a:pPr eaLnBrk="1" hangingPunct="1">
              <a:buSzPct val="125000"/>
            </a:pPr>
            <a:r>
              <a:rPr lang="en-US" sz="2000" dirty="0" smtClean="0"/>
              <a:t>Yang Zhang, Duke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6616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dndt_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541838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467380"/>
            <a:ext cx="76962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800" b="1" dirty="0" err="1">
                <a:solidFill>
                  <a:schemeClr val="accent2"/>
                </a:solidFill>
                <a:cs typeface="Times New Roman" pitchFamily="18" charset="0"/>
                <a:sym typeface="Symbol"/>
              </a:rPr>
              <a:t>PrimEx</a:t>
            </a:r>
            <a:r>
              <a:rPr lang="en-US" sz="2800" b="1" dirty="0">
                <a:solidFill>
                  <a:schemeClr val="accent2"/>
                </a:solidFill>
                <a:cs typeface="Times New Roman" pitchFamily="18" charset="0"/>
                <a:sym typeface="Symbol"/>
              </a:rPr>
              <a:t>-II Experimental </a:t>
            </a:r>
            <a:r>
              <a:rPr lang="en-US" sz="2800" b="1" dirty="0">
                <a:solidFill>
                  <a:schemeClr val="accent2"/>
                </a:solidFill>
                <a:sym typeface="Symbol"/>
              </a:rPr>
              <a:t>Yield (preliminary)</a:t>
            </a:r>
            <a:endParaRPr lang="en-US" sz="2800" b="1" baseline="80000" dirty="0">
              <a:solidFill>
                <a:schemeClr val="accent2"/>
              </a:solidFill>
            </a:endParaRPr>
          </a:p>
        </p:txBody>
      </p: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1524000" y="5954713"/>
            <a:ext cx="2524125" cy="369887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/>
              <a:t>~8K Primakoff events</a:t>
            </a:r>
          </a:p>
        </p:txBody>
      </p:sp>
      <p:sp>
        <p:nvSpPr>
          <p:cNvPr id="27653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381AFC7-FEB4-4244-A7C4-7A994D64B834}" type="slidenum">
              <a:rPr lang="en-US">
                <a:latin typeface="Arial" pitchFamily="34" charset="0"/>
              </a:rPr>
              <a:pPr eaLnBrk="1" hangingPunct="1"/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4495800"/>
            <a:ext cx="8382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800" b="1" baseline="30000" dirty="0">
                <a:solidFill>
                  <a:srgbClr val="3C5A78"/>
                </a:solidFill>
                <a:sym typeface="Symbol"/>
              </a:rPr>
              <a:t>12</a:t>
            </a:r>
            <a:r>
              <a:rPr lang="en-US" sz="2800" b="1" dirty="0">
                <a:solidFill>
                  <a:srgbClr val="3C5A78"/>
                </a:solidFill>
                <a:sym typeface="Symbol"/>
              </a:rPr>
              <a:t>C</a:t>
            </a:r>
          </a:p>
        </p:txBody>
      </p:sp>
      <p:pic>
        <p:nvPicPr>
          <p:cNvPr id="27655" name="Content Placeholder 3" descr="dndt_si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694238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77000" y="4724400"/>
            <a:ext cx="17526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800" b="1" baseline="30000" dirty="0">
                <a:solidFill>
                  <a:srgbClr val="3C5A78"/>
                </a:solidFill>
                <a:sym typeface="Symbol"/>
              </a:rPr>
              <a:t>28</a:t>
            </a:r>
            <a:r>
              <a:rPr lang="en-US" sz="2800" b="1" dirty="0">
                <a:solidFill>
                  <a:srgbClr val="3C5A78"/>
                </a:solidFill>
                <a:sym typeface="Symbol"/>
              </a:rPr>
              <a:t>Si</a:t>
            </a:r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5943600" y="5954713"/>
            <a:ext cx="2663825" cy="369887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/>
              <a:t>~20K Primakoff events</a:t>
            </a: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3429000" y="1200150"/>
            <a:ext cx="335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>
                <a:solidFill>
                  <a:srgbClr val="009900"/>
                </a:solidFill>
                <a:sym typeface="Symbol" pitchFamily="18" charset="2"/>
              </a:rPr>
              <a:t>( E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 =</a:t>
            </a:r>
            <a:r>
              <a:rPr lang="en-US" sz="2000" b="1">
                <a:solidFill>
                  <a:srgbClr val="009900"/>
                </a:solidFill>
                <a:sym typeface="Symbol" pitchFamily="18" charset="2"/>
              </a:rPr>
              <a:t> 4.4-5.3 GeV)</a:t>
            </a:r>
            <a:endParaRPr lang="en-US" sz="2000">
              <a:solidFill>
                <a:srgbClr val="009900"/>
              </a:solidFill>
            </a:endParaRPr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6629400" y="2362200"/>
            <a:ext cx="1271588" cy="369888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</a:rPr>
              <a:t>Primakoff</a:t>
            </a:r>
          </a:p>
        </p:txBody>
      </p:sp>
      <p:sp>
        <p:nvSpPr>
          <p:cNvPr id="27660" name="Left Arrow 16"/>
          <p:cNvSpPr>
            <a:spLocks noChangeArrowheads="1"/>
          </p:cNvSpPr>
          <p:nvPr/>
        </p:nvSpPr>
        <p:spPr bwMode="auto">
          <a:xfrm rot="-1348100">
            <a:off x="5618163" y="2741613"/>
            <a:ext cx="1016000" cy="274637"/>
          </a:xfrm>
          <a:prstGeom prst="leftArrow">
            <a:avLst>
              <a:gd name="adj1" fmla="val 50000"/>
              <a:gd name="adj2" fmla="val 49908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14400"/>
            <a:endParaRPr lang="en-US"/>
          </a:p>
        </p:txBody>
      </p:sp>
      <p:sp>
        <p:nvSpPr>
          <p:cNvPr id="27661" name="Left Arrow 16"/>
          <p:cNvSpPr>
            <a:spLocks noChangeArrowheads="1"/>
          </p:cNvSpPr>
          <p:nvPr/>
        </p:nvSpPr>
        <p:spPr bwMode="auto">
          <a:xfrm rot="-1348100">
            <a:off x="1081088" y="2851150"/>
            <a:ext cx="1016000" cy="274638"/>
          </a:xfrm>
          <a:prstGeom prst="leftArrow">
            <a:avLst>
              <a:gd name="adj1" fmla="val 50000"/>
              <a:gd name="adj2" fmla="val 49908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14400"/>
            <a:endParaRPr lang="en-US"/>
          </a:p>
        </p:txBody>
      </p:sp>
      <p:sp>
        <p:nvSpPr>
          <p:cNvPr id="27662" name="TextBox 14"/>
          <p:cNvSpPr txBox="1">
            <a:spLocks noChangeArrowheads="1"/>
          </p:cNvSpPr>
          <p:nvPr/>
        </p:nvSpPr>
        <p:spPr bwMode="auto">
          <a:xfrm>
            <a:off x="1295400" y="2297113"/>
            <a:ext cx="1271588" cy="369887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b="1" dirty="0" err="1">
                <a:solidFill>
                  <a:srgbClr val="FF0000"/>
                </a:solidFill>
              </a:rPr>
              <a:t>Primakoff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958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1" y="-12634"/>
            <a:ext cx="7647314" cy="68706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0" y="2624141"/>
            <a:ext cx="24384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0" y="48768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26040" y="2743200"/>
            <a:ext cx="1905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3581400" y="3435317"/>
            <a:ext cx="198118" cy="189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76400" y="5015552"/>
            <a:ext cx="6248400" cy="0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43200" y="395699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  <a:latin typeface="Comic Sans MS" pitchFamily="66" charset="0"/>
              </a:rPr>
              <a:t>Measurements used in the 2011 PDG average</a:t>
            </a:r>
            <a:endParaRPr lang="en-US" sz="24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2581677" y="3666723"/>
            <a:ext cx="1088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Cornell 74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38677" y="4088667"/>
            <a:ext cx="1088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Tomsk 70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822654" y="771123"/>
            <a:ext cx="93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DESY 70</a:t>
            </a:r>
            <a:endParaRPr lang="en-US" sz="1400" dirty="0">
              <a:latin typeface="Comic Sans MS" pitchFamily="66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522289"/>
              </p:ext>
            </p:extLst>
          </p:nvPr>
        </p:nvGraphicFramePr>
        <p:xfrm>
          <a:off x="5356400" y="1228971"/>
          <a:ext cx="3046105" cy="512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8" name="Equation" r:id="rId4" imgW="1434960" imgH="241200" progId="Equation.3">
                  <p:embed/>
                </p:oleObj>
              </mc:Choice>
              <mc:Fallback>
                <p:oleObj name="Equation" r:id="rId4" imgW="14349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56400" y="1228971"/>
                        <a:ext cx="3046105" cy="512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841242" y="186524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4.8 % error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35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1" y="-12634"/>
            <a:ext cx="7647314" cy="68706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0" y="2624141"/>
            <a:ext cx="16002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3581400" y="3435317"/>
            <a:ext cx="198118" cy="189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200" y="395699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  <a:latin typeface="Comic Sans MS" pitchFamily="66" charset="0"/>
              </a:rPr>
              <a:t>Measurements used in the 2012 PDG average</a:t>
            </a:r>
            <a:endParaRPr lang="en-US" sz="24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2476842" y="395700"/>
            <a:ext cx="198118" cy="222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1864056" y="4876800"/>
            <a:ext cx="198118" cy="1088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76400" y="5015552"/>
            <a:ext cx="6248400" cy="0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2581677" y="3666723"/>
            <a:ext cx="1088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Cornell 74</a:t>
            </a:r>
            <a:endParaRPr lang="en-US" sz="1400" dirty="0">
              <a:latin typeface="Comic Sans MS" pitchFamily="66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474554"/>
              </p:ext>
            </p:extLst>
          </p:nvPr>
        </p:nvGraphicFramePr>
        <p:xfrm>
          <a:off x="5356225" y="1228725"/>
          <a:ext cx="30464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2" name="Equation" r:id="rId4" imgW="1434960" imgH="241200" progId="Equation.3">
                  <p:embed/>
                </p:oleObj>
              </mc:Choice>
              <mc:Fallback>
                <p:oleObj name="Equation" r:id="rId4" imgW="143496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1228725"/>
                        <a:ext cx="304641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41242" y="186524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2.1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% error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5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315200" cy="707886"/>
          </a:xfrm>
          <a:prstGeom prst="rect">
            <a:avLst/>
          </a:prstGeom>
          <a:solidFill>
            <a:srgbClr val="FFC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Theory is ahead of experiment: can we “break” the 1% uncertainty level in measurements of  </a:t>
            </a:r>
            <a:r>
              <a:rPr lang="en-US" sz="2000" dirty="0" smtClean="0">
                <a:latin typeface="Symbol" pitchFamily="18" charset="2"/>
              </a:rPr>
              <a:t>G(p</a:t>
            </a:r>
            <a:r>
              <a:rPr lang="en-US" sz="2000" baseline="30000" dirty="0" smtClean="0">
                <a:latin typeface="Comic Sans MS" pitchFamily="66" charset="0"/>
              </a:rPr>
              <a:t>0</a:t>
            </a:r>
            <a:r>
              <a:rPr lang="en-US" sz="2000" dirty="0" smtClean="0">
                <a:latin typeface="Times New Roman"/>
                <a:cs typeface="Times New Roman"/>
              </a:rPr>
              <a:t>→</a:t>
            </a:r>
            <a:r>
              <a:rPr lang="en-US" sz="2000" dirty="0" smtClean="0">
                <a:latin typeface="Symbol" pitchFamily="18" charset="2"/>
              </a:rPr>
              <a:t>gg)</a:t>
            </a:r>
            <a:r>
              <a:rPr lang="en-US" sz="2000" dirty="0" smtClean="0">
                <a:latin typeface="Comic Sans MS" pitchFamily="66" charset="0"/>
              </a:rPr>
              <a:t> 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09800"/>
            <a:ext cx="7543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Comic Sans MS" pitchFamily="66" charset="0"/>
              </a:rPr>
              <a:t>There are plans to do a direct measurement of the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>
                <a:latin typeface="Comic Sans MS" pitchFamily="66" charset="0"/>
              </a:rPr>
              <a:t>0</a:t>
            </a:r>
            <a:r>
              <a:rPr lang="en-US" sz="2000" dirty="0" smtClean="0">
                <a:latin typeface="Comic Sans MS" pitchFamily="66" charset="0"/>
              </a:rPr>
              <a:t> lifetime at COMPASS. Important to measure the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>
                <a:latin typeface="Comic Sans MS" pitchFamily="66" charset="0"/>
              </a:rPr>
              <a:t>0</a:t>
            </a:r>
            <a:r>
              <a:rPr lang="en-US" sz="2000" dirty="0" smtClean="0">
                <a:latin typeface="Comic Sans MS" pitchFamily="66" charset="0"/>
              </a:rPr>
              <a:t> momentum distribution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Comic Sans MS" pitchFamily="66" charset="0"/>
              </a:rPr>
              <a:t>There are plans for measurements of </a:t>
            </a:r>
            <a:r>
              <a:rPr lang="en-US" sz="2000" dirty="0" err="1" smtClean="0">
                <a:latin typeface="Comic Sans MS" pitchFamily="66" charset="0"/>
              </a:rPr>
              <a:t>e</a:t>
            </a:r>
            <a:r>
              <a:rPr lang="en-US" sz="2000" baseline="30000" dirty="0" err="1" smtClean="0">
                <a:latin typeface="Comic Sans MS" pitchFamily="66" charset="0"/>
              </a:rPr>
              <a:t>+</a:t>
            </a:r>
            <a:r>
              <a:rPr lang="en-US" sz="2000" dirty="0" err="1" smtClean="0">
                <a:latin typeface="Comic Sans MS" pitchFamily="66" charset="0"/>
              </a:rPr>
              <a:t>e</a:t>
            </a:r>
            <a:r>
              <a:rPr lang="en-US" sz="2000" baseline="30000" dirty="0" smtClean="0">
                <a:latin typeface="Symbol" pitchFamily="18" charset="2"/>
              </a:rPr>
              <a:t>-</a:t>
            </a:r>
            <a:r>
              <a:rPr lang="en-US" sz="2000" dirty="0" smtClean="0">
                <a:latin typeface="Times New Roman"/>
                <a:cs typeface="Times New Roman"/>
              </a:rPr>
              <a:t>→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</a:t>
            </a:r>
            <a:r>
              <a:rPr lang="en-US" sz="2000" baseline="30000" dirty="0" err="1" smtClean="0">
                <a:latin typeface="Comic Sans MS" pitchFamily="66" charset="0"/>
              </a:rPr>
              <a:t>+</a:t>
            </a:r>
            <a:r>
              <a:rPr lang="en-US" sz="2000" dirty="0" err="1" smtClean="0">
                <a:latin typeface="Comic Sans MS" pitchFamily="66" charset="0"/>
              </a:rPr>
              <a:t>e</a:t>
            </a:r>
            <a:r>
              <a:rPr lang="en-US" sz="2000" baseline="30000" dirty="0" smtClean="0">
                <a:latin typeface="Symbol" pitchFamily="18" charset="2"/>
              </a:rPr>
              <a:t>-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>
                <a:latin typeface="Symbol" pitchFamily="18" charset="2"/>
              </a:rPr>
              <a:t>0 </a:t>
            </a:r>
            <a:r>
              <a:rPr lang="en-US" sz="2000" dirty="0" smtClean="0">
                <a:latin typeface="Comic Sans MS" pitchFamily="66" charset="0"/>
              </a:rPr>
              <a:t>at </a:t>
            </a:r>
            <a:r>
              <a:rPr lang="en-US" sz="2000" dirty="0" err="1" smtClean="0">
                <a:latin typeface="Comic Sans MS" pitchFamily="66" charset="0"/>
              </a:rPr>
              <a:t>Frascati</a:t>
            </a:r>
            <a:r>
              <a:rPr lang="en-US" sz="2000" dirty="0" smtClean="0">
                <a:latin typeface="Comic Sans MS" pitchFamily="66" charset="0"/>
              </a:rPr>
              <a:t> and Belle.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Comic Sans MS" pitchFamily="66" charset="0"/>
              </a:rPr>
              <a:t>The “dream” </a:t>
            </a:r>
            <a:r>
              <a:rPr lang="en-US" sz="2000" dirty="0" err="1" smtClean="0">
                <a:latin typeface="Comic Sans MS" pitchFamily="66" charset="0"/>
              </a:rPr>
              <a:t>Primakoff</a:t>
            </a:r>
            <a:r>
              <a:rPr lang="en-US" sz="2000" dirty="0" smtClean="0">
                <a:latin typeface="Comic Sans MS" pitchFamily="66" charset="0"/>
              </a:rPr>
              <a:t> experiment would use electrons as the target. Need </a:t>
            </a:r>
            <a:r>
              <a:rPr lang="en-US" sz="2000" dirty="0" err="1" smtClean="0">
                <a:latin typeface="Comic Sans MS" pitchFamily="66" charset="0"/>
              </a:rPr>
              <a:t>E</a:t>
            </a:r>
            <a:r>
              <a:rPr lang="en-US" sz="2000" baseline="-25000" dirty="0" err="1" smtClean="0">
                <a:latin typeface="Symbol" pitchFamily="18" charset="2"/>
              </a:rPr>
              <a:t>g</a:t>
            </a:r>
            <a:r>
              <a:rPr lang="en-US" sz="2000" dirty="0" smtClean="0">
                <a:latin typeface="Comic Sans MS" pitchFamily="66" charset="0"/>
              </a:rPr>
              <a:t> &gt; 20 </a:t>
            </a:r>
            <a:r>
              <a:rPr lang="en-US" sz="2000" dirty="0" err="1" smtClean="0">
                <a:latin typeface="Comic Sans MS" pitchFamily="66" charset="0"/>
              </a:rPr>
              <a:t>GeV</a:t>
            </a:r>
            <a:r>
              <a:rPr lang="en-US" sz="2000" dirty="0" smtClean="0">
                <a:latin typeface="Comic Sans MS" pitchFamily="66" charset="0"/>
              </a:rPr>
              <a:t>, and do the measurement relative to a known QED process, such as atomic Compton scattering. </a:t>
            </a:r>
            <a:r>
              <a:rPr lang="en-US" sz="2000" i="1" dirty="0" smtClean="0">
                <a:latin typeface="Comic Sans MS" pitchFamily="66" charset="0"/>
              </a:rPr>
              <a:t>EIC experiment?</a:t>
            </a:r>
            <a:endParaRPr lang="en-US" sz="2000" i="1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79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822125"/>
            <a:ext cx="7543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omic Sans MS" pitchFamily="66" charset="0"/>
              </a:rPr>
              <a:t>References: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omic Sans MS" pitchFamily="66" charset="0"/>
              </a:rPr>
              <a:t>A.M. Bernstein and Barry R. Holstein, commissioned article submitted to RMP, and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omic Sans MS" pitchFamily="66" charset="0"/>
              </a:rPr>
              <a:t>R. </a:t>
            </a:r>
            <a:r>
              <a:rPr lang="en-US" dirty="0" err="1" smtClean="0">
                <a:latin typeface="Comic Sans MS" pitchFamily="66" charset="0"/>
              </a:rPr>
              <a:t>Miskimen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Annu</a:t>
            </a:r>
            <a:r>
              <a:rPr lang="en-US" dirty="0" smtClean="0">
                <a:latin typeface="Comic Sans MS" pitchFamily="66" charset="0"/>
              </a:rPr>
              <a:t>. Rev. </a:t>
            </a:r>
            <a:r>
              <a:rPr lang="en-US" dirty="0" err="1" smtClean="0">
                <a:latin typeface="Comic Sans MS" pitchFamily="66" charset="0"/>
              </a:rPr>
              <a:t>Nucl</a:t>
            </a:r>
            <a:r>
              <a:rPr lang="en-US" dirty="0" smtClean="0">
                <a:latin typeface="Comic Sans MS" pitchFamily="66" charset="0"/>
              </a:rPr>
              <a:t>. Part. Sci. 2011, 61:1-21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762000"/>
            <a:ext cx="7772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latin typeface="Comic Sans MS" pitchFamily="66" charset="0"/>
              </a:rPr>
              <a:t>Summary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Comic Sans MS" pitchFamily="66" charset="0"/>
              </a:rPr>
              <a:t>PRIMEX-I measured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>
                <a:latin typeface="Comic Sans MS" pitchFamily="66" charset="0"/>
              </a:rPr>
              <a:t>0</a:t>
            </a:r>
            <a:r>
              <a:rPr lang="en-US" sz="2000" dirty="0" smtClean="0">
                <a:latin typeface="Times New Roman"/>
                <a:cs typeface="Times New Roman"/>
              </a:rPr>
              <a:t>→</a:t>
            </a:r>
            <a:r>
              <a:rPr lang="en-US" sz="2000" dirty="0" smtClean="0">
                <a:latin typeface="Symbol" pitchFamily="18" charset="2"/>
                <a:cs typeface="Times New Roman"/>
              </a:rPr>
              <a:t>gg</a:t>
            </a:r>
            <a:r>
              <a:rPr lang="en-US" sz="2000" dirty="0" smtClean="0">
                <a:latin typeface="Comic Sans MS" pitchFamily="66" charset="0"/>
                <a:cs typeface="Times New Roman"/>
              </a:rPr>
              <a:t>) with a total uncertainty of 2.8%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Comic Sans MS" pitchFamily="66" charset="0"/>
                <a:cs typeface="Times New Roman"/>
              </a:rPr>
              <a:t>The PRIMEX-I result is in good agreement with NLO </a:t>
            </a:r>
            <a:r>
              <a:rPr lang="en-US" sz="2000" dirty="0" err="1" smtClean="0">
                <a:latin typeface="Comic Sans MS" pitchFamily="66" charset="0"/>
                <a:cs typeface="Times New Roman"/>
              </a:rPr>
              <a:t>ChPT</a:t>
            </a:r>
            <a:endParaRPr lang="en-US" sz="2000" dirty="0" smtClean="0">
              <a:latin typeface="Comic Sans MS" pitchFamily="66" charset="0"/>
              <a:cs typeface="Times New Roman"/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Comic Sans MS" pitchFamily="66" charset="0"/>
                <a:cs typeface="Times New Roman"/>
              </a:rPr>
              <a:t>The PRIMEX-II result is projected to have a total uncertainty of 1.4</a:t>
            </a:r>
            <a:r>
              <a:rPr lang="en-US" sz="2000" dirty="0" smtClean="0">
                <a:latin typeface="Comic Sans MS" pitchFamily="66" charset="0"/>
                <a:cs typeface="Times New Roman"/>
              </a:rPr>
              <a:t>%.  Analysis is in progress. </a:t>
            </a:r>
            <a:endParaRPr lang="en-US" sz="2000" dirty="0" smtClean="0">
              <a:latin typeface="Comic Sans MS" pitchFamily="66" charset="0"/>
              <a:cs typeface="Times New Roman"/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Comic Sans MS" pitchFamily="66" charset="0"/>
              </a:rPr>
              <a:t>Error on the updated PDG average for </a:t>
            </a:r>
            <a:r>
              <a:rPr lang="en-US" sz="2800" dirty="0" err="1" smtClean="0">
                <a:latin typeface="Symbol" pitchFamily="18" charset="2"/>
              </a:rPr>
              <a:t>t</a:t>
            </a:r>
            <a:r>
              <a:rPr lang="en-US" sz="2800" baseline="-25000" dirty="0" err="1" smtClean="0">
                <a:latin typeface="Symbol" pitchFamily="18" charset="2"/>
              </a:rPr>
              <a:t>p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has been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reduced by a factor of × 2.3</a:t>
            </a:r>
            <a:endParaRPr lang="en-US" sz="2800" baseline="-25000" dirty="0" smtClean="0">
              <a:latin typeface="Symbol" pitchFamily="18" charset="2"/>
            </a:endParaRPr>
          </a:p>
          <a:p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2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14802" y="3747824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i="1" dirty="0" smtClean="0">
                <a:latin typeface="Comic Sans MS" pitchFamily="66" charset="0"/>
              </a:rPr>
              <a:t> Adler</a:t>
            </a:r>
            <a:r>
              <a:rPr lang="en-US" sz="2400" i="1" dirty="0">
                <a:latin typeface="Comic Sans MS" pitchFamily="66" charset="0"/>
              </a:rPr>
              <a:t>, Bell, </a:t>
            </a:r>
            <a:r>
              <a:rPr lang="en-US" sz="2400" i="1" dirty="0" smtClean="0">
                <a:latin typeface="Comic Sans MS" pitchFamily="66" charset="0"/>
              </a:rPr>
              <a:t>and </a:t>
            </a:r>
            <a:r>
              <a:rPr lang="en-US" sz="2400" i="1" dirty="0" err="1" smtClean="0">
                <a:latin typeface="Comic Sans MS" pitchFamily="66" charset="0"/>
              </a:rPr>
              <a:t>Jackiw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discover </a:t>
            </a:r>
            <a:r>
              <a:rPr lang="en-US" sz="2400" dirty="0">
                <a:latin typeface="Comic Sans MS" pitchFamily="66" charset="0"/>
              </a:rPr>
              <a:t>triangle            diagrams that alter PCAC predictions for </a:t>
            </a:r>
            <a:r>
              <a:rPr lang="en-US" sz="2400" dirty="0" err="1">
                <a:latin typeface="Symbol" pitchFamily="18" charset="2"/>
              </a:rPr>
              <a:t>p</a:t>
            </a:r>
            <a:r>
              <a:rPr lang="en-US" sz="2400" baseline="30000" dirty="0" err="1">
                <a:latin typeface="Comic Sans MS" pitchFamily="66" charset="0"/>
              </a:rPr>
              <a:t>o</a:t>
            </a:r>
            <a:r>
              <a:rPr lang="en-US" sz="2400" dirty="0">
                <a:latin typeface="Comic Sans MS" pitchFamily="66" charset="0"/>
              </a:rPr>
              <a:t> decay</a:t>
            </a:r>
          </a:p>
        </p:txBody>
      </p:sp>
      <p:grpSp>
        <p:nvGrpSpPr>
          <p:cNvPr id="10243" name="Group 5"/>
          <p:cNvGrpSpPr>
            <a:grpSpLocks/>
          </p:cNvGrpSpPr>
          <p:nvPr/>
        </p:nvGrpSpPr>
        <p:grpSpPr bwMode="auto">
          <a:xfrm>
            <a:off x="2576015" y="5036607"/>
            <a:ext cx="3810000" cy="1204913"/>
            <a:chOff x="1440" y="864"/>
            <a:chExt cx="2400" cy="759"/>
          </a:xfrm>
        </p:grpSpPr>
        <p:sp>
          <p:nvSpPr>
            <p:cNvPr id="10245" name="Line 6"/>
            <p:cNvSpPr>
              <a:spLocks noChangeShapeType="1"/>
            </p:cNvSpPr>
            <p:nvPr/>
          </p:nvSpPr>
          <p:spPr bwMode="auto">
            <a:xfrm>
              <a:off x="2832" y="960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Line 7"/>
            <p:cNvSpPr>
              <a:spLocks noChangeShapeType="1"/>
            </p:cNvSpPr>
            <p:nvPr/>
          </p:nvSpPr>
          <p:spPr bwMode="auto">
            <a:xfrm flipH="1">
              <a:off x="2352" y="960"/>
              <a:ext cx="48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Line 8"/>
            <p:cNvSpPr>
              <a:spLocks noChangeShapeType="1"/>
            </p:cNvSpPr>
            <p:nvPr/>
          </p:nvSpPr>
          <p:spPr bwMode="auto">
            <a:xfrm>
              <a:off x="2352" y="1296"/>
              <a:ext cx="48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9"/>
            <p:cNvSpPr>
              <a:spLocks noChangeShapeType="1"/>
            </p:cNvSpPr>
            <p:nvPr/>
          </p:nvSpPr>
          <p:spPr bwMode="auto">
            <a:xfrm flipV="1">
              <a:off x="1728" y="1296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Text Box 10"/>
            <p:cNvSpPr txBox="1">
              <a:spLocks noChangeArrowheads="1"/>
            </p:cNvSpPr>
            <p:nvPr/>
          </p:nvSpPr>
          <p:spPr bwMode="auto">
            <a:xfrm>
              <a:off x="1440" y="120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p</a:t>
              </a:r>
            </a:p>
          </p:txBody>
        </p:sp>
        <p:sp>
          <p:nvSpPr>
            <p:cNvPr id="10250" name="Text Box 11"/>
            <p:cNvSpPr txBox="1">
              <a:spLocks noChangeArrowheads="1"/>
            </p:cNvSpPr>
            <p:nvPr/>
          </p:nvSpPr>
          <p:spPr bwMode="auto">
            <a:xfrm>
              <a:off x="3552" y="86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k</a:t>
              </a:r>
              <a:r>
                <a:rPr lang="en-US" baseline="-25000"/>
                <a:t>1</a:t>
              </a:r>
            </a:p>
          </p:txBody>
        </p:sp>
        <p:sp>
          <p:nvSpPr>
            <p:cNvPr id="10251" name="Text Box 12"/>
            <p:cNvSpPr txBox="1">
              <a:spLocks noChangeArrowheads="1"/>
            </p:cNvSpPr>
            <p:nvPr/>
          </p:nvSpPr>
          <p:spPr bwMode="auto">
            <a:xfrm>
              <a:off x="3552" y="139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k</a:t>
              </a:r>
              <a:r>
                <a:rPr lang="en-US" baseline="-25000"/>
                <a:t>2</a:t>
              </a:r>
            </a:p>
          </p:txBody>
        </p:sp>
        <p:grpSp>
          <p:nvGrpSpPr>
            <p:cNvPr id="10252" name="Group 13"/>
            <p:cNvGrpSpPr>
              <a:grpSpLocks/>
            </p:cNvGrpSpPr>
            <p:nvPr/>
          </p:nvGrpSpPr>
          <p:grpSpPr bwMode="auto">
            <a:xfrm>
              <a:off x="2832" y="864"/>
              <a:ext cx="672" cy="193"/>
              <a:chOff x="1745" y="1440"/>
              <a:chExt cx="1087" cy="289"/>
            </a:xfrm>
          </p:grpSpPr>
          <p:grpSp>
            <p:nvGrpSpPr>
              <p:cNvPr id="10276" name="Group 14"/>
              <p:cNvGrpSpPr>
                <a:grpSpLocks/>
              </p:cNvGrpSpPr>
              <p:nvPr/>
            </p:nvGrpSpPr>
            <p:grpSpPr bwMode="auto">
              <a:xfrm>
                <a:off x="1981" y="1440"/>
                <a:ext cx="707" cy="289"/>
                <a:chOff x="576" y="2016"/>
                <a:chExt cx="5184" cy="769"/>
              </a:xfrm>
            </p:grpSpPr>
            <p:grpSp>
              <p:nvGrpSpPr>
                <p:cNvPr id="10283" name="Group 15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10294" name="Arc 16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95" name="Arc 17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96" name="Arc 18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97" name="Arc 19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84" name="Group 20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10290" name="Arc 21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91" name="Arc 22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92" name="Arc 23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93" name="Arc 24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85" name="Group 25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10286" name="Arc 26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87" name="Arc 27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88" name="Arc 28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89" name="Arc 29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277" name="Group 30"/>
              <p:cNvGrpSpPr>
                <a:grpSpLocks/>
              </p:cNvGrpSpPr>
              <p:nvPr/>
            </p:nvGrpSpPr>
            <p:grpSpPr bwMode="auto">
              <a:xfrm>
                <a:off x="1745" y="1440"/>
                <a:ext cx="236" cy="289"/>
                <a:chOff x="432" y="1584"/>
                <a:chExt cx="1732" cy="769"/>
              </a:xfrm>
            </p:grpSpPr>
            <p:sp>
              <p:nvSpPr>
                <p:cNvPr id="10279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0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1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2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78" name="Line 35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53" name="Group 36"/>
            <p:cNvGrpSpPr>
              <a:grpSpLocks/>
            </p:cNvGrpSpPr>
            <p:nvPr/>
          </p:nvGrpSpPr>
          <p:grpSpPr bwMode="auto">
            <a:xfrm>
              <a:off x="2832" y="1392"/>
              <a:ext cx="672" cy="193"/>
              <a:chOff x="1745" y="1440"/>
              <a:chExt cx="1087" cy="289"/>
            </a:xfrm>
          </p:grpSpPr>
          <p:grpSp>
            <p:nvGrpSpPr>
              <p:cNvPr id="10254" name="Group 37"/>
              <p:cNvGrpSpPr>
                <a:grpSpLocks/>
              </p:cNvGrpSpPr>
              <p:nvPr/>
            </p:nvGrpSpPr>
            <p:grpSpPr bwMode="auto">
              <a:xfrm>
                <a:off x="1981" y="1440"/>
                <a:ext cx="707" cy="289"/>
                <a:chOff x="576" y="2016"/>
                <a:chExt cx="5184" cy="769"/>
              </a:xfrm>
            </p:grpSpPr>
            <p:grpSp>
              <p:nvGrpSpPr>
                <p:cNvPr id="10261" name="Group 38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10272" name="Arc 39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73" name="Arc 40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74" name="Arc 41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75" name="Arc 42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62" name="Group 43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10268" name="Arc 44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9" name="Arc 45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70" name="Arc 46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71" name="Arc 47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63" name="Group 48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10264" name="Arc 49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5" name="Arc 50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6" name="Arc 51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7" name="Arc 52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255" name="Group 53"/>
              <p:cNvGrpSpPr>
                <a:grpSpLocks/>
              </p:cNvGrpSpPr>
              <p:nvPr/>
            </p:nvGrpSpPr>
            <p:grpSpPr bwMode="auto">
              <a:xfrm>
                <a:off x="1745" y="1440"/>
                <a:ext cx="236" cy="289"/>
                <a:chOff x="432" y="1584"/>
                <a:chExt cx="1732" cy="769"/>
              </a:xfrm>
            </p:grpSpPr>
            <p:sp>
              <p:nvSpPr>
                <p:cNvPr id="10257" name="Arc 54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8" name="Arc 55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9" name="Arc 56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0" name="Arc 57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56" name="Line 58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44" name="Text Box 59"/>
          <p:cNvSpPr txBox="1">
            <a:spLocks noChangeArrowheads="1"/>
          </p:cNvSpPr>
          <p:nvPr/>
        </p:nvSpPr>
        <p:spPr bwMode="auto">
          <a:xfrm>
            <a:off x="404315" y="484496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Theory for </a:t>
            </a:r>
            <a:r>
              <a:rPr lang="en-US" sz="2400" b="1" dirty="0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2400" b="1" baseline="30000" dirty="0" smtClean="0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sz="2400" b="1" dirty="0">
                <a:solidFill>
                  <a:schemeClr val="accent2"/>
                </a:solidFill>
                <a:cs typeface="Arial" pitchFamily="34" charset="0"/>
              </a:rPr>
              <a:t>→</a:t>
            </a:r>
            <a:r>
              <a:rPr lang="en-US" sz="2400" b="1" dirty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gg</a:t>
            </a:r>
            <a:r>
              <a:rPr lang="en-US" sz="2400" b="1" baseline="30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400" b="1" baseline="30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in the </a:t>
            </a: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era of “current algebra”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769393" y="2305542"/>
            <a:ext cx="792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Comic Sans MS" pitchFamily="66" charset="0"/>
              </a:rPr>
              <a:t>The soft-pion limit of PCAC predicts </a:t>
            </a:r>
            <a:r>
              <a:rPr lang="en-US" sz="2400" dirty="0" err="1" smtClean="0">
                <a:latin typeface="Comic Sans MS" pitchFamily="66" charset="0"/>
              </a:rPr>
              <a:t>A</a:t>
            </a:r>
            <a:r>
              <a:rPr lang="en-US" sz="2800" baseline="-25000" dirty="0" err="1" smtClean="0">
                <a:latin typeface="Symbol" pitchFamily="18" charset="2"/>
              </a:rPr>
              <a:t>gg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400" baseline="30000" dirty="0" smtClean="0">
                <a:latin typeface="Comic Sans MS" pitchFamily="66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should be stable against EM decays! </a:t>
            </a:r>
            <a:endParaRPr lang="en-US" sz="2400" dirty="0"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109176"/>
              </p:ext>
            </p:extLst>
          </p:nvPr>
        </p:nvGraphicFramePr>
        <p:xfrm>
          <a:off x="2713089" y="1219200"/>
          <a:ext cx="2911201" cy="821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Equation" r:id="rId3" imgW="1485720" imgH="419040" progId="Equation.3">
                  <p:embed/>
                </p:oleObj>
              </mc:Choice>
              <mc:Fallback>
                <p:oleObj name="Equation" r:id="rId3" imgW="14857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3089" y="1219200"/>
                        <a:ext cx="2911201" cy="821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841612" y="1981200"/>
            <a:ext cx="7543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000" i="1" dirty="0" err="1">
                <a:latin typeface="Comic Sans MS" pitchFamily="66" charset="0"/>
              </a:rPr>
              <a:t>Wess</a:t>
            </a:r>
            <a:r>
              <a:rPr lang="en-US" sz="2000" i="1" dirty="0">
                <a:latin typeface="Comic Sans MS" pitchFamily="66" charset="0"/>
              </a:rPr>
              <a:t>, </a:t>
            </a:r>
            <a:r>
              <a:rPr lang="en-US" sz="2000" i="1" dirty="0" err="1">
                <a:latin typeface="Comic Sans MS" pitchFamily="66" charset="0"/>
              </a:rPr>
              <a:t>Zumino</a:t>
            </a:r>
            <a:r>
              <a:rPr lang="en-US" sz="2000" i="1" dirty="0">
                <a:latin typeface="Comic Sans MS" pitchFamily="66" charset="0"/>
              </a:rPr>
              <a:t> and Witten</a:t>
            </a:r>
            <a:r>
              <a:rPr lang="en-US" sz="2000" dirty="0">
                <a:latin typeface="Comic Sans MS" pitchFamily="66" charset="0"/>
              </a:rPr>
              <a:t> construct anomalous O(p</a:t>
            </a:r>
            <a:r>
              <a:rPr lang="en-US" sz="2000" baseline="30000" dirty="0">
                <a:latin typeface="Comic Sans MS" pitchFamily="66" charset="0"/>
              </a:rPr>
              <a:t>4</a:t>
            </a:r>
            <a:r>
              <a:rPr lang="en-US" sz="2000" dirty="0">
                <a:latin typeface="Comic Sans MS" pitchFamily="66" charset="0"/>
              </a:rPr>
              <a:t>) </a:t>
            </a:r>
            <a:r>
              <a:rPr lang="en-US" sz="2000" dirty="0" err="1">
                <a:latin typeface="Comic Sans MS" pitchFamily="66" charset="0"/>
              </a:rPr>
              <a:t>lagrangian</a:t>
            </a:r>
            <a:r>
              <a:rPr lang="en-US" sz="2000" dirty="0">
                <a:latin typeface="Comic Sans MS" pitchFamily="66" charset="0"/>
              </a:rPr>
              <a:t> that permits transitions between even and odd numbers of pseudo-scalar mesons</a:t>
            </a:r>
            <a:endParaRPr lang="en-US" sz="2000" dirty="0">
              <a:latin typeface="Comic Sans MS" pitchFamily="66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omic Sans MS" pitchFamily="66" charset="0"/>
                <a:cs typeface="Arial" pitchFamily="34" charset="0"/>
              </a:rPr>
              <a:t> The chiral anomaly has special status in QCD: there are no low energy constants in </a:t>
            </a:r>
            <a:r>
              <a:rPr lang="en-US" sz="2000" dirty="0" err="1" smtClean="0">
                <a:latin typeface="Comic Sans MS" pitchFamily="66" charset="0"/>
                <a:cs typeface="Arial" pitchFamily="34" charset="0"/>
              </a:rPr>
              <a:t>lagrangian</a:t>
            </a:r>
            <a:r>
              <a:rPr lang="en-US" sz="2000" dirty="0" smtClean="0">
                <a:latin typeface="Comic Sans MS" pitchFamily="66" charset="0"/>
                <a:cs typeface="Arial" pitchFamily="34" charset="0"/>
              </a:rPr>
              <a:t>.  The O(p</a:t>
            </a:r>
            <a:r>
              <a:rPr lang="en-US" sz="2000" baseline="30000" dirty="0" smtClean="0">
                <a:latin typeface="Comic Sans MS" pitchFamily="66" charset="0"/>
                <a:cs typeface="Arial" pitchFamily="34" charset="0"/>
              </a:rPr>
              <a:t>4</a:t>
            </a:r>
            <a:r>
              <a:rPr lang="en-US" sz="2000" dirty="0" smtClean="0">
                <a:latin typeface="Comic Sans MS" pitchFamily="66" charset="0"/>
                <a:cs typeface="Arial" pitchFamily="34" charset="0"/>
              </a:rPr>
              <a:t>) prediction is </a:t>
            </a:r>
            <a:endParaRPr lang="en-US" sz="2000" dirty="0">
              <a:latin typeface="ScriptC" pitchFamily="2" charset="0"/>
              <a:cs typeface="Arial" pitchFamily="34" charset="0"/>
            </a:endParaRPr>
          </a:p>
        </p:txBody>
      </p:sp>
      <p:sp>
        <p:nvSpPr>
          <p:cNvPr id="2052" name="Text Box 67"/>
          <p:cNvSpPr txBox="1">
            <a:spLocks noChangeArrowheads="1"/>
          </p:cNvSpPr>
          <p:nvPr/>
        </p:nvSpPr>
        <p:spPr bwMode="auto">
          <a:xfrm>
            <a:off x="0" y="609599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Theory for </a:t>
            </a:r>
            <a:r>
              <a:rPr lang="en-US" sz="2400" b="1" dirty="0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2400" b="1" baseline="30000" dirty="0" smtClean="0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sz="2400" b="1" dirty="0" smtClean="0">
                <a:solidFill>
                  <a:schemeClr val="accent2"/>
                </a:solidFill>
                <a:cs typeface="Arial" pitchFamily="34" charset="0"/>
              </a:rPr>
              <a:t>→</a:t>
            </a:r>
            <a:r>
              <a:rPr lang="en-US" sz="2400" b="1" dirty="0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gg</a:t>
            </a:r>
            <a:r>
              <a:rPr lang="en-US" sz="2400" b="1" baseline="30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in the era of QCD effective interactions</a:t>
            </a:r>
            <a:endParaRPr lang="en-US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378258"/>
              </p:ext>
            </p:extLst>
          </p:nvPr>
        </p:nvGraphicFramePr>
        <p:xfrm>
          <a:off x="3890067" y="4038600"/>
          <a:ext cx="1363866" cy="81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4" imgW="723600" imgH="431640" progId="Equation.3">
                  <p:embed/>
                </p:oleObj>
              </mc:Choice>
              <mc:Fallback>
                <p:oleObj name="Equation" r:id="rId4" imgW="7236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0067" y="4038600"/>
                        <a:ext cx="1363866" cy="813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006396"/>
              </p:ext>
            </p:extLst>
          </p:nvPr>
        </p:nvGraphicFramePr>
        <p:xfrm>
          <a:off x="2456656" y="5105400"/>
          <a:ext cx="42306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6" imgW="2158920" imgH="457200" progId="Equation.3">
                  <p:embed/>
                </p:oleObj>
              </mc:Choice>
              <mc:Fallback>
                <p:oleObj name="Equation" r:id="rId6" imgW="215892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656" y="5105400"/>
                        <a:ext cx="4230688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13096" y="609600"/>
            <a:ext cx="766890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The most important NLO correction is due to </a:t>
            </a:r>
            <a:r>
              <a:rPr lang="en-US" sz="2000" dirty="0" err="1" smtClean="0">
                <a:latin typeface="Comic Sans MS" pitchFamily="66" charset="0"/>
              </a:rPr>
              <a:t>isospin</a:t>
            </a:r>
            <a:r>
              <a:rPr lang="en-US" sz="2000" dirty="0" smtClean="0">
                <a:latin typeface="Comic Sans MS" pitchFamily="66" charset="0"/>
              </a:rPr>
              <a:t> symmetry breaking m</a:t>
            </a:r>
            <a:r>
              <a:rPr lang="en-US" sz="2000" baseline="-25000" dirty="0" smtClean="0">
                <a:latin typeface="Comic Sans MS" pitchFamily="66" charset="0"/>
              </a:rPr>
              <a:t>u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 </a:t>
            </a:r>
            <a:r>
              <a:rPr lang="en-US" sz="2000" dirty="0" smtClean="0">
                <a:latin typeface="Comic Sans MS" pitchFamily="66" charset="0"/>
              </a:rPr>
              <a:t>m</a:t>
            </a:r>
            <a:r>
              <a:rPr lang="en-US" sz="2000" baseline="-25000" dirty="0" smtClean="0">
                <a:latin typeface="Comic Sans MS" pitchFamily="66" charset="0"/>
              </a:rPr>
              <a:t>d</a:t>
            </a:r>
            <a:endParaRPr lang="en-US" sz="2000" baseline="-250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Comic Sans MS" pitchFamily="66" charset="0"/>
              </a:rPr>
              <a:t>Causes a mixing of the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>
                <a:latin typeface="Comic Sans MS" pitchFamily="66" charset="0"/>
              </a:rPr>
              <a:t>0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and </a:t>
            </a:r>
            <a:r>
              <a:rPr lang="en-US" sz="2000" dirty="0">
                <a:latin typeface="Symbol" pitchFamily="18" charset="2"/>
              </a:rPr>
              <a:t>h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´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states, amplitudes and decay constants. 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Comic Sans MS" pitchFamily="66" charset="0"/>
              </a:rPr>
              <a:t>Arguably the most comprehensive NLO </a:t>
            </a:r>
            <a:r>
              <a:rPr lang="en-US" sz="2000" dirty="0" err="1" smtClean="0">
                <a:latin typeface="Comic Sans MS" pitchFamily="66" charset="0"/>
              </a:rPr>
              <a:t>ChPT</a:t>
            </a:r>
            <a:r>
              <a:rPr lang="en-US" sz="2000" dirty="0" smtClean="0">
                <a:latin typeface="Comic Sans MS" pitchFamily="66" charset="0"/>
              </a:rPr>
              <a:t> calculation is by </a:t>
            </a:r>
            <a:r>
              <a:rPr lang="en-US" sz="2000" dirty="0" err="1" smtClean="0">
                <a:latin typeface="Comic Sans MS" pitchFamily="66" charset="0"/>
              </a:rPr>
              <a:t>Goity</a:t>
            </a:r>
            <a:r>
              <a:rPr lang="en-US" sz="2000" dirty="0" smtClean="0">
                <a:latin typeface="Comic Sans MS" pitchFamily="66" charset="0"/>
              </a:rPr>
              <a:t>, Bernstein and Holstein, calculated in the 1/</a:t>
            </a:r>
            <a:r>
              <a:rPr lang="en-US" sz="2000" dirty="0" err="1" smtClean="0">
                <a:latin typeface="Comic Sans MS" pitchFamily="66" charset="0"/>
              </a:rPr>
              <a:t>N</a:t>
            </a:r>
            <a:r>
              <a:rPr lang="en-US" sz="2000" baseline="-25000" dirty="0" err="1" smtClean="0">
                <a:latin typeface="Comic Sans MS" pitchFamily="66" charset="0"/>
              </a:rPr>
              <a:t>c</a:t>
            </a:r>
            <a:r>
              <a:rPr lang="en-US" sz="2000" dirty="0" smtClean="0">
                <a:latin typeface="Comic Sans MS" pitchFamily="66" charset="0"/>
              </a:rPr>
              <a:t> expansion up to O(p</a:t>
            </a:r>
            <a:r>
              <a:rPr lang="en-US" sz="2000" baseline="30000" dirty="0" smtClean="0">
                <a:latin typeface="Comic Sans MS" pitchFamily="66" charset="0"/>
              </a:rPr>
              <a:t>6</a:t>
            </a:r>
            <a:r>
              <a:rPr lang="en-US" sz="2000" dirty="0" smtClean="0">
                <a:latin typeface="Comic Sans MS" pitchFamily="66" charset="0"/>
              </a:rPr>
              <a:t>) </a:t>
            </a:r>
            <a:r>
              <a:rPr lang="en-US" sz="2000" baseline="30000" dirty="0" smtClean="0">
                <a:latin typeface="Comic Sans MS" pitchFamily="66" charset="0"/>
              </a:rPr>
              <a:t>†</a:t>
            </a:r>
            <a:r>
              <a:rPr lang="en-US" sz="2000" dirty="0" smtClean="0">
                <a:latin typeface="Comic Sans MS" pitchFamily="66" charset="0"/>
              </a:rPr>
              <a:t> </a:t>
            </a:r>
            <a:endParaRPr lang="en-US" sz="2000" dirty="0">
              <a:latin typeface="Comic Sans MS" pitchFamily="66" charset="0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403788"/>
              </p:ext>
            </p:extLst>
          </p:nvPr>
        </p:nvGraphicFramePr>
        <p:xfrm>
          <a:off x="3041804" y="3352800"/>
          <a:ext cx="30114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3" imgW="1384200" imgH="228600" progId="Equation.3">
                  <p:embed/>
                </p:oleObj>
              </mc:Choice>
              <mc:Fallback>
                <p:oleObj name="Equation" r:id="rId3" imgW="13842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804" y="3352800"/>
                        <a:ext cx="301148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713096" y="4167004"/>
            <a:ext cx="800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cs typeface="Arial" pitchFamily="34" charset="0"/>
              </a:rPr>
              <a:t>≈ </a:t>
            </a:r>
            <a:r>
              <a:rPr lang="en-US" sz="2000" dirty="0">
                <a:latin typeface="Comic Sans MS" pitchFamily="66" charset="0"/>
                <a:cs typeface="Arial" pitchFamily="34" charset="0"/>
              </a:rPr>
              <a:t>5% higher than LO, with uncertainty of less than 1%</a:t>
            </a: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914400" y="5791200"/>
            <a:ext cx="746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cs typeface="Arial" pitchFamily="34" charset="0"/>
              </a:rPr>
              <a:t>† </a:t>
            </a:r>
            <a:r>
              <a:rPr lang="en-US" sz="1600" dirty="0">
                <a:latin typeface="Comic Sans MS" pitchFamily="66" charset="0"/>
              </a:rPr>
              <a:t>J. </a:t>
            </a:r>
            <a:r>
              <a:rPr lang="en-US" sz="1600" dirty="0" err="1">
                <a:latin typeface="Comic Sans MS" pitchFamily="66" charset="0"/>
              </a:rPr>
              <a:t>Goity</a:t>
            </a:r>
            <a:r>
              <a:rPr lang="en-US" sz="1600" dirty="0">
                <a:latin typeface="Comic Sans MS" pitchFamily="66" charset="0"/>
              </a:rPr>
              <a:t>, A. Bernstein, and B. Holstein, Phys. Rev. D66:076014, </a:t>
            </a:r>
            <a:r>
              <a:rPr lang="en-US" sz="1600" dirty="0" smtClean="0">
                <a:latin typeface="Comic Sans MS" pitchFamily="66" charset="0"/>
              </a:rPr>
              <a:t>2002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7" name="Picture 37" descr="pi0_width_cern_and_theory"/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590800"/>
            <a:ext cx="3733800" cy="4267200"/>
          </a:xfrm>
        </p:spPr>
      </p:pic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Direct Measurement of Lifetime (CERN 1984)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5286375" y="1752600"/>
            <a:ext cx="3857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(</a:t>
            </a:r>
            <a:r>
              <a:rPr lang="en-US" sz="2000" baseline="30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r>
              <a:rPr lang="en-US" sz="2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) = 7.34eV3.1%(total)</a:t>
            </a:r>
            <a:r>
              <a:rPr lang="en-US" sz="2000">
                <a:latin typeface="Comic Sans MS" pitchFamily="66" charset="0"/>
                <a:sym typeface="Symbol" pitchFamily="18" charset="2"/>
              </a:rPr>
              <a:t> </a:t>
            </a:r>
          </a:p>
          <a:p>
            <a:pPr eaLnBrk="1" hangingPunct="1"/>
            <a:r>
              <a:rPr lang="en-US" sz="2000">
                <a:latin typeface="Comic Sans MS" pitchFamily="66" charset="0"/>
                <a:sym typeface="Symbol" pitchFamily="18" charset="2"/>
              </a:rPr>
              <a:t>Dominant systematic error:</a:t>
            </a:r>
          </a:p>
          <a:p>
            <a:pPr eaLnBrk="1" hangingPunct="1"/>
            <a:r>
              <a:rPr lang="en-US" sz="2000">
                <a:latin typeface="Comic Sans MS" pitchFamily="66" charset="0"/>
                <a:sym typeface="Symbol" pitchFamily="18" charset="2"/>
              </a:rPr>
              <a:t>Uncertainty in P</a:t>
            </a:r>
            <a:r>
              <a:rPr lang="en-US" sz="2000" baseline="-10000">
                <a:latin typeface="Comic Sans MS" pitchFamily="66" charset="0"/>
                <a:sym typeface="Symbol" pitchFamily="18" charset="2"/>
              </a:rPr>
              <a:t></a:t>
            </a:r>
            <a:r>
              <a:rPr lang="en-US" sz="2000" baseline="-2500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>
                <a:latin typeface="Comic Sans MS" pitchFamily="66" charset="0"/>
                <a:sym typeface="Symbol" pitchFamily="18" charset="2"/>
              </a:rPr>
              <a:t> (1.5%)</a:t>
            </a:r>
          </a:p>
        </p:txBody>
      </p:sp>
      <p:pic>
        <p:nvPicPr>
          <p:cNvPr id="205835" name="Picture 11" descr="direct_cern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15686" r="4849" b="15686"/>
          <a:stretch>
            <a:fillRect/>
          </a:stretch>
        </p:blipFill>
        <p:spPr>
          <a:xfrm>
            <a:off x="0" y="3382963"/>
            <a:ext cx="5334000" cy="3192462"/>
          </a:xfrm>
          <a:noFill/>
        </p:spPr>
      </p:pic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525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>
                <a:latin typeface="Comic Sans MS" pitchFamily="66" charset="0"/>
                <a:sym typeface="Symbol" pitchFamily="18" charset="2"/>
              </a:rPr>
              <a:t></a:t>
            </a:r>
            <a:r>
              <a:rPr lang="en-US" sz="2000" baseline="-25000">
                <a:latin typeface="Comic Sans MS" pitchFamily="66" charset="0"/>
                <a:sym typeface="Symbol" pitchFamily="18" charset="2"/>
              </a:rPr>
              <a:t></a:t>
            </a:r>
            <a:r>
              <a:rPr lang="en-US" sz="2000">
                <a:latin typeface="Comic Sans MS" pitchFamily="66" charset="0"/>
                <a:sym typeface="Symbol" pitchFamily="18" charset="2"/>
              </a:rPr>
              <a:t>1x10</a:t>
            </a:r>
            <a:r>
              <a:rPr lang="en-US" sz="2000" baseline="30000">
                <a:latin typeface="Comic Sans MS" pitchFamily="66" charset="0"/>
                <a:sym typeface="Symbol" pitchFamily="18" charset="2"/>
              </a:rPr>
              <a:t>-16</a:t>
            </a:r>
            <a:r>
              <a:rPr lang="en-US" sz="2000">
                <a:latin typeface="Comic Sans MS" pitchFamily="66" charset="0"/>
                <a:sym typeface="Symbol" pitchFamily="18" charset="2"/>
              </a:rPr>
              <a:t> sec </a:t>
            </a:r>
            <a:r>
              <a:rPr lang="en-US" sz="2000">
                <a:solidFill>
                  <a:srgbClr val="CC3300"/>
                </a:solidFill>
                <a:latin typeface="Comic Sans MS" pitchFamily="66" charset="0"/>
                <a:sym typeface="Symbol" pitchFamily="18" charset="2"/>
              </a:rPr>
              <a:t>too small to measure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304800" y="12954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0066FF"/>
              </a:buClr>
              <a:buFont typeface="Wingdings" pitchFamily="2" charset="2"/>
              <a:buChar char="Ø"/>
            </a:pPr>
            <a:r>
              <a:rPr lang="en-US" sz="2000">
                <a:latin typeface="Comic Sans MS" pitchFamily="66" charset="0"/>
              </a:rPr>
              <a:t>Solution:   Create energetic </a:t>
            </a:r>
            <a:r>
              <a:rPr lang="en-US" sz="2000">
                <a:latin typeface="Comic Sans MS" pitchFamily="66" charset="0"/>
                <a:sym typeface="Symbol" pitchFamily="18" charset="2"/>
              </a:rPr>
              <a:t></a:t>
            </a:r>
            <a:r>
              <a:rPr lang="en-US" sz="2000" baseline="30000">
                <a:latin typeface="Comic Sans MS" pitchFamily="66" charset="0"/>
                <a:sym typeface="Symbol" pitchFamily="18" charset="2"/>
              </a:rPr>
              <a:t>0</a:t>
            </a:r>
            <a:r>
              <a:rPr lang="en-US" sz="2000">
                <a:latin typeface="Comic Sans MS" pitchFamily="66" charset="0"/>
              </a:rPr>
              <a:t> ‘s,</a:t>
            </a:r>
          </a:p>
          <a:p>
            <a:pPr eaLnBrk="1" hangingPunct="1"/>
            <a:r>
              <a:rPr lang="en-US" sz="2400">
                <a:latin typeface="Comic Sans MS" pitchFamily="66" charset="0"/>
              </a:rPr>
              <a:t>	   L </a:t>
            </a:r>
            <a:r>
              <a:rPr lang="en-US" sz="2400">
                <a:latin typeface="Comic Sans MS" pitchFamily="66" charset="0"/>
                <a:sym typeface="Symbol" pitchFamily="18" charset="2"/>
              </a:rPr>
              <a:t>= v</a:t>
            </a:r>
            <a:r>
              <a:rPr lang="en-US" sz="2400" baseline="-10000">
                <a:latin typeface="Comic Sans MS" pitchFamily="66" charset="0"/>
                <a:sym typeface="Symbol" pitchFamily="18" charset="2"/>
              </a:rPr>
              <a:t></a:t>
            </a:r>
            <a:r>
              <a:rPr lang="en-US" sz="2400">
                <a:latin typeface="Comic Sans MS" pitchFamily="66" charset="0"/>
                <a:sym typeface="Symbol" pitchFamily="18" charset="2"/>
              </a:rPr>
              <a:t>E/m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381000" y="2667000"/>
            <a:ext cx="434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latin typeface="Comic Sans MS" pitchFamily="66" charset="0"/>
              </a:rPr>
              <a:t>For E= 1000 GeV, L</a:t>
            </a:r>
            <a:r>
              <a:rPr lang="en-US" sz="2000" baseline="-25000">
                <a:latin typeface="Comic Sans MS" pitchFamily="66" charset="0"/>
              </a:rPr>
              <a:t>mean</a:t>
            </a:r>
            <a:r>
              <a:rPr lang="en-US" sz="2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  <a:sym typeface="Symbol" pitchFamily="18" charset="2"/>
              </a:rPr>
              <a:t> 100 </a:t>
            </a:r>
            <a:r>
              <a:rPr lang="el-GR" sz="2000">
                <a:latin typeface="Comic Sans MS" pitchFamily="66" charset="0"/>
                <a:sym typeface="Symbol" pitchFamily="18" charset="2"/>
              </a:rPr>
              <a:t>μ</a:t>
            </a:r>
            <a:r>
              <a:rPr lang="en-US" sz="2000">
                <a:latin typeface="Comic Sans MS" pitchFamily="66" charset="0"/>
                <a:sym typeface="Symbol" pitchFamily="18" charset="2"/>
              </a:rPr>
              <a:t>m</a:t>
            </a:r>
            <a:endParaRPr lang="en-US" sz="20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304800" y="2133600"/>
            <a:ext cx="344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>
                <a:latin typeface="Comic Sans MS" pitchFamily="66" charset="0"/>
              </a:rPr>
              <a:t> Measure </a:t>
            </a:r>
            <a:r>
              <a:rPr lang="en-US" sz="2000">
                <a:latin typeface="Comic Sans MS" pitchFamily="66" charset="0"/>
                <a:sym typeface="Symbol" pitchFamily="18" charset="2"/>
              </a:rPr>
              <a:t></a:t>
            </a:r>
            <a:r>
              <a:rPr lang="en-US" sz="2000" baseline="30000">
                <a:latin typeface="Comic Sans MS" pitchFamily="66" charset="0"/>
                <a:sym typeface="Symbol" pitchFamily="18" charset="2"/>
              </a:rPr>
              <a:t>0</a:t>
            </a:r>
            <a:r>
              <a:rPr lang="en-US" sz="200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>
                <a:latin typeface="Comic Sans MS" pitchFamily="66" charset="0"/>
              </a:rPr>
              <a:t>decay length </a:t>
            </a:r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 flipH="1">
            <a:off x="6477000" y="2743200"/>
            <a:ext cx="1447800" cy="297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54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80" y="1553471"/>
            <a:ext cx="4573889" cy="3306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6824" y="933102"/>
            <a:ext cx="853440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1951: H. </a:t>
            </a:r>
            <a:r>
              <a:rPr lang="en-US" dirty="0" err="1" smtClean="0">
                <a:latin typeface="Comic Sans MS" pitchFamily="66" charset="0"/>
              </a:rPr>
              <a:t>Primakoff</a:t>
            </a:r>
            <a:r>
              <a:rPr lang="en-US" dirty="0" smtClean="0">
                <a:latin typeface="Comic Sans MS" pitchFamily="66" charset="0"/>
              </a:rPr>
              <a:t>  suggests an indirect way to measure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>
                <a:latin typeface="Symbol" pitchFamily="18" charset="2"/>
              </a:rPr>
              <a:t>p</a:t>
            </a:r>
            <a:r>
              <a:rPr lang="en-US" dirty="0" smtClean="0">
                <a:latin typeface="Comic Sans MS" pitchFamily="66" charset="0"/>
              </a:rPr>
              <a:t> by the photo-production of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’s at forward angles in the Coulomb field of a nucleus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824" y="5715000"/>
            <a:ext cx="8346176" cy="6771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1965: the first successful measurement of </a:t>
            </a:r>
            <a:r>
              <a:rPr lang="en-US" sz="2000" dirty="0" err="1" smtClean="0">
                <a:latin typeface="Symbol" pitchFamily="18" charset="2"/>
              </a:rPr>
              <a:t>t</a:t>
            </a:r>
            <a:r>
              <a:rPr lang="en-US" sz="2000" baseline="-25000" dirty="0" err="1" smtClean="0">
                <a:latin typeface="Symbol" pitchFamily="18" charset="2"/>
              </a:rPr>
              <a:t>p</a:t>
            </a:r>
            <a:r>
              <a:rPr lang="en-US" dirty="0" smtClean="0">
                <a:latin typeface="Comic Sans MS" pitchFamily="66" charset="0"/>
              </a:rPr>
              <a:t> by the </a:t>
            </a:r>
            <a:r>
              <a:rPr lang="en-US" dirty="0" err="1" smtClean="0">
                <a:latin typeface="Comic Sans MS" pitchFamily="66" charset="0"/>
              </a:rPr>
              <a:t>Primakoff</a:t>
            </a:r>
            <a:r>
              <a:rPr lang="en-US" dirty="0" smtClean="0">
                <a:latin typeface="Comic Sans MS" pitchFamily="66" charset="0"/>
              </a:rPr>
              <a:t> effect at </a:t>
            </a:r>
            <a:r>
              <a:rPr lang="en-US" dirty="0" err="1" smtClean="0">
                <a:latin typeface="Comic Sans MS" pitchFamily="66" charset="0"/>
              </a:rPr>
              <a:t>Frascati</a:t>
            </a:r>
            <a:r>
              <a:rPr lang="en-US" dirty="0" smtClean="0">
                <a:latin typeface="Comic Sans MS" pitchFamily="66" charset="0"/>
              </a:rPr>
              <a:t>; result agrees with modern accepted value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311585"/>
              </p:ext>
            </p:extLst>
          </p:nvPr>
        </p:nvGraphicFramePr>
        <p:xfrm>
          <a:off x="1797713" y="4572000"/>
          <a:ext cx="546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0" name="Equation" r:id="rId4" imgW="2730240" imgH="457200" progId="Equation.3">
                  <p:embed/>
                </p:oleObj>
              </mc:Choice>
              <mc:Fallback>
                <p:oleObj name="Equation" r:id="rId4" imgW="27302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7713" y="4572000"/>
                        <a:ext cx="5461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152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3333CC"/>
                </a:solidFill>
                <a:latin typeface="Comic Sans MS" pitchFamily="66" charset="0"/>
              </a:rPr>
              <a:t>Primakoff</a:t>
            </a:r>
            <a:r>
              <a:rPr lang="en-US" sz="2400" b="1" dirty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Comic Sans MS" pitchFamily="66" charset="0"/>
              </a:rPr>
              <a:t>Method</a:t>
            </a:r>
            <a:endParaRPr lang="en-US" sz="24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" y="1235608"/>
            <a:ext cx="5334000" cy="5622695"/>
          </a:xfrm>
          <a:prstGeom prst="rect">
            <a:avLst/>
          </a:prstGeom>
        </p:spPr>
      </p:pic>
      <p:pic>
        <p:nvPicPr>
          <p:cNvPr id="3" name="Picture 5" descr="lead tungst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70" y="0"/>
            <a:ext cx="3657600" cy="239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197" y="368216"/>
            <a:ext cx="4572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3333CC"/>
                </a:solidFill>
                <a:latin typeface="Comic Sans MS" pitchFamily="66" charset="0"/>
              </a:rPr>
              <a:t>Jefferson Lab </a:t>
            </a:r>
            <a:r>
              <a:rPr lang="en-US" sz="2400" b="1" dirty="0" err="1" smtClean="0">
                <a:solidFill>
                  <a:srgbClr val="3333CC"/>
                </a:solidFill>
                <a:latin typeface="Comic Sans MS" pitchFamily="66" charset="0"/>
              </a:rPr>
              <a:t>Primakoff</a:t>
            </a:r>
            <a:endParaRPr lang="en-US" sz="2400" b="1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3333CC"/>
                </a:solidFill>
                <a:latin typeface="Comic Sans MS" pitchFamily="66" charset="0"/>
              </a:rPr>
              <a:t> experiment: PRIMEX I</a:t>
            </a:r>
            <a:endParaRPr lang="en-US" sz="24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2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9" y="1061927"/>
            <a:ext cx="3912831" cy="4272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3300"/>
            <a:ext cx="4038600" cy="4286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34764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G(p</a:t>
            </a:r>
            <a:r>
              <a:rPr lang="en-US" sz="2400" baseline="30000" dirty="0" smtClean="0">
                <a:latin typeface="Symbol" pitchFamily="18" charset="2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→</a:t>
            </a:r>
            <a:r>
              <a:rPr lang="en-US" sz="2400" dirty="0" smtClean="0">
                <a:latin typeface="Symbol" pitchFamily="18" charset="2"/>
                <a:cs typeface="Times New Roman"/>
              </a:rPr>
              <a:t>gg</a:t>
            </a:r>
            <a:r>
              <a:rPr lang="en-US" sz="2400" dirty="0" smtClean="0">
                <a:latin typeface="Times New Roman"/>
                <a:cs typeface="Times New Roman"/>
              </a:rPr>
              <a:t>)=7.79±0.18 </a:t>
            </a:r>
            <a:r>
              <a:rPr lang="en-US" sz="2400" dirty="0" err="1" smtClean="0">
                <a:latin typeface="Times New Roman"/>
                <a:cs typeface="Times New Roman"/>
              </a:rPr>
              <a:t>eV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5334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G(p</a:t>
            </a:r>
            <a:r>
              <a:rPr lang="en-US" sz="2400" baseline="30000" dirty="0" smtClean="0">
                <a:latin typeface="Symbol" pitchFamily="18" charset="2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→</a:t>
            </a:r>
            <a:r>
              <a:rPr lang="en-US" sz="2400" dirty="0" smtClean="0">
                <a:latin typeface="Symbol" pitchFamily="18" charset="2"/>
                <a:cs typeface="Times New Roman"/>
              </a:rPr>
              <a:t>gg</a:t>
            </a:r>
            <a:r>
              <a:rPr lang="en-US" sz="2400" dirty="0" smtClean="0">
                <a:latin typeface="Times New Roman"/>
                <a:cs typeface="Times New Roman"/>
              </a:rPr>
              <a:t>)=7.85±0.23 </a:t>
            </a:r>
            <a:r>
              <a:rPr lang="en-US" sz="2400" dirty="0" err="1" smtClean="0">
                <a:latin typeface="Times New Roman"/>
                <a:cs typeface="Times New Roman"/>
              </a:rPr>
              <a:t>eV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801504"/>
            <a:ext cx="116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Carbon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0923" y="1753849"/>
            <a:ext cx="116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Lead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0336" y="6065222"/>
            <a:ext cx="409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G(p</a:t>
            </a:r>
            <a:r>
              <a:rPr lang="en-US" sz="2400" baseline="30000" dirty="0" smtClean="0">
                <a:latin typeface="Symbol" pitchFamily="18" charset="2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→</a:t>
            </a:r>
            <a:r>
              <a:rPr lang="en-US" sz="2400" dirty="0" smtClean="0">
                <a:latin typeface="Symbol" pitchFamily="18" charset="2"/>
                <a:cs typeface="Times New Roman"/>
              </a:rPr>
              <a:t>gg</a:t>
            </a:r>
            <a:r>
              <a:rPr lang="en-US" sz="2400" dirty="0" smtClean="0">
                <a:latin typeface="Times New Roman"/>
                <a:cs typeface="Times New Roman"/>
              </a:rPr>
              <a:t>)=7.82±0.14±.17 </a:t>
            </a:r>
            <a:r>
              <a:rPr lang="en-US" sz="2400" dirty="0" err="1" smtClean="0">
                <a:latin typeface="Times New Roman"/>
                <a:cs typeface="Times New Roman"/>
              </a:rPr>
              <a:t>eV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9272" y="609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Average of carbon and lead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1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5" y="0"/>
            <a:ext cx="7647314" cy="6870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2581677" y="3666723"/>
            <a:ext cx="1088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Cornell 74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438677" y="4088667"/>
            <a:ext cx="1088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Tomsk 70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822654" y="771123"/>
            <a:ext cx="93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DESY 70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907893" y="2039034"/>
            <a:ext cx="1600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DESY proton 70</a:t>
            </a:r>
            <a:endParaRPr lang="en-US" sz="1400" dirty="0">
              <a:latin typeface="Comic Sans MS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638800" y="457200"/>
            <a:ext cx="0" cy="5334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91400" y="457200"/>
            <a:ext cx="0" cy="5334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9577" y="457200"/>
            <a:ext cx="1597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Experiment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433379"/>
            <a:ext cx="1175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Theory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08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3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0"/>
  <p:tag name="MULTIRESPDIVISOR" val="1"/>
  <p:tag name="CORRECTPOINTVALUE" val="100"/>
  <p:tag name="ZEROBASED" val="False"/>
  <p:tag name="SHOWBARVISIBLE" val="True"/>
  <p:tag name="REQUIREPASSWORD" val="False"/>
  <p:tag name="RESPCOUNTERFORMAT" val="0"/>
  <p:tag name="NUMRESPONSES" val="1"/>
  <p:tag name="AUTOADVANCE" val="False"/>
  <p:tag name="TEAMSINLEADERBOARD" val="5"/>
  <p:tag name="BUBBLEGROUPING" val="3"/>
  <p:tag name="CUSTOMCELLBACKCOLOR2" val="-13395457"/>
  <p:tag name="DISPLAYDEVICEID" val="True"/>
  <p:tag name="GRIDPOSITION" val="1"/>
  <p:tag name="INCLUDENONRESPONDERS" val="False"/>
  <p:tag name="INCORRECTPOINTVALUE" val="0"/>
  <p:tag name="CHARTSCALE" val="True"/>
  <p:tag name="DEFAULTPORT" val="1001"/>
  <p:tag name="RESPTABLESTYLE" val="-1"/>
  <p:tag name="BACKUPMAINTENANCE" val="7"/>
  <p:tag name="STDCHART" val="1"/>
  <p:tag name="DEFAULTNUMTEAMS" val="5"/>
  <p:tag name="USESCHEMECOLORS" val="True"/>
  <p:tag name="GRIDSIZE" val="{Width=800, Height=600}"/>
  <p:tag name="PARTLISTDEFAULT" val="0"/>
  <p:tag name="ADDINALWAYSLOADED" val="False"/>
  <p:tag name="ENABLEPRESENTERVPAD" val="False"/>
  <p:tag name="COUNTDOWNSECONDS" val="10"/>
  <p:tag name="ROTATIONINTERVAL" val="2"/>
  <p:tag name="BUBBLEVALUEFORMAT" val="0.0"/>
  <p:tag name="DISPLAYNAME" val="True"/>
  <p:tag name="CHARTLABELS" val="0"/>
  <p:tag name="REALTIMEBACKUP" val="False"/>
  <p:tag name="ANSWERNOWSTYLE" val="-1"/>
  <p:tag name="ALLOWDUPLICATES" val="False"/>
  <p:tag name="BUBBLENAMEVISIBLE" val="True"/>
  <p:tag name="GRIDOPACITY" val="90"/>
  <p:tag name="INCLUDEPPT" val="True"/>
  <p:tag name="EXPANDSHOWBAR" val="False"/>
  <p:tag name="CHARTVALUEFORMAT" val="0%"/>
  <p:tag name="CUSTOMCELLBACKCOLOR1" val="-657956"/>
  <p:tag name="RESETCHARTS" val="True"/>
  <p:tag name="ANSWERNOWTEXT" val="Answer Now"/>
  <p:tag name="MAXRESPONDERS" val="5"/>
  <p:tag name="POLLINGCYCLE" val="2"/>
  <p:tag name="COUNTDOWNSTYLE" val="-1"/>
  <p:tag name="CUSTOMCELLBACKCOLOR4" val="-8355712"/>
  <p:tag name="TPVERSION" val="2006"/>
  <p:tag name="GRIDROTATIONINTERVAL" val="2"/>
  <p:tag name="AUTOUPDATEALIASES" val="True"/>
  <p:tag name="USEENTERPRISEMANAGER" val="False"/>
  <p:tag name="CUSTOMCELLFORECOLOR" val="-16777216"/>
  <p:tag name="AUTOADJUSTPARTRANGE" val="True"/>
  <p:tag name="ALLOWUSERFEEDBACK" val="Tru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14985</TotalTime>
  <Words>953</Words>
  <Application>Microsoft Office PowerPoint</Application>
  <PresentationFormat>On-screen Show (4:3)</PresentationFormat>
  <Paragraphs>133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Direct Measurement of Lifetime (CERN 1984)</vt:lpstr>
      <vt:lpstr>PowerPoint Presentation</vt:lpstr>
      <vt:lpstr>PowerPoint Presentation</vt:lpstr>
      <vt:lpstr>PowerPoint Presentation</vt:lpstr>
      <vt:lpstr>PowerPoint Presentation</vt:lpstr>
      <vt:lpstr>Goal for the PRIMEX-II experiment</vt:lpstr>
      <vt:lpstr>Improvements for PrimEx-II</vt:lpstr>
      <vt:lpstr>Improvement in PID</vt:lpstr>
      <vt:lpstr>            PRIMEX-II Status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Massachusetts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Rory Miskimen</dc:creator>
  <cp:lastModifiedBy>miskimen</cp:lastModifiedBy>
  <cp:revision>161</cp:revision>
  <cp:lastPrinted>2012-05-31T21:49:59Z</cp:lastPrinted>
  <dcterms:created xsi:type="dcterms:W3CDTF">2005-12-05T19:47:09Z</dcterms:created>
  <dcterms:modified xsi:type="dcterms:W3CDTF">2012-08-06T14:40:25Z</dcterms:modified>
</cp:coreProperties>
</file>