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472" r:id="rId3"/>
    <p:sldId id="456" r:id="rId4"/>
    <p:sldId id="459" r:id="rId5"/>
    <p:sldId id="487" r:id="rId6"/>
    <p:sldId id="490" r:id="rId7"/>
    <p:sldId id="491" r:id="rId8"/>
    <p:sldId id="476" r:id="rId9"/>
    <p:sldId id="481" r:id="rId10"/>
    <p:sldId id="512" r:id="rId11"/>
    <p:sldId id="484" r:id="rId12"/>
    <p:sldId id="513" r:id="rId13"/>
    <p:sldId id="485" r:id="rId14"/>
    <p:sldId id="497" r:id="rId15"/>
    <p:sldId id="499" r:id="rId16"/>
    <p:sldId id="498" r:id="rId17"/>
    <p:sldId id="496" r:id="rId18"/>
    <p:sldId id="495" r:id="rId19"/>
    <p:sldId id="503" r:id="rId20"/>
    <p:sldId id="449" r:id="rId21"/>
    <p:sldId id="452" r:id="rId22"/>
    <p:sldId id="515" r:id="rId23"/>
    <p:sldId id="514" r:id="rId24"/>
    <p:sldId id="507" r:id="rId25"/>
    <p:sldId id="506" r:id="rId26"/>
    <p:sldId id="500" r:id="rId27"/>
    <p:sldId id="508" r:id="rId28"/>
    <p:sldId id="509" r:id="rId29"/>
    <p:sldId id="516" r:id="rId30"/>
    <p:sldId id="502" r:id="rId31"/>
    <p:sldId id="510" r:id="rId32"/>
    <p:sldId id="511" r:id="rId33"/>
    <p:sldId id="501" r:id="rId34"/>
    <p:sldId id="454" r:id="rId35"/>
    <p:sldId id="259" r:id="rId36"/>
    <p:sldId id="393" r:id="rId37"/>
    <p:sldId id="360" r:id="rId38"/>
    <p:sldId id="295" r:id="rId39"/>
    <p:sldId id="440" r:id="rId40"/>
    <p:sldId id="388" r:id="rId41"/>
    <p:sldId id="345" r:id="rId42"/>
    <p:sldId id="384" r:id="rId43"/>
    <p:sldId id="434" r:id="rId44"/>
    <p:sldId id="442" r:id="rId45"/>
    <p:sldId id="443" r:id="rId46"/>
    <p:sldId id="444" r:id="rId47"/>
  </p:sldIdLst>
  <p:sldSz cx="10693400" cy="756126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FF"/>
    <a:srgbClr val="0000FF"/>
    <a:srgbClr val="333333"/>
    <a:srgbClr val="FF0000"/>
    <a:srgbClr val="000066"/>
    <a:srgbClr val="CC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3" autoAdjust="0"/>
    <p:restoredTop sz="94650" autoAdjust="0"/>
  </p:normalViewPr>
  <p:slideViewPr>
    <p:cSldViewPr>
      <p:cViewPr varScale="1">
        <p:scale>
          <a:sx n="78" d="100"/>
          <a:sy n="78" d="100"/>
        </p:scale>
        <p:origin x="-774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14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D83DC8-C53E-4D9A-A92A-C434BFF03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2F9C-AF42-4193-9625-526E517D8DAE}" type="slidenum">
              <a:rPr lang="es-ES" smtClean="0"/>
              <a:pPr/>
              <a:t>33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C6EF0-6B3A-4E5F-A966-FA74745FAA10}" type="slidenum">
              <a:rPr lang="es-ES" smtClean="0"/>
              <a:pPr/>
              <a:t>35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D5E08-1EF3-46B0-8738-507EDE8A59B5}" type="slidenum">
              <a:rPr lang="es-ES" smtClean="0"/>
              <a:pPr/>
              <a:t>37</a:t>
            </a:fld>
            <a:endParaRPr 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42E68-6BA9-40A7-B781-01E511583275}" type="slidenum">
              <a:rPr lang="es-ES" smtClean="0"/>
              <a:pPr/>
              <a:t>38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AE4DA-7C4E-4DE8-A1BD-55221009E1DE}" type="slidenum">
              <a:rPr lang="es-ES" smtClean="0"/>
              <a:pPr/>
              <a:t>41</a:t>
            </a:fld>
            <a:endParaRPr 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14E1C-7B36-4F79-81CC-E440066E0B2F}" type="slidenum">
              <a:rPr lang="es-ES" smtClean="0"/>
              <a:pPr/>
              <a:t>42</a:t>
            </a:fld>
            <a:endParaRPr 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2F9C-AF42-4193-9625-526E517D8DAE}" type="slidenum">
              <a:rPr lang="es-ES" smtClean="0"/>
              <a:pPr/>
              <a:t>43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0" y="671513"/>
            <a:ext cx="2271713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8" y="671513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2184400"/>
            <a:ext cx="446881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671513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9750"/>
            <a:ext cx="3387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jpeg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43113" y="266700"/>
            <a:ext cx="749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/>
            <a:r>
              <a:rPr lang="es-ES_tradnl" sz="1700" dirty="0"/>
              <a:t>Departamento de Física Teórica II.      Universidad Complutense de Madrid</a:t>
            </a:r>
            <a:endParaRPr lang="es-ES_tradnl" sz="2600" dirty="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139697" y="4720139"/>
            <a:ext cx="2001256" cy="5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2600" dirty="0">
                <a:solidFill>
                  <a:srgbClr val="00FFFF"/>
                </a:solidFill>
              </a:rPr>
              <a:t>J. R. </a:t>
            </a:r>
            <a:r>
              <a:rPr lang="es-ES_tradnl" sz="2600" dirty="0" smtClean="0">
                <a:solidFill>
                  <a:srgbClr val="00FFFF"/>
                </a:solidFill>
              </a:rPr>
              <a:t>Peláez</a:t>
            </a:r>
            <a:endParaRPr lang="es-ES_tradnl" sz="2600" dirty="0">
              <a:solidFill>
                <a:srgbClr val="00FFFF"/>
              </a:solidFill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80975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51694" y="2992146"/>
            <a:ext cx="7664664" cy="12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" sz="3600" b="1" dirty="0" err="1" smtClean="0">
                <a:sym typeface="Symbol" pitchFamily="18" charset="2"/>
              </a:rPr>
              <a:t>Present</a:t>
            </a:r>
            <a:r>
              <a:rPr lang="es-ES" sz="3600" b="1" dirty="0" smtClean="0">
                <a:sym typeface="Symbol" pitchFamily="18" charset="2"/>
              </a:rPr>
              <a:t> status of Light </a:t>
            </a:r>
            <a:r>
              <a:rPr lang="es-ES" sz="3600" b="1" dirty="0" err="1" smtClean="0">
                <a:sym typeface="Symbol" pitchFamily="18" charset="2"/>
              </a:rPr>
              <a:t>Flavoured</a:t>
            </a:r>
            <a:r>
              <a:rPr lang="es-ES" sz="3600" b="1" dirty="0" smtClean="0">
                <a:sym typeface="Symbol" pitchFamily="18" charset="2"/>
              </a:rPr>
              <a:t> </a:t>
            </a:r>
          </a:p>
          <a:p>
            <a:pPr defTabSz="995363"/>
            <a:r>
              <a:rPr lang="es-ES" sz="3600" b="1" dirty="0" err="1" smtClean="0">
                <a:sym typeface="Symbol" pitchFamily="18" charset="2"/>
              </a:rPr>
              <a:t>Scalar</a:t>
            </a:r>
            <a:r>
              <a:rPr lang="es-ES" sz="3600" b="1" dirty="0" smtClean="0">
                <a:sym typeface="Symbol" pitchFamily="18" charset="2"/>
              </a:rPr>
              <a:t> </a:t>
            </a:r>
            <a:r>
              <a:rPr lang="es-ES" sz="3600" b="1" dirty="0" err="1" smtClean="0">
                <a:sym typeface="Symbol" pitchFamily="18" charset="2"/>
              </a:rPr>
              <a:t>Resonances</a:t>
            </a:r>
            <a:endParaRPr lang="es-ES_tradnl" sz="3600" b="1" dirty="0">
              <a:sym typeface="Symbol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0196" y="6660951"/>
            <a:ext cx="9253369" cy="62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1700" dirty="0" smtClean="0"/>
              <a:t>7th </a:t>
            </a:r>
            <a:r>
              <a:rPr lang="es-ES_tradnl" sz="1700" dirty="0" err="1" smtClean="0"/>
              <a:t>Intl</a:t>
            </a:r>
            <a:r>
              <a:rPr lang="es-ES_tradnl" sz="1700" dirty="0" smtClean="0"/>
              <a:t>. </a:t>
            </a:r>
            <a:r>
              <a:rPr lang="es-ES_tradnl" sz="1700" dirty="0" err="1" smtClean="0"/>
              <a:t>Workshop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on</a:t>
            </a:r>
            <a:r>
              <a:rPr lang="es-ES_tradnl" sz="1700" dirty="0" smtClean="0"/>
              <a:t> Chiral Dynamics CD12 . Thomas Jefferson </a:t>
            </a:r>
            <a:r>
              <a:rPr lang="es-ES_tradnl" sz="1700" dirty="0" err="1" smtClean="0"/>
              <a:t>National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Accelerator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Facility</a:t>
            </a:r>
            <a:r>
              <a:rPr lang="es-ES_tradnl" sz="1700" dirty="0" smtClean="0"/>
              <a:t>.</a:t>
            </a:r>
          </a:p>
          <a:p>
            <a:pPr defTabSz="995363"/>
            <a:r>
              <a:rPr lang="es-ES_tradnl" sz="1700" dirty="0" smtClean="0"/>
              <a:t> </a:t>
            </a:r>
            <a:r>
              <a:rPr lang="es-ES_tradnl" sz="1700" dirty="0" err="1" smtClean="0"/>
              <a:t>August</a:t>
            </a:r>
            <a:r>
              <a:rPr lang="es-ES_tradnl" sz="1700" dirty="0" smtClean="0"/>
              <a:t> 9th 2012</a:t>
            </a:r>
            <a:endParaRPr lang="es-ES_tradnl" sz="26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1443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77299" y="75263"/>
            <a:ext cx="391995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Part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problem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22164" y="1260351"/>
            <a:ext cx="976700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Many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old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crude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/simple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</p:txBody>
      </p:sp>
      <p:sp>
        <p:nvSpPr>
          <p:cNvPr id="168005" name="Text Box 69"/>
          <p:cNvSpPr txBox="1">
            <a:spLocks noChangeArrowheads="1"/>
          </p:cNvSpPr>
          <p:nvPr/>
        </p:nvSpPr>
        <p:spPr bwMode="auto">
          <a:xfrm>
            <a:off x="2466380" y="1692399"/>
            <a:ext cx="6587027" cy="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b="1" dirty="0" err="1" smtClean="0"/>
              <a:t>Strong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model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dependences</a:t>
            </a:r>
            <a:endParaRPr lang="es-ES_tradnl" sz="2100" b="1" dirty="0" smtClean="0"/>
          </a:p>
          <a:p>
            <a:pPr defTabSz="914486"/>
            <a:r>
              <a:rPr lang="es-ES_tradnl" sz="2100" b="1" dirty="0" err="1" smtClean="0"/>
              <a:t>Suspicion</a:t>
            </a:r>
            <a:r>
              <a:rPr lang="es-ES_tradnl" sz="2100" b="1" dirty="0"/>
              <a:t>: 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put</a:t>
            </a:r>
            <a:r>
              <a:rPr lang="es-ES_tradnl" sz="2100" b="1" dirty="0"/>
              <a:t> in </a:t>
            </a:r>
            <a:r>
              <a:rPr lang="es-ES_tradnl" sz="2100" b="1" dirty="0" err="1"/>
              <a:t>is</a:t>
            </a:r>
            <a:r>
              <a:rPr lang="es-ES_tradnl" sz="2100" b="1" dirty="0"/>
              <a:t>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get</a:t>
            </a:r>
            <a:r>
              <a:rPr lang="es-ES_tradnl" sz="2100" b="1" dirty="0"/>
              <a:t> </a:t>
            </a:r>
            <a:r>
              <a:rPr lang="es-ES_tradnl" sz="2100" b="1" dirty="0" err="1"/>
              <a:t>out</a:t>
            </a:r>
            <a:r>
              <a:rPr lang="es-ES_tradnl" sz="2100" b="1" dirty="0"/>
              <a:t>??</a:t>
            </a:r>
          </a:p>
        </p:txBody>
      </p:sp>
    </p:spTree>
    <p:custDataLst>
      <p:tags r:id="rId1"/>
    </p:custDataLst>
  </p:cSld>
  <p:clrMapOvr>
    <a:masterClrMapping/>
  </p:clrMapOvr>
  <p:transition advTm="16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07" y="145275"/>
            <a:ext cx="10184721" cy="71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07" y="145275"/>
            <a:ext cx="10184721" cy="71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22473" y="4429991"/>
            <a:ext cx="7166401" cy="2656216"/>
            <a:chOff x="1463" y="2790"/>
            <a:chExt cx="4514" cy="1674"/>
          </a:xfrm>
        </p:grpSpPr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 flipV="1">
              <a:off x="4956" y="2790"/>
              <a:ext cx="17" cy="11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" name="Rectangle 6"/>
            <p:cNvSpPr>
              <a:spLocks noChangeArrowheads="1"/>
            </p:cNvSpPr>
            <p:nvPr/>
          </p:nvSpPr>
          <p:spPr bwMode="auto">
            <a:xfrm>
              <a:off x="4098" y="3960"/>
              <a:ext cx="1879" cy="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algn="ctr"/>
              <a:r>
                <a:rPr lang="es-ES" sz="2300" dirty="0" err="1" smtClean="0">
                  <a:solidFill>
                    <a:srgbClr val="FF0000"/>
                  </a:solidFill>
                </a:rPr>
                <a:t>Example</a:t>
              </a:r>
              <a:r>
                <a:rPr lang="es-ES" sz="2300" dirty="0" smtClean="0">
                  <a:solidFill>
                    <a:srgbClr val="FF0000"/>
                  </a:solidFill>
                </a:rPr>
                <a:t>: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Poles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from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s-ES" sz="2300" dirty="0" err="1" smtClean="0">
                  <a:solidFill>
                    <a:srgbClr val="FF0000"/>
                  </a:solidFill>
                </a:rPr>
                <a:t>same</a:t>
              </a:r>
              <a:r>
                <a:rPr lang="es-ES" sz="2300" dirty="0" smtClean="0">
                  <a:solidFill>
                    <a:srgbClr val="FF0000"/>
                  </a:solidFill>
                </a:rPr>
                <a:t> </a:t>
              </a:r>
              <a:r>
                <a:rPr lang="es-ES" sz="2300" dirty="0" err="1" smtClean="0">
                  <a:solidFill>
                    <a:srgbClr val="FF0000"/>
                  </a:solidFill>
                </a:rPr>
                <a:t>experiment</a:t>
              </a:r>
              <a:r>
                <a:rPr lang="es-ES" sz="2300" dirty="0" smtClean="0">
                  <a:solidFill>
                    <a:srgbClr val="FF0000"/>
                  </a:solidFill>
                </a:rPr>
                <a:t>!!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 flipH="1" flipV="1">
              <a:off x="1463" y="4060"/>
              <a:ext cx="2613" cy="3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30511" y="108223"/>
            <a:ext cx="4136069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ca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. 2010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77299" y="75263"/>
            <a:ext cx="391995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Part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problem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22164" y="1260351"/>
            <a:ext cx="976700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Many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old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crude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/simple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</p:txBody>
      </p:sp>
      <p:sp>
        <p:nvSpPr>
          <p:cNvPr id="168005" name="Text Box 69"/>
          <p:cNvSpPr txBox="1">
            <a:spLocks noChangeArrowheads="1"/>
          </p:cNvSpPr>
          <p:nvPr/>
        </p:nvSpPr>
        <p:spPr bwMode="auto">
          <a:xfrm>
            <a:off x="2034332" y="1692399"/>
            <a:ext cx="6587027" cy="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b="1" dirty="0" err="1" smtClean="0"/>
              <a:t>Strong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model</a:t>
            </a:r>
            <a:r>
              <a:rPr lang="es-ES_tradnl" sz="2100" b="1" dirty="0" smtClean="0"/>
              <a:t> </a:t>
            </a:r>
            <a:r>
              <a:rPr lang="es-ES_tradnl" sz="2100" b="1" dirty="0" err="1" smtClean="0"/>
              <a:t>dependences</a:t>
            </a:r>
            <a:endParaRPr lang="es-ES_tradnl" sz="2100" b="1" dirty="0" smtClean="0"/>
          </a:p>
          <a:p>
            <a:pPr defTabSz="914486"/>
            <a:r>
              <a:rPr lang="es-ES_tradnl" sz="2100" b="1" dirty="0" err="1" smtClean="0"/>
              <a:t>Suspicion</a:t>
            </a:r>
            <a:r>
              <a:rPr lang="es-ES_tradnl" sz="2100" b="1" dirty="0"/>
              <a:t>: 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put</a:t>
            </a:r>
            <a:r>
              <a:rPr lang="es-ES_tradnl" sz="2100" b="1" dirty="0"/>
              <a:t> in </a:t>
            </a:r>
            <a:r>
              <a:rPr lang="es-ES_tradnl" sz="2100" b="1" dirty="0" err="1"/>
              <a:t>is</a:t>
            </a:r>
            <a:r>
              <a:rPr lang="es-ES_tradnl" sz="2100" b="1" dirty="0"/>
              <a:t> </a:t>
            </a:r>
            <a:r>
              <a:rPr lang="es-ES_tradnl" sz="2100" b="1" dirty="0" err="1"/>
              <a:t>what</a:t>
            </a:r>
            <a:r>
              <a:rPr lang="es-ES_tradnl" sz="2100" b="1" dirty="0"/>
              <a:t> </a:t>
            </a:r>
            <a:r>
              <a:rPr lang="es-ES_tradnl" sz="2100" b="1" dirty="0" err="1"/>
              <a:t>you</a:t>
            </a:r>
            <a:r>
              <a:rPr lang="es-ES_tradnl" sz="2100" b="1" dirty="0"/>
              <a:t> </a:t>
            </a:r>
            <a:r>
              <a:rPr lang="es-ES_tradnl" sz="2100" b="1" dirty="0" err="1"/>
              <a:t>get</a:t>
            </a:r>
            <a:r>
              <a:rPr lang="es-ES_tradnl" sz="2100" b="1" dirty="0"/>
              <a:t> </a:t>
            </a:r>
            <a:r>
              <a:rPr lang="es-ES_tradnl" sz="2100" b="1" dirty="0" err="1"/>
              <a:t>out</a:t>
            </a:r>
            <a:r>
              <a:rPr lang="es-ES_tradnl" sz="2100" b="1" dirty="0"/>
              <a:t>??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26320" y="2700511"/>
            <a:ext cx="7056785" cy="14547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ym typeface="Symbol" pitchFamily="18" charset="2"/>
              </a:rPr>
              <a:t>Even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smtClean="0">
                <a:sym typeface="Symbol" pitchFamily="18" charset="2"/>
              </a:rPr>
              <a:t>experimental </a:t>
            </a:r>
            <a:r>
              <a:rPr lang="es-ES_tradnl" dirty="0" err="1" smtClean="0">
                <a:sym typeface="Symbol" pitchFamily="18" charset="2"/>
              </a:rPr>
              <a:t>analysis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using</a:t>
            </a:r>
            <a:r>
              <a:rPr lang="es-ES_tradnl" dirty="0" smtClean="0">
                <a:sym typeface="Symbol" pitchFamily="18" charset="2"/>
              </a:rPr>
              <a:t> </a:t>
            </a:r>
            <a:endParaRPr lang="es-ES_tradnl" dirty="0" smtClean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smtClean="0">
                <a:sym typeface="Symbol" pitchFamily="18" charset="2"/>
              </a:rPr>
              <a:t>WRONG </a:t>
            </a:r>
            <a:r>
              <a:rPr lang="es-ES_tradnl" dirty="0" err="1" smtClean="0">
                <a:sym typeface="Symbol" pitchFamily="18" charset="2"/>
              </a:rPr>
              <a:t>theoretical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tools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contribute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to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confusion</a:t>
            </a:r>
            <a:r>
              <a:rPr lang="es-ES_tradnl" dirty="0" smtClean="0">
                <a:sym typeface="Symbol" pitchFamily="18" charset="2"/>
              </a:rPr>
              <a:t> </a:t>
            </a: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(</a:t>
            </a:r>
            <a:r>
              <a:rPr lang="es-ES_tradnl" dirty="0" err="1" smtClean="0">
                <a:sym typeface="Symbol" pitchFamily="18" charset="2"/>
              </a:rPr>
              <a:t>Breit-Wigners</a:t>
            </a:r>
            <a:r>
              <a:rPr lang="es-ES_tradnl" dirty="0" smtClean="0">
                <a:sym typeface="Symbol" pitchFamily="18" charset="2"/>
              </a:rPr>
              <a:t>, </a:t>
            </a:r>
            <a:r>
              <a:rPr lang="es-ES_tradnl" dirty="0" err="1" smtClean="0">
                <a:sym typeface="Symbol" pitchFamily="18" charset="2"/>
              </a:rPr>
              <a:t>isobars</a:t>
            </a:r>
            <a:r>
              <a:rPr lang="es-ES_tradnl" dirty="0" smtClean="0">
                <a:sym typeface="Symbol" pitchFamily="18" charset="2"/>
              </a:rPr>
              <a:t>, K </a:t>
            </a:r>
            <a:r>
              <a:rPr lang="es-ES_tradnl" dirty="0" err="1" smtClean="0">
                <a:sym typeface="Symbol" pitchFamily="18" charset="2"/>
              </a:rPr>
              <a:t>matrix</a:t>
            </a:r>
            <a:r>
              <a:rPr lang="es-ES_tradnl" dirty="0" smtClean="0">
                <a:sym typeface="Symbol" pitchFamily="18" charset="2"/>
              </a:rPr>
              <a:t>, ….)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034332" y="4507743"/>
            <a:ext cx="6840760" cy="9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Lesson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poles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deep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</a:t>
            </a: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correct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properties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essential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674292" y="5940871"/>
            <a:ext cx="7560840" cy="14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constraints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more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powerful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err="1" smtClean="0">
                <a:sym typeface="Symbol" pitchFamily="18" charset="2"/>
              </a:rPr>
              <a:t>Dispersive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formalisms</a:t>
            </a:r>
            <a:r>
              <a:rPr lang="es-ES_tradnl" dirty="0" smtClean="0">
                <a:sym typeface="Symbol" pitchFamily="18" charset="2"/>
              </a:rPr>
              <a:t> are </a:t>
            </a:r>
            <a:r>
              <a:rPr lang="es-ES_tradnl" dirty="0" err="1" smtClean="0">
                <a:sym typeface="Symbol" pitchFamily="18" charset="2"/>
              </a:rPr>
              <a:t>the</a:t>
            </a:r>
            <a:r>
              <a:rPr lang="es-ES_tradnl" dirty="0" smtClean="0">
                <a:sym typeface="Symbol" pitchFamily="18" charset="2"/>
              </a:rPr>
              <a:t> </a:t>
            </a:r>
            <a:r>
              <a:rPr lang="es-ES_tradnl" dirty="0" err="1" smtClean="0">
                <a:sym typeface="Symbol" pitchFamily="18" charset="2"/>
              </a:rPr>
              <a:t>most</a:t>
            </a:r>
            <a:r>
              <a:rPr lang="es-ES_tradnl" dirty="0" smtClean="0">
                <a:sym typeface="Symbol" pitchFamily="18" charset="2"/>
              </a:rPr>
              <a:t> precise and </a:t>
            </a:r>
            <a:r>
              <a:rPr lang="es-ES_tradnl" dirty="0" err="1" smtClean="0">
                <a:sym typeface="Symbol" pitchFamily="18" charset="2"/>
              </a:rPr>
              <a:t>reliable</a:t>
            </a:r>
            <a:endParaRPr lang="es-ES_tradnl" dirty="0" smtClean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smtClean="0">
                <a:sym typeface="Symbol" pitchFamily="18" charset="2"/>
              </a:rPr>
              <a:t>AND MODEL INDEPENDENT</a:t>
            </a:r>
            <a:endParaRPr lang="es-ES_tradnl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advTm="16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15793" y="49009"/>
            <a:ext cx="741404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real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improvement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-42699" y="504084"/>
            <a:ext cx="10693401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21425" y="729872"/>
            <a:ext cx="9770722" cy="2152859"/>
            <a:chOff x="203" y="654"/>
            <a:chExt cx="5263" cy="1230"/>
          </a:xfrm>
        </p:grpSpPr>
        <p:sp>
          <p:nvSpPr>
            <p:cNvPr id="27662" name="Rectangle 31"/>
            <p:cNvSpPr>
              <a:spLocks noChangeArrowheads="1"/>
            </p:cNvSpPr>
            <p:nvPr/>
          </p:nvSpPr>
          <p:spPr bwMode="auto">
            <a:xfrm>
              <a:off x="385" y="654"/>
              <a:ext cx="508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60’s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70’s: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Strong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constraints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amplitudes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>
                  <a:sym typeface="Symbol" pitchFamily="18" charset="2"/>
                </a:rPr>
                <a:t>ANALYTICITY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in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form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dispersion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relations</a:t>
              </a:r>
              <a:r>
                <a:rPr lang="es-ES_tradnl" dirty="0">
                  <a:sym typeface="Symbol" pitchFamily="18" charset="2"/>
                </a:rPr>
                <a:t> </a:t>
              </a:r>
              <a:endParaRPr lang="es-ES_tradnl" b="1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7663" name="Picture 3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" y="709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Rectangle 34"/>
            <p:cNvSpPr>
              <a:spLocks noChangeArrowheads="1"/>
            </p:cNvSpPr>
            <p:nvPr/>
          </p:nvSpPr>
          <p:spPr bwMode="auto">
            <a:xfrm>
              <a:off x="385" y="1253"/>
              <a:ext cx="5081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poor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input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some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parts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integrals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poor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knowledge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/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understanding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constants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= amplitudes at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values</a:t>
              </a:r>
              <a:endParaRPr lang="es-ES_tradnl" b="1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21425" y="3420591"/>
            <a:ext cx="10314675" cy="1580514"/>
            <a:chOff x="204" y="2251"/>
            <a:chExt cx="5556" cy="903"/>
          </a:xfrm>
        </p:grpSpPr>
        <p:pic>
          <p:nvPicPr>
            <p:cNvPr id="27660" name="Picture 35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296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Rectangle 36"/>
            <p:cNvSpPr>
              <a:spLocks noChangeArrowheads="1"/>
            </p:cNvSpPr>
            <p:nvPr/>
          </p:nvSpPr>
          <p:spPr bwMode="auto">
            <a:xfrm>
              <a:off x="386" y="2251"/>
              <a:ext cx="537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80’s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90’s: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Development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of </a:t>
              </a:r>
              <a:r>
                <a:rPr lang="es-ES_tradnl" dirty="0">
                  <a:sym typeface="Symbol" pitchFamily="18" charset="2"/>
                </a:rPr>
                <a:t>Chiral </a:t>
              </a:r>
              <a:r>
                <a:rPr lang="es-ES_tradnl" dirty="0" err="1">
                  <a:sym typeface="Symbol" pitchFamily="18" charset="2"/>
                </a:rPr>
                <a:t>Perturbation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Theory</a:t>
              </a:r>
              <a:r>
                <a:rPr lang="es-ES_tradnl" dirty="0">
                  <a:sym typeface="Symbol" pitchFamily="18" charset="2"/>
                </a:rPr>
                <a:t> (ChPT)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(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Weinberg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Gasser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500" dirty="0" err="1">
                  <a:solidFill>
                    <a:srgbClr val="00FFFF"/>
                  </a:solidFill>
                  <a:sym typeface="Symbol" pitchFamily="18" charset="2"/>
                </a:rPr>
                <a:t>Leutwyler</a:t>
              </a:r>
              <a:r>
                <a:rPr lang="es-ES_tradnl" sz="1500" dirty="0">
                  <a:solidFill>
                    <a:srgbClr val="00FFFF"/>
                  </a:solidFill>
                  <a:sym typeface="Symbol" pitchFamily="18" charset="2"/>
                </a:rPr>
                <a:t>)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It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is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effective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theory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of QCD.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Provides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information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/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understanding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low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2100" dirty="0">
                  <a:solidFill>
                    <a:srgbClr val="00FFFF"/>
                  </a:solidFill>
                  <a:sym typeface="Symbol" pitchFamily="18" charset="2"/>
                </a:rPr>
                <a:t> amplitudes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1425" y="5514018"/>
            <a:ext cx="9557226" cy="1002917"/>
            <a:chOff x="227" y="3239"/>
            <a:chExt cx="5148" cy="573"/>
          </a:xfrm>
        </p:grpSpPr>
        <p:pic>
          <p:nvPicPr>
            <p:cNvPr id="27658" name="Picture 37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" y="3284"/>
              <a:ext cx="119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Rectangle 38"/>
            <p:cNvSpPr>
              <a:spLocks noChangeArrowheads="1"/>
            </p:cNvSpPr>
            <p:nvPr/>
          </p:nvSpPr>
          <p:spPr bwMode="auto">
            <a:xfrm>
              <a:off x="409" y="3239"/>
              <a:ext cx="4966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90’s and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early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2000’s: </a:t>
              </a:r>
              <a:r>
                <a:rPr lang="es-ES_tradnl" dirty="0" err="1">
                  <a:sym typeface="Symbol" pitchFamily="18" charset="2"/>
                </a:rPr>
                <a:t>Combination</a:t>
              </a:r>
              <a:r>
                <a:rPr lang="es-ES_tradnl" dirty="0">
                  <a:sym typeface="Symbol" pitchFamily="18" charset="2"/>
                </a:rPr>
                <a:t> of </a:t>
              </a:r>
              <a:r>
                <a:rPr lang="es-ES_tradnl" dirty="0" err="1">
                  <a:sym typeface="Symbol" pitchFamily="18" charset="2"/>
                </a:rPr>
                <a:t>Analyticity</a:t>
              </a:r>
              <a:r>
                <a:rPr lang="es-ES_tradnl" dirty="0">
                  <a:sym typeface="Symbol" pitchFamily="18" charset="2"/>
                </a:rPr>
                <a:t> and ChPT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500" dirty="0">
                  <a:sym typeface="Symbol" pitchFamily="18" charset="2"/>
                </a:rPr>
                <a:t>(</a:t>
              </a:r>
              <a:r>
                <a:rPr lang="es-ES_tradnl" sz="1500" dirty="0" err="1">
                  <a:sym typeface="Symbol" pitchFamily="18" charset="2"/>
                </a:rPr>
                <a:t>Truong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Dobado</a:t>
              </a:r>
              <a:r>
                <a:rPr lang="es-ES_tradnl" sz="1500" dirty="0">
                  <a:sym typeface="Symbol" pitchFamily="18" charset="2"/>
                </a:rPr>
                <a:t>, Herrero, </a:t>
              </a:r>
              <a:r>
                <a:rPr lang="es-ES_tradnl" sz="1500" dirty="0" err="1">
                  <a:sym typeface="Symbol" pitchFamily="18" charset="2"/>
                </a:rPr>
                <a:t>Donoghe</a:t>
              </a:r>
              <a:r>
                <a:rPr lang="es-ES_tradnl" sz="1500" dirty="0">
                  <a:sym typeface="Symbol" pitchFamily="18" charset="2"/>
                </a:rPr>
                <a:t>, JRP, </a:t>
              </a:r>
              <a:r>
                <a:rPr lang="es-ES_tradnl" sz="1500" dirty="0" err="1">
                  <a:sym typeface="Symbol" pitchFamily="18" charset="2"/>
                </a:rPr>
                <a:t>Gasser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Leutwyler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Bijnens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Colangelo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Caprini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Zheng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Zhou</a:t>
              </a:r>
              <a:r>
                <a:rPr lang="es-ES_tradnl" sz="1500" dirty="0">
                  <a:sym typeface="Symbol" pitchFamily="18" charset="2"/>
                </a:rPr>
                <a:t>, </a:t>
              </a:r>
              <a:r>
                <a:rPr lang="es-ES_tradnl" sz="1500" dirty="0" err="1">
                  <a:sym typeface="Symbol" pitchFamily="18" charset="2"/>
                </a:rPr>
                <a:t>Pennington</a:t>
              </a:r>
              <a:r>
                <a:rPr lang="es-ES_tradnl" sz="1500" dirty="0">
                  <a:sym typeface="Symbol" pitchFamily="18" charset="2"/>
                </a:rPr>
                <a:t>...) 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8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10982" y="49009"/>
            <a:ext cx="671077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two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78724" y="900311"/>
            <a:ext cx="10152551" cy="18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b="1" u="sng" dirty="0" smtClean="0">
                <a:sym typeface="Symbol" pitchFamily="18" charset="2"/>
              </a:rPr>
              <a:t>Unitarized ChPT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(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Truong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Dobado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Herrero,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Oset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Oller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Ruiz Arriola, Nieves,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Meissner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 …)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Use </a:t>
            </a:r>
            <a:r>
              <a:rPr lang="es-ES_tradnl" sz="2000" dirty="0">
                <a:sym typeface="Symbol" pitchFamily="18" charset="2"/>
              </a:rPr>
              <a:t>ChPT amplitudes </a:t>
            </a:r>
            <a:r>
              <a:rPr lang="es-ES_tradnl" sz="2000" dirty="0" err="1">
                <a:sym typeface="Symbol" pitchFamily="18" charset="2"/>
              </a:rPr>
              <a:t>inside</a:t>
            </a:r>
            <a:r>
              <a:rPr lang="es-ES_tradnl" sz="2000" dirty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left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cut</a:t>
            </a:r>
            <a:r>
              <a:rPr lang="es-ES_tradnl" sz="2000" dirty="0" smtClean="0">
                <a:sym typeface="Symbol" pitchFamily="18" charset="2"/>
              </a:rPr>
              <a:t> and </a:t>
            </a:r>
            <a:r>
              <a:rPr lang="es-ES_tradnl" sz="2000" dirty="0" err="1" smtClean="0">
                <a:sym typeface="Symbol" pitchFamily="18" charset="2"/>
              </a:rPr>
              <a:t>subtraction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constants</a:t>
            </a:r>
            <a:r>
              <a:rPr lang="es-ES_tradnl" sz="2000" dirty="0" smtClean="0">
                <a:sym typeface="Symbol" pitchFamily="18" charset="2"/>
              </a:rPr>
              <a:t> of </a:t>
            </a:r>
            <a:r>
              <a:rPr lang="es-ES_tradnl" sz="2000" dirty="0" err="1" smtClean="0">
                <a:sym typeface="Symbol" pitchFamily="18" charset="2"/>
              </a:rPr>
              <a:t>dispersion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relation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Relatively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simple,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although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levels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rigour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 </a:t>
            </a:r>
            <a:r>
              <a:rPr lang="es-ES_tradnl" sz="2000" dirty="0" err="1" smtClean="0">
                <a:sym typeface="Symbol" pitchFamily="18" charset="2"/>
              </a:rPr>
              <a:t>G</a:t>
            </a:r>
            <a:r>
              <a:rPr lang="es-ES_tradnl" sz="2000" dirty="0" err="1" smtClean="0">
                <a:sym typeface="Symbol" pitchFamily="18" charset="2"/>
              </a:rPr>
              <a:t>enerates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all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scalars</a:t>
            </a:r>
            <a:endParaRPr lang="es-ES_tradnl" sz="2000" dirty="0" smtClean="0"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Crossing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(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left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cut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)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approximated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… so,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good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endParaRPr lang="es-ES_tradnl" sz="1600" dirty="0">
              <a:sym typeface="Symbol" pitchFamily="18" charset="2"/>
            </a:endParaRPr>
          </a:p>
        </p:txBody>
      </p:sp>
      <p:pic>
        <p:nvPicPr>
          <p:cNvPr id="7" name="Picture 13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42" y="1029832"/>
            <a:ext cx="220923" cy="2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83624" y="49009"/>
            <a:ext cx="516554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Why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so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much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worries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about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left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cut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”?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pic>
        <p:nvPicPr>
          <p:cNvPr id="235522" name="Picture 2" descr="C:\Users\jrpelaez\Desktop\sigma versus raiz de  s.jpg"/>
          <p:cNvPicPr>
            <a:picLocks noChangeAspect="1" noChangeArrowheads="1"/>
          </p:cNvPicPr>
          <p:nvPr/>
        </p:nvPicPr>
        <p:blipFill>
          <a:blip r:embed="rId3" cstate="print"/>
          <a:srcRect r="17998" b="68969"/>
          <a:stretch>
            <a:fillRect/>
          </a:stretch>
        </p:blipFill>
        <p:spPr bwMode="auto">
          <a:xfrm>
            <a:off x="90116" y="1476375"/>
            <a:ext cx="10500754" cy="230425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62124" y="756295"/>
            <a:ext cx="6731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wrong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think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terms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terms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 </a:t>
            </a:r>
            <a:endParaRPr lang="es-ES" dirty="0"/>
          </a:p>
        </p:txBody>
      </p:sp>
      <p:graphicFrame>
        <p:nvGraphicFramePr>
          <p:cNvPr id="235525" name="Object 12"/>
          <p:cNvGraphicFramePr>
            <a:graphicFrameLocks noChangeAspect="1"/>
          </p:cNvGraphicFramePr>
          <p:nvPr/>
        </p:nvGraphicFramePr>
        <p:xfrm>
          <a:off x="6688138" y="684213"/>
          <a:ext cx="517525" cy="468312"/>
        </p:xfrm>
        <a:graphic>
          <a:graphicData uri="http://schemas.openxmlformats.org/presentationml/2006/ole">
            <p:oleObj spid="_x0000_s235525" name="Ecuación" r:id="rId4" imgW="253800" imgH="228600" progId="Equation.3">
              <p:embed/>
            </p:oleObj>
          </a:graphicData>
        </a:graphic>
      </p:graphicFrame>
      <p:sp>
        <p:nvSpPr>
          <p:cNvPr id="10" name="9 Rectángulo"/>
          <p:cNvSpPr/>
          <p:nvPr/>
        </p:nvSpPr>
        <p:spPr>
          <a:xfrm>
            <a:off x="3402484" y="2988543"/>
            <a:ext cx="359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sym typeface="Symbol" pitchFamily="18" charset="2"/>
              </a:rPr>
              <a:t>σ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050556" y="2556495"/>
            <a:ext cx="144016" cy="144000"/>
          </a:xfrm>
          <a:prstGeom prst="ellipse">
            <a:avLst/>
          </a:prstGeom>
          <a:solidFill>
            <a:srgbClr val="0000FF"/>
          </a:solidFill>
        </p:spPr>
        <p:txBody>
          <a:bodyPr wrap="none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402484" y="2916535"/>
            <a:ext cx="144016" cy="144000"/>
          </a:xfrm>
          <a:prstGeom prst="ellipse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22564" y="2556495"/>
            <a:ext cx="3449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sym typeface="Symbol" pitchFamily="18" charset="2"/>
              </a:rPr>
              <a:t>ρ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1744" y="2124447"/>
            <a:ext cx="223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Left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cut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due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Crossed</a:t>
            </a:r>
            <a:r>
              <a:rPr lang="es-ES_tradnl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sym typeface="Symbol" pitchFamily="18" charset="2"/>
              </a:rPr>
              <a:t>channels</a:t>
            </a:r>
            <a:endParaRPr lang="es-ES" sz="2000" dirty="0">
              <a:solidFill>
                <a:srgbClr val="FF0000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90116" y="4141832"/>
            <a:ext cx="10500754" cy="3122478"/>
            <a:chOff x="90116" y="4141832"/>
            <a:chExt cx="10500754" cy="3122478"/>
          </a:xfrm>
        </p:grpSpPr>
        <p:grpSp>
          <p:nvGrpSpPr>
            <p:cNvPr id="18" name="17 Grupo"/>
            <p:cNvGrpSpPr/>
            <p:nvPr/>
          </p:nvGrpSpPr>
          <p:grpSpPr>
            <a:xfrm>
              <a:off x="90116" y="4141832"/>
              <a:ext cx="10500754" cy="3095183"/>
              <a:chOff x="90116" y="4141832"/>
              <a:chExt cx="10500754" cy="3095183"/>
            </a:xfrm>
          </p:grpSpPr>
          <p:pic>
            <p:nvPicPr>
              <p:cNvPr id="235523" name="Picture 3" descr="C:\Users\jrpelaez\Desktop\sigma versus 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7998" b="68969"/>
              <a:stretch>
                <a:fillRect/>
              </a:stretch>
            </p:blipFill>
            <p:spPr bwMode="auto">
              <a:xfrm>
                <a:off x="90116" y="4932759"/>
                <a:ext cx="10500754" cy="2304256"/>
              </a:xfrm>
              <a:prstGeom prst="rect">
                <a:avLst/>
              </a:prstGeom>
              <a:noFill/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162124" y="4141832"/>
                <a:ext cx="52213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Since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partial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wave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is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sym typeface="Symbol" pitchFamily="18" charset="2"/>
                  </a:rPr>
                  <a:t>analytic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 in</a:t>
                </a:r>
                <a:r>
                  <a:rPr lang="es-ES_tradnl" i="1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i="1" dirty="0" smtClean="0">
                    <a:solidFill>
                      <a:srgbClr val="FFFF00"/>
                    </a:solidFill>
                    <a:sym typeface="Symbol" pitchFamily="18" charset="2"/>
                  </a:rPr>
                  <a:t>s</a:t>
                </a:r>
                <a:r>
                  <a:rPr lang="es-ES_tradnl" i="1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sym typeface="Symbol" pitchFamily="18" charset="2"/>
                  </a:rPr>
                  <a:t>….</a:t>
                </a:r>
                <a:endParaRPr lang="es-ES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474492" y="6734120"/>
                <a:ext cx="3593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sym typeface="Symbol" pitchFamily="18" charset="2"/>
                  </a:rPr>
                  <a:t>σ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6498828" y="6228919"/>
                <a:ext cx="144016" cy="144000"/>
              </a:xfrm>
              <a:prstGeom prst="ellipse">
                <a:avLst/>
              </a:prstGeom>
              <a:solidFill>
                <a:srgbClr val="0000FF"/>
              </a:solidFill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s-ES" dirty="0" err="1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3402484" y="6732975"/>
                <a:ext cx="144016" cy="144000"/>
              </a:xfrm>
              <a:prstGeom prst="ellipse">
                <a:avLst/>
              </a:prstGeom>
              <a:solidFill>
                <a:srgbClr val="FF0000"/>
              </a:solidFill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s-ES" dirty="0" err="1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6585910" y="6228903"/>
                <a:ext cx="3449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0000FF"/>
                    </a:solidFill>
                    <a:sym typeface="Symbol" pitchFamily="18" charset="2"/>
                  </a:rPr>
                  <a:t>ρ</a:t>
                </a:r>
                <a:endParaRPr lang="es-ES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1" name="20 Conector recto de flecha"/>
            <p:cNvCxnSpPr/>
            <p:nvPr/>
          </p:nvCxnSpPr>
          <p:spPr bwMode="auto">
            <a:xfrm>
              <a:off x="2682404" y="6012879"/>
              <a:ext cx="72008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22 Conector recto de flecha"/>
            <p:cNvCxnSpPr>
              <a:endCxn id="14" idx="0"/>
            </p:cNvCxnSpPr>
            <p:nvPr/>
          </p:nvCxnSpPr>
          <p:spPr bwMode="auto">
            <a:xfrm>
              <a:off x="3474492" y="5940871"/>
              <a:ext cx="0" cy="79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23 Rectángulo"/>
            <p:cNvSpPr/>
            <p:nvPr/>
          </p:nvSpPr>
          <p:spPr>
            <a:xfrm>
              <a:off x="497272" y="5940871"/>
              <a:ext cx="189186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For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sigma, </a:t>
              </a:r>
            </a:p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left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cut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  <a:p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relatively</a:t>
              </a:r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close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  <a:p>
              <a:r>
                <a:rPr lang="es-ES_tradnl" sz="2000" dirty="0" smtClean="0">
                  <a:solidFill>
                    <a:schemeClr val="tx1"/>
                  </a:solidFill>
                  <a:sym typeface="Symbol" pitchFamily="18" charset="2"/>
                </a:rPr>
                <a:t>and </a:t>
              </a:r>
              <a:r>
                <a:rPr lang="es-ES_tradnl" sz="2000" dirty="0" err="1" smtClean="0">
                  <a:solidFill>
                    <a:schemeClr val="tx1"/>
                  </a:solidFill>
                  <a:sym typeface="Symbol" pitchFamily="18" charset="2"/>
                </a:rPr>
                <a:t>relevant</a:t>
              </a:r>
              <a:endParaRPr lang="es-ES_tradnl" sz="2000" dirty="0" smtClean="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10982" y="49009"/>
            <a:ext cx="671077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Analyticity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Effective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Lagrangians: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two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378724" y="900311"/>
            <a:ext cx="10152551" cy="16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b="1" u="sng" dirty="0" smtClean="0">
                <a:sym typeface="Symbol" pitchFamily="18" charset="2"/>
              </a:rPr>
              <a:t>Unitarized ChPT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                                                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90’s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Truong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Dobado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Herrero,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Oset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Oller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Ruiz Arriola, Nieves,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Meissner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Use </a:t>
            </a:r>
            <a:r>
              <a:rPr lang="es-ES_tradnl" sz="1800" dirty="0">
                <a:sym typeface="Symbol" pitchFamily="18" charset="2"/>
              </a:rPr>
              <a:t>ChPT amplitudes </a:t>
            </a:r>
            <a:r>
              <a:rPr lang="es-ES_tradnl" sz="1800" dirty="0" err="1">
                <a:sym typeface="Symbol" pitchFamily="18" charset="2"/>
              </a:rPr>
              <a:t>inside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left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cut</a:t>
            </a:r>
            <a:r>
              <a:rPr lang="es-ES_tradnl" sz="1800" dirty="0" smtClean="0">
                <a:sym typeface="Symbol" pitchFamily="18" charset="2"/>
              </a:rPr>
              <a:t> and </a:t>
            </a:r>
            <a:r>
              <a:rPr lang="es-ES_tradnl" sz="1800" dirty="0" err="1" smtClean="0">
                <a:sym typeface="Symbol" pitchFamily="18" charset="2"/>
              </a:rPr>
              <a:t>subtraction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constants</a:t>
            </a:r>
            <a:r>
              <a:rPr lang="es-ES_tradnl" sz="1800" dirty="0" smtClean="0">
                <a:sym typeface="Symbol" pitchFamily="18" charset="2"/>
              </a:rPr>
              <a:t> of </a:t>
            </a:r>
            <a:r>
              <a:rPr lang="es-ES_tradnl" sz="1800" dirty="0" err="1" smtClean="0">
                <a:sym typeface="Symbol" pitchFamily="18" charset="2"/>
              </a:rPr>
              <a:t>dispersion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relation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Relatively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simple,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although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levels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rigour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.  </a:t>
            </a:r>
            <a:r>
              <a:rPr lang="es-ES_tradnl" sz="1800" dirty="0" err="1" smtClean="0">
                <a:sym typeface="Symbol" pitchFamily="18" charset="2"/>
              </a:rPr>
              <a:t>G</a:t>
            </a:r>
            <a:r>
              <a:rPr lang="es-ES_tradnl" sz="1800" dirty="0" err="1" smtClean="0">
                <a:sym typeface="Symbol" pitchFamily="18" charset="2"/>
              </a:rPr>
              <a:t>enerates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all</a:t>
            </a:r>
            <a:r>
              <a:rPr lang="es-ES_tradnl" sz="1800" dirty="0" smtClean="0">
                <a:sym typeface="Symbol" pitchFamily="18" charset="2"/>
              </a:rPr>
              <a:t> </a:t>
            </a:r>
            <a:r>
              <a:rPr lang="es-ES_tradnl" sz="1800" dirty="0" err="1" smtClean="0">
                <a:sym typeface="Symbol" pitchFamily="18" charset="2"/>
              </a:rPr>
              <a:t>scalars</a:t>
            </a:r>
            <a:endParaRPr lang="es-ES_tradnl" sz="1800" dirty="0" smtClean="0"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Crossing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left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cut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)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approximated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… ,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good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endParaRPr lang="es-ES_tradnl" sz="1400" dirty="0">
              <a:sym typeface="Symbol" pitchFamily="18" charset="2"/>
            </a:endParaRPr>
          </a:p>
        </p:txBody>
      </p:sp>
      <p:pic>
        <p:nvPicPr>
          <p:cNvPr id="28679" name="Picture 13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42" y="1029832"/>
            <a:ext cx="220923" cy="2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157803" y="2988543"/>
            <a:ext cx="10373473" cy="1962574"/>
            <a:chOff x="157803" y="2988543"/>
            <a:chExt cx="10373473" cy="1962574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196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b="1" u="sng" dirty="0" smtClean="0">
                  <a:sym typeface="Symbol" pitchFamily="18" charset="2"/>
                </a:rPr>
                <a:t>Roy-</a:t>
              </a:r>
              <a:r>
                <a:rPr lang="es-ES_tradnl" b="1" u="sng" dirty="0" err="1" smtClean="0">
                  <a:sym typeface="Symbol" pitchFamily="18" charset="2"/>
                </a:rPr>
                <a:t>like</a:t>
              </a:r>
              <a:r>
                <a:rPr lang="es-ES_tradnl" b="1" u="sng" dirty="0" smtClean="0">
                  <a:sym typeface="Symbol" pitchFamily="18" charset="2"/>
                </a:rPr>
                <a:t> </a:t>
              </a:r>
              <a:r>
                <a:rPr lang="es-ES_tradnl" b="1" u="sng" dirty="0" err="1" smtClean="0">
                  <a:sym typeface="Symbol" pitchFamily="18" charset="2"/>
                </a:rPr>
                <a:t>equations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                             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70’s Roy,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B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asdevant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Pennington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Petersen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…</a:t>
              </a:r>
              <a:endParaRPr lang="es-ES_tradnl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                       00’s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Ananthanarayan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Caprini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Colangelo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Gasser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Leutwyler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Moussallam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Decotes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Genon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Lesniak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Kaminski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JRP…</a:t>
              </a:r>
              <a:endParaRPr lang="es-ES_tradnl" sz="1200" u="sng" dirty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ym typeface="Symbol" pitchFamily="18" charset="2"/>
                </a:rPr>
                <a:t>Left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cut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implemented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with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precision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smtClean="0">
                  <a:sym typeface="Symbol" pitchFamily="18" charset="2"/>
                </a:rPr>
                <a:t>. 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Use 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data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on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all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waves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+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high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energy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endParaRPr lang="es-ES_tradnl" sz="1800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Optional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: ChPT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predictions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constants</a:t>
              </a:r>
              <a:endParaRPr lang="es-ES_tradnl" sz="1800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1800" dirty="0" err="1" smtClean="0">
                  <a:sym typeface="Symbol" pitchFamily="18" charset="2"/>
                </a:rPr>
                <a:t>The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most</a:t>
              </a:r>
              <a:r>
                <a:rPr lang="es-ES_tradnl" sz="1800" dirty="0" smtClean="0">
                  <a:sym typeface="Symbol" pitchFamily="18" charset="2"/>
                </a:rPr>
                <a:t> precise and </a:t>
              </a:r>
              <a:r>
                <a:rPr lang="es-ES_tradnl" sz="1800" dirty="0" err="1" smtClean="0">
                  <a:sym typeface="Symbol" pitchFamily="18" charset="2"/>
                </a:rPr>
                <a:t>model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err="1" smtClean="0">
                  <a:sym typeface="Symbol" pitchFamily="18" charset="2"/>
                </a:rPr>
                <a:t>independent</a:t>
              </a:r>
              <a:r>
                <a:rPr lang="es-ES_tradnl" sz="1800" dirty="0" smtClean="0">
                  <a:sym typeface="Symbol" pitchFamily="18" charset="2"/>
                </a:rPr>
                <a:t> 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pole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determinations</a:t>
              </a:r>
              <a:endParaRPr lang="es-ES_tradnl" sz="1800" dirty="0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15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10196" y="5292799"/>
            <a:ext cx="4680520" cy="139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400" dirty="0">
                <a:sym typeface="Symbol" pitchFamily="18" charset="2"/>
              </a:rPr>
              <a:t>f</a:t>
            </a:r>
            <a:r>
              <a:rPr lang="es-ES_tradnl" sz="2400" baseline="-25000" dirty="0">
                <a:sym typeface="Symbol" pitchFamily="18" charset="2"/>
              </a:rPr>
              <a:t>0</a:t>
            </a:r>
            <a:r>
              <a:rPr lang="es-ES_tradnl" sz="2400" dirty="0">
                <a:sym typeface="Symbol" pitchFamily="18" charset="2"/>
              </a:rPr>
              <a:t>(600) and </a:t>
            </a:r>
            <a:r>
              <a:rPr lang="el-GR" sz="2400" dirty="0">
                <a:sym typeface="Symbol" pitchFamily="18" charset="2"/>
              </a:rPr>
              <a:t>κ</a:t>
            </a:r>
            <a:r>
              <a:rPr lang="es-ES" sz="2400" dirty="0">
                <a:sym typeface="Symbol" pitchFamily="18" charset="2"/>
              </a:rPr>
              <a:t>(800) </a:t>
            </a:r>
            <a:r>
              <a:rPr lang="es-ES_tradnl" sz="2400" dirty="0" err="1">
                <a:sym typeface="Symbol" pitchFamily="18" charset="2"/>
              </a:rPr>
              <a:t>existence</a:t>
            </a:r>
            <a:r>
              <a:rPr lang="es-ES_tradnl" sz="2400" dirty="0">
                <a:sym typeface="Symbol" pitchFamily="18" charset="2"/>
              </a:rPr>
              <a:t>, </a:t>
            </a:r>
            <a:r>
              <a:rPr lang="es-ES_tradnl" sz="2400" dirty="0" err="1">
                <a:sym typeface="Symbol" pitchFamily="18" charset="2"/>
              </a:rPr>
              <a:t>mass</a:t>
            </a:r>
            <a:r>
              <a:rPr lang="es-ES_tradnl" sz="2400" dirty="0">
                <a:sym typeface="Symbol" pitchFamily="18" charset="2"/>
              </a:rPr>
              <a:t> and </a:t>
            </a:r>
            <a:r>
              <a:rPr lang="es-ES_tradnl" sz="2400" dirty="0" err="1">
                <a:sym typeface="Symbol" pitchFamily="18" charset="2"/>
              </a:rPr>
              <a:t>width</a:t>
            </a:r>
            <a:endParaRPr lang="es-ES_tradnl" sz="2400" dirty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sz="2400" dirty="0" err="1">
                <a:sym typeface="Symbol" pitchFamily="18" charset="2"/>
              </a:rPr>
              <a:t>firmly</a:t>
            </a:r>
            <a:r>
              <a:rPr lang="es-ES_tradnl" sz="2400" dirty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established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with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precision</a:t>
            </a:r>
            <a:r>
              <a:rPr lang="es-ES_tradnl" sz="2400" dirty="0" smtClean="0">
                <a:sym typeface="Symbol" pitchFamily="18" charset="2"/>
              </a:rPr>
              <a:t> </a:t>
            </a:r>
            <a:endParaRPr lang="es-ES_tradnl" sz="1600" dirty="0">
              <a:sym typeface="Symbol" pitchFamily="18" charset="2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994772" y="5364807"/>
            <a:ext cx="469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long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,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w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ell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known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  <a:p>
            <a:pPr algn="l"/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“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scalar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community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”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994772" y="6228903"/>
            <a:ext cx="4192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Yet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be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acknowledged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FFFF00"/>
                </a:solidFill>
                <a:sym typeface="Symbol" pitchFamily="18" charset="2"/>
              </a:rPr>
              <a:t>by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 PDG</a:t>
            </a:r>
            <a:r>
              <a:rPr lang="es-ES_tradnl" sz="2000" dirty="0" smtClean="0">
                <a:solidFill>
                  <a:srgbClr val="FFFF00"/>
                </a:solidFill>
                <a:sym typeface="Symbol" pitchFamily="18" charset="2"/>
              </a:rPr>
              <a:t>….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4132" y="6948983"/>
            <a:ext cx="10196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2006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very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precise Roy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Eq.+ChPT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determination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                          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Caprini,Gaser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Leutwyler</a:t>
            </a:r>
            <a:endParaRPr lang="es-ES" sz="1200" dirty="0"/>
          </a:p>
        </p:txBody>
      </p:sp>
    </p:spTree>
    <p:custDataLst>
      <p:tags r:id="rId1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igma-poles-pdg06-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98" y="254607"/>
            <a:ext cx="9676042" cy="68383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2850040" y="3616919"/>
            <a:ext cx="139238" cy="131272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762228" y="3242356"/>
            <a:ext cx="139238" cy="129522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17" name="16 Conector recto"/>
          <p:cNvCxnSpPr/>
          <p:nvPr/>
        </p:nvCxnSpPr>
        <p:spPr>
          <a:xfrm rot="5400000">
            <a:off x="2770300" y="3670303"/>
            <a:ext cx="278296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796202" y="3667677"/>
            <a:ext cx="252483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93255" y="3191598"/>
            <a:ext cx="6527717" cy="3765524"/>
            <a:chOff x="474540" y="2852936"/>
            <a:chExt cx="5581895" cy="3415122"/>
          </a:xfrm>
        </p:grpSpPr>
        <p:grpSp>
          <p:nvGrpSpPr>
            <p:cNvPr id="3" name="19 Grupo"/>
            <p:cNvGrpSpPr>
              <a:grpSpLocks/>
            </p:cNvGrpSpPr>
            <p:nvPr/>
          </p:nvGrpSpPr>
          <p:grpSpPr bwMode="auto">
            <a:xfrm>
              <a:off x="474540" y="3788444"/>
              <a:ext cx="5581895" cy="2479614"/>
              <a:chOff x="474540" y="3788444"/>
              <a:chExt cx="5581895" cy="2479614"/>
            </a:xfrm>
          </p:grpSpPr>
          <p:sp>
            <p:nvSpPr>
              <p:cNvPr id="29711" name="Line 9"/>
              <p:cNvSpPr>
                <a:spLocks noChangeShapeType="1"/>
              </p:cNvSpPr>
              <p:nvPr/>
            </p:nvSpPr>
            <p:spPr bwMode="auto">
              <a:xfrm flipV="1">
                <a:off x="2754313" y="3788444"/>
                <a:ext cx="0" cy="1728788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12" name="Rectangle 10"/>
              <p:cNvSpPr>
                <a:spLocks noChangeArrowheads="1"/>
              </p:cNvSpPr>
              <p:nvPr/>
            </p:nvSpPr>
            <p:spPr bwMode="auto">
              <a:xfrm>
                <a:off x="474540" y="5221311"/>
                <a:ext cx="5581895" cy="10467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lIns="91424" tIns="45712" rIns="91424" bIns="45712">
                <a:spAutoFit/>
              </a:bodyPr>
              <a:lstStyle/>
              <a:p>
                <a:pPr algn="ctr"/>
                <a:r>
                  <a:rPr lang="es-ES" sz="2300" dirty="0">
                    <a:solidFill>
                      <a:srgbClr val="0000CC"/>
                    </a:solidFill>
                  </a:rPr>
                  <a:t>Data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after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smtClean="0">
                    <a:solidFill>
                      <a:srgbClr val="0000CC"/>
                    </a:solidFill>
                  </a:rPr>
                  <a:t>2000,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both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scattering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b="1" dirty="0">
                    <a:solidFill>
                      <a:srgbClr val="0000CC"/>
                    </a:solidFill>
                  </a:rPr>
                  <a:t>and </a:t>
                </a:r>
                <a:r>
                  <a:rPr lang="es-ES" sz="2300" b="1" dirty="0" err="1">
                    <a:solidFill>
                      <a:srgbClr val="0000CC"/>
                    </a:solidFill>
                  </a:rPr>
                  <a:t>production</a:t>
                </a:r>
                <a:endParaRPr lang="es-ES" sz="23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s-ES" sz="2300" b="1" dirty="0" err="1">
                    <a:solidFill>
                      <a:srgbClr val="0000CC"/>
                    </a:solidFill>
                  </a:rPr>
                  <a:t>Dispersive</a:t>
                </a:r>
                <a:r>
                  <a:rPr lang="es-ES" sz="2300" b="1" dirty="0">
                    <a:solidFill>
                      <a:srgbClr val="0000CC"/>
                    </a:solidFill>
                  </a:rPr>
                  <a:t>- </a:t>
                </a:r>
                <a:r>
                  <a:rPr lang="es-ES" sz="2300" b="1" u="sng" dirty="0" err="1">
                    <a:solidFill>
                      <a:srgbClr val="0000CC"/>
                    </a:solidFill>
                  </a:rPr>
                  <a:t>model</a:t>
                </a:r>
                <a:r>
                  <a:rPr lang="es-ES" sz="2300" b="1" u="sng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b="1" u="sng" dirty="0" err="1">
                    <a:solidFill>
                      <a:srgbClr val="0000CC"/>
                    </a:solidFill>
                  </a:rPr>
                  <a:t>independent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approaches</a:t>
                </a:r>
                <a:endParaRPr lang="es-ES" sz="2300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s-ES" sz="2300" dirty="0">
                    <a:solidFill>
                      <a:srgbClr val="0000CC"/>
                    </a:solidFill>
                  </a:rPr>
                  <a:t>Chiral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symmetry</a:t>
                </a:r>
                <a:r>
                  <a:rPr lang="es-ES" sz="2300" dirty="0">
                    <a:solidFill>
                      <a:srgbClr val="0000CC"/>
                    </a:solidFill>
                  </a:rPr>
                  <a:t> </a:t>
                </a:r>
                <a:r>
                  <a:rPr lang="es-ES" sz="2300" dirty="0" err="1">
                    <a:solidFill>
                      <a:srgbClr val="0000CC"/>
                    </a:solidFill>
                  </a:rPr>
                  <a:t>correct</a:t>
                </a:r>
                <a:endParaRPr lang="en-US" sz="23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>
              <a:off x="2411413" y="2852936"/>
              <a:ext cx="1008062" cy="9365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7578948" y="6005328"/>
            <a:ext cx="2520280" cy="1015663"/>
          </a:xfrm>
          <a:prstGeom prst="rect">
            <a:avLst/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sym typeface="Symbol" pitchFamily="18" charset="2"/>
              </a:rPr>
              <a:t>Yet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to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be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acknowledged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by</a:t>
            </a:r>
            <a:r>
              <a:rPr lang="es-ES_tradnl" sz="2000" dirty="0" smtClean="0">
                <a:sym typeface="Symbol" pitchFamily="18" charset="2"/>
              </a:rPr>
              <a:t> PDG….</a:t>
            </a:r>
            <a:endParaRPr lang="es-ES" sz="2000" dirty="0"/>
          </a:p>
        </p:txBody>
      </p:sp>
      <p:sp>
        <p:nvSpPr>
          <p:cNvPr id="18" name="17 Rectángulo"/>
          <p:cNvSpPr/>
          <p:nvPr/>
        </p:nvSpPr>
        <p:spPr>
          <a:xfrm>
            <a:off x="634567" y="324247"/>
            <a:ext cx="4136069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ca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. 2010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6733" y="-35793"/>
            <a:ext cx="6539320" cy="7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Some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relevant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DISPERSIVE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Determinations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after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2009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according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”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PDG)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612279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90116" y="900311"/>
            <a:ext cx="10513168" cy="2682974"/>
            <a:chOff x="90116" y="900311"/>
            <a:chExt cx="10513168" cy="2682974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88609" y="900311"/>
              <a:ext cx="10314675" cy="19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u="sng" dirty="0" smtClean="0">
                  <a:sym typeface="Symbol" pitchFamily="18" charset="2"/>
                </a:rPr>
                <a:t>GKPY </a:t>
              </a:r>
              <a:r>
                <a:rPr lang="es-ES_tradnl" u="sng" dirty="0" err="1" smtClean="0">
                  <a:sym typeface="Symbol" pitchFamily="18" charset="2"/>
                </a:rPr>
                <a:t>equations</a:t>
              </a:r>
              <a:r>
                <a:rPr lang="es-ES_tradnl" u="sng" dirty="0" smtClean="0">
                  <a:sym typeface="Symbol" pitchFamily="18" charset="2"/>
                </a:rPr>
                <a:t> = Roy </a:t>
              </a:r>
              <a:r>
                <a:rPr lang="es-ES_tradnl" u="sng" dirty="0" err="1" smtClean="0">
                  <a:sym typeface="Symbol" pitchFamily="18" charset="2"/>
                </a:rPr>
                <a:t>like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with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one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subtraction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                                                                                                                                       García Martín,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Kaminski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, JRP, </a:t>
              </a:r>
              <a:r>
                <a:rPr lang="es-ES_tradnl" sz="1200" dirty="0" err="1" smtClean="0">
                  <a:solidFill>
                    <a:srgbClr val="00FFFF"/>
                  </a:solidFill>
                  <a:sym typeface="Symbol" pitchFamily="18" charset="2"/>
                </a:rPr>
                <a:t>Yndurain</a:t>
              </a:r>
              <a:r>
                <a:rPr lang="es-ES_tradnl" sz="12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200" dirty="0" smtClean="0">
                  <a:solidFill>
                    <a:srgbClr val="00FFFF"/>
                  </a:solidFill>
                </a:rPr>
                <a:t>PRD83,074004 (2011)</a:t>
              </a:r>
              <a:endParaRPr lang="es-ES_tradnl" sz="1200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" sz="1200" dirty="0" smtClean="0">
                  <a:solidFill>
                    <a:srgbClr val="00FFFF"/>
                  </a:solidFill>
                </a:rPr>
                <a:t>                                                                                                                R. </a:t>
              </a:r>
              <a:r>
                <a:rPr lang="es-ES" sz="1200" dirty="0" err="1" smtClean="0">
                  <a:solidFill>
                    <a:srgbClr val="00FFFF"/>
                  </a:solidFill>
                </a:rPr>
                <a:t>Garcia</a:t>
              </a:r>
              <a:r>
                <a:rPr lang="es-ES" sz="1200" dirty="0" smtClean="0">
                  <a:solidFill>
                    <a:srgbClr val="00FFFF"/>
                  </a:solidFill>
                </a:rPr>
                <a:t>-Martin , R. </a:t>
              </a:r>
              <a:r>
                <a:rPr lang="es-ES" sz="1200" dirty="0" err="1" smtClean="0">
                  <a:solidFill>
                    <a:srgbClr val="00FFFF"/>
                  </a:solidFill>
                </a:rPr>
                <a:t>Kaminski</a:t>
              </a:r>
              <a:r>
                <a:rPr lang="es-ES" sz="1200" dirty="0" smtClean="0">
                  <a:solidFill>
                    <a:srgbClr val="00FFFF"/>
                  </a:solidFill>
                </a:rPr>
                <a:t>, JRP, J. Ruiz de Elvira, PRL107, 072001(2011).</a:t>
              </a:r>
              <a:endParaRPr lang="es-ES_tradnl" u="sng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err="1" smtClean="0">
                  <a:sym typeface="Symbol" pitchFamily="18" charset="2"/>
                </a:rPr>
                <a:t>Includes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latest</a:t>
              </a:r>
              <a:r>
                <a:rPr lang="es-ES_tradnl" sz="2000" dirty="0" smtClean="0">
                  <a:sym typeface="Symbol" pitchFamily="18" charset="2"/>
                </a:rPr>
                <a:t> NA48/2 </a:t>
              </a:r>
              <a:r>
                <a:rPr lang="es-ES_tradnl" sz="2000" dirty="0" err="1" smtClean="0">
                  <a:sym typeface="Symbol" pitchFamily="18" charset="2"/>
                </a:rPr>
                <a:t>constrained</a:t>
              </a:r>
              <a:r>
                <a:rPr lang="es-ES_tradnl" sz="2000" dirty="0" smtClean="0">
                  <a:sym typeface="Symbol" pitchFamily="18" charset="2"/>
                </a:rPr>
                <a:t> data </a:t>
              </a:r>
              <a:r>
                <a:rPr lang="es-ES_tradnl" sz="2000" dirty="0" err="1" smtClean="0">
                  <a:sym typeface="Symbol" pitchFamily="18" charset="2"/>
                </a:rPr>
                <a:t>fit</a:t>
              </a:r>
              <a:r>
                <a:rPr lang="es-ES_tradnl" sz="2000" dirty="0" smtClean="0">
                  <a:sym typeface="Symbol" pitchFamily="18" charset="2"/>
                </a:rPr>
                <a:t> .</a:t>
              </a:r>
              <a:r>
                <a:rPr lang="es-ES_tradnl" sz="2000" dirty="0" err="1" smtClean="0">
                  <a:sym typeface="Symbol" pitchFamily="18" charset="2"/>
                </a:rPr>
                <a:t>One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subtraction</a:t>
              </a:r>
              <a:r>
                <a:rPr lang="es-ES_tradnl" sz="2000" dirty="0" smtClean="0">
                  <a:sym typeface="Symbol" pitchFamily="18" charset="2"/>
                </a:rPr>
                <a:t> </a:t>
              </a:r>
              <a:r>
                <a:rPr lang="es-ES_tradnl" sz="2000" dirty="0" err="1" smtClean="0">
                  <a:sym typeface="Symbol" pitchFamily="18" charset="2"/>
                </a:rPr>
                <a:t>allows</a:t>
              </a:r>
              <a:r>
                <a:rPr lang="es-ES_tradnl" sz="2000" dirty="0" smtClean="0">
                  <a:sym typeface="Symbol" pitchFamily="18" charset="2"/>
                </a:rPr>
                <a:t> use of data </a:t>
              </a:r>
              <a:r>
                <a:rPr lang="es-ES_tradnl" sz="2000" dirty="0" err="1" smtClean="0">
                  <a:sym typeface="Symbol" pitchFamily="18" charset="2"/>
                </a:rPr>
                <a:t>only</a:t>
              </a:r>
              <a:endParaRPr lang="es-ES_tradnl" sz="2000" dirty="0" smtClean="0"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smtClean="0">
                  <a:sym typeface="Symbol" pitchFamily="18" charset="2"/>
                </a:rPr>
                <a:t>NO ChPT  input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good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agreement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previous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Roy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Eqs.+ChPT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results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</a:p>
          </p:txBody>
        </p:sp>
        <p:pic>
          <p:nvPicPr>
            <p:cNvPr id="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1010579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4" name="Object 14"/>
            <p:cNvGraphicFramePr>
              <a:graphicFrameLocks noChangeAspect="1"/>
            </p:cNvGraphicFramePr>
            <p:nvPr/>
          </p:nvGraphicFramePr>
          <p:xfrm>
            <a:off x="3220640" y="2916535"/>
            <a:ext cx="3278188" cy="666750"/>
          </p:xfrm>
          <a:graphic>
            <a:graphicData uri="http://schemas.openxmlformats.org/presentationml/2006/ole">
              <p:oleObj spid="_x0000_s238594" name="Ecuación" r:id="rId5" imgW="1523880" imgH="241200" progId="Equation.3">
                <p:embed/>
              </p:oleObj>
            </a:graphicData>
          </a:graphic>
        </p:graphicFrame>
      </p:grpSp>
      <p:grpSp>
        <p:nvGrpSpPr>
          <p:cNvPr id="18" name="17 Grupo"/>
          <p:cNvGrpSpPr/>
          <p:nvPr/>
        </p:nvGrpSpPr>
        <p:grpSpPr>
          <a:xfrm>
            <a:off x="90116" y="4085864"/>
            <a:ext cx="11089232" cy="1494967"/>
            <a:chOff x="90116" y="4085864"/>
            <a:chExt cx="11089232" cy="1494967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88609" y="4085864"/>
              <a:ext cx="10890739" cy="900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u="sng" dirty="0" smtClean="0">
                  <a:sym typeface="Symbol" pitchFamily="18" charset="2"/>
                </a:rPr>
                <a:t>Roy </a:t>
              </a:r>
              <a:r>
                <a:rPr lang="es-ES_tradnl" u="sng" dirty="0" err="1" smtClean="0">
                  <a:sym typeface="Symbol" pitchFamily="18" charset="2"/>
                </a:rPr>
                <a:t>equations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fr-FR" sz="1200" dirty="0" smtClean="0"/>
                <a:t>					                        </a:t>
              </a:r>
              <a:r>
                <a:rPr lang="fr-FR" sz="1200" dirty="0" smtClean="0">
                  <a:solidFill>
                    <a:srgbClr val="00FFFF"/>
                  </a:solidFill>
                </a:rPr>
                <a:t>B.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Moussallam</a:t>
              </a:r>
              <a:r>
                <a:rPr lang="fr-FR" sz="1200" dirty="0" smtClean="0">
                  <a:solidFill>
                    <a:srgbClr val="00FFFF"/>
                  </a:solidFill>
                </a:rPr>
                <a:t>,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Eur</a:t>
              </a:r>
              <a:r>
                <a:rPr lang="fr-FR" sz="1200" dirty="0" smtClean="0">
                  <a:solidFill>
                    <a:srgbClr val="00FFFF"/>
                  </a:solidFill>
                </a:rPr>
                <a:t>. Phys. J. C71, 1814 (2011).</a:t>
              </a:r>
              <a:endParaRPr lang="es-ES_tradnl" sz="1200" u="sng" dirty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95974">
                <a:spcBef>
                  <a:spcPct val="50000"/>
                </a:spcBef>
              </a:pP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An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S0 Wave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determination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up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to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KK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threshold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input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previous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Roy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Eq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works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</a:p>
          </p:txBody>
        </p:sp>
        <p:pic>
          <p:nvPicPr>
            <p:cNvPr id="16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4196132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5" name="Object 14"/>
            <p:cNvGraphicFramePr>
              <a:graphicFrameLocks noChangeAspect="1"/>
            </p:cNvGraphicFramePr>
            <p:nvPr/>
          </p:nvGraphicFramePr>
          <p:xfrm>
            <a:off x="3254375" y="4914081"/>
            <a:ext cx="3141663" cy="666750"/>
          </p:xfrm>
          <a:graphic>
            <a:graphicData uri="http://schemas.openxmlformats.org/presentationml/2006/ole">
              <p:oleObj spid="_x0000_s238595" name="Ecuación" r:id="rId6" imgW="1460160" imgH="241200" progId="Equation.3">
                <p:embed/>
              </p:oleObj>
            </a:graphicData>
          </a:graphic>
        </p:graphicFrame>
      </p:grpSp>
      <p:grpSp>
        <p:nvGrpSpPr>
          <p:cNvPr id="21" name="20 Grupo"/>
          <p:cNvGrpSpPr/>
          <p:nvPr/>
        </p:nvGrpSpPr>
        <p:grpSpPr>
          <a:xfrm>
            <a:off x="90116" y="6156895"/>
            <a:ext cx="11089232" cy="1053071"/>
            <a:chOff x="90116" y="6156895"/>
            <a:chExt cx="11089232" cy="1053071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88609" y="6156895"/>
              <a:ext cx="10890739" cy="4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u="sng" dirty="0" err="1" smtClean="0">
                  <a:sym typeface="Symbol" pitchFamily="18" charset="2"/>
                </a:rPr>
                <a:t>Analytic</a:t>
              </a:r>
              <a:r>
                <a:rPr lang="es-ES_tradnl" u="sng" dirty="0" smtClean="0">
                  <a:sym typeface="Symbol" pitchFamily="18" charset="2"/>
                </a:rPr>
                <a:t> K-</a:t>
              </a:r>
              <a:r>
                <a:rPr lang="es-ES_tradnl" u="sng" dirty="0" err="1" smtClean="0">
                  <a:sym typeface="Symbol" pitchFamily="18" charset="2"/>
                </a:rPr>
                <a:t>Matrix</a:t>
              </a:r>
              <a:r>
                <a:rPr lang="es-ES_tradnl" u="sng" dirty="0" smtClean="0">
                  <a:sym typeface="Symbol" pitchFamily="18" charset="2"/>
                </a:rPr>
                <a:t> </a:t>
              </a:r>
              <a:r>
                <a:rPr lang="es-ES_tradnl" u="sng" dirty="0" err="1" smtClean="0">
                  <a:sym typeface="Symbol" pitchFamily="18" charset="2"/>
                </a:rPr>
                <a:t>model</a:t>
              </a:r>
              <a:r>
                <a:rPr lang="fr-FR" sz="1200" dirty="0" smtClean="0"/>
                <a:t>		                       			</a:t>
              </a:r>
              <a:r>
                <a:rPr lang="fr-FR" sz="1200" dirty="0" smtClean="0">
                  <a:solidFill>
                    <a:srgbClr val="00FFFF"/>
                  </a:solidFill>
                </a:rPr>
                <a:t> G. </a:t>
              </a:r>
              <a:r>
                <a:rPr lang="fr-FR" sz="1200" dirty="0" err="1" smtClean="0">
                  <a:solidFill>
                    <a:srgbClr val="00FFFF"/>
                  </a:solidFill>
                </a:rPr>
                <a:t>Mennesier</a:t>
              </a:r>
              <a:r>
                <a:rPr lang="fr-FR" sz="1200" dirty="0" smtClean="0">
                  <a:solidFill>
                    <a:srgbClr val="00FFFF"/>
                  </a:solidFill>
                </a:rPr>
                <a:t> et al, PLB696, 40 (2010)</a:t>
              </a:r>
              <a:endParaRPr lang="es-ES_tradnl" sz="1200" u="sng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16" y="6267163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8596" name="Object 4"/>
            <p:cNvGraphicFramePr>
              <a:graphicFrameLocks noChangeAspect="1"/>
            </p:cNvGraphicFramePr>
            <p:nvPr/>
          </p:nvGraphicFramePr>
          <p:xfrm>
            <a:off x="3074988" y="6647991"/>
            <a:ext cx="3797300" cy="561975"/>
          </p:xfrm>
          <a:graphic>
            <a:graphicData uri="http://schemas.openxmlformats.org/presentationml/2006/ole">
              <p:oleObj spid="_x0000_s238596" name="Ecuación" r:id="rId7" imgW="1765080" imgH="20304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75163" y="191489"/>
            <a:ext cx="9182543" cy="18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consistency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approaches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and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previous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results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implementing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UNITARITY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ANALTICITY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and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c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hiral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symmetry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constraints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by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many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other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people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…</a:t>
            </a:r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endParaRPr lang="es-ES_tradnl" sz="210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995974"/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(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Ananthanarayan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Caprini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Bugg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Anisovich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Zhou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Ishida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Surotsev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Hannah, JRP,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Kaminski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Oller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Oset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Dobado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</a:p>
          <a:p>
            <a:pPr defTabSz="995974"/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Tornqvist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Schechter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Fariborz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Saninno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Zoou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Zheng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400" dirty="0" err="1" smtClean="0">
                <a:solidFill>
                  <a:srgbClr val="66FFFF"/>
                </a:solidFill>
                <a:sym typeface="Symbol" pitchFamily="18" charset="2"/>
              </a:rPr>
              <a:t>etc</a:t>
            </a:r>
            <a:r>
              <a:rPr lang="es-ES_tradnl" sz="1400" dirty="0" smtClean="0">
                <a:solidFill>
                  <a:srgbClr val="66FFFF"/>
                </a:solidFill>
                <a:sym typeface="Symbol" pitchFamily="18" charset="2"/>
              </a:rPr>
              <a:t>….)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82211" y="2196455"/>
            <a:ext cx="8631238" cy="13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smtClean="0">
                <a:sym typeface="Symbol" pitchFamily="18" charset="2"/>
              </a:rPr>
              <a:t>Has </a:t>
            </a:r>
            <a:r>
              <a:rPr lang="es-ES_tradnl" sz="2100" dirty="0" err="1" smtClean="0">
                <a:sym typeface="Symbol" pitchFamily="18" charset="2"/>
              </a:rPr>
              <a:t>led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PDG </a:t>
            </a:r>
            <a:r>
              <a:rPr lang="es-ES_tradnl" sz="2100" dirty="0" err="1" smtClean="0">
                <a:sym typeface="Symbol" pitchFamily="18" charset="2"/>
              </a:rPr>
              <a:t>to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neglect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those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works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not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fullfilling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constraints</a:t>
            </a:r>
            <a:r>
              <a:rPr lang="es-ES_tradnl" sz="2100" dirty="0" smtClean="0">
                <a:sym typeface="Symbol" pitchFamily="18" charset="2"/>
              </a:rPr>
              <a:t> </a:t>
            </a: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also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restricting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sample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to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those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consistent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with</a:t>
            </a:r>
            <a:r>
              <a:rPr lang="es-ES_tradnl" sz="2100" dirty="0" smtClean="0">
                <a:sym typeface="Symbol" pitchFamily="18" charset="2"/>
              </a:rPr>
              <a:t> NA48/2, </a:t>
            </a: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Together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with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latest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results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from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smtClean="0">
                <a:sym typeface="Symbol" pitchFamily="18" charset="2"/>
              </a:rPr>
              <a:t>heavy </a:t>
            </a:r>
            <a:r>
              <a:rPr lang="es-ES_tradnl" sz="2100" dirty="0" err="1" smtClean="0">
                <a:sym typeface="Symbol" pitchFamily="18" charset="2"/>
              </a:rPr>
              <a:t>meson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decays</a:t>
            </a:r>
            <a:endParaRPr lang="es-ES_tradnl" sz="2100" dirty="0" smtClean="0">
              <a:sym typeface="Symbol" pitchFamily="18" charset="2"/>
            </a:endParaRPr>
          </a:p>
          <a:p>
            <a:pPr defTabSz="995974"/>
            <a:r>
              <a:rPr lang="es-ES_tradnl" sz="2100" dirty="0" err="1" smtClean="0">
                <a:sym typeface="Symbol" pitchFamily="18" charset="2"/>
              </a:rPr>
              <a:t>Finally</a:t>
            </a:r>
            <a:r>
              <a:rPr lang="es-ES_tradnl" sz="2100" dirty="0" smtClean="0">
                <a:sym typeface="Symbol" pitchFamily="18" charset="2"/>
              </a:rPr>
              <a:t> </a:t>
            </a:r>
            <a:r>
              <a:rPr lang="es-ES_tradnl" sz="2100" dirty="0" err="1" smtClean="0">
                <a:sym typeface="Symbol" pitchFamily="18" charset="2"/>
              </a:rPr>
              <a:t>quoting</a:t>
            </a:r>
            <a:r>
              <a:rPr lang="es-ES_tradnl" sz="2100" dirty="0" smtClean="0">
                <a:sym typeface="Symbol" pitchFamily="18" charset="2"/>
              </a:rPr>
              <a:t> in </a:t>
            </a:r>
            <a:r>
              <a:rPr lang="es-ES_tradnl" sz="2100" dirty="0" err="1" smtClean="0">
                <a:sym typeface="Symbol" pitchFamily="18" charset="2"/>
              </a:rPr>
              <a:t>the</a:t>
            </a:r>
            <a:r>
              <a:rPr lang="es-ES_tradnl" sz="2100" dirty="0" smtClean="0">
                <a:sym typeface="Symbol" pitchFamily="18" charset="2"/>
              </a:rPr>
              <a:t> 2012 PDG </a:t>
            </a:r>
            <a:r>
              <a:rPr lang="es-ES_tradnl" sz="2100" dirty="0" err="1" smtClean="0">
                <a:sym typeface="Symbol" pitchFamily="18" charset="2"/>
              </a:rPr>
              <a:t>edition</a:t>
            </a:r>
            <a:r>
              <a:rPr lang="es-ES_tradnl" sz="2100" dirty="0" smtClean="0">
                <a:sym typeface="Symbol" pitchFamily="18" charset="2"/>
              </a:rPr>
              <a:t>…</a:t>
            </a:r>
            <a:endParaRPr lang="es-ES_tradnl" sz="1400" dirty="0" smtClean="0">
              <a:sym typeface="Symbol" pitchFamily="18" charset="2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186460" y="3708623"/>
            <a:ext cx="417646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M=400-550 </a:t>
            </a:r>
            <a:r>
              <a:rPr lang="es-ES" sz="2400" b="1" dirty="0" err="1" smtClean="0"/>
              <a:t>MeV</a:t>
            </a:r>
            <a:endParaRPr lang="es-ES" sz="2400" b="1" dirty="0" smtClean="0"/>
          </a:p>
          <a:p>
            <a:r>
              <a:rPr lang="es-ES" sz="2400" b="1" dirty="0" smtClean="0"/>
              <a:t>Γ=400-700 </a:t>
            </a:r>
            <a:r>
              <a:rPr lang="es-ES" sz="2400" b="1" dirty="0" err="1" smtClean="0"/>
              <a:t>MeV</a:t>
            </a:r>
            <a:endParaRPr lang="es-ES" b="1" dirty="0"/>
          </a:p>
        </p:txBody>
      </p:sp>
      <p:sp>
        <p:nvSpPr>
          <p:cNvPr id="18" name="17 Rectángulo"/>
          <p:cNvSpPr/>
          <p:nvPr/>
        </p:nvSpPr>
        <p:spPr>
          <a:xfrm>
            <a:off x="1148011" y="6086628"/>
            <a:ext cx="7998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err="1" smtClean="0">
                <a:sym typeface="Symbol" pitchFamily="18" charset="2"/>
              </a:rPr>
              <a:t>Accordingly</a:t>
            </a:r>
            <a:r>
              <a:rPr lang="es-ES_tradnl" sz="2400" dirty="0" smtClean="0">
                <a:sym typeface="Symbol" pitchFamily="18" charset="2"/>
              </a:rPr>
              <a:t> THE NAME of </a:t>
            </a:r>
            <a:r>
              <a:rPr lang="es-ES_tradnl" sz="2400" dirty="0" err="1" smtClean="0">
                <a:sym typeface="Symbol" pitchFamily="18" charset="2"/>
              </a:rPr>
              <a:t>the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resonance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is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changed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to</a:t>
            </a:r>
            <a:r>
              <a:rPr lang="es-ES_tradnl" sz="2400" dirty="0" smtClean="0">
                <a:sym typeface="Symbol" pitchFamily="18" charset="2"/>
              </a:rPr>
              <a:t>…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4194572" y="6662692"/>
            <a:ext cx="1944216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smtClean="0"/>
              <a:t>f</a:t>
            </a:r>
            <a:r>
              <a:rPr lang="es-ES" sz="3600" b="1" baseline="-25000" dirty="0" smtClean="0"/>
              <a:t>0</a:t>
            </a:r>
            <a:r>
              <a:rPr lang="es-ES" sz="3600" b="1" dirty="0" smtClean="0"/>
              <a:t>(500)</a:t>
            </a:r>
            <a:endParaRPr lang="es-ES" sz="3200" b="1" dirty="0"/>
          </a:p>
        </p:txBody>
      </p:sp>
      <p:sp>
        <p:nvSpPr>
          <p:cNvPr id="22" name="21 Rectángulo"/>
          <p:cNvSpPr/>
          <p:nvPr/>
        </p:nvSpPr>
        <p:spPr>
          <a:xfrm>
            <a:off x="1461052" y="4860751"/>
            <a:ext cx="7252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5 times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reduction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in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mass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uncertainty</a:t>
            </a:r>
            <a:endParaRPr lang="es-ES_tradnl" sz="2400" dirty="0" smtClean="0">
              <a:solidFill>
                <a:srgbClr val="66FFFF"/>
              </a:solidFill>
              <a:sym typeface="Symbol" pitchFamily="18" charset="2"/>
            </a:endParaRPr>
          </a:p>
          <a:p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a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nd 40%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reduction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on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width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uncertainty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38188" y="972319"/>
            <a:ext cx="6098479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38188" y="1836415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38188" y="2844527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38188" y="3852639"/>
            <a:ext cx="4536504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l"/>
            <a:r>
              <a:rPr lang="es-ES_tradnl" sz="2400" dirty="0" smtClean="0"/>
              <a:t>4)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κ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K(800)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smtClean="0"/>
              <a:t>and a0(980)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8188" y="4716735"/>
            <a:ext cx="1887390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 smtClean="0"/>
              <a:t>5) </a:t>
            </a:r>
            <a:r>
              <a:rPr lang="es-ES" sz="2400" dirty="0" err="1" smtClean="0"/>
              <a:t>Summary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000329" y="4212679"/>
            <a:ext cx="3738859" cy="8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marL="514350" indent="-514350" algn="l" eaLnBrk="0" hangingPunct="0"/>
            <a:r>
              <a:rPr lang="es-ES" sz="2400" dirty="0" smtClean="0"/>
              <a:t>i) PDG</a:t>
            </a:r>
          </a:p>
          <a:p>
            <a:pPr marL="514350" indent="-514350" algn="l" eaLnBrk="0" hangingPunct="0"/>
            <a:r>
              <a:rPr lang="es-ES" sz="2400" dirty="0" smtClean="0">
                <a:solidFill>
                  <a:srgbClr val="00FFFF"/>
                </a:solidFill>
              </a:rPr>
              <a:t>Consensual, </a:t>
            </a:r>
            <a:r>
              <a:rPr lang="es-ES" sz="2400" dirty="0" err="1" smtClean="0">
                <a:solidFill>
                  <a:srgbClr val="00FFFF"/>
                </a:solidFill>
              </a:rPr>
              <a:t>conservative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994772" y="5211499"/>
            <a:ext cx="4713485" cy="15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 eaLnBrk="0" hangingPunct="0"/>
            <a:r>
              <a:rPr lang="es-ES_tradnl" sz="2400" dirty="0" err="1" smtClean="0"/>
              <a:t>ii</a:t>
            </a:r>
            <a:r>
              <a:rPr lang="es-ES_tradnl" sz="2400" dirty="0" smtClean="0"/>
              <a:t>) </a:t>
            </a:r>
            <a:r>
              <a:rPr lang="es-ES" sz="2400" dirty="0" smtClean="0"/>
              <a:t>My </a:t>
            </a:r>
            <a:r>
              <a:rPr lang="es-ES" sz="2400" dirty="0" err="1" smtClean="0"/>
              <a:t>own</a:t>
            </a:r>
            <a:endParaRPr lang="es-ES" sz="2400" dirty="0" smtClean="0"/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Probably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closer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to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the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dominant</a:t>
            </a:r>
            <a:endParaRPr lang="es-ES" sz="2400" dirty="0" smtClean="0">
              <a:solidFill>
                <a:srgbClr val="00FFFF"/>
              </a:solidFill>
            </a:endParaRPr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view</a:t>
            </a:r>
            <a:r>
              <a:rPr lang="es-ES" sz="2400" dirty="0" smtClean="0">
                <a:solidFill>
                  <a:srgbClr val="00FFFF"/>
                </a:solidFill>
              </a:rPr>
              <a:t> in </a:t>
            </a:r>
            <a:r>
              <a:rPr lang="es-ES" sz="2400" dirty="0" err="1" smtClean="0">
                <a:solidFill>
                  <a:srgbClr val="00FFFF"/>
                </a:solidFill>
              </a:rPr>
              <a:t>the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community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</a:p>
          <a:p>
            <a:pPr algn="l" eaLnBrk="0" hangingPunct="0"/>
            <a:r>
              <a:rPr lang="es-ES" sz="2400" dirty="0" err="1" smtClean="0">
                <a:solidFill>
                  <a:srgbClr val="00FFFF"/>
                </a:solidFill>
              </a:rPr>
              <a:t>working</a:t>
            </a:r>
            <a:r>
              <a:rPr lang="es-ES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err="1" smtClean="0">
                <a:solidFill>
                  <a:srgbClr val="00FFFF"/>
                </a:solidFill>
              </a:rPr>
              <a:t>on</a:t>
            </a:r>
            <a:r>
              <a:rPr lang="es-ES" sz="2400" dirty="0" smtClean="0">
                <a:solidFill>
                  <a:srgbClr val="00FFFF"/>
                </a:solidFill>
              </a:rPr>
              <a:t> light </a:t>
            </a:r>
            <a:r>
              <a:rPr lang="es-ES" sz="2400" dirty="0" err="1" smtClean="0">
                <a:solidFill>
                  <a:srgbClr val="00FFFF"/>
                </a:solidFill>
              </a:rPr>
              <a:t>scalars</a:t>
            </a:r>
            <a:endParaRPr lang="es-ES" sz="2400" dirty="0" smtClean="0">
              <a:solidFill>
                <a:srgbClr val="00FFFF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058668" y="1764407"/>
            <a:ext cx="4752528" cy="2736000"/>
            <a:chOff x="4626620" y="2052743"/>
            <a:chExt cx="4752528" cy="273600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346700" y="2484791"/>
              <a:ext cx="4032448" cy="152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>
              <a:spAutoFit/>
            </a:bodyPr>
            <a:lstStyle/>
            <a:p>
              <a:pPr algn="l" eaLnBrk="0" hangingPunct="0"/>
              <a:r>
                <a:rPr lang="es-ES_tradnl" sz="2300" dirty="0" smtClean="0">
                  <a:solidFill>
                    <a:srgbClr val="00FFFF"/>
                  </a:solidFill>
                </a:rPr>
                <a:t>I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will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focus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on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progress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</a:p>
            <a:p>
              <a:pPr algn="l" eaLnBrk="0" hangingPunct="0"/>
              <a:r>
                <a:rPr lang="es-ES_tradnl" sz="2300" dirty="0" err="1" smtClean="0">
                  <a:solidFill>
                    <a:srgbClr val="00FFFF"/>
                  </a:solidFill>
                </a:rPr>
                <a:t>s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ince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last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CD2009</a:t>
              </a:r>
            </a:p>
            <a:p>
              <a:pPr algn="l" eaLnBrk="0" hangingPunct="0"/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or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after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PDG2010</a:t>
              </a:r>
              <a:endParaRPr lang="es-ES_tradnl" sz="2300" dirty="0" smtClean="0">
                <a:solidFill>
                  <a:srgbClr val="00FFFF"/>
                </a:solidFill>
              </a:endParaRPr>
            </a:p>
            <a:p>
              <a:pPr algn="l" eaLnBrk="0" hangingPunct="0"/>
              <a:r>
                <a:rPr lang="es-ES_tradnl" sz="2300" dirty="0" err="1" smtClean="0">
                  <a:solidFill>
                    <a:srgbClr val="00FFFF"/>
                  </a:solidFill>
                </a:rPr>
                <a:t>Following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two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points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of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view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:</a:t>
              </a:r>
            </a:p>
          </p:txBody>
        </p:sp>
        <p:sp>
          <p:nvSpPr>
            <p:cNvPr id="28" name="27 Cerrar llave"/>
            <p:cNvSpPr/>
            <p:nvPr/>
          </p:nvSpPr>
          <p:spPr bwMode="auto">
            <a:xfrm>
              <a:off x="4626620" y="2052743"/>
              <a:ext cx="432048" cy="2736000"/>
            </a:xfrm>
            <a:prstGeom prst="rightBrace">
              <a:avLst/>
            </a:prstGeom>
            <a:ln w="25400">
              <a:solidFill>
                <a:srgbClr val="00FF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15" y="756295"/>
            <a:ext cx="971732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4" y="756295"/>
            <a:ext cx="971732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2436182" y="3492599"/>
            <a:ext cx="1124753" cy="13723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444670" y="1681457"/>
            <a:ext cx="4178209" cy="1951980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104300" tIns="52151" rIns="104300" bIns="52151">
            <a:spAutoFit/>
          </a:bodyPr>
          <a:lstStyle/>
          <a:p>
            <a:pPr algn="ctr"/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f0(600) </a:t>
            </a:r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in PDG 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1996-2010</a:t>
            </a:r>
            <a:endParaRPr lang="es-ES" sz="27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M=400-1200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Γ=500-1000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6140" y="0"/>
            <a:ext cx="10080919" cy="782429"/>
          </a:xfrm>
          <a:prstGeom prst="rect">
            <a:avLst/>
          </a:prstGeom>
          <a:noFill/>
        </p:spPr>
        <p:txBody>
          <a:bodyPr wrap="square" lIns="104300" tIns="52151" rIns="104300" bIns="52151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DRAMMATIC AND LONG AWAITED CHANGE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ON </a:t>
            </a:r>
            <a:r>
              <a:rPr lang="es-ES" b="1" dirty="0" smtClean="0">
                <a:solidFill>
                  <a:schemeClr val="bg1"/>
                </a:solidFill>
              </a:rPr>
              <a:t>“sigma” RESONANCE </a:t>
            </a:r>
            <a:r>
              <a:rPr lang="es-ES" b="1" dirty="0" smtClean="0">
                <a:solidFill>
                  <a:schemeClr val="bg1"/>
                </a:solidFill>
              </a:rPr>
              <a:t>@ PDG!!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444115" y="1692399"/>
            <a:ext cx="4214953" cy="218281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104300" tIns="52151" rIns="104300" bIns="52151">
            <a:spAutoFit/>
          </a:bodyPr>
          <a:lstStyle/>
          <a:p>
            <a:pPr algn="ctr"/>
            <a:r>
              <a:rPr lang="es-ES" sz="2700" b="1" dirty="0" err="1" smtClean="0">
                <a:solidFill>
                  <a:srgbClr val="0070C0"/>
                </a:solidFill>
              </a:rPr>
              <a:t>Becomes</a:t>
            </a:r>
            <a:endParaRPr lang="es-ES" sz="27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f0(</a:t>
            </a:r>
            <a:r>
              <a:rPr lang="es-ES" sz="2700" b="1" dirty="0" smtClean="0">
                <a:solidFill>
                  <a:srgbClr val="0070C0"/>
                </a:solidFill>
              </a:rPr>
              <a:t>500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" sz="27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700" b="1" dirty="0" smtClean="0">
                <a:solidFill>
                  <a:schemeClr val="bg1">
                    <a:lumMod val="50000"/>
                  </a:schemeClr>
                </a:solidFill>
              </a:rPr>
              <a:t> in PDG </a:t>
            </a:r>
            <a:r>
              <a:rPr lang="es-ES" sz="2700" b="1" dirty="0" smtClean="0">
                <a:solidFill>
                  <a:srgbClr val="0070C0"/>
                </a:solidFill>
              </a:rPr>
              <a:t>2012</a:t>
            </a:r>
          </a:p>
          <a:p>
            <a:pPr algn="ctr"/>
            <a:r>
              <a:rPr lang="es-ES" sz="2700" b="1" dirty="0" smtClean="0">
                <a:solidFill>
                  <a:srgbClr val="0070C0"/>
                </a:solidFill>
              </a:rPr>
              <a:t>M=400-550 </a:t>
            </a:r>
            <a:r>
              <a:rPr lang="es-ES" sz="2700" b="1" dirty="0" err="1" smtClean="0">
                <a:solidFill>
                  <a:srgbClr val="0070C0"/>
                </a:solidFill>
              </a:rPr>
              <a:t>MeV</a:t>
            </a:r>
            <a:endParaRPr lang="es-ES" sz="27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700" b="1" dirty="0" smtClean="0">
                <a:solidFill>
                  <a:srgbClr val="0070C0"/>
                </a:solidFill>
              </a:rPr>
              <a:t>Γ=400-700 </a:t>
            </a:r>
            <a:r>
              <a:rPr lang="es-ES" sz="2700" b="1" dirty="0" err="1" smtClean="0">
                <a:solidFill>
                  <a:srgbClr val="0070C0"/>
                </a:solidFill>
              </a:rPr>
              <a:t>MeV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50956" y="5580831"/>
            <a:ext cx="2520280" cy="1631216"/>
          </a:xfrm>
          <a:prstGeom prst="rect">
            <a:avLst/>
          </a:prstGeom>
          <a:solidFill>
            <a:schemeClr val="tx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sym typeface="Symbol" pitchFamily="18" charset="2"/>
              </a:rPr>
              <a:t>To</a:t>
            </a:r>
            <a:r>
              <a:rPr lang="es-ES_tradnl" sz="2000" dirty="0" smtClean="0">
                <a:sym typeface="Symbol" pitchFamily="18" charset="2"/>
              </a:rPr>
              <a:t> my </a:t>
            </a:r>
            <a:r>
              <a:rPr lang="es-ES_tradnl" sz="2000" dirty="0" err="1" smtClean="0">
                <a:sym typeface="Symbol" pitchFamily="18" charset="2"/>
              </a:rPr>
              <a:t>view</a:t>
            </a:r>
            <a:r>
              <a:rPr lang="es-ES_tradnl" sz="2000" dirty="0" smtClean="0">
                <a:sym typeface="Symbol" pitchFamily="18" charset="2"/>
              </a:rPr>
              <a:t>…</a:t>
            </a:r>
            <a:endParaRPr lang="es-ES_tradnl" sz="2000" dirty="0" smtClean="0">
              <a:sym typeface="Symbol" pitchFamily="18" charset="2"/>
            </a:endParaRPr>
          </a:p>
          <a:p>
            <a:r>
              <a:rPr lang="es-ES_tradnl" sz="2000" dirty="0" err="1" smtClean="0">
                <a:sym typeface="Symbol" pitchFamily="18" charset="2"/>
              </a:rPr>
              <a:t>s</a:t>
            </a:r>
            <a:r>
              <a:rPr lang="es-ES_tradnl" sz="2000" dirty="0" err="1" smtClean="0">
                <a:sym typeface="Symbol" pitchFamily="18" charset="2"/>
              </a:rPr>
              <a:t>till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b="1" dirty="0" err="1" smtClean="0">
                <a:sym typeface="Symbol" pitchFamily="18" charset="2"/>
              </a:rPr>
              <a:t>too</a:t>
            </a:r>
            <a:endParaRPr lang="es-ES_tradnl" sz="2000" b="1" dirty="0" smtClean="0">
              <a:sym typeface="Symbol" pitchFamily="18" charset="2"/>
            </a:endParaRPr>
          </a:p>
          <a:p>
            <a:r>
              <a:rPr lang="es-ES_tradnl" sz="2000" b="1" dirty="0" err="1" smtClean="0">
                <a:sym typeface="Symbol" pitchFamily="18" charset="2"/>
              </a:rPr>
              <a:t>c</a:t>
            </a:r>
            <a:r>
              <a:rPr lang="es-ES_tradnl" sz="2000" b="1" dirty="0" err="1" smtClean="0">
                <a:sym typeface="Symbol" pitchFamily="18" charset="2"/>
              </a:rPr>
              <a:t>onservative</a:t>
            </a:r>
            <a:r>
              <a:rPr lang="es-ES_tradnl" sz="2000" b="1" dirty="0" smtClean="0">
                <a:sym typeface="Symbol" pitchFamily="18" charset="2"/>
              </a:rPr>
              <a:t>, </a:t>
            </a:r>
          </a:p>
          <a:p>
            <a:r>
              <a:rPr lang="es-ES_tradnl" sz="2000" dirty="0" err="1" smtClean="0">
                <a:sym typeface="Symbol" pitchFamily="18" charset="2"/>
              </a:rPr>
              <a:t>but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smtClean="0">
                <a:sym typeface="Symbol" pitchFamily="18" charset="2"/>
              </a:rPr>
              <a:t>quite </a:t>
            </a:r>
            <a:r>
              <a:rPr lang="es-ES_tradnl" sz="2000" dirty="0" err="1" smtClean="0">
                <a:sym typeface="Symbol" pitchFamily="18" charset="2"/>
              </a:rPr>
              <a:t>an</a:t>
            </a:r>
            <a:r>
              <a:rPr lang="es-ES_tradnl" sz="2000" dirty="0" smtClean="0">
                <a:sym typeface="Symbol" pitchFamily="18" charset="2"/>
              </a:rPr>
              <a:t> </a:t>
            </a:r>
            <a:r>
              <a:rPr lang="es-ES_tradnl" sz="2000" dirty="0" err="1" smtClean="0">
                <a:sym typeface="Symbol" pitchFamily="18" charset="2"/>
              </a:rPr>
              <a:t>improvement</a:t>
            </a:r>
            <a:endParaRPr lang="es-E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2124" y="396255"/>
            <a:ext cx="2016224" cy="1521093"/>
          </a:xfrm>
          <a:prstGeom prst="rect">
            <a:avLst/>
          </a:prstGeom>
        </p:spPr>
        <p:txBody>
          <a:bodyPr wrap="square" lIns="104300" tIns="52151" rIns="104300" bIns="52151">
            <a:spAutoFit/>
          </a:bodyPr>
          <a:lstStyle/>
          <a:p>
            <a:r>
              <a:rPr lang="es-ES" sz="2300" dirty="0" err="1" smtClean="0">
                <a:solidFill>
                  <a:srgbClr val="FFFF00"/>
                </a:solidFill>
              </a:rPr>
              <a:t>Actually</a:t>
            </a:r>
            <a:r>
              <a:rPr lang="es-ES" sz="2300" dirty="0" smtClean="0">
                <a:solidFill>
                  <a:srgbClr val="FFFF00"/>
                </a:solidFill>
              </a:rPr>
              <a:t>, </a:t>
            </a:r>
            <a:r>
              <a:rPr lang="es-ES" sz="2300" dirty="0" smtClean="0">
                <a:solidFill>
                  <a:srgbClr val="FFFF00"/>
                </a:solidFill>
              </a:rPr>
              <a:t>in </a:t>
            </a:r>
          </a:p>
          <a:p>
            <a:r>
              <a:rPr lang="es-ES" sz="2300" dirty="0" smtClean="0">
                <a:solidFill>
                  <a:srgbClr val="FFFF00"/>
                </a:solidFill>
              </a:rPr>
              <a:t>PDG 2012:</a:t>
            </a:r>
          </a:p>
          <a:p>
            <a:r>
              <a:rPr lang="es-ES" sz="2300" dirty="0" smtClean="0">
                <a:solidFill>
                  <a:srgbClr val="FFFF00"/>
                </a:solidFill>
              </a:rPr>
              <a:t> “Note </a:t>
            </a:r>
            <a:r>
              <a:rPr lang="es-ES" sz="2300" dirty="0" err="1" smtClean="0">
                <a:solidFill>
                  <a:srgbClr val="FFFF00"/>
                </a:solidFill>
              </a:rPr>
              <a:t>on</a:t>
            </a:r>
            <a:r>
              <a:rPr lang="es-ES" sz="23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2300" dirty="0" err="1" smtClean="0">
                <a:solidFill>
                  <a:srgbClr val="FFFF00"/>
                </a:solidFill>
              </a:rPr>
              <a:t>scalars</a:t>
            </a:r>
            <a:r>
              <a:rPr lang="es-ES" sz="2300" dirty="0" smtClean="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53605" name="Picture 5" descr="C:\Users\jrpelaez\Desktop\PDG-2012-rev-scalar-mesons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3132559"/>
            <a:ext cx="5106116" cy="417646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562724" y="5508823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 smtClean="0"/>
              <a:t>8. G. </a:t>
            </a:r>
            <a:r>
              <a:rPr lang="es-ES" sz="1200" dirty="0" err="1" smtClean="0"/>
              <a:t>Colangelo</a:t>
            </a:r>
            <a:r>
              <a:rPr lang="es-ES" sz="1200" dirty="0" smtClean="0"/>
              <a:t>, J. </a:t>
            </a:r>
            <a:r>
              <a:rPr lang="es-ES" sz="1200" dirty="0" err="1" smtClean="0"/>
              <a:t>Gasser</a:t>
            </a:r>
            <a:r>
              <a:rPr lang="es-ES" sz="1200" dirty="0" smtClean="0"/>
              <a:t>, and H. </a:t>
            </a:r>
            <a:r>
              <a:rPr lang="es-ES" sz="1200" dirty="0" err="1" smtClean="0"/>
              <a:t>Leutwyler</a:t>
            </a:r>
            <a:r>
              <a:rPr lang="es-ES" sz="1200" dirty="0" smtClean="0"/>
              <a:t>, NPB603, 125 (2001).</a:t>
            </a:r>
          </a:p>
          <a:p>
            <a:pPr algn="l"/>
            <a:r>
              <a:rPr lang="es-ES" sz="1200" dirty="0" smtClean="0"/>
              <a:t>9. I. </a:t>
            </a:r>
            <a:r>
              <a:rPr lang="es-ES" sz="1200" dirty="0" err="1" smtClean="0"/>
              <a:t>Caprini</a:t>
            </a:r>
            <a:r>
              <a:rPr lang="es-ES" sz="1200" dirty="0" smtClean="0"/>
              <a:t>, G. </a:t>
            </a:r>
            <a:r>
              <a:rPr lang="es-ES" sz="1200" dirty="0" err="1" smtClean="0"/>
              <a:t>Colangelo</a:t>
            </a:r>
            <a:r>
              <a:rPr lang="es-ES" sz="1200" dirty="0" smtClean="0"/>
              <a:t>, and H. </a:t>
            </a:r>
            <a:r>
              <a:rPr lang="es-ES" sz="1200" dirty="0" err="1" smtClean="0"/>
              <a:t>Leutwyler</a:t>
            </a:r>
            <a:r>
              <a:rPr lang="es-ES" sz="1200" dirty="0" smtClean="0"/>
              <a:t>, PRL 96, 132001 (2006).</a:t>
            </a:r>
          </a:p>
          <a:p>
            <a:pPr algn="l"/>
            <a:r>
              <a:rPr lang="es-ES" sz="1200" dirty="0" smtClean="0"/>
              <a:t>10. R. </a:t>
            </a:r>
            <a:r>
              <a:rPr lang="es-ES" sz="1200" dirty="0" err="1" smtClean="0"/>
              <a:t>Garcia</a:t>
            </a:r>
            <a:r>
              <a:rPr lang="es-ES" sz="1200" dirty="0" smtClean="0"/>
              <a:t>-Martin , R. </a:t>
            </a:r>
            <a:r>
              <a:rPr lang="es-ES" sz="1200" dirty="0" err="1" smtClean="0"/>
              <a:t>Kaminski</a:t>
            </a:r>
            <a:r>
              <a:rPr lang="es-ES" sz="1200" dirty="0" smtClean="0"/>
              <a:t>, JRP, J. Ruiz de Elvira, PRL107, 072001(2011).</a:t>
            </a:r>
          </a:p>
          <a:p>
            <a:pPr algn="l"/>
            <a:r>
              <a:rPr lang="fr-FR" sz="1200" dirty="0" smtClean="0"/>
              <a:t>11. B. </a:t>
            </a:r>
            <a:r>
              <a:rPr lang="fr-FR" sz="1200" dirty="0" err="1" smtClean="0"/>
              <a:t>Moussallam</a:t>
            </a:r>
            <a:r>
              <a:rPr lang="fr-FR" sz="1200" dirty="0" smtClean="0"/>
              <a:t>, </a:t>
            </a:r>
            <a:r>
              <a:rPr lang="fr-FR" sz="1200" dirty="0" err="1" smtClean="0"/>
              <a:t>Eur</a:t>
            </a:r>
            <a:r>
              <a:rPr lang="fr-FR" sz="1200" dirty="0" smtClean="0"/>
              <a:t>. Phys. J. C71, 1814 (2011).</a:t>
            </a:r>
            <a:endParaRPr lang="es-ES" sz="1200" dirty="0"/>
          </a:p>
        </p:txBody>
      </p:sp>
      <p:sp>
        <p:nvSpPr>
          <p:cNvPr id="10" name="9 Rectángulo"/>
          <p:cNvSpPr/>
          <p:nvPr/>
        </p:nvSpPr>
        <p:spPr>
          <a:xfrm>
            <a:off x="5706740" y="3564607"/>
            <a:ext cx="4680520" cy="1644203"/>
          </a:xfrm>
          <a:prstGeom prst="rect">
            <a:avLst/>
          </a:prstGeom>
        </p:spPr>
        <p:txBody>
          <a:bodyPr wrap="square" lIns="104300" tIns="52151" rIns="104300" bIns="52151">
            <a:spAutoFit/>
          </a:bodyPr>
          <a:lstStyle/>
          <a:p>
            <a:pPr algn="l"/>
            <a:r>
              <a:rPr lang="es-ES" sz="2000" dirty="0" smtClean="0">
                <a:solidFill>
                  <a:srgbClr val="FFFF00"/>
                </a:solidFill>
              </a:rPr>
              <a:t>And, at </a:t>
            </a:r>
            <a:r>
              <a:rPr lang="es-ES" sz="2000" dirty="0" err="1" smtClean="0">
                <a:solidFill>
                  <a:srgbClr val="FFFF00"/>
                </a:solidFill>
              </a:rPr>
              <a:t>the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risk</a:t>
            </a:r>
            <a:r>
              <a:rPr lang="es-ES" sz="2000" dirty="0" smtClean="0">
                <a:solidFill>
                  <a:srgbClr val="FFFF00"/>
                </a:solidFill>
              </a:rPr>
              <a:t> of </a:t>
            </a:r>
            <a:r>
              <a:rPr lang="es-ES" sz="2000" dirty="0" err="1" smtClean="0">
                <a:solidFill>
                  <a:srgbClr val="FFFF00"/>
                </a:solidFill>
              </a:rPr>
              <a:t>being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annoying</a:t>
            </a:r>
            <a:r>
              <a:rPr lang="es-ES" sz="2000" dirty="0" smtClean="0">
                <a:solidFill>
                  <a:srgbClr val="FFFF00"/>
                </a:solidFill>
              </a:rPr>
              <a:t>….</a:t>
            </a:r>
            <a:endParaRPr lang="es-ES" sz="2000" dirty="0" smtClean="0">
              <a:solidFill>
                <a:srgbClr val="FFFF00"/>
              </a:solidFill>
            </a:endParaRPr>
          </a:p>
          <a:p>
            <a:pPr algn="l"/>
            <a:endParaRPr lang="es-ES" sz="2000" dirty="0" smtClean="0">
              <a:solidFill>
                <a:srgbClr val="FFFF00"/>
              </a:solidFill>
            </a:endParaRPr>
          </a:p>
          <a:p>
            <a:pPr algn="l"/>
            <a:r>
              <a:rPr lang="es-ES" sz="2000" dirty="0" err="1" smtClean="0">
                <a:solidFill>
                  <a:srgbClr val="FFFF00"/>
                </a:solidFill>
              </a:rPr>
              <a:t>Now</a:t>
            </a:r>
            <a:r>
              <a:rPr lang="es-ES" sz="2000" dirty="0" smtClean="0">
                <a:solidFill>
                  <a:srgbClr val="FFFF00"/>
                </a:solidFill>
              </a:rPr>
              <a:t> I </a:t>
            </a:r>
            <a:r>
              <a:rPr lang="es-ES" sz="2000" dirty="0" err="1" smtClean="0">
                <a:solidFill>
                  <a:srgbClr val="FFFF00"/>
                </a:solidFill>
              </a:rPr>
              <a:t>find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s</a:t>
            </a:r>
            <a:r>
              <a:rPr lang="es-ES" sz="2000" dirty="0" err="1" smtClean="0">
                <a:solidFill>
                  <a:srgbClr val="FFFF00"/>
                </a:solidFill>
              </a:rPr>
              <a:t>omewhat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bold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to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average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those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results</a:t>
            </a:r>
            <a:r>
              <a:rPr lang="es-ES" sz="2000" dirty="0" smtClean="0">
                <a:solidFill>
                  <a:srgbClr val="FFFF00"/>
                </a:solidFill>
              </a:rPr>
              <a:t>, </a:t>
            </a:r>
            <a:r>
              <a:rPr lang="es-ES" sz="2000" dirty="0" err="1" smtClean="0">
                <a:solidFill>
                  <a:srgbClr val="FFFF00"/>
                </a:solidFill>
              </a:rPr>
              <a:t>particularly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the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uncertainties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250356" y="324247"/>
            <a:ext cx="8226071" cy="2880320"/>
            <a:chOff x="2250356" y="324247"/>
            <a:chExt cx="8226071" cy="2880320"/>
          </a:xfrm>
        </p:grpSpPr>
        <p:pic>
          <p:nvPicPr>
            <p:cNvPr id="153606" name="Picture 6" descr="C:\Users\jrpelaez\Desktop\PDG-2012-rev-scalar-mesons 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0356" y="324247"/>
              <a:ext cx="8226071" cy="2880320"/>
            </a:xfrm>
            <a:prstGeom prst="rect">
              <a:avLst/>
            </a:prstGeom>
            <a:noFill/>
          </p:spPr>
        </p:pic>
        <p:cxnSp>
          <p:nvCxnSpPr>
            <p:cNvPr id="11" name="10 Conector recto"/>
            <p:cNvCxnSpPr/>
            <p:nvPr/>
          </p:nvCxnSpPr>
          <p:spPr bwMode="auto">
            <a:xfrm>
              <a:off x="5994772" y="756295"/>
              <a:ext cx="424847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"/>
            <p:cNvCxnSpPr/>
            <p:nvPr/>
          </p:nvCxnSpPr>
          <p:spPr bwMode="auto">
            <a:xfrm>
              <a:off x="2538388" y="1116335"/>
              <a:ext cx="590465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21158" y="1404367"/>
            <a:ext cx="8921367" cy="9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800" dirty="0" err="1" smtClean="0"/>
              <a:t>Unfortunately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keep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confusion</a:t>
            </a:r>
            <a:endParaRPr lang="es-ES_tradnl" sz="2800" dirty="0" smtClean="0"/>
          </a:p>
          <a:p>
            <a:pPr eaLnBrk="0" hangingPunct="0"/>
            <a:r>
              <a:rPr lang="es-ES_tradnl" sz="2800" dirty="0" err="1" smtClean="0"/>
              <a:t>the</a:t>
            </a:r>
            <a:r>
              <a:rPr lang="es-ES_tradnl" sz="2800" dirty="0" smtClean="0"/>
              <a:t> PDG </a:t>
            </a:r>
            <a:r>
              <a:rPr lang="es-ES_tradnl" sz="2800" dirty="0" err="1" smtClean="0"/>
              <a:t>still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quotes</a:t>
            </a:r>
            <a:r>
              <a:rPr lang="es-ES_tradnl" sz="2800" dirty="0" smtClean="0"/>
              <a:t> a “</a:t>
            </a:r>
            <a:r>
              <a:rPr lang="es-ES_tradnl" sz="2800" dirty="0" err="1" smtClean="0"/>
              <a:t>Breit-Wigner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mass</a:t>
            </a:r>
            <a:r>
              <a:rPr lang="es-ES_tradnl" sz="2800" dirty="0" smtClean="0"/>
              <a:t>” and </a:t>
            </a:r>
            <a:r>
              <a:rPr lang="es-ES_tradnl" sz="2800" dirty="0" err="1" smtClean="0"/>
              <a:t>width</a:t>
            </a:r>
            <a:r>
              <a:rPr lang="es-ES_tradnl" sz="2800" dirty="0" smtClean="0"/>
              <a:t>…</a:t>
            </a:r>
            <a:endParaRPr lang="es-ES_tradnl" sz="2800" dirty="0">
              <a:solidFill>
                <a:srgbClr val="00FFFF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906540" y="3420591"/>
            <a:ext cx="4121543" cy="3461538"/>
            <a:chOff x="4338588" y="3420591"/>
            <a:chExt cx="4121543" cy="3461538"/>
          </a:xfrm>
        </p:grpSpPr>
        <p:graphicFrame>
          <p:nvGraphicFramePr>
            <p:cNvPr id="347138" name="Object 2"/>
            <p:cNvGraphicFramePr>
              <a:graphicFrameLocks noChangeAspect="1"/>
            </p:cNvGraphicFramePr>
            <p:nvPr/>
          </p:nvGraphicFramePr>
          <p:xfrm>
            <a:off x="4338588" y="3420591"/>
            <a:ext cx="1656184" cy="3461538"/>
          </p:xfrm>
          <a:graphic>
            <a:graphicData uri="http://schemas.openxmlformats.org/presentationml/2006/ole">
              <p:oleObj spid="_x0000_s347138" name="Imagen" r:id="rId4" imgW="1717560" imgH="3593520" progId="MS_ClipArt_Gallery.2">
                <p:embed/>
              </p:oleObj>
            </a:graphicData>
          </a:graphic>
        </p:graphicFrame>
        <p:sp>
          <p:nvSpPr>
            <p:cNvPr id="8" name="7 Rectángulo"/>
            <p:cNvSpPr/>
            <p:nvPr/>
          </p:nvSpPr>
          <p:spPr>
            <a:xfrm>
              <a:off x="6210796" y="3492599"/>
              <a:ext cx="2249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000" dirty="0" smtClean="0"/>
                <a:t>I </a:t>
              </a:r>
              <a:r>
                <a:rPr lang="es-ES_tradnl" sz="2000" dirty="0" err="1" smtClean="0"/>
                <a:t>have</a:t>
              </a:r>
              <a:r>
                <a:rPr lang="es-ES_tradnl" sz="2000" dirty="0" smtClean="0"/>
                <a:t> no </a:t>
              </a:r>
              <a:r>
                <a:rPr lang="es-ES_tradnl" sz="2000" dirty="0" err="1" smtClean="0"/>
                <a:t>words</a:t>
              </a:r>
              <a:r>
                <a:rPr lang="es-ES_tradnl" sz="2000" dirty="0" smtClean="0"/>
                <a:t>…</a:t>
              </a:r>
              <a:endParaRPr lang="es-ES" dirty="0"/>
            </a:p>
          </p:txBody>
        </p:sp>
      </p:grpSp>
    </p:spTree>
    <p:custDataLst>
      <p:tags r:id="rId2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7972" y="2770181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27000" y="-31750"/>
            <a:ext cx="43243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DIP vs NO DIP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inelasticity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scenarios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0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8188" y="612907"/>
            <a:ext cx="9288057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Longstanding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controversy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between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inelasticity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data sets 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(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Pennington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Bugg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Zou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, </a:t>
            </a:r>
            <a:r>
              <a:rPr lang="es-ES_tradnl" sz="1200" dirty="0" err="1">
                <a:solidFill>
                  <a:srgbClr val="92D050"/>
                </a:solidFill>
                <a:sym typeface="Symbol" pitchFamily="18" charset="2"/>
              </a:rPr>
              <a:t>Achasov</a:t>
            </a:r>
            <a:r>
              <a:rPr lang="es-ES_tradnl" sz="1200" dirty="0">
                <a:solidFill>
                  <a:srgbClr val="92D050"/>
                </a:solidFill>
                <a:sym typeface="Symbol" pitchFamily="18" charset="2"/>
              </a:rPr>
              <a:t>….)</a:t>
            </a:r>
          </a:p>
        </p:txBody>
      </p: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5564188" y="1260351"/>
            <a:ext cx="4606925" cy="4102695"/>
            <a:chOff x="5564188" y="2844527"/>
            <a:chExt cx="4606925" cy="4102951"/>
          </a:xfrm>
        </p:grpSpPr>
        <p:pic>
          <p:nvPicPr>
            <p:cNvPr id="38922" name="9 Imagen" descr="comparison-matching00-UFD-eta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4188" y="3348615"/>
              <a:ext cx="4606925" cy="359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7 Rectángulo"/>
            <p:cNvSpPr>
              <a:spLocks noChangeArrowheads="1"/>
            </p:cNvSpPr>
            <p:nvPr/>
          </p:nvSpPr>
          <p:spPr bwMode="auto">
            <a:xfrm>
              <a:off x="5564188" y="2844527"/>
              <a:ext cx="3001143" cy="400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95363"/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... </a:t>
              </a:r>
              <a:r>
                <a:rPr lang="es-ES_tradnl" sz="2000" dirty="0" err="1">
                  <a:solidFill>
                    <a:srgbClr val="00FFFF"/>
                  </a:solidFill>
                  <a:sym typeface="Symbol" pitchFamily="18" charset="2"/>
                </a:rPr>
                <a:t>whereas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others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do </a:t>
              </a:r>
              <a:r>
                <a:rPr lang="es-ES_tradnl" sz="2000" dirty="0" err="1">
                  <a:solidFill>
                    <a:srgbClr val="00FFFF"/>
                  </a:solidFill>
                  <a:sym typeface="Symbol" pitchFamily="18" charset="2"/>
                </a:rPr>
                <a:t>not</a:t>
              </a:r>
              <a:endParaRPr lang="es-ES_tradnl" sz="20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665163" y="1260351"/>
            <a:ext cx="4733925" cy="4102695"/>
            <a:chOff x="665163" y="2844527"/>
            <a:chExt cx="4733925" cy="4102951"/>
          </a:xfrm>
        </p:grpSpPr>
        <p:pic>
          <p:nvPicPr>
            <p:cNvPr id="38920" name="8 Imagen" descr="UFDS0elasticity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163" y="3348615"/>
              <a:ext cx="4733925" cy="359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8 Rectángulo"/>
            <p:cNvSpPr>
              <a:spLocks noChangeArrowheads="1"/>
            </p:cNvSpPr>
            <p:nvPr/>
          </p:nvSpPr>
          <p:spPr bwMode="auto">
            <a:xfrm>
              <a:off x="665163" y="2844527"/>
              <a:ext cx="4636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95363"/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Some of them prefer a “dip” structure…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8188" y="5710038"/>
            <a:ext cx="10045957" cy="86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GKPY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disfavors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non-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dip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solution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         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García 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Martín,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Kaminski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Yndurain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</a:t>
            </a:r>
            <a:r>
              <a:rPr lang="es-ES_tradnl" sz="1200" dirty="0" smtClean="0">
                <a:solidFill>
                  <a:srgbClr val="00FFFF"/>
                </a:solidFill>
              </a:rPr>
              <a:t>PRD83,074004 (2011)</a:t>
            </a:r>
          </a:p>
          <a:p>
            <a:pPr algn="l" defTabSz="995974">
              <a:spcBef>
                <a:spcPct val="50000"/>
              </a:spcBef>
            </a:pPr>
            <a:r>
              <a:rPr lang="es-ES" sz="1200" dirty="0" smtClean="0">
                <a:solidFill>
                  <a:srgbClr val="00FFFF"/>
                </a:solidFill>
              </a:rPr>
              <a:t>                                                                                                                      </a:t>
            </a:r>
            <a:r>
              <a:rPr lang="es-ES" sz="1200" dirty="0" err="1" smtClean="0">
                <a:solidFill>
                  <a:srgbClr val="00FFFF"/>
                </a:solidFill>
              </a:rPr>
              <a:t>Garcia</a:t>
            </a:r>
            <a:r>
              <a:rPr lang="es-ES" sz="1200" dirty="0" smtClean="0">
                <a:solidFill>
                  <a:srgbClr val="00FFFF"/>
                </a:solidFill>
              </a:rPr>
              <a:t>-Martin , </a:t>
            </a:r>
            <a:r>
              <a:rPr lang="es-ES" sz="1200" dirty="0" err="1" smtClean="0">
                <a:solidFill>
                  <a:srgbClr val="00FFFF"/>
                </a:solidFill>
              </a:rPr>
              <a:t>Kaminski</a:t>
            </a:r>
            <a:r>
              <a:rPr lang="es-ES" sz="1200" dirty="0" smtClean="0">
                <a:solidFill>
                  <a:srgbClr val="00FFFF"/>
                </a:solidFill>
              </a:rPr>
              <a:t>, JRP, Ruiz de Elvira, PRL107, 072001(2011)</a:t>
            </a:r>
            <a:endParaRPr lang="es-ES_tradnl" sz="1200" u="sng" dirty="0" smtClean="0">
              <a:sym typeface="Symbol" pitchFamily="18" charset="2"/>
            </a:endParaRPr>
          </a:p>
          <a:p>
            <a:pPr algn="l" defTabSz="995363"/>
            <a:endParaRPr lang="es-ES_tradnl" sz="1200" dirty="0">
              <a:solidFill>
                <a:srgbClr val="92D050"/>
              </a:solidFill>
              <a:sym typeface="Symbol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8188" y="6684680"/>
            <a:ext cx="9986775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Confirmation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Roy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                                               </a:t>
            </a:r>
            <a:r>
              <a:rPr lang="fr-FR" sz="1200" dirty="0" smtClean="0">
                <a:solidFill>
                  <a:srgbClr val="00FFFF"/>
                </a:solidFill>
              </a:rPr>
              <a:t>B. </a:t>
            </a:r>
            <a:r>
              <a:rPr lang="fr-FR" sz="1200" dirty="0" err="1" smtClean="0">
                <a:solidFill>
                  <a:srgbClr val="00FFFF"/>
                </a:solidFill>
              </a:rPr>
              <a:t>Moussallam</a:t>
            </a:r>
            <a:r>
              <a:rPr lang="fr-FR" sz="1200" dirty="0" smtClean="0">
                <a:solidFill>
                  <a:srgbClr val="00FFFF"/>
                </a:solidFill>
              </a:rPr>
              <a:t>, </a:t>
            </a:r>
            <a:r>
              <a:rPr lang="fr-FR" sz="1200" dirty="0" err="1" smtClean="0">
                <a:solidFill>
                  <a:srgbClr val="00FFFF"/>
                </a:solidFill>
              </a:rPr>
              <a:t>Eur</a:t>
            </a:r>
            <a:r>
              <a:rPr lang="fr-FR" sz="1200" dirty="0" smtClean="0">
                <a:solidFill>
                  <a:srgbClr val="00FFFF"/>
                </a:solidFill>
              </a:rPr>
              <a:t>. Phys. J. C71, 1814 (2011</a:t>
            </a:r>
            <a:r>
              <a:rPr lang="fr-FR" sz="1200" dirty="0" smtClean="0">
                <a:solidFill>
                  <a:srgbClr val="00FFFF"/>
                </a:solidFill>
              </a:rPr>
              <a:t>)</a:t>
            </a:r>
            <a:endParaRPr lang="es-ES_tradnl" sz="1200" dirty="0">
              <a:solidFill>
                <a:srgbClr val="92D050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67422" y="49009"/>
            <a:ext cx="8797952" cy="7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Some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relevant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recent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DISPERSIVE POLE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Determinations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f0(980)</a:t>
            </a:r>
          </a:p>
          <a:p>
            <a:pPr defTabSz="995974"/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(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after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CD2009,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also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“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according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” </a:t>
            </a:r>
            <a:r>
              <a:rPr lang="es-ES_tradnl" sz="18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1800" dirty="0" smtClean="0">
                <a:solidFill>
                  <a:srgbClr val="66FFFF"/>
                </a:solidFill>
                <a:sym typeface="Symbol" pitchFamily="18" charset="2"/>
              </a:rPr>
              <a:t> PDG)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75629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6601" y="1116335"/>
            <a:ext cx="10476799" cy="9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u="sng" dirty="0" smtClean="0">
                <a:sym typeface="Symbol" pitchFamily="18" charset="2"/>
              </a:rPr>
              <a:t>GKPY </a:t>
            </a:r>
            <a:r>
              <a:rPr lang="es-ES_tradnl" u="sng" dirty="0" err="1" smtClean="0">
                <a:sym typeface="Symbol" pitchFamily="18" charset="2"/>
              </a:rPr>
              <a:t>equations</a:t>
            </a:r>
            <a:r>
              <a:rPr lang="es-ES_tradnl" u="sng" dirty="0" smtClean="0">
                <a:sym typeface="Symbol" pitchFamily="18" charset="2"/>
              </a:rPr>
              <a:t> = Roy </a:t>
            </a:r>
            <a:r>
              <a:rPr lang="es-ES_tradnl" u="sng" dirty="0" err="1" smtClean="0">
                <a:sym typeface="Symbol" pitchFamily="18" charset="2"/>
              </a:rPr>
              <a:t>like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with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one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es-ES_tradnl" u="sng" dirty="0" err="1" smtClean="0">
                <a:sym typeface="Symbol" pitchFamily="18" charset="2"/>
              </a:rPr>
              <a:t>subtraction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algn="l" defTabSz="995974">
              <a:spcBef>
                <a:spcPct val="50000"/>
              </a:spcBef>
            </a:pP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					                        García Martín,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Kaminski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, JRP, </a:t>
            </a:r>
            <a:r>
              <a:rPr lang="es-ES_tradnl" sz="1200" dirty="0" err="1" smtClean="0">
                <a:solidFill>
                  <a:srgbClr val="00FFFF"/>
                </a:solidFill>
                <a:sym typeface="Symbol" pitchFamily="18" charset="2"/>
              </a:rPr>
              <a:t>Yndurain</a:t>
            </a:r>
            <a:r>
              <a:rPr lang="es-ES_tradnl" sz="1200" dirty="0" smtClean="0">
                <a:solidFill>
                  <a:srgbClr val="00FFFF"/>
                </a:solidFill>
                <a:sym typeface="Symbol" pitchFamily="18" charset="2"/>
              </a:rPr>
              <a:t>  </a:t>
            </a:r>
            <a:r>
              <a:rPr lang="es-ES_tradnl" sz="1200" dirty="0" smtClean="0">
                <a:solidFill>
                  <a:srgbClr val="00FFFF"/>
                </a:solidFill>
              </a:rPr>
              <a:t>PRD83,074004 (2011)</a:t>
            </a:r>
          </a:p>
          <a:p>
            <a:pPr algn="l" defTabSz="995974">
              <a:spcBef>
                <a:spcPct val="50000"/>
              </a:spcBef>
            </a:pPr>
            <a:r>
              <a:rPr lang="es-ES" sz="1200" dirty="0" smtClean="0">
                <a:solidFill>
                  <a:srgbClr val="00FFFF"/>
                </a:solidFill>
              </a:rPr>
              <a:t>                                                                                                                                  </a:t>
            </a:r>
            <a:r>
              <a:rPr lang="es-ES" sz="1200" dirty="0" err="1" smtClean="0">
                <a:solidFill>
                  <a:srgbClr val="00FFFF"/>
                </a:solidFill>
              </a:rPr>
              <a:t>Garcia</a:t>
            </a:r>
            <a:r>
              <a:rPr lang="es-ES" sz="1200" dirty="0" smtClean="0">
                <a:solidFill>
                  <a:srgbClr val="00FFFF"/>
                </a:solidFill>
              </a:rPr>
              <a:t>-Martin , </a:t>
            </a:r>
            <a:r>
              <a:rPr lang="es-ES" sz="1200" dirty="0" err="1" smtClean="0">
                <a:solidFill>
                  <a:srgbClr val="00FFFF"/>
                </a:solidFill>
              </a:rPr>
              <a:t>Kaminski</a:t>
            </a:r>
            <a:r>
              <a:rPr lang="es-ES" sz="1200" dirty="0" smtClean="0">
                <a:solidFill>
                  <a:srgbClr val="00FFFF"/>
                </a:solidFill>
              </a:rPr>
              <a:t>, JRP, Ruiz de Elvira, PRL107, 072001(2011</a:t>
            </a:r>
            <a:r>
              <a:rPr lang="es-ES" sz="1200" dirty="0" smtClean="0">
                <a:solidFill>
                  <a:srgbClr val="00FFFF"/>
                </a:solidFill>
              </a:rPr>
              <a:t>)</a:t>
            </a:r>
            <a:endParaRPr lang="es-ES_tradnl" u="sng" dirty="0" smtClean="0"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6" y="1226603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8609" y="4140671"/>
            <a:ext cx="10890739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u="sng" dirty="0" smtClean="0">
                <a:sym typeface="Symbol" pitchFamily="18" charset="2"/>
              </a:rPr>
              <a:t>Roy </a:t>
            </a:r>
            <a:r>
              <a:rPr lang="es-ES_tradnl" u="sng" dirty="0" err="1" smtClean="0">
                <a:sym typeface="Symbol" pitchFamily="18" charset="2"/>
              </a:rPr>
              <a:t>equations</a:t>
            </a:r>
            <a:r>
              <a:rPr lang="es-ES_tradnl" u="sng" dirty="0" smtClean="0">
                <a:sym typeface="Symbol" pitchFamily="18" charset="2"/>
              </a:rPr>
              <a:t> </a:t>
            </a:r>
            <a:r>
              <a:rPr lang="fr-FR" sz="1200" dirty="0" smtClean="0"/>
              <a:t>					                        </a:t>
            </a:r>
            <a:r>
              <a:rPr lang="fr-FR" sz="1200" dirty="0" smtClean="0">
                <a:solidFill>
                  <a:srgbClr val="00FFFF"/>
                </a:solidFill>
              </a:rPr>
              <a:t>B. </a:t>
            </a:r>
            <a:r>
              <a:rPr lang="fr-FR" sz="1200" dirty="0" err="1" smtClean="0">
                <a:solidFill>
                  <a:srgbClr val="00FFFF"/>
                </a:solidFill>
              </a:rPr>
              <a:t>Moussallam</a:t>
            </a:r>
            <a:r>
              <a:rPr lang="fr-FR" sz="1200" dirty="0" smtClean="0">
                <a:solidFill>
                  <a:srgbClr val="00FFFF"/>
                </a:solidFill>
              </a:rPr>
              <a:t>, </a:t>
            </a:r>
            <a:r>
              <a:rPr lang="fr-FR" sz="1200" dirty="0" err="1" smtClean="0">
                <a:solidFill>
                  <a:srgbClr val="00FFFF"/>
                </a:solidFill>
              </a:rPr>
              <a:t>Eur</a:t>
            </a:r>
            <a:r>
              <a:rPr lang="fr-FR" sz="1200" dirty="0" smtClean="0">
                <a:solidFill>
                  <a:srgbClr val="00FFFF"/>
                </a:solidFill>
              </a:rPr>
              <a:t>. Phys. J. C71, 1814 (2011</a:t>
            </a:r>
            <a:r>
              <a:rPr lang="fr-FR" sz="1200" dirty="0" smtClean="0">
                <a:solidFill>
                  <a:srgbClr val="00FFFF"/>
                </a:solidFill>
              </a:rPr>
              <a:t>).</a:t>
            </a:r>
            <a:endParaRPr lang="es-ES_tradnl" sz="1200" u="sng" dirty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16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6" y="4250939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8595" name="Object 14"/>
          <p:cNvGraphicFramePr>
            <a:graphicFrameLocks noChangeAspect="1"/>
          </p:cNvGraphicFramePr>
          <p:nvPr/>
        </p:nvGraphicFramePr>
        <p:xfrm>
          <a:off x="3330476" y="4212679"/>
          <a:ext cx="3141663" cy="666750"/>
        </p:xfrm>
        <a:graphic>
          <a:graphicData uri="http://schemas.openxmlformats.org/presentationml/2006/ole">
            <p:oleObj spid="_x0000_s241667" name="Ecuación" r:id="rId4" imgW="1460160" imgH="241200" progId="Equation.3">
              <p:embed/>
            </p:oleObj>
          </a:graphicData>
        </a:graphic>
      </p:graphicFrame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186460" y="2124447"/>
          <a:ext cx="3251200" cy="666750"/>
        </p:xfrm>
        <a:graphic>
          <a:graphicData uri="http://schemas.openxmlformats.org/presentationml/2006/ole">
            <p:oleObj spid="_x0000_s241668" name="Ecuación" r:id="rId5" imgW="1511280" imgH="241200" progId="Equation.3">
              <p:embed/>
            </p:oleObj>
          </a:graphicData>
        </a:graphic>
      </p:graphicFrame>
      <p:sp>
        <p:nvSpPr>
          <p:cNvPr id="14" name="13 Rectángulo"/>
          <p:cNvSpPr/>
          <p:nvPr/>
        </p:nvSpPr>
        <p:spPr>
          <a:xfrm>
            <a:off x="90116" y="6516935"/>
            <a:ext cx="10661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dip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solution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favors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somewhat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higher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masses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slightly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KK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threshold</a:t>
            </a:r>
            <a:endParaRPr lang="es-ES_tradnl" sz="2400" dirty="0" smtClean="0">
              <a:solidFill>
                <a:srgbClr val="00FFFF"/>
              </a:solidFill>
              <a:sym typeface="Symbol" pitchFamily="18" charset="2"/>
            </a:endParaRPr>
          </a:p>
          <a:p>
            <a:pPr algn="l"/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and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reconciles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widths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production</a:t>
            </a:r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2400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endParaRPr lang="es-ES" dirty="0"/>
          </a:p>
        </p:txBody>
      </p:sp>
    </p:spTree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8348" y="45874"/>
            <a:ext cx="9936903" cy="782429"/>
          </a:xfrm>
          <a:prstGeom prst="rect">
            <a:avLst/>
          </a:prstGeom>
          <a:noFill/>
        </p:spPr>
        <p:txBody>
          <a:bodyPr wrap="square" lIns="104300" tIns="52151" rIns="104300" bIns="52151" rtlCol="0">
            <a:spAutoFit/>
          </a:bodyPr>
          <a:lstStyle/>
          <a:p>
            <a:r>
              <a:rPr lang="es-ES" b="1" dirty="0" err="1" smtClean="0"/>
              <a:t>Thus</a:t>
            </a:r>
            <a:r>
              <a:rPr lang="es-ES" b="1" dirty="0" smtClean="0"/>
              <a:t>, </a:t>
            </a:r>
            <a:r>
              <a:rPr lang="es-ES" b="1" dirty="0" smtClean="0"/>
              <a:t>PDG12 </a:t>
            </a:r>
            <a:r>
              <a:rPr lang="es-ES" b="1" dirty="0" err="1" smtClean="0"/>
              <a:t>made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</a:rPr>
              <a:t>small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correction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f0(980) </a:t>
            </a:r>
            <a:r>
              <a:rPr lang="es-ES" b="1" dirty="0" err="1" smtClean="0">
                <a:solidFill>
                  <a:schemeClr val="bg1"/>
                </a:solidFill>
              </a:rPr>
              <a:t>mass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&amp; more </a:t>
            </a:r>
            <a:r>
              <a:rPr lang="es-ES" b="1" dirty="0" err="1" smtClean="0">
                <a:solidFill>
                  <a:schemeClr val="bg1"/>
                </a:solidFill>
              </a:rPr>
              <a:t>conservative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uncertainties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1027" name="Object 27"/>
          <p:cNvGraphicFramePr>
            <a:graphicFrameLocks noChangeAspect="1"/>
          </p:cNvGraphicFramePr>
          <p:nvPr/>
        </p:nvGraphicFramePr>
        <p:xfrm>
          <a:off x="1977945" y="995291"/>
          <a:ext cx="6609115" cy="553092"/>
        </p:xfrm>
        <a:graphic>
          <a:graphicData uri="http://schemas.openxmlformats.org/presentationml/2006/ole">
            <p:oleObj spid="_x0000_s236547" name="Ecuación" r:id="rId4" imgW="2679480" imgH="203040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50356" y="1980431"/>
          <a:ext cx="5904656" cy="5400600"/>
        </p:xfrm>
        <a:graphic>
          <a:graphicData uri="http://schemas.openxmlformats.org/presentationml/2006/ole">
            <p:oleObj spid="_x0000_s236546" name="Acrobat Document" r:id="rId5" imgW="8019915" imgH="5667285" progId="AcroExch.Document.7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4194572" y="2099945"/>
            <a:ext cx="1418863" cy="456423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194572" y="2099945"/>
            <a:ext cx="709353" cy="4564231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0" tIns="52151" rIns="104300" bIns="52151" rtlCol="0" anchor="ctr"/>
          <a:lstStyle/>
          <a:p>
            <a:pPr algn="ctr"/>
            <a:endParaRPr lang="es-E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7 0.00336 L 0.03296 1.5917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7972" y="2770181"/>
            <a:ext cx="2155925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 smtClean="0"/>
              <a:t>3)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67972" y="3524944"/>
            <a:ext cx="4536504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l"/>
            <a:r>
              <a:rPr lang="es-ES_tradnl" sz="2400" dirty="0" smtClean="0"/>
              <a:t>4)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κ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K(800)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" sz="2400" dirty="0" smtClean="0"/>
              <a:t>and a0(980)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30276" y="4212679"/>
            <a:ext cx="769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2000" dirty="0" smtClean="0">
                <a:solidFill>
                  <a:srgbClr val="00FFFF"/>
                </a:solidFill>
              </a:rPr>
              <a:t>No </a:t>
            </a:r>
            <a:r>
              <a:rPr lang="es-ES_tradnl" sz="2000" dirty="0" err="1" smtClean="0">
                <a:solidFill>
                  <a:srgbClr val="00FFFF"/>
                </a:solidFill>
              </a:rPr>
              <a:t>changes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on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a0 </a:t>
            </a:r>
            <a:r>
              <a:rPr lang="es-ES_tradnl" sz="2000" dirty="0" err="1" smtClean="0">
                <a:solidFill>
                  <a:srgbClr val="00FFFF"/>
                </a:solidFill>
              </a:rPr>
              <a:t>mass</a:t>
            </a:r>
            <a:r>
              <a:rPr lang="es-ES_tradnl" sz="2000" dirty="0" smtClean="0">
                <a:solidFill>
                  <a:srgbClr val="00FFFF"/>
                </a:solidFill>
              </a:rPr>
              <a:t> and </a:t>
            </a:r>
            <a:r>
              <a:rPr lang="es-ES_tradnl" sz="2000" dirty="0" err="1" smtClean="0">
                <a:solidFill>
                  <a:srgbClr val="00FFFF"/>
                </a:solidFill>
              </a:rPr>
              <a:t>width</a:t>
            </a:r>
            <a:r>
              <a:rPr lang="es-ES_tradnl" sz="2000" dirty="0" smtClean="0">
                <a:solidFill>
                  <a:srgbClr val="00FFFF"/>
                </a:solidFill>
              </a:rPr>
              <a:t>  at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PDG </a:t>
            </a:r>
            <a:r>
              <a:rPr lang="es-ES_tradnl" sz="2000" dirty="0" err="1" smtClean="0">
                <a:solidFill>
                  <a:srgbClr val="00FFFF"/>
                </a:solidFill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</a:rPr>
              <a:t> a0(980)</a:t>
            </a:r>
            <a:endParaRPr lang="es-ES_tradnl" sz="2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5842" y="49009"/>
            <a:ext cx="7081136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Comments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on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minor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additions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K(800) @PDG12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540271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4633" y="900311"/>
            <a:ext cx="8874515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</a:t>
            </a:r>
            <a:r>
              <a:rPr lang="es-ES" dirty="0" err="1" smtClean="0">
                <a:sym typeface="Symbol" pitchFamily="18" charset="2"/>
              </a:rPr>
              <a:t>till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smtClean="0">
                <a:sym typeface="Symbol" pitchFamily="18" charset="2"/>
              </a:rPr>
              <a:t>“</a:t>
            </a:r>
            <a:r>
              <a:rPr lang="es-ES" dirty="0" err="1" smtClean="0">
                <a:sym typeface="Symbol" pitchFamily="18" charset="2"/>
              </a:rPr>
              <a:t>omittted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from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summary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table</a:t>
            </a:r>
            <a:r>
              <a:rPr lang="es-ES" dirty="0" smtClean="0">
                <a:sym typeface="Symbol" pitchFamily="18" charset="2"/>
              </a:rPr>
              <a:t>”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since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smtClean="0">
                <a:sym typeface="Symbol" pitchFamily="18" charset="2"/>
              </a:rPr>
              <a:t>“</a:t>
            </a:r>
            <a:r>
              <a:rPr lang="es-ES" dirty="0" err="1" smtClean="0">
                <a:sym typeface="Symbol" pitchFamily="18" charset="2"/>
              </a:rPr>
              <a:t>needs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confirmation</a:t>
            </a:r>
            <a:r>
              <a:rPr lang="es-ES" dirty="0" smtClean="0">
                <a:sym typeface="Symbol" pitchFamily="18" charset="2"/>
              </a:rPr>
              <a:t>”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pic>
        <p:nvPicPr>
          <p:cNvPr id="13" name="Picture 12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1010579"/>
            <a:ext cx="220922" cy="20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4173" y="1764407"/>
            <a:ext cx="9577064" cy="86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all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ensible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implementations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of unitarity, chiral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symmetry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describing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  <a:endParaRPr lang="es-ES" sz="2000" dirty="0" smtClean="0">
              <a:solidFill>
                <a:srgbClr val="00FFFF"/>
              </a:solidFill>
              <a:sym typeface="Symbol" pitchFamily="18" charset="2"/>
            </a:endParaRPr>
          </a:p>
          <a:p>
            <a:pPr algn="l" defTabSz="995974">
              <a:spcBef>
                <a:spcPct val="50000"/>
              </a:spcBef>
            </a:pP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find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a pole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between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650 and 770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a 550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width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larger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8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8533" y="2916535"/>
            <a:ext cx="9684711" cy="7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As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sigma, and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most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sounded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determination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comes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a Roy-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Steiner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dispersive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formalism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consistent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UChPT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                                 </a:t>
            </a:r>
            <a:r>
              <a:rPr lang="es-ES" sz="1200" dirty="0" err="1" smtClean="0">
                <a:solidFill>
                  <a:srgbClr val="00FFFF"/>
                </a:solidFill>
                <a:sym typeface="Symbol" pitchFamily="18" charset="2"/>
              </a:rPr>
              <a:t>Decotes</a:t>
            </a:r>
            <a:r>
              <a:rPr lang="es-ES" sz="12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sym typeface="Symbol" pitchFamily="18" charset="2"/>
              </a:rPr>
              <a:t>Genon</a:t>
            </a:r>
            <a:r>
              <a:rPr lang="es-ES" sz="1200" dirty="0" smtClean="0">
                <a:solidFill>
                  <a:srgbClr val="00FFFF"/>
                </a:solidFill>
                <a:sym typeface="Symbol" pitchFamily="18" charset="2"/>
              </a:rPr>
              <a:t> et al 2006</a:t>
            </a:r>
            <a:endParaRPr lang="es-ES_tradnl" sz="11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94172" y="3996655"/>
            <a:ext cx="10476799" cy="1170806"/>
            <a:chOff x="594172" y="3996655"/>
            <a:chExt cx="10476799" cy="1170806"/>
          </a:xfrm>
        </p:grpSpPr>
        <p:graphicFrame>
          <p:nvGraphicFramePr>
            <p:cNvPr id="238596" name="Object 4"/>
            <p:cNvGraphicFramePr>
              <a:graphicFrameLocks noChangeAspect="1"/>
            </p:cNvGraphicFramePr>
            <p:nvPr/>
          </p:nvGraphicFramePr>
          <p:xfrm>
            <a:off x="5490716" y="4500711"/>
            <a:ext cx="4752975" cy="666750"/>
          </p:xfrm>
          <a:graphic>
            <a:graphicData uri="http://schemas.openxmlformats.org/presentationml/2006/ole">
              <p:oleObj spid="_x0000_s299011" name="Ecuación" r:id="rId4" imgW="2209680" imgH="241200" progId="Equation.3">
                <p:embed/>
              </p:oleObj>
            </a:graphicData>
          </a:graphic>
        </p:graphicFrame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4172" y="3996655"/>
              <a:ext cx="10476799" cy="900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" sz="2000" dirty="0" err="1" smtClean="0">
                  <a:sym typeface="Symbol" pitchFamily="18" charset="2"/>
                </a:rPr>
                <a:t>Since</a:t>
              </a:r>
              <a:r>
                <a:rPr lang="es-ES" sz="2000" dirty="0" smtClean="0">
                  <a:sym typeface="Symbol" pitchFamily="18" charset="2"/>
                </a:rPr>
                <a:t> 2009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two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EXPERiMENTAL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results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are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quoted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D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decays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@ BES2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Surprisingly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BES2 </a:t>
              </a:r>
              <a:r>
                <a:rPr lang="es-ES" sz="2000" dirty="0" err="1" smtClean="0">
                  <a:solidFill>
                    <a:srgbClr val="00FFFF"/>
                  </a:solidFill>
                  <a:sym typeface="Symbol" pitchFamily="18" charset="2"/>
                </a:rPr>
                <a:t>gives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a pole position of</a:t>
              </a: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594172" y="5436815"/>
            <a:ext cx="171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err="1" smtClean="0">
                <a:sym typeface="Symbol" pitchFamily="18" charset="2"/>
              </a:rPr>
              <a:t>But</a:t>
            </a:r>
            <a:r>
              <a:rPr lang="es-ES" sz="2000" dirty="0" smtClean="0">
                <a:sym typeface="Symbol" pitchFamily="18" charset="2"/>
              </a:rPr>
              <a:t> </a:t>
            </a:r>
            <a:r>
              <a:rPr lang="es-ES" sz="2000" dirty="0" smtClean="0">
                <a:sym typeface="Symbol" pitchFamily="18" charset="2"/>
              </a:rPr>
              <a:t> AGAIN</a:t>
            </a:r>
            <a:r>
              <a:rPr lang="es-ES" sz="2000" dirty="0" smtClean="0">
                <a:sym typeface="Symbol" pitchFamily="18" charset="2"/>
              </a:rPr>
              <a:t>!! </a:t>
            </a:r>
            <a:endParaRPr lang="es-ES" sz="2000" dirty="0"/>
          </a:p>
        </p:txBody>
      </p:sp>
      <p:sp>
        <p:nvSpPr>
          <p:cNvPr id="14" name="13 Rectángulo"/>
          <p:cNvSpPr/>
          <p:nvPr/>
        </p:nvSpPr>
        <p:spPr>
          <a:xfrm>
            <a:off x="594172" y="5436815"/>
            <a:ext cx="1015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974">
              <a:spcBef>
                <a:spcPct val="50000"/>
              </a:spcBef>
            </a:pP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                       PDG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goes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giving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Breit-Wigner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00FFFF"/>
                </a:solidFill>
                <a:sym typeface="Symbol" pitchFamily="18" charset="2"/>
              </a:rPr>
              <a:t>parameters</a:t>
            </a:r>
            <a:r>
              <a:rPr lang="es-ES" sz="2000" dirty="0" smtClean="0">
                <a:solidFill>
                  <a:srgbClr val="00FFFF"/>
                </a:solidFill>
                <a:sym typeface="Symbol" pitchFamily="18" charset="2"/>
              </a:rPr>
              <a:t>!!  </a:t>
            </a:r>
            <a:r>
              <a:rPr lang="es-ES" sz="2000" dirty="0" smtClean="0">
                <a:sym typeface="Symbol" pitchFamily="18" charset="2"/>
              </a:rPr>
              <a:t>More </a:t>
            </a:r>
            <a:r>
              <a:rPr lang="es-ES" sz="2000" dirty="0" err="1" smtClean="0">
                <a:sym typeface="Symbol" pitchFamily="18" charset="2"/>
              </a:rPr>
              <a:t>confusion</a:t>
            </a:r>
            <a:r>
              <a:rPr lang="es-ES" sz="2000" dirty="0" smtClean="0">
                <a:sym typeface="Symbol" pitchFamily="18" charset="2"/>
              </a:rPr>
              <a:t>!!</a:t>
            </a:r>
            <a:endParaRPr lang="es-ES" sz="2000" dirty="0" smtClean="0">
              <a:sym typeface="Symbol" pitchFamily="18" charset="2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2754412" y="6156895"/>
            <a:ext cx="5760640" cy="1351980"/>
            <a:chOff x="2754412" y="6156895"/>
            <a:chExt cx="5760640" cy="1351980"/>
          </a:xfrm>
        </p:grpSpPr>
        <p:graphicFrame>
          <p:nvGraphicFramePr>
            <p:cNvPr id="299012" name="Object 4"/>
            <p:cNvGraphicFramePr>
              <a:graphicFrameLocks noChangeAspect="1"/>
            </p:cNvGraphicFramePr>
            <p:nvPr/>
          </p:nvGraphicFramePr>
          <p:xfrm>
            <a:off x="3635375" y="6946900"/>
            <a:ext cx="3852863" cy="561975"/>
          </p:xfrm>
          <a:graphic>
            <a:graphicData uri="http://schemas.openxmlformats.org/presentationml/2006/ole">
              <p:oleObj spid="_x0000_s299012" name="Ecuación" r:id="rId5" imgW="1790640" imgH="203040" progId="Equation.3">
                <p:embed/>
              </p:oleObj>
            </a:graphicData>
          </a:graphic>
        </p:graphicFrame>
        <p:sp>
          <p:nvSpPr>
            <p:cNvPr id="15" name="14 Rectángulo"/>
            <p:cNvSpPr/>
            <p:nvPr/>
          </p:nvSpPr>
          <p:spPr>
            <a:xfrm>
              <a:off x="2754412" y="6156895"/>
              <a:ext cx="57606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5974">
                <a:spcBef>
                  <a:spcPct val="50000"/>
                </a:spcBef>
              </a:pPr>
              <a:r>
                <a:rPr lang="es-ES" sz="2000" dirty="0" err="1" smtClean="0">
                  <a:sym typeface="Symbol" pitchFamily="18" charset="2"/>
                </a:rPr>
                <a:t>Fortunately</a:t>
              </a:r>
              <a:r>
                <a:rPr lang="es-ES" sz="2000" dirty="0" smtClean="0">
                  <a:sym typeface="Symbol" pitchFamily="18" charset="2"/>
                </a:rPr>
                <a:t>, </a:t>
              </a:r>
              <a:r>
                <a:rPr lang="es-ES" sz="2000" dirty="0" err="1" smtClean="0">
                  <a:sym typeface="Symbol" pitchFamily="18" charset="2"/>
                </a:rPr>
                <a:t>the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smtClean="0">
                  <a:sym typeface="Symbol" pitchFamily="18" charset="2"/>
                </a:rPr>
                <a:t>PDG </a:t>
              </a:r>
              <a:r>
                <a:rPr lang="es-ES" sz="2000" dirty="0" err="1" smtClean="0">
                  <a:sym typeface="Symbol" pitchFamily="18" charset="2"/>
                </a:rPr>
                <a:t>mass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smtClean="0">
                  <a:sym typeface="Symbol" pitchFamily="18" charset="2"/>
                </a:rPr>
                <a:t>and </a:t>
              </a:r>
              <a:r>
                <a:rPr lang="es-ES" sz="2000" dirty="0" err="1" smtClean="0">
                  <a:sym typeface="Symbol" pitchFamily="18" charset="2"/>
                </a:rPr>
                <a:t>width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averages</a:t>
              </a:r>
              <a:r>
                <a:rPr lang="es-ES" sz="2000" dirty="0" smtClean="0">
                  <a:sym typeface="Symbol" pitchFamily="18" charset="2"/>
                </a:rPr>
                <a:t> are </a:t>
              </a:r>
              <a:r>
                <a:rPr lang="es-ES" sz="2000" dirty="0" err="1" smtClean="0">
                  <a:sym typeface="Symbol" pitchFamily="18" charset="2"/>
                </a:rPr>
                <a:t>dominated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by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the</a:t>
              </a:r>
              <a:r>
                <a:rPr lang="es-ES" sz="2000" dirty="0" smtClean="0">
                  <a:sym typeface="Symbol" pitchFamily="18" charset="2"/>
                </a:rPr>
                <a:t> Roy-</a:t>
              </a:r>
              <a:r>
                <a:rPr lang="es-ES" sz="2000" dirty="0" err="1" smtClean="0">
                  <a:sym typeface="Symbol" pitchFamily="18" charset="2"/>
                </a:rPr>
                <a:t>Steiner</a:t>
              </a:r>
              <a:r>
                <a:rPr lang="es-ES" sz="2000" dirty="0" smtClean="0">
                  <a:sym typeface="Symbol" pitchFamily="18" charset="2"/>
                </a:rPr>
                <a:t> </a:t>
              </a:r>
              <a:r>
                <a:rPr lang="es-ES" sz="2000" dirty="0" err="1" smtClean="0">
                  <a:sym typeface="Symbol" pitchFamily="18" charset="2"/>
                </a:rPr>
                <a:t>result</a:t>
              </a:r>
              <a:endParaRPr lang="es-ES" sz="2000" dirty="0"/>
            </a:p>
          </p:txBody>
        </p:sp>
      </p:grpSp>
    </p:spTree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64042" y="3667"/>
            <a:ext cx="1361605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/>
              <a:t>Summary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4673" y="792234"/>
            <a:ext cx="8874515" cy="11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quite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some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time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now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use of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analyticity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unitarity, chiral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symmetry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etc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…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describe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scattering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production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has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allowed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establish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existence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of light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σ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κ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4212" y="2340471"/>
            <a:ext cx="8874515" cy="7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These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studies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together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more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reliable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precise data,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have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allowed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PRECISE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determinations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of light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parameters</a:t>
            </a:r>
            <a:endParaRPr lang="es-ES_tradnl" sz="20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4212" y="3564607"/>
            <a:ext cx="9145016" cy="11161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PDG 2012 </a:t>
            </a:r>
            <a:r>
              <a:rPr lang="es-ES" dirty="0" err="1" smtClean="0">
                <a:sym typeface="Symbol" pitchFamily="18" charset="2"/>
              </a:rPr>
              <a:t>edition</a:t>
            </a:r>
            <a:r>
              <a:rPr lang="es-ES" dirty="0" smtClean="0">
                <a:sym typeface="Symbol" pitchFamily="18" charset="2"/>
              </a:rPr>
              <a:t> has FINALLY </a:t>
            </a:r>
            <a:r>
              <a:rPr lang="es-ES" dirty="0" err="1" smtClean="0">
                <a:sym typeface="Symbol" pitchFamily="18" charset="2"/>
              </a:rPr>
              <a:t>acknowledged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consistency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s-ES" dirty="0" err="1" smtClean="0">
                <a:sym typeface="Symbol" pitchFamily="18" charset="2"/>
              </a:rPr>
              <a:t>theory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experiment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rigour</a:t>
            </a:r>
            <a:r>
              <a:rPr lang="es-ES" dirty="0" smtClean="0">
                <a:sym typeface="Symbol" pitchFamily="18" charset="2"/>
              </a:rPr>
              <a:t> and </a:t>
            </a:r>
            <a:r>
              <a:rPr lang="es-ES" dirty="0" err="1" smtClean="0">
                <a:sym typeface="Symbol" pitchFamily="18" charset="2"/>
              </a:rPr>
              <a:t>precision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latest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results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fixing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to</a:t>
            </a:r>
            <a:r>
              <a:rPr lang="es-ES" dirty="0" smtClean="0">
                <a:sym typeface="Symbol" pitchFamily="18" charset="2"/>
              </a:rPr>
              <a:t> a </a:t>
            </a:r>
            <a:r>
              <a:rPr lang="es-ES" dirty="0" err="1" smtClean="0">
                <a:sym typeface="Symbol" pitchFamily="18" charset="2"/>
              </a:rPr>
              <a:t>large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extent</a:t>
            </a:r>
            <a:r>
              <a:rPr lang="es-ES" dirty="0" smtClean="0">
                <a:sym typeface="Symbol" pitchFamily="18" charset="2"/>
              </a:rPr>
              <a:t>, </a:t>
            </a:r>
            <a:r>
              <a:rPr lang="es-ES" dirty="0" err="1" smtClean="0">
                <a:sym typeface="Symbol" pitchFamily="18" charset="2"/>
              </a:rPr>
              <a:t>the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very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unsatisfactory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compilation</a:t>
            </a:r>
            <a:r>
              <a:rPr lang="es-ES" dirty="0" smtClean="0">
                <a:sym typeface="Symbol" pitchFamily="18" charset="2"/>
              </a:rPr>
              <a:t> of </a:t>
            </a:r>
            <a:r>
              <a:rPr lang="el-GR" dirty="0" smtClean="0">
                <a:sym typeface="Symbol" pitchFamily="18" charset="2"/>
              </a:rPr>
              <a:t>σ</a:t>
            </a:r>
            <a:r>
              <a:rPr lang="es-ES" dirty="0" smtClean="0">
                <a:sym typeface="Symbol" pitchFamily="18" charset="2"/>
              </a:rPr>
              <a:t> </a:t>
            </a:r>
            <a:r>
              <a:rPr lang="es-ES" dirty="0" err="1" smtClean="0">
                <a:sym typeface="Symbol" pitchFamily="18" charset="2"/>
              </a:rPr>
              <a:t>results</a:t>
            </a:r>
            <a:r>
              <a:rPr lang="es-ES" dirty="0" smtClean="0">
                <a:sym typeface="Symbol" pitchFamily="18" charset="2"/>
              </a:rPr>
              <a:t> </a:t>
            </a:r>
            <a:endParaRPr lang="es-ES_tradnl" sz="2000" dirty="0" smtClean="0">
              <a:sym typeface="Symbol" pitchFamily="18" charset="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98228" y="5076775"/>
            <a:ext cx="8874515" cy="11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Unfortunately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some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traditional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inadequate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parametrizations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long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ago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discarded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specialists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are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still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being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used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PDG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σ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κ</a:t>
            </a:r>
            <a:endParaRPr lang="es-ES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2862" y="6732959"/>
            <a:ext cx="95750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I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expect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more“cleaning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up” 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PDG 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other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soon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21041" y="33256"/>
            <a:ext cx="6188198" cy="4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Motivation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dirty="0">
                <a:solidFill>
                  <a:srgbClr val="66FFFF"/>
                </a:solidFill>
                <a:sym typeface="Symbol" pitchFamily="18" charset="2"/>
              </a:rPr>
              <a:t>f</a:t>
            </a:r>
            <a:r>
              <a:rPr lang="es-ES_tradnl" baseline="-25000" dirty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_tradnl" dirty="0">
                <a:solidFill>
                  <a:srgbClr val="66FFFF"/>
                </a:solidFill>
                <a:sym typeface="Symbol" pitchFamily="18" charset="2"/>
              </a:rPr>
              <a:t>(600)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σ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,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half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 a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century</a:t>
            </a:r>
            <a:r>
              <a:rPr lang="es-ES" sz="2100" dirty="0">
                <a:solidFill>
                  <a:srgbClr val="66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66FFFF"/>
                </a:solidFill>
                <a:cs typeface="Arial" charset="0"/>
                <a:sym typeface="Symbol" pitchFamily="18" charset="2"/>
              </a:rPr>
              <a:t>around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8725" y="756127"/>
            <a:ext cx="10080757" cy="427313"/>
            <a:chOff x="238" y="567"/>
            <a:chExt cx="6351" cy="270"/>
          </a:xfrm>
        </p:grpSpPr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420" y="567"/>
              <a:ext cx="616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I=0, J=0  </a:t>
              </a:r>
              <a:r>
                <a:rPr lang="es-ES_tradnl" dirty="0" err="1">
                  <a:sym typeface="Symbol" pitchFamily="18" charset="2"/>
                </a:rPr>
                <a:t>exchange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very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important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for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nucleon-nucleon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b="1" u="sng" dirty="0" err="1">
                  <a:sym typeface="Symbol" pitchFamily="18" charset="2"/>
                </a:rPr>
                <a:t>attraction</a:t>
              </a:r>
              <a:r>
                <a:rPr lang="es-ES_tradnl" b="1" u="sng" dirty="0">
                  <a:sym typeface="Symbol" pitchFamily="18" charset="2"/>
                </a:rPr>
                <a:t>!!</a:t>
              </a:r>
              <a:endParaRPr lang="es-ES_tradnl" b="1" u="sng" dirty="0">
                <a:solidFill>
                  <a:srgbClr val="66FFFF"/>
                </a:solidFill>
                <a:sym typeface="Symbol" pitchFamily="18" charset="2"/>
              </a:endParaRPr>
            </a:p>
          </p:txBody>
        </p:sp>
        <p:pic>
          <p:nvPicPr>
            <p:cNvPr id="18446" name="Picture 6" descr="ballorang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" y="646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31209" y="1478998"/>
            <a:ext cx="4379469" cy="3175030"/>
            <a:chOff x="2290" y="1207"/>
            <a:chExt cx="2359" cy="1588"/>
          </a:xfrm>
        </p:grpSpPr>
        <p:sp>
          <p:nvSpPr>
            <p:cNvPr id="18441" name="Rectangle 40"/>
            <p:cNvSpPr>
              <a:spLocks noChangeArrowheads="1"/>
            </p:cNvSpPr>
            <p:nvPr/>
          </p:nvSpPr>
          <p:spPr bwMode="auto">
            <a:xfrm>
              <a:off x="2290" y="1207"/>
              <a:ext cx="2359" cy="1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8442" name="Picture 39" descr="np-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1434"/>
              <a:ext cx="2118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41"/>
            <p:cNvSpPr txBox="1">
              <a:spLocks noChangeArrowheads="1"/>
            </p:cNvSpPr>
            <p:nvPr/>
          </p:nvSpPr>
          <p:spPr bwMode="auto">
            <a:xfrm>
              <a:off x="2292" y="1207"/>
              <a:ext cx="211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rgbClr val="0000CC"/>
                  </a:solidFill>
                </a:rPr>
                <a:t>Crude</a:t>
              </a:r>
              <a:r>
                <a:rPr lang="es-ES" dirty="0">
                  <a:solidFill>
                    <a:srgbClr val="0000CC"/>
                  </a:solidFill>
                </a:rPr>
                <a:t> Sketch of NN </a:t>
              </a:r>
              <a:r>
                <a:rPr lang="es-ES" dirty="0" err="1">
                  <a:solidFill>
                    <a:srgbClr val="0000CC"/>
                  </a:solidFill>
                </a:rPr>
                <a:t>potential</a:t>
              </a:r>
              <a:r>
                <a:rPr lang="es-ES" dirty="0">
                  <a:solidFill>
                    <a:srgbClr val="0000CC"/>
                  </a:solidFill>
                </a:rPr>
                <a:t>: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18444" name="Text Box 42"/>
            <p:cNvSpPr txBox="1">
              <a:spLocks noChangeArrowheads="1"/>
            </p:cNvSpPr>
            <p:nvPr/>
          </p:nvSpPr>
          <p:spPr bwMode="auto">
            <a:xfrm>
              <a:off x="3989" y="2614"/>
              <a:ext cx="61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 dirty="0" err="1">
                  <a:solidFill>
                    <a:srgbClr val="0000CC"/>
                  </a:solidFill>
                </a:rPr>
                <a:t>From</a:t>
              </a:r>
              <a:r>
                <a:rPr lang="es-ES" sz="1000" dirty="0">
                  <a:solidFill>
                    <a:srgbClr val="0000CC"/>
                  </a:solidFill>
                </a:rPr>
                <a:t> C.N. </a:t>
              </a:r>
              <a:r>
                <a:rPr lang="es-ES" sz="1000" dirty="0" err="1">
                  <a:solidFill>
                    <a:srgbClr val="0000CC"/>
                  </a:solidFill>
                </a:rPr>
                <a:t>Booth</a:t>
              </a:r>
              <a:endParaRPr lang="en-US" sz="10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8438" name="Picture 44" descr="I14-05-nuclearpoten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159" y="1478998"/>
            <a:ext cx="4546551" cy="31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6"/>
          <p:cNvSpPr>
            <a:spLocks noChangeArrowheads="1"/>
          </p:cNvSpPr>
          <p:nvPr/>
        </p:nvSpPr>
        <p:spPr bwMode="auto">
          <a:xfrm>
            <a:off x="588509" y="4970831"/>
            <a:ext cx="9390142" cy="4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Scalar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-isoscalar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field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already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proposed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Johnson &amp;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Teller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in 1955</a:t>
            </a: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588509" y="5767214"/>
            <a:ext cx="9221200" cy="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Soon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interpreted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within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“</a:t>
            </a:r>
            <a:r>
              <a:rPr lang="es-ES_tradnl" sz="2300" dirty="0">
                <a:sym typeface="Symbol" pitchFamily="18" charset="2"/>
              </a:rPr>
              <a:t>Linear sigma </a:t>
            </a:r>
            <a:r>
              <a:rPr lang="es-ES_tradnl" sz="2300" dirty="0" err="1">
                <a:sym typeface="Symbol" pitchFamily="18" charset="2"/>
              </a:rPr>
              <a:t>model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” (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Gell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-Mann)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Nambu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Jona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Lasinio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-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like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models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, in </a:t>
            </a:r>
            <a:r>
              <a:rPr lang="es-ES_tradnl" sz="23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300" dirty="0">
                <a:solidFill>
                  <a:srgbClr val="00FFFF"/>
                </a:solidFill>
                <a:sym typeface="Symbol" pitchFamily="18" charset="2"/>
              </a:rPr>
              <a:t> 60’s. </a:t>
            </a:r>
          </a:p>
        </p:txBody>
      </p:sp>
    </p:spTree>
  </p:cSld>
  <p:clrMapOvr>
    <a:masterClrMapping/>
  </p:clrMapOvr>
  <p:transition advTm="19102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4252" y="2556495"/>
            <a:ext cx="8496944" cy="1620515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ction Man Extended" pitchFamily="2" charset="0"/>
              </a:rPr>
              <a:t>SPARE SLIDES</a:t>
            </a:r>
            <a:endParaRPr lang="es-ES" dirty="0">
              <a:solidFill>
                <a:srgbClr val="FFFF00"/>
              </a:solidFill>
              <a:latin typeface="Action Man Extend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414573" y="75264"/>
            <a:ext cx="729189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light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scalar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controversy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side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...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classification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4270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8725" y="684367"/>
            <a:ext cx="8207556" cy="427368"/>
            <a:chOff x="238" y="1111"/>
            <a:chExt cx="5171" cy="269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defTabSz="995974">
                <a:spcBef>
                  <a:spcPct val="50000"/>
                </a:spcBef>
              </a:pPr>
              <a:r>
                <a:rPr lang="es-ES_tradnl" dirty="0" err="1">
                  <a:sym typeface="Symbol" pitchFamily="18" charset="2"/>
                </a:rPr>
                <a:t>Scalar</a:t>
              </a:r>
              <a:r>
                <a:rPr lang="es-ES_tradnl" dirty="0">
                  <a:sym typeface="Symbol" pitchFamily="18" charset="2"/>
                </a:rPr>
                <a:t> SU(3) </a:t>
              </a:r>
              <a:r>
                <a:rPr lang="es-ES_tradnl" dirty="0" err="1">
                  <a:sym typeface="Symbol" pitchFamily="18" charset="2"/>
                </a:rPr>
                <a:t>multiplets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identification</a:t>
              </a:r>
              <a:r>
                <a:rPr lang="es-ES_tradnl" dirty="0">
                  <a:sym typeface="Symbol" pitchFamily="18" charset="2"/>
                </a:rPr>
                <a:t> controversial</a:t>
              </a:r>
              <a:endParaRPr lang="es-ES_tradnl" sz="18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87989" y="763128"/>
            <a:ext cx="1888053" cy="1697784"/>
            <a:chOff x="2160" y="1200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2160" y="1200"/>
            <a:ext cx="1008" cy="941"/>
          </p:xfrm>
          <a:graphic>
            <a:graphicData uri="http://schemas.openxmlformats.org/presentationml/2006/ole">
              <p:oleObj spid="_x0000_s345090" name="Imagen" r:id="rId5" imgW="3762000" imgH="3514320" progId="">
                <p:embed/>
              </p:oleObj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9" y="1803"/>
              <a:ext cx="14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defTabSz="914486"/>
              <a:r>
                <a:rPr lang="es-ES_tradnl" sz="1400" dirty="0">
                  <a:solidFill>
                    <a:srgbClr val="1C1C1C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78" y="1983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defTabSz="914486"/>
              <a:r>
                <a:rPr lang="es-ES_tradnl" sz="1400" dirty="0">
                  <a:solidFill>
                    <a:srgbClr val="1C1C1C"/>
                  </a:solidFill>
                  <a:latin typeface="Times New Roman" pitchFamily="18" charset="0"/>
                  <a:sym typeface="Symbol" pitchFamily="18" charset="2"/>
                </a:rPr>
                <a:t>f</a:t>
              </a:r>
              <a:r>
                <a:rPr lang="es-ES_tradnl" sz="1400" baseline="-25000" dirty="0">
                  <a:solidFill>
                    <a:srgbClr val="1C1C1C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81" y="1849"/>
              <a:ext cx="16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defTabSz="914486"/>
              <a:r>
                <a:rPr lang="es-ES_tradnl" sz="1400" dirty="0">
                  <a:solidFill>
                    <a:srgbClr val="1C1C1C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r>
                <a:rPr lang="es-ES_tradnl" sz="1400" baseline="-25000" dirty="0">
                  <a:solidFill>
                    <a:srgbClr val="1C1C1C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lang="es-ES_tradnl" sz="1400" dirty="0">
                <a:solidFill>
                  <a:srgbClr val="1C1C1C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883691" y="1155192"/>
            <a:ext cx="4654228" cy="635355"/>
            <a:chOff x="476" y="1391"/>
            <a:chExt cx="2507" cy="363"/>
          </a:xfrm>
        </p:grpSpPr>
        <p:pic>
          <p:nvPicPr>
            <p:cNvPr id="2090" name="Picture 5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480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Text Box 51"/>
            <p:cNvSpPr txBox="1">
              <a:spLocks noChangeArrowheads="1"/>
            </p:cNvSpPr>
            <p:nvPr/>
          </p:nvSpPr>
          <p:spPr bwMode="auto">
            <a:xfrm>
              <a:off x="665" y="1391"/>
              <a:ext cx="231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defTabSz="914486"/>
              <a:r>
                <a:rPr lang="es-ES_tradnl" sz="1800" dirty="0" err="1">
                  <a:solidFill>
                    <a:srgbClr val="00FFFF"/>
                  </a:solidFill>
                </a:rPr>
                <a:t>Too</a:t>
              </a:r>
              <a:r>
                <a:rPr lang="es-ES_tradnl" sz="1800" dirty="0"/>
                <a:t> </a:t>
              </a:r>
              <a:r>
                <a:rPr lang="es-ES_tradnl" sz="1800" dirty="0" err="1"/>
                <a:t>many</a:t>
              </a:r>
              <a:r>
                <a:rPr lang="es-ES_tradnl" sz="1800" dirty="0"/>
                <a:t> </a:t>
              </a:r>
              <a:r>
                <a:rPr lang="es-ES_tradnl" sz="1800" dirty="0" err="1"/>
                <a:t>resonances</a:t>
              </a:r>
              <a:r>
                <a:rPr lang="es-ES_tradnl" sz="1800" dirty="0"/>
                <a:t> </a:t>
              </a:r>
              <a:r>
                <a:rPr lang="es-ES_tradnl" sz="1800" dirty="0" err="1"/>
                <a:t>for</a:t>
              </a:r>
              <a:r>
                <a:rPr lang="es-ES_tradnl" sz="1800" dirty="0"/>
                <a:t> </a:t>
              </a:r>
              <a:r>
                <a:rPr lang="es-ES_tradnl" sz="1800" dirty="0" err="1"/>
                <a:t>many</a:t>
              </a:r>
              <a:r>
                <a:rPr lang="es-ES_tradnl" sz="1800" dirty="0"/>
                <a:t> </a:t>
              </a:r>
              <a:r>
                <a:rPr lang="es-ES_tradnl" sz="1800" dirty="0" err="1"/>
                <a:t>years</a:t>
              </a:r>
              <a:r>
                <a:rPr lang="es-ES_tradnl" sz="1800" dirty="0"/>
                <a:t>….</a:t>
              </a:r>
            </a:p>
            <a:p>
              <a:pPr defTabSz="914486"/>
              <a:r>
                <a:rPr lang="es-ES_tradnl" sz="1800" dirty="0"/>
                <a:t> </a:t>
              </a:r>
              <a:r>
                <a:rPr lang="es-ES_tradnl" sz="1800" dirty="0" err="1"/>
                <a:t>But</a:t>
              </a:r>
              <a:r>
                <a:rPr lang="es-ES_tradnl" sz="1800" dirty="0"/>
                <a:t> </a:t>
              </a:r>
              <a:r>
                <a:rPr lang="es-ES_tradnl" sz="1800" dirty="0" err="1"/>
                <a:t>there</a:t>
              </a:r>
              <a:r>
                <a:rPr lang="es-ES_tradnl" sz="1800" dirty="0"/>
                <a:t> </a:t>
              </a:r>
              <a:r>
                <a:rPr lang="es-ES_tradnl" sz="1800" dirty="0" err="1"/>
                <a:t>is</a:t>
              </a:r>
              <a:r>
                <a:rPr lang="es-ES_tradnl" sz="1800" dirty="0"/>
                <a:t> </a:t>
              </a:r>
              <a:r>
                <a:rPr lang="es-ES_tradnl" sz="1800" dirty="0" err="1"/>
                <a:t>an</a:t>
              </a:r>
              <a:r>
                <a:rPr lang="es-ES_tradnl" sz="1800" dirty="0"/>
                <a:t> </a:t>
              </a:r>
              <a:r>
                <a:rPr lang="es-ES_tradnl" sz="1800" dirty="0" err="1"/>
                <a:t>emerging</a:t>
              </a:r>
              <a:r>
                <a:rPr lang="es-ES_tradnl" sz="1800" dirty="0"/>
                <a:t> </a:t>
              </a:r>
              <a:r>
                <a:rPr lang="es-ES_tradnl" sz="1800" dirty="0" err="1"/>
                <a:t>picture</a:t>
              </a:r>
              <a:endParaRPr lang="es-ES_tradnl" sz="1800" dirty="0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99147" y="2193117"/>
            <a:ext cx="5827531" cy="1906068"/>
            <a:chOff x="487" y="1480"/>
            <a:chExt cx="3139" cy="108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396" y="1842"/>
              <a:ext cx="47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dirty="0">
                  <a:sym typeface="Symbol" pitchFamily="18" charset="2"/>
                </a:rPr>
                <a:t>f</a:t>
              </a:r>
              <a:r>
                <a:rPr lang="es-ES_tradnl" sz="1800" baseline="-25000" dirty="0">
                  <a:sym typeface="Symbol" pitchFamily="18" charset="2"/>
                </a:rPr>
                <a:t>0</a:t>
              </a:r>
              <a:r>
                <a:rPr lang="es-ES_tradnl" sz="1800" dirty="0">
                  <a:sym typeface="Symbol" pitchFamily="18" charset="2"/>
                </a:rPr>
                <a:t>(980)</a:t>
              </a:r>
              <a:endParaRPr lang="en-US" sz="1800" dirty="0"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87" y="1480"/>
              <a:ext cx="3139" cy="1089"/>
              <a:chOff x="487" y="1480"/>
              <a:chExt cx="3139" cy="108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849" y="1480"/>
                <a:ext cx="45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800" dirty="0">
                    <a:sym typeface="Symbol" pitchFamily="18" charset="2"/>
                  </a:rPr>
                  <a:t>(800)</a:t>
                </a:r>
                <a:endParaRPr lang="en-US" sz="1800" dirty="0"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22" y="1981"/>
                <a:ext cx="50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800" dirty="0">
                    <a:sym typeface="Symbol" pitchFamily="18" charset="2"/>
                  </a:rPr>
                  <a:t>a</a:t>
                </a:r>
                <a:r>
                  <a:rPr lang="es-ES_tradnl" sz="1800" baseline="-25000" dirty="0">
                    <a:sym typeface="Symbol" pitchFamily="18" charset="2"/>
                  </a:rPr>
                  <a:t>0</a:t>
                </a:r>
                <a:r>
                  <a:rPr lang="es-ES_tradnl" sz="1800" dirty="0">
                    <a:sym typeface="Symbol" pitchFamily="18" charset="2"/>
                  </a:rPr>
                  <a:t>(980)</a:t>
                </a:r>
                <a:endParaRPr lang="en-US" sz="1800" dirty="0"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87" y="1480"/>
                <a:ext cx="2664" cy="1089"/>
                <a:chOff x="487" y="1480"/>
                <a:chExt cx="2664" cy="1089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086" name="Rectangle 57"/>
                <p:cNvSpPr>
                  <a:spLocks noChangeArrowheads="1"/>
                </p:cNvSpPr>
                <p:nvPr/>
              </p:nvSpPr>
              <p:spPr bwMode="auto">
                <a:xfrm>
                  <a:off x="487" y="1480"/>
                  <a:ext cx="1478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>
                      <a:solidFill>
                        <a:schemeClr val="bg1"/>
                      </a:solidFill>
                    </a:rPr>
                    <a:t>A Light scalar nonet: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307" y="1888"/>
                  <a:ext cx="479" cy="369"/>
                  <a:chOff x="3671" y="1903"/>
                  <a:chExt cx="479" cy="369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1903"/>
                    <a:ext cx="479" cy="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800" dirty="0" err="1"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800" dirty="0">
                      <a:cs typeface="Arial" charset="0"/>
                      <a:sym typeface="Symbol" pitchFamily="18" charset="2"/>
                    </a:endParaRPr>
                  </a:p>
                  <a:p>
                    <a:endParaRPr lang="es-ES" sz="1800" dirty="0"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6358487" y="2431157"/>
            <a:ext cx="4132552" cy="1753792"/>
            <a:chOff x="3697" y="1616"/>
            <a:chExt cx="2226" cy="1002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7" name="Rectangle 64"/>
            <p:cNvSpPr>
              <a:spLocks noChangeArrowheads="1"/>
            </p:cNvSpPr>
            <p:nvPr/>
          </p:nvSpPr>
          <p:spPr bwMode="auto">
            <a:xfrm>
              <a:off x="4221" y="1616"/>
              <a:ext cx="1702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dirty="0">
                  <a:sym typeface="Symbol" pitchFamily="18" charset="2"/>
                </a:rPr>
                <a:t>Non-</a:t>
              </a:r>
              <a:r>
                <a:rPr lang="es-ES_tradnl" sz="1800" dirty="0" err="1">
                  <a:sym typeface="Symbol" pitchFamily="18" charset="2"/>
                </a:rPr>
                <a:t>strange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heavier</a:t>
              </a:r>
              <a:r>
                <a:rPr lang="es-ES_tradnl" sz="1800" dirty="0">
                  <a:sym typeface="Symbol" pitchFamily="18" charset="2"/>
                </a:rPr>
                <a:t>!!</a:t>
              </a:r>
            </a:p>
            <a:p>
              <a:r>
                <a:rPr lang="es-ES_tradnl" sz="1800" b="1" dirty="0" err="1">
                  <a:sym typeface="Symbol" pitchFamily="18" charset="2"/>
                </a:rPr>
                <a:t>Inverted</a:t>
              </a:r>
              <a:r>
                <a:rPr lang="es-ES_tradnl" sz="1800" b="1" dirty="0">
                  <a:sym typeface="Symbol" pitchFamily="18" charset="2"/>
                </a:rPr>
                <a:t> </a:t>
              </a:r>
              <a:r>
                <a:rPr lang="es-ES_tradnl" sz="1800" b="1" dirty="0" err="1">
                  <a:sym typeface="Symbol" pitchFamily="18" charset="2"/>
                </a:rPr>
                <a:t>hierarchy</a:t>
              </a:r>
              <a:r>
                <a:rPr lang="es-ES_tradnl" sz="1800" b="1" dirty="0">
                  <a:sym typeface="Symbol" pitchFamily="18" charset="2"/>
                </a:rPr>
                <a:t> </a:t>
              </a:r>
              <a:r>
                <a:rPr lang="es-ES_tradnl" sz="1800" b="1" dirty="0" err="1">
                  <a:sym typeface="Symbol" pitchFamily="18" charset="2"/>
                </a:rPr>
                <a:t>problem</a:t>
              </a:r>
              <a:endParaRPr lang="es-ES_tradnl" sz="1800" b="1" dirty="0">
                <a:sym typeface="Symbol" pitchFamily="18" charset="2"/>
              </a:endParaRPr>
            </a:p>
            <a:p>
              <a:r>
                <a:rPr lang="es-ES_tradnl" sz="1800" b="1" dirty="0" err="1">
                  <a:sym typeface="Symbol" pitchFamily="18" charset="2"/>
                </a:rPr>
                <a:t>For</a:t>
              </a:r>
              <a:r>
                <a:rPr lang="es-ES_tradnl" sz="1800" b="1" dirty="0">
                  <a:sym typeface="Symbol" pitchFamily="18" charset="2"/>
                </a:rPr>
                <a:t>  quark-antiquark </a:t>
              </a:r>
            </a:p>
            <a:p>
              <a:endParaRPr lang="es-ES_tradnl" sz="1800" b="1" dirty="0">
                <a:sym typeface="Symbol" pitchFamily="18" charset="2"/>
              </a:endParaRPr>
            </a:p>
            <a:p>
              <a:r>
                <a:rPr lang="es-ES_tradnl" sz="1800" b="1" dirty="0">
                  <a:solidFill>
                    <a:srgbClr val="00FFFF"/>
                  </a:solidFill>
                  <a:sym typeface="Symbol" pitchFamily="18" charset="2"/>
                </a:rPr>
                <a:t>f</a:t>
              </a:r>
              <a:r>
                <a:rPr lang="es-ES_tradnl" sz="18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(600) and f</a:t>
              </a:r>
              <a:r>
                <a:rPr lang="es-ES_tradnl" sz="18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(980) are </a:t>
              </a:r>
            </a:p>
            <a:p>
              <a:r>
                <a:rPr lang="en-US" sz="1800" dirty="0">
                  <a:solidFill>
                    <a:srgbClr val="00FFFF"/>
                  </a:solidFill>
                  <a:sym typeface="Symbol" pitchFamily="18" charset="2"/>
                </a:rPr>
                <a:t>really octet/singlet mixtures</a:t>
              </a: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465980" y="4732791"/>
            <a:ext cx="5981620" cy="1906069"/>
            <a:chOff x="477" y="1480"/>
            <a:chExt cx="3222" cy="1089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82" y="1843"/>
              <a:ext cx="21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dirty="0">
                  <a:sym typeface="Symbol" pitchFamily="18" charset="2"/>
                </a:rPr>
                <a:t>f</a:t>
              </a:r>
              <a:r>
                <a:rPr lang="es-ES_tradnl" sz="1800" baseline="-25000" dirty="0">
                  <a:sym typeface="Symbol" pitchFamily="18" charset="2"/>
                </a:rPr>
                <a:t>0</a:t>
              </a:r>
              <a:r>
                <a:rPr lang="es-ES_tradnl" sz="1800" dirty="0">
                  <a:sym typeface="Symbol" pitchFamily="18" charset="2"/>
                </a:rPr>
                <a:t> </a:t>
              </a:r>
              <a:endParaRPr lang="en-US" sz="1800" dirty="0"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77" y="1480"/>
              <a:ext cx="3222" cy="1089"/>
              <a:chOff x="477" y="1480"/>
              <a:chExt cx="3222" cy="1089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52" y="1480"/>
                <a:ext cx="54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800" dirty="0">
                    <a:sym typeface="Symbol" pitchFamily="18" charset="2"/>
                  </a:rPr>
                  <a:t>K(1400)</a:t>
                </a:r>
                <a:endParaRPr lang="en-US" sz="1800" dirty="0"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25" y="1981"/>
                <a:ext cx="57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800" dirty="0">
                    <a:sym typeface="Symbol" pitchFamily="18" charset="2"/>
                  </a:rPr>
                  <a:t>a</a:t>
                </a:r>
                <a:r>
                  <a:rPr lang="es-ES_tradnl" sz="1800" baseline="-25000" dirty="0">
                    <a:sym typeface="Symbol" pitchFamily="18" charset="2"/>
                  </a:rPr>
                  <a:t>0</a:t>
                </a:r>
                <a:r>
                  <a:rPr lang="es-ES_tradnl" sz="1800" dirty="0">
                    <a:sym typeface="Symbol" pitchFamily="18" charset="2"/>
                  </a:rPr>
                  <a:t>(1475)</a:t>
                </a:r>
                <a:endParaRPr lang="en-US" sz="1800" dirty="0"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477" y="1480"/>
                <a:ext cx="2674" cy="1089"/>
                <a:chOff x="477" y="1480"/>
                <a:chExt cx="2674" cy="1089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477" y="1480"/>
                  <a:ext cx="1554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>
                      <a:solidFill>
                        <a:schemeClr val="bg1"/>
                      </a:solidFill>
                    </a:rPr>
                    <a:t>+ Another</a:t>
                  </a:r>
                </a:p>
                <a:p>
                  <a:r>
                    <a:rPr lang="es-ES_tradnl">
                      <a:solidFill>
                        <a:schemeClr val="bg1"/>
                      </a:solidFill>
                    </a:rPr>
                    <a:t> heavier scalar nonet: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322" y="1888"/>
                  <a:ext cx="574" cy="257"/>
                  <a:chOff x="3686" y="1903"/>
                  <a:chExt cx="574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1903"/>
                    <a:ext cx="574" cy="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1800" dirty="0"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800" baseline="-25000" dirty="0"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800" dirty="0"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800" dirty="0" err="1"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800" dirty="0"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7143013" y="4813304"/>
            <a:ext cx="1401347" cy="1163945"/>
            <a:chOff x="6107487" y="4365699"/>
            <a:chExt cx="1198346" cy="1055464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16971" y="5013176"/>
              <a:ext cx="285399" cy="3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800" dirty="0">
                  <a:cs typeface="Arial" charset="0"/>
                  <a:sym typeface="Symbol" pitchFamily="18" charset="2"/>
                </a:rPr>
                <a:t>f</a:t>
              </a:r>
              <a:r>
                <a:rPr lang="es-ES" sz="1800" baseline="-25000" dirty="0">
                  <a:cs typeface="Arial" charset="0"/>
                  <a:sym typeface="Symbol" pitchFamily="18" charset="2"/>
                </a:rPr>
                <a:t>0</a:t>
              </a:r>
              <a:endParaRPr lang="el-GR" sz="1800" baseline="-25000" dirty="0"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107487" y="4365699"/>
              <a:ext cx="1198346" cy="39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</a:rPr>
                <a:t>+ glueball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547667" y="6747378"/>
            <a:ext cx="10398217" cy="10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r>
              <a:rPr lang="es-ES_tradnl" sz="2100" dirty="0" err="1">
                <a:solidFill>
                  <a:srgbClr val="00FFFF"/>
                </a:solidFill>
              </a:rPr>
              <a:t>Enough</a:t>
            </a:r>
            <a:r>
              <a:rPr lang="es-ES_tradnl" sz="2100" dirty="0">
                <a:solidFill>
                  <a:srgbClr val="00FFFF"/>
                </a:solidFill>
              </a:rPr>
              <a:t> </a:t>
            </a:r>
            <a:r>
              <a:rPr lang="es-ES_tradnl" sz="2100" dirty="0">
                <a:sym typeface="Symbol" pitchFamily="18" charset="2"/>
              </a:rPr>
              <a:t>f</a:t>
            </a:r>
            <a:r>
              <a:rPr lang="es-ES_tradnl" sz="2100" baseline="-25000" dirty="0">
                <a:sym typeface="Symbol" pitchFamily="18" charset="2"/>
              </a:rPr>
              <a:t>0</a:t>
            </a:r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00FFFF"/>
                </a:solidFill>
                <a:sym typeface="Symbol" pitchFamily="18" charset="2"/>
              </a:rPr>
              <a:t>states</a:t>
            </a:r>
            <a:r>
              <a:rPr lang="es-ES_tradnl" sz="2100" dirty="0">
                <a:solidFill>
                  <a:srgbClr val="00FFFF"/>
                </a:solidFill>
              </a:rPr>
              <a:t> </a:t>
            </a:r>
            <a:r>
              <a:rPr lang="es-ES_tradnl" sz="2100" dirty="0" err="1">
                <a:solidFill>
                  <a:srgbClr val="00FFFF"/>
                </a:solidFill>
              </a:rPr>
              <a:t>have</a:t>
            </a:r>
            <a:r>
              <a:rPr lang="es-ES_tradnl" sz="2100" dirty="0">
                <a:solidFill>
                  <a:srgbClr val="00FFFF"/>
                </a:solidFill>
              </a:rPr>
              <a:t> </a:t>
            </a:r>
            <a:r>
              <a:rPr lang="es-ES_tradnl" sz="2100" dirty="0" err="1">
                <a:solidFill>
                  <a:srgbClr val="00FFFF"/>
                </a:solidFill>
              </a:rPr>
              <a:t>been</a:t>
            </a:r>
            <a:r>
              <a:rPr lang="es-ES_tradnl" sz="2100" dirty="0">
                <a:solidFill>
                  <a:srgbClr val="00FFFF"/>
                </a:solidFill>
              </a:rPr>
              <a:t> </a:t>
            </a:r>
            <a:r>
              <a:rPr lang="es-ES_tradnl" sz="2100" dirty="0" err="1">
                <a:solidFill>
                  <a:srgbClr val="00FFFF"/>
                </a:solidFill>
              </a:rPr>
              <a:t>observed</a:t>
            </a:r>
            <a:r>
              <a:rPr lang="es-ES_tradnl" sz="2100" dirty="0">
                <a:solidFill>
                  <a:srgbClr val="00FFFF"/>
                </a:solidFill>
              </a:rPr>
              <a:t>: </a:t>
            </a:r>
            <a:r>
              <a:rPr lang="es-ES_tradnl" sz="2100" dirty="0">
                <a:sym typeface="Symbol" pitchFamily="18" charset="2"/>
              </a:rPr>
              <a:t>f</a:t>
            </a:r>
            <a:r>
              <a:rPr lang="es-ES_tradnl" sz="2100" baseline="-25000" dirty="0">
                <a:sym typeface="Symbol" pitchFamily="18" charset="2"/>
              </a:rPr>
              <a:t>0</a:t>
            </a:r>
            <a:r>
              <a:rPr lang="es-ES_tradnl" sz="2100" dirty="0">
                <a:sym typeface="Symbol" pitchFamily="18" charset="2"/>
              </a:rPr>
              <a:t>(1370), f</a:t>
            </a:r>
            <a:r>
              <a:rPr lang="es-ES_tradnl" sz="2100" baseline="-25000" dirty="0">
                <a:sym typeface="Symbol" pitchFamily="18" charset="2"/>
              </a:rPr>
              <a:t>0</a:t>
            </a:r>
            <a:r>
              <a:rPr lang="es-ES_tradnl" sz="2100" dirty="0">
                <a:sym typeface="Symbol" pitchFamily="18" charset="2"/>
              </a:rPr>
              <a:t>(1500), f</a:t>
            </a:r>
            <a:r>
              <a:rPr lang="es-ES_tradnl" sz="2100" baseline="-25000" dirty="0">
                <a:sym typeface="Symbol" pitchFamily="18" charset="2"/>
              </a:rPr>
              <a:t>0</a:t>
            </a:r>
            <a:r>
              <a:rPr lang="es-ES_tradnl" sz="2100" dirty="0">
                <a:sym typeface="Symbol" pitchFamily="18" charset="2"/>
              </a:rPr>
              <a:t>(1700</a:t>
            </a:r>
            <a:r>
              <a:rPr lang="es-ES" sz="2100" dirty="0">
                <a:sym typeface="Symbol" pitchFamily="18" charset="2"/>
              </a:rPr>
              <a:t>). </a:t>
            </a:r>
          </a:p>
          <a:p>
            <a:r>
              <a:rPr lang="es-ES" sz="2100" dirty="0" err="1">
                <a:sym typeface="Symbol" pitchFamily="18" charset="2"/>
              </a:rPr>
              <a:t>The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whole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picture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is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complicated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by</a:t>
            </a:r>
            <a:r>
              <a:rPr lang="es-ES" sz="2100" dirty="0">
                <a:sym typeface="Symbol" pitchFamily="18" charset="2"/>
              </a:rPr>
              <a:t> mixture </a:t>
            </a:r>
            <a:r>
              <a:rPr lang="es-ES" sz="2100" dirty="0" err="1">
                <a:sym typeface="Symbol" pitchFamily="18" charset="2"/>
              </a:rPr>
              <a:t>between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them</a:t>
            </a:r>
            <a:r>
              <a:rPr lang="es-ES" sz="2100" dirty="0">
                <a:sym typeface="Symbol" pitchFamily="18" charset="2"/>
              </a:rPr>
              <a:t> (</a:t>
            </a:r>
            <a:r>
              <a:rPr lang="es-ES" sz="2100" dirty="0" err="1">
                <a:sym typeface="Symbol" pitchFamily="18" charset="2"/>
              </a:rPr>
              <a:t>lots</a:t>
            </a:r>
            <a:r>
              <a:rPr lang="es-ES" sz="2100" dirty="0">
                <a:sym typeface="Symbol" pitchFamily="18" charset="2"/>
              </a:rPr>
              <a:t> of </a:t>
            </a:r>
            <a:r>
              <a:rPr lang="es-ES" sz="2100" dirty="0" err="1">
                <a:sym typeface="Symbol" pitchFamily="18" charset="2"/>
              </a:rPr>
              <a:t>works</a:t>
            </a:r>
            <a:r>
              <a:rPr lang="es-ES" sz="2100" dirty="0">
                <a:sym typeface="Symbol" pitchFamily="18" charset="2"/>
              </a:rPr>
              <a:t> </a:t>
            </a:r>
            <a:r>
              <a:rPr lang="es-ES" sz="2100" dirty="0" err="1">
                <a:sym typeface="Symbol" pitchFamily="18" charset="2"/>
              </a:rPr>
              <a:t>here</a:t>
            </a:r>
            <a:r>
              <a:rPr lang="es-ES" sz="2100" dirty="0">
                <a:sym typeface="Symbol" pitchFamily="18" charset="2"/>
              </a:rPr>
              <a:t>)</a:t>
            </a:r>
            <a:endParaRPr lang="en-US" sz="2100" dirty="0">
              <a:sym typeface="Symbol" pitchFamily="18" charset="2"/>
            </a:endParaRPr>
          </a:p>
          <a:p>
            <a:r>
              <a:rPr lang="en-US" sz="2100" dirty="0">
                <a:sym typeface="Symbol" pitchFamily="18" charset="2"/>
              </a:rPr>
              <a:t> </a:t>
            </a:r>
          </a:p>
        </p:txBody>
      </p:sp>
    </p:spTree>
    <p:custDataLst>
      <p:tags r:id="rId2"/>
    </p:custData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883692" y="4920073"/>
            <a:ext cx="6247099" cy="1820304"/>
            <a:chOff x="476" y="3218"/>
            <a:chExt cx="3365" cy="1040"/>
          </a:xfrm>
        </p:grpSpPr>
        <p:pic>
          <p:nvPicPr>
            <p:cNvPr id="3095" name="Picture 21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3441"/>
              <a:ext cx="5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Text Box 22"/>
            <p:cNvSpPr txBox="1">
              <a:spLocks noChangeArrowheads="1"/>
            </p:cNvSpPr>
            <p:nvPr/>
          </p:nvSpPr>
          <p:spPr bwMode="auto">
            <a:xfrm>
              <a:off x="647" y="3218"/>
              <a:ext cx="3194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algn="l" defTabSz="914486"/>
              <a:r>
                <a:rPr lang="es-ES_tradnl" sz="2300" dirty="0" err="1"/>
                <a:t>Some</a:t>
              </a:r>
              <a:r>
                <a:rPr lang="es-ES_tradnl" sz="2300" dirty="0"/>
                <a:t> </a:t>
              </a:r>
              <a:r>
                <a:rPr lang="es-ES_tradnl" sz="2300" dirty="0" err="1"/>
                <a:t>people</a:t>
              </a:r>
              <a:r>
                <a:rPr lang="es-ES_tradnl" sz="2300" dirty="0"/>
                <a:t> </a:t>
              </a:r>
              <a:r>
                <a:rPr lang="es-ES_tradnl" sz="2300" dirty="0" err="1"/>
                <a:t>claim</a:t>
              </a:r>
              <a:r>
                <a:rPr lang="es-ES_tradnl" sz="2300" dirty="0"/>
                <a:t>/</a:t>
              </a:r>
              <a:r>
                <a:rPr lang="es-ES_tradnl" sz="2300" dirty="0" err="1"/>
                <a:t>claimed</a:t>
              </a:r>
              <a:r>
                <a:rPr lang="es-ES_tradnl" sz="2300" dirty="0"/>
                <a:t> </a:t>
              </a:r>
              <a:r>
                <a:rPr lang="es-ES_tradnl" sz="2300" dirty="0" err="1"/>
                <a:t>some</a:t>
              </a:r>
              <a:r>
                <a:rPr lang="es-ES_tradnl" sz="2300" dirty="0"/>
                <a:t> of </a:t>
              </a:r>
              <a:r>
                <a:rPr lang="es-ES_tradnl" sz="2300" dirty="0" err="1"/>
                <a:t>these</a:t>
              </a:r>
              <a:r>
                <a:rPr lang="es-ES_tradnl" sz="2300" dirty="0"/>
                <a:t> </a:t>
              </a:r>
            </a:p>
            <a:p>
              <a:pPr algn="l" defTabSz="914486"/>
              <a:r>
                <a:rPr lang="es-ES_tradnl" sz="2300" dirty="0" err="1"/>
                <a:t>did</a:t>
              </a:r>
              <a:r>
                <a:rPr lang="es-ES_tradnl" sz="2300" dirty="0"/>
                <a:t>/do </a:t>
              </a:r>
              <a:r>
                <a:rPr lang="es-ES_tradnl" sz="2300" dirty="0" err="1"/>
                <a:t>not</a:t>
              </a:r>
              <a:r>
                <a:rPr lang="es-ES_tradnl" sz="2300" dirty="0"/>
                <a:t> </a:t>
              </a:r>
              <a:r>
                <a:rPr lang="es-ES_tradnl" sz="2300" dirty="0" err="1"/>
                <a:t>exist</a:t>
              </a:r>
              <a:r>
                <a:rPr lang="es-ES_tradnl" sz="2300" dirty="0"/>
                <a:t> , </a:t>
              </a:r>
              <a:r>
                <a:rPr lang="es-ES_tradnl" sz="2300" dirty="0" err="1"/>
                <a:t>like</a:t>
              </a:r>
              <a:r>
                <a:rPr lang="es-ES_tradnl" sz="2300" dirty="0"/>
                <a:t> </a:t>
              </a:r>
              <a:r>
                <a:rPr lang="es-ES_tradnl" sz="2300" dirty="0" err="1"/>
                <a:t>the</a:t>
              </a:r>
              <a:r>
                <a:rPr lang="es-ES_tradnl" sz="2300" dirty="0"/>
                <a:t> </a:t>
              </a:r>
              <a:r>
                <a:rPr lang="el-GR" sz="2300" dirty="0"/>
                <a:t>κ</a:t>
              </a:r>
              <a:r>
                <a:rPr lang="es-ES" sz="2300" dirty="0"/>
                <a:t>(800) </a:t>
              </a:r>
              <a:r>
                <a:rPr lang="es-ES" sz="2300" dirty="0" err="1"/>
                <a:t>the</a:t>
              </a:r>
              <a:r>
                <a:rPr lang="es-ES" sz="2300" dirty="0"/>
                <a:t> f</a:t>
              </a:r>
              <a:r>
                <a:rPr lang="es-ES" sz="2300" baseline="-25000" dirty="0"/>
                <a:t>0</a:t>
              </a:r>
              <a:r>
                <a:rPr lang="es-ES" sz="2300" dirty="0"/>
                <a:t>(1370),</a:t>
              </a:r>
            </a:p>
            <a:p>
              <a:pPr algn="l" defTabSz="914486"/>
              <a:r>
                <a:rPr lang="es-ES" sz="2300" dirty="0" err="1"/>
                <a:t>etc</a:t>
              </a:r>
              <a:r>
                <a:rPr lang="es-ES" sz="2300" dirty="0"/>
                <a:t>…</a:t>
              </a:r>
              <a:endParaRPr lang="es-ES_tradnl" sz="2300" dirty="0"/>
            </a:p>
            <a:p>
              <a:pPr algn="l" defTabSz="914486"/>
              <a:r>
                <a:rPr lang="es-ES_tradnl" dirty="0">
                  <a:solidFill>
                    <a:srgbClr val="00FFFF"/>
                  </a:solidFill>
                </a:rPr>
                <a:t>(</a:t>
              </a:r>
              <a:r>
                <a:rPr lang="es-ES_tradnl" dirty="0" err="1">
                  <a:solidFill>
                    <a:srgbClr val="00FFFF"/>
                  </a:solidFill>
                </a:rPr>
                <a:t>Pennington</a:t>
              </a:r>
              <a:r>
                <a:rPr lang="es-ES_tradnl" dirty="0">
                  <a:solidFill>
                    <a:srgbClr val="00FFFF"/>
                  </a:solidFill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</a:rPr>
                <a:t>Minkowski</a:t>
              </a:r>
              <a:r>
                <a:rPr lang="es-ES_tradnl" dirty="0">
                  <a:solidFill>
                    <a:srgbClr val="00FFFF"/>
                  </a:solidFill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</a:rPr>
                <a:t>Ochs</a:t>
              </a:r>
              <a:r>
                <a:rPr lang="es-ES_tradnl" dirty="0">
                  <a:solidFill>
                    <a:srgbClr val="00FFFF"/>
                  </a:solidFill>
                </a:rPr>
                <a:t>, </a:t>
              </a:r>
              <a:r>
                <a:rPr lang="es-ES_tradnl" dirty="0" err="1">
                  <a:solidFill>
                    <a:srgbClr val="00FFFF"/>
                  </a:solidFill>
                </a:rPr>
                <a:t>Narison</a:t>
              </a:r>
              <a:r>
                <a:rPr lang="es-ES_tradnl" dirty="0">
                  <a:solidFill>
                    <a:srgbClr val="00FFFF"/>
                  </a:solidFill>
                </a:rPr>
                <a:t>…</a:t>
              </a:r>
            </a:p>
            <a:p>
              <a:pPr algn="l" defTabSz="914486"/>
              <a:r>
                <a:rPr lang="el-GR" dirty="0">
                  <a:solidFill>
                    <a:srgbClr val="00FFFF"/>
                  </a:solidFill>
                  <a:cs typeface="Arial" charset="0"/>
                </a:rPr>
                <a:t>σ</a:t>
              </a:r>
              <a:r>
                <a:rPr lang="es-ES" dirty="0">
                  <a:solidFill>
                    <a:srgbClr val="00FFFF"/>
                  </a:solidFill>
                  <a:cs typeface="Arial" charset="0"/>
                </a:rPr>
                <a:t> as </a:t>
              </a:r>
              <a:r>
                <a:rPr lang="es-ES_tradnl" dirty="0">
                  <a:solidFill>
                    <a:srgbClr val="00FFFF"/>
                  </a:solidFill>
                </a:rPr>
                <a:t>glueball </a:t>
              </a:r>
              <a:r>
                <a:rPr lang="es-ES_tradnl" dirty="0" err="1">
                  <a:solidFill>
                    <a:srgbClr val="00FFFF"/>
                  </a:solidFill>
                </a:rPr>
                <a:t>supporters</a:t>
              </a:r>
              <a:r>
                <a:rPr lang="es-ES_tradnl" dirty="0">
                  <a:solidFill>
                    <a:srgbClr val="00FFFF"/>
                  </a:solidFill>
                </a:rPr>
                <a:t> in general)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883692" y="1650525"/>
            <a:ext cx="8628980" cy="1326720"/>
            <a:chOff x="476" y="2377"/>
            <a:chExt cx="4648" cy="758"/>
          </a:xfrm>
        </p:grpSpPr>
        <p:pic>
          <p:nvPicPr>
            <p:cNvPr id="3093" name="Picture 34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2463"/>
              <a:ext cx="5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646" y="2377"/>
              <a:ext cx="4478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algn="l" defTabSz="914486">
                <a:defRPr/>
              </a:pPr>
              <a:r>
                <a:rPr lang="es-ES_tradnl" sz="2300" b="1" dirty="0" err="1"/>
                <a:t>Tetraquarks</a:t>
              </a:r>
              <a:r>
                <a:rPr lang="es-ES_tradnl" sz="2300" b="1" dirty="0"/>
                <a:t> </a:t>
              </a:r>
              <a:r>
                <a:rPr lang="es-ES_tradnl" sz="2300" dirty="0"/>
                <a:t>(</a:t>
              </a:r>
              <a:r>
                <a:rPr lang="es-ES_tradnl" sz="2300" dirty="0" err="1"/>
                <a:t>Jaffe</a:t>
              </a:r>
              <a:r>
                <a:rPr lang="es-ES_tradnl" sz="2300" dirty="0"/>
                <a:t> ’77) .</a:t>
              </a:r>
              <a:r>
                <a:rPr lang="es-ES_tradnl" sz="2300" dirty="0" err="1"/>
                <a:t>Solves</a:t>
              </a:r>
              <a:r>
                <a:rPr lang="es-ES_tradnl" sz="2300" dirty="0"/>
                <a:t> </a:t>
              </a:r>
              <a:r>
                <a:rPr lang="es-ES_tradnl" sz="2300" dirty="0" err="1"/>
                <a:t>the</a:t>
              </a:r>
              <a:r>
                <a:rPr lang="es-ES_tradnl" sz="2300" dirty="0"/>
                <a:t> </a:t>
              </a:r>
              <a:r>
                <a:rPr lang="es-ES_tradnl" sz="2300" dirty="0" err="1"/>
                <a:t>inverted</a:t>
              </a:r>
              <a:r>
                <a:rPr lang="es-ES_tradnl" sz="2300" dirty="0"/>
                <a:t> </a:t>
              </a:r>
              <a:r>
                <a:rPr lang="es-ES_tradnl" sz="2300" dirty="0" err="1"/>
                <a:t>hierarchy</a:t>
              </a:r>
              <a:r>
                <a:rPr lang="es-ES_tradnl" sz="2300" dirty="0"/>
                <a:t> </a:t>
              </a:r>
              <a:r>
                <a:rPr lang="es-ES_tradnl" sz="2300" dirty="0" err="1"/>
                <a:t>problem</a:t>
              </a:r>
              <a:endParaRPr lang="es-ES_tradnl" sz="2300" dirty="0"/>
            </a:p>
            <a:p>
              <a:pPr algn="l" defTabSz="914486">
                <a:defRPr/>
              </a:pPr>
              <a:r>
                <a:rPr lang="es-ES_tradnl" sz="1200" dirty="0">
                  <a:solidFill>
                    <a:srgbClr val="00FFFF"/>
                  </a:solidFill>
                </a:rPr>
                <a:t>(</a:t>
              </a:r>
              <a:r>
                <a:rPr lang="es-ES_tradnl" dirty="0" err="1">
                  <a:solidFill>
                    <a:srgbClr val="00FFFF"/>
                  </a:solidFill>
                </a:rPr>
                <a:t>issues</a:t>
              </a:r>
              <a:r>
                <a:rPr lang="es-ES_tradnl" dirty="0">
                  <a:solidFill>
                    <a:srgbClr val="00FFFF"/>
                  </a:solidFill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</a:rPr>
                <a:t>with</a:t>
              </a:r>
              <a:r>
                <a:rPr lang="es-ES_tradnl" dirty="0">
                  <a:solidFill>
                    <a:srgbClr val="00FFFF"/>
                  </a:solidFill>
                </a:rPr>
                <a:t> chiral </a:t>
              </a:r>
              <a:r>
                <a:rPr lang="es-ES_tradnl" dirty="0" err="1">
                  <a:solidFill>
                    <a:srgbClr val="00FFFF"/>
                  </a:solidFill>
                </a:rPr>
                <a:t>symmerty</a:t>
              </a:r>
              <a:r>
                <a:rPr lang="es-ES_tradnl" dirty="0">
                  <a:solidFill>
                    <a:srgbClr val="00FFFF"/>
                  </a:solidFill>
                </a:rPr>
                <a:t> and </a:t>
              </a:r>
              <a:r>
                <a:rPr lang="es-ES_tradnl" dirty="0" err="1">
                  <a:solidFill>
                    <a:srgbClr val="00FFFF"/>
                  </a:solidFill>
                </a:rPr>
                <a:t>excess</a:t>
              </a:r>
              <a:r>
                <a:rPr lang="es-ES_tradnl" dirty="0">
                  <a:solidFill>
                    <a:srgbClr val="00FFFF"/>
                  </a:solidFill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</a:rPr>
                <a:t>states</a:t>
              </a:r>
              <a:r>
                <a:rPr lang="es-ES_tradnl" dirty="0">
                  <a:solidFill>
                    <a:srgbClr val="00FFFF"/>
                  </a:solidFill>
                </a:rPr>
                <a:t>), </a:t>
              </a:r>
            </a:p>
            <a:p>
              <a:pPr algn="l" defTabSz="914486">
                <a:defRPr/>
              </a:pPr>
              <a:r>
                <a:rPr lang="es-ES_tradnl" sz="1800" b="1" dirty="0">
                  <a:solidFill>
                    <a:srgbClr val="00FFFF"/>
                  </a:solidFill>
                </a:rPr>
                <a:t>PROBLEM WITH SEMILOCAL DUALITY</a:t>
              </a:r>
            </a:p>
            <a:p>
              <a:pPr algn="l" defTabSz="914486">
                <a:defRPr/>
              </a:pPr>
              <a:endParaRPr lang="es-ES_tradnl" sz="1800" b="1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24 Grupo"/>
          <p:cNvGrpSpPr>
            <a:grpSpLocks/>
          </p:cNvGrpSpPr>
          <p:nvPr/>
        </p:nvGrpSpPr>
        <p:grpSpPr bwMode="auto">
          <a:xfrm>
            <a:off x="7283024" y="5072347"/>
            <a:ext cx="2610229" cy="2361145"/>
            <a:chOff x="6444208" y="4717308"/>
            <a:chExt cx="2232248" cy="2140692"/>
          </a:xfrm>
        </p:grpSpPr>
        <p:sp>
          <p:nvSpPr>
            <p:cNvPr id="24" name="23 Rectángulo"/>
            <p:cNvSpPr/>
            <p:nvPr/>
          </p:nvSpPr>
          <p:spPr>
            <a:xfrm>
              <a:off x="6444208" y="4796652"/>
              <a:ext cx="2232248" cy="20613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es-ES"/>
            </a:p>
          </p:txBody>
        </p: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6660235" y="4717308"/>
              <a:ext cx="1846263" cy="2024064"/>
              <a:chOff x="4393" y="2840"/>
              <a:chExt cx="1163" cy="1275"/>
            </a:xfrm>
          </p:grpSpPr>
          <p:graphicFrame>
            <p:nvGraphicFramePr>
              <p:cNvPr id="3074" name="Object 41"/>
              <p:cNvGraphicFramePr>
                <a:graphicFrameLocks noChangeAspect="1"/>
              </p:cNvGraphicFramePr>
              <p:nvPr/>
            </p:nvGraphicFramePr>
            <p:xfrm>
              <a:off x="4393" y="2840"/>
              <a:ext cx="1163" cy="1275"/>
            </p:xfrm>
            <a:graphic>
              <a:graphicData uri="http://schemas.openxmlformats.org/presentationml/2006/ole">
                <p:oleObj spid="_x0000_s346114" name="Imagen" r:id="rId5" imgW="2847600" imgH="3161880" progId="">
                  <p:embed/>
                </p:oleObj>
              </a:graphicData>
            </a:graphic>
          </p:graphicFrame>
          <p:sp>
            <p:nvSpPr>
              <p:cNvPr id="3089" name="AutoShape 42"/>
              <p:cNvSpPr>
                <a:spLocks noChangeArrowheads="1"/>
              </p:cNvSpPr>
              <p:nvPr/>
            </p:nvSpPr>
            <p:spPr bwMode="auto">
              <a:xfrm rot="-6558347">
                <a:off x="4554" y="3095"/>
                <a:ext cx="409" cy="362"/>
              </a:xfrm>
              <a:prstGeom prst="parallelogram">
                <a:avLst>
                  <a:gd name="adj" fmla="val 28209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" sz="2100" dirty="0"/>
              </a:p>
            </p:txBody>
          </p:sp>
          <p:sp>
            <p:nvSpPr>
              <p:cNvPr id="3090" name="AutoShape 43"/>
              <p:cNvSpPr>
                <a:spLocks noChangeArrowheads="1"/>
              </p:cNvSpPr>
              <p:nvPr/>
            </p:nvSpPr>
            <p:spPr bwMode="auto">
              <a:xfrm rot="-9392025">
                <a:off x="4598" y="3043"/>
                <a:ext cx="274" cy="222"/>
              </a:xfrm>
              <a:prstGeom prst="parallelogram">
                <a:avLst>
                  <a:gd name="adj" fmla="val 0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" sz="2100" dirty="0"/>
              </a:p>
            </p:txBody>
          </p:sp>
          <p:sp>
            <p:nvSpPr>
              <p:cNvPr id="3091" name="AutoShape 44"/>
              <p:cNvSpPr>
                <a:spLocks noChangeArrowheads="1"/>
              </p:cNvSpPr>
              <p:nvPr/>
            </p:nvSpPr>
            <p:spPr bwMode="auto">
              <a:xfrm rot="-7553342">
                <a:off x="4532" y="3034"/>
                <a:ext cx="270" cy="273"/>
              </a:xfrm>
              <a:prstGeom prst="parallelogram">
                <a:avLst>
                  <a:gd name="adj" fmla="val 0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" sz="2100" dirty="0"/>
              </a:p>
            </p:txBody>
          </p:sp>
          <p:sp>
            <p:nvSpPr>
              <p:cNvPr id="3092" name="Rectangle 45"/>
              <p:cNvSpPr>
                <a:spLocks noChangeArrowheads="1"/>
              </p:cNvSpPr>
              <p:nvPr/>
            </p:nvSpPr>
            <p:spPr bwMode="auto">
              <a:xfrm rot="19666652">
                <a:off x="4607" y="2977"/>
                <a:ext cx="26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147" tIns="40074" rIns="80147" bIns="40074" anchor="ctr">
                <a:spAutoFit/>
              </a:bodyPr>
              <a:lstStyle/>
              <a:p>
                <a:pPr algn="l" defTabSz="914486"/>
                <a:r>
                  <a:rPr lang="es-ES_tradnl" sz="4600" dirty="0">
                    <a:solidFill>
                      <a:srgbClr val="1C1C1C"/>
                    </a:solidFill>
                    <a:sym typeface="Symbol" pitchFamily="18" charset="2"/>
                  </a:rPr>
                  <a:t></a:t>
                </a:r>
              </a:p>
            </p:txBody>
          </p:sp>
        </p:grp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883691" y="3246794"/>
            <a:ext cx="9167362" cy="722870"/>
            <a:chOff x="476" y="3067"/>
            <a:chExt cx="4938" cy="413"/>
          </a:xfrm>
        </p:grpSpPr>
        <p:sp>
          <p:nvSpPr>
            <p:cNvPr id="3085" name="Rectangle 65"/>
            <p:cNvSpPr>
              <a:spLocks noChangeArrowheads="1"/>
            </p:cNvSpPr>
            <p:nvPr/>
          </p:nvSpPr>
          <p:spPr bwMode="auto">
            <a:xfrm>
              <a:off x="670" y="3067"/>
              <a:ext cx="474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2300" b="1" dirty="0" err="1"/>
                <a:t>Molecules</a:t>
              </a:r>
              <a:r>
                <a:rPr lang="es-ES_tradnl" sz="2300" b="1" dirty="0"/>
                <a:t> </a:t>
              </a:r>
              <a:r>
                <a:rPr lang="es-ES_tradnl" sz="1800" dirty="0"/>
                <a:t>(</a:t>
              </a:r>
              <a:r>
                <a:rPr lang="es-ES_tradnl" sz="1800" dirty="0" err="1"/>
                <a:t>Achasov</a:t>
              </a:r>
              <a:r>
                <a:rPr lang="es-ES_tradnl" sz="1800" dirty="0"/>
                <a:t>, </a:t>
              </a:r>
              <a:r>
                <a:rPr lang="es-ES_tradnl" sz="1800" dirty="0" err="1"/>
                <a:t>Jülich</a:t>
              </a:r>
              <a:r>
                <a:rPr lang="es-ES_tradnl" sz="1800" dirty="0"/>
                <a:t>-Bonn, </a:t>
              </a:r>
              <a:r>
                <a:rPr lang="es-ES_tradnl" sz="1800" dirty="0" err="1"/>
                <a:t>Oller-Oset</a:t>
              </a:r>
              <a:r>
                <a:rPr lang="es-ES_tradnl" sz="1800" dirty="0"/>
                <a:t>) </a:t>
              </a:r>
              <a:r>
                <a:rPr lang="es-ES_tradnl" sz="2100" dirty="0"/>
                <a:t>are </a:t>
              </a:r>
              <a:r>
                <a:rPr lang="es-ES_tradnl" sz="2100" dirty="0" err="1"/>
                <a:t>also</a:t>
              </a:r>
              <a:r>
                <a:rPr lang="es-ES_tradnl" sz="2100" dirty="0"/>
                <a:t> NON-ORDINARY</a:t>
              </a:r>
              <a:r>
                <a:rPr lang="es-ES_tradnl" sz="2100" dirty="0">
                  <a:solidFill>
                    <a:srgbClr val="00FFFF"/>
                  </a:solidFill>
                </a:rPr>
                <a:t>,…</a:t>
              </a:r>
              <a:r>
                <a:rPr lang="es-ES_tradnl" sz="2100" b="1" dirty="0"/>
                <a:t> </a:t>
              </a:r>
            </a:p>
            <a:p>
              <a:pPr algn="l" eaLnBrk="0" hangingPunct="0"/>
              <a:r>
                <a:rPr lang="es-ES_tradnl" sz="1800" dirty="0" err="1">
                  <a:solidFill>
                    <a:srgbClr val="00FFFF"/>
                  </a:solidFill>
                </a:rPr>
                <a:t>May</a:t>
              </a:r>
              <a:r>
                <a:rPr lang="es-ES_tradnl" sz="1800" dirty="0">
                  <a:solidFill>
                    <a:srgbClr val="00FFFF"/>
                  </a:solidFill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</a:rPr>
                <a:t>also</a:t>
              </a:r>
              <a:r>
                <a:rPr lang="es-ES_tradnl" sz="1800" dirty="0">
                  <a:solidFill>
                    <a:srgbClr val="00FFFF"/>
                  </a:solidFill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</a:rPr>
                <a:t>have</a:t>
              </a:r>
              <a:r>
                <a:rPr lang="es-ES_tradnl" sz="1800" dirty="0">
                  <a:solidFill>
                    <a:srgbClr val="00FFFF"/>
                  </a:solidFill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</a:rPr>
                <a:t>problem</a:t>
              </a:r>
              <a:r>
                <a:rPr lang="es-ES_tradnl" sz="1800" dirty="0">
                  <a:solidFill>
                    <a:srgbClr val="00FFFF"/>
                  </a:solidFill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</a:rPr>
                <a:t>with</a:t>
              </a:r>
              <a:r>
                <a:rPr lang="es-ES_tradnl" sz="1800" dirty="0">
                  <a:solidFill>
                    <a:srgbClr val="00FFFF"/>
                  </a:solidFill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</a:rPr>
                <a:t>semi</a:t>
              </a:r>
              <a:r>
                <a:rPr lang="es-ES_tradnl" sz="1800" dirty="0">
                  <a:solidFill>
                    <a:srgbClr val="00FFFF"/>
                  </a:solidFill>
                </a:rPr>
                <a:t>-local </a:t>
              </a:r>
              <a:r>
                <a:rPr lang="es-ES_tradnl" sz="1800" dirty="0" err="1">
                  <a:solidFill>
                    <a:srgbClr val="00FFFF"/>
                  </a:solidFill>
                </a:rPr>
                <a:t>duality</a:t>
              </a:r>
              <a:endParaRPr lang="es-ES_tradnl" sz="1800" dirty="0">
                <a:solidFill>
                  <a:srgbClr val="00FFFF"/>
                </a:solidFill>
              </a:endParaRPr>
            </a:p>
          </p:txBody>
        </p:sp>
        <p:pic>
          <p:nvPicPr>
            <p:cNvPr id="3086" name="Picture 66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3158"/>
              <a:ext cx="5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883691" y="4200701"/>
            <a:ext cx="7429685" cy="656360"/>
            <a:chOff x="476" y="3067"/>
            <a:chExt cx="4002" cy="375"/>
          </a:xfrm>
        </p:grpSpPr>
        <p:sp>
          <p:nvSpPr>
            <p:cNvPr id="3083" name="Rectangle 75"/>
            <p:cNvSpPr>
              <a:spLocks noChangeArrowheads="1"/>
            </p:cNvSpPr>
            <p:nvPr/>
          </p:nvSpPr>
          <p:spPr bwMode="auto">
            <a:xfrm>
              <a:off x="663" y="3067"/>
              <a:ext cx="381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3200" baseline="-25000" dirty="0" err="1">
                  <a:solidFill>
                    <a:srgbClr val="00FFFF"/>
                  </a:solidFill>
                </a:rPr>
                <a:t>Modified</a:t>
              </a:r>
              <a:r>
                <a:rPr lang="es-ES_tradnl" sz="3200" baseline="-25000" dirty="0">
                  <a:solidFill>
                    <a:srgbClr val="00FFFF"/>
                  </a:solidFill>
                </a:rPr>
                <a:t> quark-antiquark </a:t>
              </a:r>
              <a:r>
                <a:rPr lang="es-ES_tradnl" sz="3200" baseline="-25000" dirty="0" err="1">
                  <a:solidFill>
                    <a:srgbClr val="00FFFF"/>
                  </a:solidFill>
                </a:rPr>
                <a:t>models</a:t>
              </a:r>
              <a:r>
                <a:rPr lang="es-ES_tradnl" sz="3200" baseline="-25000" dirty="0">
                  <a:solidFill>
                    <a:srgbClr val="00FFFF"/>
                  </a:solidFill>
                </a:rPr>
                <a:t> </a:t>
              </a:r>
              <a:r>
                <a:rPr lang="es-ES_tradnl" sz="3200" baseline="-25000" dirty="0" err="1">
                  <a:solidFill>
                    <a:srgbClr val="00FFFF"/>
                  </a:solidFill>
                </a:rPr>
                <a:t>with</a:t>
              </a:r>
              <a:r>
                <a:rPr lang="es-ES_tradnl" sz="3200" baseline="-25000" dirty="0">
                  <a:solidFill>
                    <a:srgbClr val="00FFFF"/>
                  </a:solidFill>
                </a:rPr>
                <a:t> </a:t>
              </a:r>
              <a:r>
                <a:rPr lang="es-ES_tradnl" sz="3200" baseline="-25000" dirty="0" err="1">
                  <a:solidFill>
                    <a:srgbClr val="00FFFF"/>
                  </a:solidFill>
                </a:rPr>
                <a:t>meson</a:t>
              </a:r>
              <a:r>
                <a:rPr lang="es-ES_tradnl" sz="3200" baseline="-25000" dirty="0">
                  <a:solidFill>
                    <a:srgbClr val="00FFFF"/>
                  </a:solidFill>
                </a:rPr>
                <a:t> </a:t>
              </a:r>
              <a:r>
                <a:rPr lang="es-ES_tradnl" sz="3200" baseline="-25000" dirty="0" err="1">
                  <a:solidFill>
                    <a:srgbClr val="00FFFF"/>
                  </a:solidFill>
                </a:rPr>
                <a:t>interactions</a:t>
              </a:r>
              <a:endParaRPr lang="es-ES_tradnl" sz="3200" baseline="-25000" dirty="0">
                <a:solidFill>
                  <a:srgbClr val="00FFFF"/>
                </a:solidFill>
              </a:endParaRPr>
            </a:p>
            <a:p>
              <a:pPr algn="l" eaLnBrk="0" hangingPunct="0"/>
              <a:r>
                <a:rPr lang="es-ES_tradnl" sz="2300" baseline="-25000" dirty="0">
                  <a:solidFill>
                    <a:srgbClr val="00FFFF"/>
                  </a:solidFill>
                </a:rPr>
                <a:t>Van </a:t>
              </a:r>
              <a:r>
                <a:rPr lang="es-ES_tradnl" sz="2300" baseline="-25000" dirty="0" err="1">
                  <a:solidFill>
                    <a:srgbClr val="00FFFF"/>
                  </a:solidFill>
                </a:rPr>
                <a:t>Beveren</a:t>
              </a:r>
              <a:r>
                <a:rPr lang="es-ES_tradnl" sz="2300" baseline="-25000" dirty="0">
                  <a:solidFill>
                    <a:srgbClr val="00FFFF"/>
                  </a:solidFill>
                </a:rPr>
                <a:t>, </a:t>
              </a:r>
              <a:r>
                <a:rPr lang="es-ES_tradnl" sz="2300" baseline="-25000" dirty="0" err="1">
                  <a:solidFill>
                    <a:srgbClr val="00FFFF"/>
                  </a:solidFill>
                </a:rPr>
                <a:t>Rupp</a:t>
              </a:r>
              <a:endParaRPr lang="es-ES_tradnl" sz="2300" baseline="-25000" dirty="0">
                <a:solidFill>
                  <a:srgbClr val="00FFFF"/>
                </a:solidFill>
              </a:endParaRPr>
            </a:p>
          </p:txBody>
        </p:sp>
        <p:pic>
          <p:nvPicPr>
            <p:cNvPr id="3084" name="Picture 76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3158"/>
              <a:ext cx="5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225177" y="1"/>
            <a:ext cx="8704015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light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scalar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controversy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theory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side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... </a:t>
            </a:r>
            <a:r>
              <a:rPr lang="es-ES_tradnl" sz="2100" dirty="0">
                <a:solidFill>
                  <a:srgbClr val="00FFFF"/>
                </a:solidFill>
              </a:rPr>
              <a:t>NON-ORDINARY </a:t>
            </a:r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nature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3081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3082" name="25 Rectángulo"/>
          <p:cNvSpPr>
            <a:spLocks noChangeArrowheads="1"/>
          </p:cNvSpPr>
          <p:nvPr/>
        </p:nvSpPr>
        <p:spPr bwMode="auto">
          <a:xfrm>
            <a:off x="636158" y="763127"/>
            <a:ext cx="9757109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995974"/>
            <a:r>
              <a:rPr lang="es-ES_tradnl" sz="2300" dirty="0" err="1">
                <a:solidFill>
                  <a:srgbClr val="00FFFF"/>
                </a:solidFill>
              </a:rPr>
              <a:t>By</a:t>
            </a:r>
            <a:r>
              <a:rPr lang="es-ES_tradnl" sz="2300" dirty="0">
                <a:solidFill>
                  <a:srgbClr val="00FFFF"/>
                </a:solidFill>
              </a:rPr>
              <a:t> ORDINARY </a:t>
            </a:r>
            <a:r>
              <a:rPr lang="es-ES_tradnl" sz="2300" dirty="0" err="1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2300" dirty="0">
                <a:solidFill>
                  <a:srgbClr val="66FFFF"/>
                </a:solidFill>
                <a:sym typeface="Symbol" pitchFamily="18" charset="2"/>
              </a:rPr>
              <a:t> mean quark-antiquark, </a:t>
            </a:r>
            <a:r>
              <a:rPr lang="es-ES_tradnl" sz="2300" dirty="0" err="1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_tradnl" sz="23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66FFFF"/>
                </a:solidFill>
                <a:sym typeface="Symbol" pitchFamily="18" charset="2"/>
              </a:rPr>
              <a:t>there</a:t>
            </a:r>
            <a:r>
              <a:rPr lang="es-ES_tradnl" sz="2300" dirty="0">
                <a:solidFill>
                  <a:srgbClr val="66FFFF"/>
                </a:solidFill>
                <a:sym typeface="Symbol" pitchFamily="18" charset="2"/>
              </a:rPr>
              <a:t> are </a:t>
            </a:r>
            <a:r>
              <a:rPr lang="es-ES_tradnl" sz="2300" dirty="0" err="1">
                <a:solidFill>
                  <a:srgbClr val="66FFFF"/>
                </a:solidFill>
                <a:sym typeface="Symbol" pitchFamily="18" charset="2"/>
              </a:rPr>
              <a:t>other</a:t>
            </a:r>
            <a:r>
              <a:rPr lang="es-ES_tradnl" sz="23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300" dirty="0" err="1">
                <a:solidFill>
                  <a:srgbClr val="66FFFF"/>
                </a:solidFill>
                <a:sym typeface="Symbol" pitchFamily="18" charset="2"/>
              </a:rPr>
              <a:t>possibilities</a:t>
            </a:r>
            <a:endParaRPr lang="en-GB" sz="2300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2106340" y="0"/>
            <a:ext cx="64246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Final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Result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plane</a:t>
            </a:r>
            <a:endParaRPr lang="es-ES_tradnl" sz="2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8442" name="Line 3"/>
          <p:cNvSpPr>
            <a:spLocks noChangeShapeType="1"/>
          </p:cNvSpPr>
          <p:nvPr/>
        </p:nvSpPr>
        <p:spPr bwMode="auto">
          <a:xfrm>
            <a:off x="17463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593724" y="1449908"/>
            <a:ext cx="2376711" cy="9387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Roy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. Pole:</a:t>
            </a:r>
          </a:p>
          <a:p>
            <a:pPr algn="r" defTabSz="995363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Residue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:</a:t>
            </a:r>
            <a:endParaRPr lang="es-ES_tradnl" dirty="0" smtClean="0">
              <a:sym typeface="Symbol" pitchFamily="18" charset="2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753251" y="3400400"/>
            <a:ext cx="2295565" cy="9387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GKPY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. pole:</a:t>
            </a:r>
          </a:p>
          <a:p>
            <a:pPr algn="r" defTabSz="995363">
              <a:spcBef>
                <a:spcPct val="50000"/>
              </a:spcBef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Residue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:</a:t>
            </a:r>
            <a:endParaRPr lang="es-ES_tradnl" dirty="0">
              <a:sym typeface="Symbol" pitchFamily="18" charset="2"/>
            </a:endParaRPr>
          </a:p>
        </p:txBody>
      </p:sp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3060700" y="3276575"/>
          <a:ext cx="3278188" cy="666750"/>
        </p:xfrm>
        <a:graphic>
          <a:graphicData uri="http://schemas.openxmlformats.org/presentationml/2006/ole">
            <p:oleObj spid="_x0000_s237570" name="Ecuación" r:id="rId4" imgW="1523880" imgH="241200" progId="Equation.3">
              <p:embed/>
            </p:oleObj>
          </a:graphicData>
        </a:graphic>
      </p:graphicFrame>
      <p:sp>
        <p:nvSpPr>
          <p:cNvPr id="18448" name="26 CuadroTexto"/>
          <p:cNvSpPr txBox="1">
            <a:spLocks noChangeArrowheads="1"/>
          </p:cNvSpPr>
          <p:nvPr/>
        </p:nvSpPr>
        <p:spPr bwMode="auto">
          <a:xfrm>
            <a:off x="4190207" y="629171"/>
            <a:ext cx="1089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/>
              <a:t>f0(600)</a:t>
            </a:r>
          </a:p>
        </p:txBody>
      </p:sp>
      <p:sp>
        <p:nvSpPr>
          <p:cNvPr id="18449" name="27 CuadroTexto"/>
          <p:cNvSpPr txBox="1">
            <a:spLocks noChangeArrowheads="1"/>
          </p:cNvSpPr>
          <p:nvPr/>
        </p:nvSpPr>
        <p:spPr bwMode="auto">
          <a:xfrm>
            <a:off x="8042275" y="625996"/>
            <a:ext cx="1089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/>
              <a:t>f0(980)</a:t>
            </a:r>
          </a:p>
        </p:txBody>
      </p:sp>
      <p:graphicFrame>
        <p:nvGraphicFramePr>
          <p:cNvPr id="18436" name="Object 24"/>
          <p:cNvGraphicFramePr>
            <a:graphicFrameLocks noChangeAspect="1"/>
          </p:cNvGraphicFramePr>
          <p:nvPr/>
        </p:nvGraphicFramePr>
        <p:xfrm>
          <a:off x="6838950" y="3278162"/>
          <a:ext cx="3127375" cy="646113"/>
        </p:xfrm>
        <a:graphic>
          <a:graphicData uri="http://schemas.openxmlformats.org/presentationml/2006/ole">
            <p:oleObj spid="_x0000_s237571" name="Ecuación" r:id="rId5" imgW="1498320" imgH="241200" progId="Equation.3">
              <p:embed/>
            </p:oleObj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1171575" y="540271"/>
          <a:ext cx="646113" cy="714375"/>
        </p:xfrm>
        <a:graphic>
          <a:graphicData uri="http://schemas.openxmlformats.org/presentationml/2006/ole">
            <p:oleObj spid="_x0000_s237572" name="Ecuación" r:id="rId6" imgW="406080" imgH="279360" progId="Equation.3">
              <p:embed/>
            </p:oleObj>
          </a:graphicData>
        </a:graphic>
      </p:graphicFrame>
      <p:graphicFrame>
        <p:nvGraphicFramePr>
          <p:cNvPr id="18439" name="Object 27"/>
          <p:cNvGraphicFramePr>
            <a:graphicFrameLocks noChangeAspect="1"/>
          </p:cNvGraphicFramePr>
          <p:nvPr/>
        </p:nvGraphicFramePr>
        <p:xfrm>
          <a:off x="3033713" y="1359421"/>
          <a:ext cx="3402012" cy="596900"/>
        </p:xfrm>
        <a:graphic>
          <a:graphicData uri="http://schemas.openxmlformats.org/presentationml/2006/ole">
            <p:oleObj spid="_x0000_s237573" name="Ecuación" r:id="rId7" imgW="1612800" imgH="241200" progId="Equation.3">
              <p:embed/>
            </p:oleObj>
          </a:graphicData>
        </a:graphic>
      </p:graphicFrame>
      <p:graphicFrame>
        <p:nvGraphicFramePr>
          <p:cNvPr id="18440" name="Object 29"/>
          <p:cNvGraphicFramePr>
            <a:graphicFrameLocks noChangeAspect="1"/>
          </p:cNvGraphicFramePr>
          <p:nvPr/>
        </p:nvGraphicFramePr>
        <p:xfrm>
          <a:off x="7077075" y="1300683"/>
          <a:ext cx="3019425" cy="660400"/>
        </p:xfrm>
        <a:graphic>
          <a:graphicData uri="http://schemas.openxmlformats.org/presentationml/2006/ole">
            <p:oleObj spid="_x0000_s237574" name="Ecuación" r:id="rId8" imgW="1447560" imgH="2412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3465513" y="3842891"/>
          <a:ext cx="2432050" cy="701675"/>
        </p:xfrm>
        <a:graphic>
          <a:graphicData uri="http://schemas.openxmlformats.org/presentationml/2006/ole">
            <p:oleObj spid="_x0000_s237575" name="Ecuación" r:id="rId9" imgW="1130040" imgH="253800" progId="Equation.3">
              <p:embed/>
            </p:oleObj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7259638" y="3877816"/>
          <a:ext cx="2489200" cy="701675"/>
        </p:xfrm>
        <a:graphic>
          <a:graphicData uri="http://schemas.openxmlformats.org/presentationml/2006/ole">
            <p:oleObj spid="_x0000_s237576" name="Ecuación" r:id="rId10" imgW="1155600" imgH="253800" progId="Equation.3">
              <p:embed/>
            </p:oleObj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3818732" y="1984896"/>
          <a:ext cx="1831975" cy="701675"/>
        </p:xfrm>
        <a:graphic>
          <a:graphicData uri="http://schemas.openxmlformats.org/presentationml/2006/ole">
            <p:oleObj spid="_x0000_s237577" name="Ecuación" r:id="rId11" imgW="850680" imgH="253800" progId="Equation.3">
              <p:embed/>
            </p:oleObj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34312" y="1913458"/>
          <a:ext cx="1504950" cy="701675"/>
        </p:xfrm>
        <a:graphic>
          <a:graphicData uri="http://schemas.openxmlformats.org/presentationml/2006/ole">
            <p:oleObj spid="_x0000_s237578" name="Ecuación" r:id="rId12" imgW="698400" imgH="253800" progId="Equation.3">
              <p:embed/>
            </p:oleObj>
          </a:graphicData>
        </a:graphic>
      </p:graphicFrame>
      <p:sp>
        <p:nvSpPr>
          <p:cNvPr id="28" name="27 Rectángulo"/>
          <p:cNvSpPr/>
          <p:nvPr/>
        </p:nvSpPr>
        <p:spPr bwMode="auto">
          <a:xfrm>
            <a:off x="594172" y="3132559"/>
            <a:ext cx="9577064" cy="1584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" name="31 Grupo"/>
          <p:cNvGrpSpPr>
            <a:grpSpLocks/>
          </p:cNvGrpSpPr>
          <p:nvPr/>
        </p:nvGrpSpPr>
        <p:grpSpPr bwMode="auto">
          <a:xfrm>
            <a:off x="522164" y="5730552"/>
            <a:ext cx="7788275" cy="427037"/>
            <a:chOff x="522288" y="6156325"/>
            <a:chExt cx="7788275" cy="427038"/>
          </a:xfrm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954088" y="6156325"/>
              <a:ext cx="7356475" cy="4270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We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also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obtain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dirty="0" smtClean="0">
                  <a:solidFill>
                    <a:srgbClr val="00FFFF"/>
                  </a:solidFill>
                  <a:sym typeface="Symbol" pitchFamily="18" charset="2"/>
                </a:rPr>
                <a:t>ρ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pole:</a:t>
              </a:r>
              <a:endParaRPr lang="es-ES_tradnl" dirty="0">
                <a:sym typeface="Symbol" pitchFamily="18" charset="2"/>
              </a:endParaRPr>
            </a:p>
          </p:txBody>
        </p:sp>
        <p:pic>
          <p:nvPicPr>
            <p:cNvPr id="32" name="Picture 19" descr="ballorange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2288" y="62293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1170236" y="6372919"/>
          <a:ext cx="4407828" cy="720080"/>
        </p:xfrm>
        <a:graphic>
          <a:graphicData uri="http://schemas.openxmlformats.org/presentationml/2006/ole">
            <p:oleObj spid="_x0000_s237579" name="Ecuación" r:id="rId14" imgW="1828800" imgH="253800" progId="Equation.3">
              <p:embed/>
            </p:oleObj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6282804" y="6354514"/>
          <a:ext cx="1749425" cy="701675"/>
        </p:xfrm>
        <a:graphic>
          <a:graphicData uri="http://schemas.openxmlformats.org/presentationml/2006/ole">
            <p:oleObj spid="_x0000_s237580" name="Ecuación" r:id="rId15" imgW="812520" imgH="253800" progId="Equation.3">
              <p:embed/>
            </p:oleObj>
          </a:graphicData>
        </a:graphic>
      </p:graphicFrame>
      <p:pic>
        <p:nvPicPr>
          <p:cNvPr id="35" name="Picture 19" descr="ballorang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164" y="900311"/>
            <a:ext cx="2222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49200"/>
            <a:ext cx="9624060" cy="873314"/>
          </a:xfrm>
        </p:spPr>
        <p:txBody>
          <a:bodyPr>
            <a:normAutofit/>
          </a:bodyPr>
          <a:lstStyle/>
          <a:p>
            <a:r>
              <a:rPr lang="es-ES" sz="4600" dirty="0" err="1" smtClean="0">
                <a:solidFill>
                  <a:srgbClr val="FFFF00"/>
                </a:solidFill>
              </a:rPr>
              <a:t>On</a:t>
            </a:r>
            <a:r>
              <a:rPr lang="es-ES" sz="4600" dirty="0" smtClean="0">
                <a:solidFill>
                  <a:srgbClr val="FFFF00"/>
                </a:solidFill>
              </a:rPr>
              <a:t> </a:t>
            </a:r>
            <a:r>
              <a:rPr lang="es-ES" sz="4600" dirty="0" err="1" smtClean="0">
                <a:solidFill>
                  <a:srgbClr val="FFFF00"/>
                </a:solidFill>
              </a:rPr>
              <a:t>the</a:t>
            </a:r>
            <a:r>
              <a:rPr lang="es-ES" sz="4600" dirty="0" smtClean="0">
                <a:solidFill>
                  <a:srgbClr val="FFFF00"/>
                </a:solidFill>
              </a:rPr>
              <a:t> use of BW and </a:t>
            </a:r>
            <a:r>
              <a:rPr lang="es-ES" sz="4600" dirty="0" err="1" smtClean="0">
                <a:solidFill>
                  <a:srgbClr val="FFFF00"/>
                </a:solidFill>
              </a:rPr>
              <a:t>other</a:t>
            </a:r>
            <a:r>
              <a:rPr lang="es-ES" sz="4600" dirty="0" smtClean="0">
                <a:solidFill>
                  <a:srgbClr val="FFFF00"/>
                </a:solidFill>
              </a:rPr>
              <a:t> </a:t>
            </a:r>
            <a:r>
              <a:rPr lang="es-ES" sz="4600" dirty="0" err="1" smtClean="0">
                <a:solidFill>
                  <a:srgbClr val="FFFF00"/>
                </a:solidFill>
              </a:rPr>
              <a:t>stuff</a:t>
            </a:r>
            <a:endParaRPr lang="es-ES" sz="46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349" y="5575119"/>
            <a:ext cx="9936704" cy="122241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REFRAIN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from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making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Physical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or</a:t>
            </a:r>
            <a:r>
              <a:rPr lang="es-ES" sz="3200" dirty="0" smtClean="0">
                <a:solidFill>
                  <a:schemeClr val="bg1"/>
                </a:solidFill>
              </a:rPr>
              <a:t> POLE </a:t>
            </a:r>
            <a:r>
              <a:rPr lang="es-ES" sz="3200" dirty="0" err="1" smtClean="0">
                <a:solidFill>
                  <a:schemeClr val="bg1"/>
                </a:solidFill>
              </a:rPr>
              <a:t>interpretations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b="1" u="sng" dirty="0" err="1" smtClean="0">
                <a:solidFill>
                  <a:schemeClr val="bg1"/>
                </a:solidFill>
              </a:rPr>
              <a:t>unless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you</a:t>
            </a:r>
            <a:r>
              <a:rPr lang="es-ES" sz="3200" dirty="0" smtClean="0">
                <a:solidFill>
                  <a:schemeClr val="bg1"/>
                </a:solidFill>
              </a:rPr>
              <a:t> are </a:t>
            </a:r>
            <a:r>
              <a:rPr lang="es-ES" sz="3200" dirty="0" err="1" smtClean="0">
                <a:solidFill>
                  <a:schemeClr val="bg1"/>
                </a:solidFill>
              </a:rPr>
              <a:t>sure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your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parametrizations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make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sense</a:t>
            </a:r>
            <a:r>
              <a:rPr lang="es-ES" sz="3200" dirty="0" smtClean="0">
                <a:solidFill>
                  <a:schemeClr val="bg1"/>
                </a:solidFill>
              </a:rPr>
              <a:t> in </a:t>
            </a:r>
            <a:r>
              <a:rPr lang="es-ES" sz="3200" dirty="0" err="1" smtClean="0">
                <a:solidFill>
                  <a:schemeClr val="bg1"/>
                </a:solidFill>
              </a:rPr>
              <a:t>the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complex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plane</a:t>
            </a:r>
            <a:r>
              <a:rPr lang="es-ES" sz="3200" dirty="0" smtClean="0">
                <a:solidFill>
                  <a:schemeClr val="bg1"/>
                </a:solidFill>
              </a:rPr>
              <a:t> (</a:t>
            </a:r>
            <a:r>
              <a:rPr lang="es-ES" sz="3200" dirty="0" err="1" smtClean="0">
                <a:solidFill>
                  <a:schemeClr val="bg1"/>
                </a:solidFill>
              </a:rPr>
              <a:t>analyticity</a:t>
            </a:r>
            <a:r>
              <a:rPr lang="es-ES" sz="3200" dirty="0" smtClean="0">
                <a:solidFill>
                  <a:schemeClr val="bg1"/>
                </a:solidFill>
              </a:rPr>
              <a:t>), are </a:t>
            </a:r>
            <a:r>
              <a:rPr lang="es-ES" sz="3200" dirty="0" err="1" smtClean="0">
                <a:solidFill>
                  <a:schemeClr val="bg1"/>
                </a:solidFill>
              </a:rPr>
              <a:t>unitary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</a:rPr>
              <a:t>etc</a:t>
            </a:r>
            <a:r>
              <a:rPr lang="es-ES" sz="3200" dirty="0" smtClean="0">
                <a:solidFill>
                  <a:schemeClr val="bg1"/>
                </a:solidFill>
              </a:rPr>
              <a:t>…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78348" y="1398867"/>
            <a:ext cx="9624060" cy="793920"/>
          </a:xfrm>
          <a:prstGeom prst="rect">
            <a:avLst/>
          </a:prstGeom>
        </p:spPr>
        <p:txBody>
          <a:bodyPr vert="horz" lIns="104300" tIns="52151" rIns="104300" bIns="52151" rtlCol="0">
            <a:normAutofit fontScale="92500" lnSpcReduction="20000"/>
          </a:bodyPr>
          <a:lstStyle/>
          <a:p>
            <a:pPr marL="391126" indent="-39112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000" dirty="0" err="1" smtClean="0"/>
              <a:t>Thus</a:t>
            </a:r>
            <a:r>
              <a:rPr lang="es-ES" sz="3000" dirty="0" smtClean="0"/>
              <a:t>, </a:t>
            </a:r>
            <a:r>
              <a:rPr lang="es-ES" sz="3000" dirty="0" err="1" smtClean="0"/>
              <a:t>if</a:t>
            </a:r>
            <a:r>
              <a:rPr lang="es-ES" sz="3000" dirty="0" smtClean="0"/>
              <a:t> </a:t>
            </a:r>
            <a:r>
              <a:rPr lang="es-ES" sz="3000" dirty="0" err="1" smtClean="0"/>
              <a:t>you</a:t>
            </a:r>
            <a:r>
              <a:rPr lang="es-ES" sz="3000" dirty="0" smtClean="0"/>
              <a:t> </a:t>
            </a:r>
            <a:r>
              <a:rPr lang="es-ES" sz="3000" dirty="0" err="1" smtClean="0"/>
              <a:t>insist</a:t>
            </a:r>
            <a:r>
              <a:rPr lang="es-ES" sz="3000" dirty="0" smtClean="0"/>
              <a:t> in </a:t>
            </a:r>
            <a:r>
              <a:rPr lang="es-ES" sz="3000" dirty="0" err="1" smtClean="0"/>
              <a:t>using</a:t>
            </a:r>
            <a:r>
              <a:rPr lang="es-ES" sz="3000" dirty="0" smtClean="0"/>
              <a:t> </a:t>
            </a:r>
            <a:r>
              <a:rPr lang="es-ES" sz="3000" dirty="0" err="1" smtClean="0"/>
              <a:t>whatever</a:t>
            </a:r>
            <a:r>
              <a:rPr lang="es-ES" sz="3000" dirty="0" smtClean="0"/>
              <a:t> </a:t>
            </a:r>
            <a:r>
              <a:rPr lang="es-ES" sz="3000" dirty="0" err="1" smtClean="0"/>
              <a:t>you</a:t>
            </a:r>
            <a:r>
              <a:rPr lang="es-ES" sz="3000" dirty="0" smtClean="0"/>
              <a:t> </a:t>
            </a:r>
            <a:r>
              <a:rPr lang="es-ES" sz="3000" dirty="0" err="1" smtClean="0"/>
              <a:t>want</a:t>
            </a:r>
            <a:r>
              <a:rPr lang="es-ES" sz="3000" dirty="0" smtClean="0"/>
              <a:t> </a:t>
            </a:r>
            <a:r>
              <a:rPr lang="es-ES" sz="3000" dirty="0" err="1" smtClean="0"/>
              <a:t>to</a:t>
            </a:r>
            <a:r>
              <a:rPr lang="es-ES" sz="3000" dirty="0" smtClean="0"/>
              <a:t> </a:t>
            </a:r>
            <a:r>
              <a:rPr lang="es-ES" sz="3000" dirty="0" err="1" smtClean="0"/>
              <a:t>fit</a:t>
            </a:r>
            <a:r>
              <a:rPr lang="es-ES" sz="3000" dirty="0" smtClean="0"/>
              <a:t> </a:t>
            </a:r>
            <a:r>
              <a:rPr lang="es-ES" sz="3000" dirty="0" err="1" smtClean="0"/>
              <a:t>your</a:t>
            </a:r>
            <a:r>
              <a:rPr lang="es-ES" sz="3000" dirty="0" smtClean="0"/>
              <a:t> data….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2558" y="2510357"/>
            <a:ext cx="9624060" cy="793920"/>
          </a:xfrm>
          <a:prstGeom prst="rect">
            <a:avLst/>
          </a:prstGeom>
        </p:spPr>
        <p:txBody>
          <a:bodyPr vert="horz" lIns="104300" tIns="52151" rIns="104300" bIns="52151" rtlCol="0">
            <a:noAutofit/>
          </a:bodyPr>
          <a:lstStyle/>
          <a:p>
            <a:pPr marL="391126" indent="-39112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700" dirty="0" err="1" smtClean="0"/>
              <a:t>It</a:t>
            </a:r>
            <a:r>
              <a:rPr lang="es-ES" sz="2700" dirty="0" smtClean="0"/>
              <a:t> </a:t>
            </a:r>
            <a:r>
              <a:rPr lang="es-ES" sz="2700" dirty="0" err="1" smtClean="0"/>
              <a:t>might</a:t>
            </a:r>
            <a:r>
              <a:rPr lang="es-ES" sz="2700" dirty="0" smtClean="0"/>
              <a:t> </a:t>
            </a:r>
            <a:r>
              <a:rPr lang="es-ES" sz="2700" dirty="0" err="1" smtClean="0"/>
              <a:t>be</a:t>
            </a:r>
            <a:r>
              <a:rPr lang="es-ES" sz="2700" dirty="0" smtClean="0"/>
              <a:t> </a:t>
            </a:r>
            <a:r>
              <a:rPr lang="es-ES" sz="2700" dirty="0" err="1" smtClean="0"/>
              <a:t>useful</a:t>
            </a:r>
            <a:r>
              <a:rPr lang="es-ES" sz="2700" dirty="0" smtClean="0"/>
              <a:t> </a:t>
            </a:r>
            <a:r>
              <a:rPr lang="es-ES" sz="2700" dirty="0" err="1" smtClean="0"/>
              <a:t>to</a:t>
            </a:r>
            <a:r>
              <a:rPr lang="es-ES" sz="2700" dirty="0" smtClean="0"/>
              <a:t> </a:t>
            </a:r>
            <a:r>
              <a:rPr lang="es-ES" sz="2700" dirty="0" err="1" smtClean="0"/>
              <a:t>make</a:t>
            </a:r>
            <a:r>
              <a:rPr lang="es-ES" sz="2700" dirty="0" smtClean="0"/>
              <a:t> </a:t>
            </a:r>
            <a:r>
              <a:rPr lang="es-ES" sz="2700" dirty="0" err="1" smtClean="0"/>
              <a:t>it</a:t>
            </a:r>
            <a:r>
              <a:rPr lang="es-ES" sz="2700" dirty="0" smtClean="0"/>
              <a:t> </a:t>
            </a:r>
            <a:r>
              <a:rPr lang="es-ES" sz="2700" dirty="0" err="1" smtClean="0"/>
              <a:t>public</a:t>
            </a:r>
            <a:r>
              <a:rPr lang="es-ES" sz="2700" dirty="0" smtClean="0"/>
              <a:t> and </a:t>
            </a:r>
            <a:r>
              <a:rPr lang="es-ES" sz="2700" dirty="0" err="1" smtClean="0"/>
              <a:t>available</a:t>
            </a:r>
            <a:r>
              <a:rPr lang="es-ES" sz="2700" dirty="0" smtClean="0"/>
              <a:t>  </a:t>
            </a:r>
            <a:r>
              <a:rPr lang="es-ES" sz="2700" dirty="0" err="1" smtClean="0"/>
              <a:t>for</a:t>
            </a:r>
            <a:r>
              <a:rPr lang="es-ES" sz="2700" dirty="0" smtClean="0"/>
              <a:t> </a:t>
            </a:r>
            <a:r>
              <a:rPr lang="es-ES" sz="2700" dirty="0" err="1" smtClean="0"/>
              <a:t>others</a:t>
            </a:r>
            <a:r>
              <a:rPr lang="es-ES" sz="2700" dirty="0" smtClean="0"/>
              <a:t> </a:t>
            </a:r>
            <a:r>
              <a:rPr lang="es-ES" sz="2700" dirty="0" err="1" smtClean="0"/>
              <a:t>because</a:t>
            </a:r>
            <a:r>
              <a:rPr lang="es-ES" sz="2700" dirty="0" smtClean="0"/>
              <a:t> </a:t>
            </a:r>
            <a:r>
              <a:rPr lang="es-ES" sz="2700" dirty="0" err="1" smtClean="0"/>
              <a:t>you</a:t>
            </a:r>
            <a:r>
              <a:rPr lang="es-ES" sz="2700" dirty="0" smtClean="0"/>
              <a:t> </a:t>
            </a:r>
            <a:r>
              <a:rPr lang="es-ES" sz="2700" dirty="0" err="1" smtClean="0"/>
              <a:t>want</a:t>
            </a:r>
            <a:r>
              <a:rPr lang="es-ES" sz="2700" dirty="0" smtClean="0"/>
              <a:t> </a:t>
            </a:r>
            <a:r>
              <a:rPr lang="es-ES" sz="2700" dirty="0" err="1" smtClean="0"/>
              <a:t>to</a:t>
            </a:r>
            <a:r>
              <a:rPr lang="es-ES" sz="2700" dirty="0" smtClean="0"/>
              <a:t> </a:t>
            </a:r>
            <a:r>
              <a:rPr lang="es-ES" sz="2700" dirty="0" err="1" smtClean="0"/>
              <a:t>parametrize</a:t>
            </a:r>
            <a:r>
              <a:rPr lang="es-ES" sz="2700" dirty="0" smtClean="0"/>
              <a:t> </a:t>
            </a:r>
            <a:r>
              <a:rPr lang="es-ES" sz="2700" dirty="0" err="1" smtClean="0"/>
              <a:t>the</a:t>
            </a:r>
            <a:r>
              <a:rPr lang="es-ES" sz="2700" dirty="0" smtClean="0"/>
              <a:t> data </a:t>
            </a:r>
            <a:r>
              <a:rPr lang="es-ES" sz="2700" dirty="0" err="1" smtClean="0"/>
              <a:t>somehow</a:t>
            </a:r>
            <a:r>
              <a:rPr lang="es-ES" sz="2700" dirty="0" smtClean="0"/>
              <a:t> so </a:t>
            </a:r>
            <a:r>
              <a:rPr lang="es-ES" sz="2700" dirty="0" err="1" smtClean="0"/>
              <a:t>that</a:t>
            </a:r>
            <a:r>
              <a:rPr lang="es-ES" sz="2700" dirty="0" smtClean="0"/>
              <a:t> </a:t>
            </a:r>
            <a:r>
              <a:rPr lang="es-ES" sz="2700" dirty="0" err="1" smtClean="0"/>
              <a:t>anybody</a:t>
            </a:r>
            <a:r>
              <a:rPr lang="es-ES" sz="2700" dirty="0" smtClean="0"/>
              <a:t> can use </a:t>
            </a:r>
            <a:r>
              <a:rPr lang="es-ES" sz="2700" dirty="0" err="1" smtClean="0"/>
              <a:t>it</a:t>
            </a:r>
            <a:r>
              <a:rPr lang="es-ES" sz="2700" dirty="0" smtClean="0"/>
              <a:t>, compare </a:t>
            </a:r>
            <a:r>
              <a:rPr lang="es-ES" sz="2700" dirty="0" err="1" smtClean="0"/>
              <a:t>to</a:t>
            </a:r>
            <a:r>
              <a:rPr lang="es-ES" sz="2700" dirty="0" smtClean="0"/>
              <a:t> </a:t>
            </a:r>
            <a:r>
              <a:rPr lang="es-ES" sz="2700" dirty="0" err="1" smtClean="0"/>
              <a:t>it</a:t>
            </a:r>
            <a:r>
              <a:rPr lang="es-ES" sz="2700" dirty="0" smtClean="0"/>
              <a:t>, </a:t>
            </a:r>
            <a:r>
              <a:rPr lang="es-ES" sz="2700" dirty="0" err="1" smtClean="0"/>
              <a:t>etc</a:t>
            </a:r>
            <a:r>
              <a:rPr lang="es-ES" sz="2700" dirty="0" smtClean="0"/>
              <a:t>…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083560" y="4098201"/>
            <a:ext cx="2357862" cy="793920"/>
          </a:xfrm>
          <a:prstGeom prst="rect">
            <a:avLst/>
          </a:prstGeom>
        </p:spPr>
        <p:txBody>
          <a:bodyPr vert="horz" lIns="104300" tIns="52151" rIns="104300" bIns="52151" rtlCol="0">
            <a:normAutofit/>
          </a:bodyPr>
          <a:lstStyle/>
          <a:p>
            <a:pPr marL="391126" indent="-391126">
              <a:spcBef>
                <a:spcPct val="20000"/>
              </a:spcBef>
              <a:defRPr/>
            </a:pPr>
            <a:r>
              <a:rPr lang="es-ES" sz="3000" dirty="0" smtClean="0"/>
              <a:t>Fine… </a:t>
            </a:r>
            <a:r>
              <a:rPr lang="es-ES" sz="3000" dirty="0" err="1" smtClean="0"/>
              <a:t>but</a:t>
            </a:r>
            <a:r>
              <a:rPr lang="es-ES" sz="3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23888" y="972319"/>
            <a:ext cx="9623425" cy="10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approach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 smtClean="0">
                <a:sym typeface="Symbol" pitchFamily="18" charset="2"/>
              </a:rPr>
              <a:t>model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dirty="0" err="1">
                <a:sym typeface="Symbol" pitchFamily="18" charset="2"/>
              </a:rPr>
              <a:t>independent</a:t>
            </a:r>
            <a:r>
              <a:rPr lang="es-ES_tradnl" sz="2400" dirty="0">
                <a:solidFill>
                  <a:srgbClr val="66FFFF"/>
                </a:solidFill>
                <a:sym typeface="Symbol" pitchFamily="18" charset="2"/>
              </a:rPr>
              <a:t>. </a:t>
            </a:r>
            <a:endParaRPr lang="es-ES_tradnl" sz="2400" dirty="0" smtClean="0">
              <a:solidFill>
                <a:srgbClr val="66FFFF"/>
              </a:solidFill>
              <a:sym typeface="Symbol" pitchFamily="18" charset="2"/>
            </a:endParaRPr>
          </a:p>
          <a:p>
            <a:pPr algn="l" defTabSz="995363">
              <a:spcBef>
                <a:spcPct val="50000"/>
              </a:spcBef>
            </a:pPr>
            <a:r>
              <a:rPr lang="es-ES_tradnl" sz="2400" dirty="0" err="1" smtClean="0">
                <a:solidFill>
                  <a:srgbClr val="66FFFF"/>
                </a:solidFill>
                <a:sym typeface="Symbol" pitchFamily="18" charset="2"/>
              </a:rPr>
              <a:t>Just</a:t>
            </a:r>
            <a:r>
              <a:rPr lang="es-ES_tradnl" sz="24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>
                <a:sym typeface="Symbol" pitchFamily="18" charset="2"/>
              </a:rPr>
              <a:t>analyticity</a:t>
            </a:r>
            <a:r>
              <a:rPr lang="es-ES_tradnl" sz="2400" dirty="0">
                <a:sym typeface="Symbol" pitchFamily="18" charset="2"/>
              </a:rPr>
              <a:t> and </a:t>
            </a:r>
            <a:r>
              <a:rPr lang="es-ES_tradnl" sz="2400" dirty="0" err="1">
                <a:sym typeface="Symbol" pitchFamily="18" charset="2"/>
              </a:rPr>
              <a:t>crossing</a:t>
            </a:r>
            <a:r>
              <a:rPr lang="es-ES_tradnl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00" dirty="0" err="1">
                <a:solidFill>
                  <a:srgbClr val="66FFFF"/>
                </a:solidFill>
                <a:sym typeface="Symbol" pitchFamily="18" charset="2"/>
              </a:rPr>
              <a:t>properties</a:t>
            </a:r>
            <a:endParaRPr lang="es-ES_tradnl" sz="24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63499" y="36215"/>
            <a:ext cx="6063521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 eaLnBrk="1" hangingPunct="1"/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A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approach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to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66FFFF"/>
                </a:solidFill>
                <a:sym typeface="Symbol" pitchFamily="18" charset="2"/>
              </a:rPr>
              <a:t>π π </a:t>
            </a:r>
            <a:r>
              <a:rPr lang="es-ES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rgbClr val="66FFFF"/>
                </a:solidFill>
                <a:sym typeface="Symbol" pitchFamily="18" charset="2"/>
              </a:rPr>
              <a:t>scattering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Motivation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40908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1314450" y="2272448"/>
            <a:ext cx="8064697" cy="716095"/>
            <a:chOff x="1314450" y="2078038"/>
            <a:chExt cx="8064697" cy="716095"/>
          </a:xfrm>
        </p:grpSpPr>
        <p:sp>
          <p:nvSpPr>
            <p:cNvPr id="25618" name="Rectangle 5"/>
            <p:cNvSpPr>
              <a:spLocks noChangeArrowheads="1"/>
            </p:cNvSpPr>
            <p:nvPr/>
          </p:nvSpPr>
          <p:spPr bwMode="auto">
            <a:xfrm>
              <a:off x="1603374" y="2078038"/>
              <a:ext cx="7775773" cy="71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 dirty="0">
                  <a:sym typeface="Symbol" pitchFamily="18" charset="2"/>
                </a:rPr>
                <a:t>Determine </a:t>
              </a:r>
              <a:r>
                <a:rPr lang="es-ES_tradnl" sz="2000" dirty="0" err="1">
                  <a:sym typeface="Symbol" pitchFamily="18" charset="2"/>
                </a:rPr>
                <a:t>the</a:t>
              </a:r>
              <a:r>
                <a:rPr lang="es-ES_tradnl" sz="2000" dirty="0">
                  <a:sym typeface="Symbol" pitchFamily="18" charset="2"/>
                </a:rPr>
                <a:t> </a:t>
              </a:r>
              <a:r>
                <a:rPr lang="es-ES_tradnl" sz="2000" dirty="0" err="1">
                  <a:sym typeface="Symbol" pitchFamily="18" charset="2"/>
                </a:rPr>
                <a:t>amplitude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at 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given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energy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even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if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there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were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no data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precisely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at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that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energy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.</a:t>
              </a:r>
            </a:p>
          </p:txBody>
        </p:sp>
        <p:pic>
          <p:nvPicPr>
            <p:cNvPr id="25619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2203450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1314450" y="3204567"/>
            <a:ext cx="5726113" cy="408319"/>
            <a:chOff x="1314450" y="3252788"/>
            <a:chExt cx="5726113" cy="408319"/>
          </a:xfrm>
        </p:grpSpPr>
        <p:sp>
          <p:nvSpPr>
            <p:cNvPr id="25616" name="Rectangle 8"/>
            <p:cNvSpPr>
              <a:spLocks noChangeArrowheads="1"/>
            </p:cNvSpPr>
            <p:nvPr/>
          </p:nvSpPr>
          <p:spPr bwMode="auto">
            <a:xfrm>
              <a:off x="1603375" y="3252788"/>
              <a:ext cx="5437188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>
                  <a:sym typeface="Symbol" pitchFamily="18" charset="2"/>
                </a:rPr>
                <a:t>Relate different processes</a:t>
              </a:r>
            </a:p>
          </p:txBody>
        </p:sp>
        <p:pic>
          <p:nvPicPr>
            <p:cNvPr id="25617" name="Picture 1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379788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17 Grupo"/>
          <p:cNvGrpSpPr>
            <a:grpSpLocks/>
          </p:cNvGrpSpPr>
          <p:nvPr/>
        </p:nvGrpSpPr>
        <p:grpSpPr bwMode="auto">
          <a:xfrm>
            <a:off x="1314450" y="3776067"/>
            <a:ext cx="3705225" cy="408319"/>
            <a:chOff x="1314450" y="3824288"/>
            <a:chExt cx="3705225" cy="408319"/>
          </a:xfrm>
        </p:grpSpPr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603375" y="3824288"/>
              <a:ext cx="3416300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>
                  <a:solidFill>
                    <a:srgbClr val="66FFFF"/>
                  </a:solidFill>
                  <a:sym typeface="Symbol" pitchFamily="18" charset="2"/>
                </a:rPr>
                <a:t>Increase the </a:t>
              </a:r>
              <a:r>
                <a:rPr lang="es-ES_tradnl" sz="2000" b="1" u="sng">
                  <a:sym typeface="Symbol" pitchFamily="18" charset="2"/>
                </a:rPr>
                <a:t>precision</a:t>
              </a:r>
            </a:p>
          </p:txBody>
        </p:sp>
        <p:pic>
          <p:nvPicPr>
            <p:cNvPr id="25615" name="Picture 11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3967163"/>
              <a:ext cx="222250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18 Grupo"/>
          <p:cNvGrpSpPr>
            <a:grpSpLocks/>
          </p:cNvGrpSpPr>
          <p:nvPr/>
        </p:nvGrpSpPr>
        <p:grpSpPr bwMode="auto">
          <a:xfrm>
            <a:off x="1314450" y="4447579"/>
            <a:ext cx="8928793" cy="408319"/>
            <a:chOff x="1314450" y="4495800"/>
            <a:chExt cx="8928793" cy="408319"/>
          </a:xfrm>
        </p:grpSpPr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1603374" y="4495800"/>
              <a:ext cx="8639869" cy="4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69" tIns="49785" rIns="99569" bIns="49785"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actual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parametrization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of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the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data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is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>
                  <a:solidFill>
                    <a:srgbClr val="66FFFF"/>
                  </a:solidFill>
                  <a:sym typeface="Symbol" pitchFamily="18" charset="2"/>
                </a:rPr>
                <a:t>irrelevant</a:t>
              </a:r>
              <a:r>
                <a:rPr lang="es-ES_tradnl" sz="2000" dirty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once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inside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66FFFF"/>
                  </a:solidFill>
                  <a:sym typeface="Symbol" pitchFamily="18" charset="2"/>
                </a:rPr>
                <a:t>integrals</a:t>
              </a:r>
              <a:r>
                <a:rPr lang="es-ES_tradnl" sz="2000" dirty="0" smtClean="0">
                  <a:solidFill>
                    <a:srgbClr val="66FFFF"/>
                  </a:solidFill>
                  <a:sym typeface="Symbol" pitchFamily="18" charset="2"/>
                </a:rPr>
                <a:t>. </a:t>
              </a:r>
              <a:endParaRPr lang="es-ES_tradnl" sz="2000" dirty="0">
                <a:solidFill>
                  <a:srgbClr val="66FFFF"/>
                </a:solidFill>
                <a:sym typeface="Symbol" pitchFamily="18" charset="2"/>
              </a:endParaRPr>
            </a:p>
          </p:txBody>
        </p:sp>
        <p:pic>
          <p:nvPicPr>
            <p:cNvPr id="25613" name="Picture 12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450" y="4640263"/>
              <a:ext cx="222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84238" y="5976295"/>
            <a:ext cx="9091612" cy="1116704"/>
            <a:chOff x="527" y="3453"/>
            <a:chExt cx="4897" cy="638"/>
          </a:xfrm>
        </p:grpSpPr>
        <p:sp>
          <p:nvSpPr>
            <p:cNvPr id="25610" name="AutoShape 20"/>
            <p:cNvSpPr>
              <a:spLocks noChangeArrowheads="1"/>
            </p:cNvSpPr>
            <p:nvPr/>
          </p:nvSpPr>
          <p:spPr bwMode="auto">
            <a:xfrm>
              <a:off x="527" y="3456"/>
              <a:ext cx="4897" cy="62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611" name="Rectangle 21"/>
            <p:cNvSpPr>
              <a:spLocks noChangeArrowheads="1"/>
            </p:cNvSpPr>
            <p:nvPr/>
          </p:nvSpPr>
          <p:spPr bwMode="auto">
            <a:xfrm>
              <a:off x="583" y="3453"/>
              <a:ext cx="469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69" tIns="49785" rIns="99569" bIns="49785" anchor="ctr">
              <a:spAutoFit/>
            </a:bodyPr>
            <a:lstStyle/>
            <a:p>
              <a:pPr defTabSz="995363"/>
              <a:r>
                <a:rPr lang="es-ES_tradnl" dirty="0">
                  <a:solidFill>
                    <a:schemeClr val="tx1"/>
                  </a:solidFill>
                  <a:sym typeface="Symbol" pitchFamily="18" charset="2"/>
                </a:rPr>
                <a:t>A precise 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 </a:t>
              </a:r>
              <a:r>
                <a:rPr lang="es-ES_tradnl" b="1" dirty="0" err="1">
                  <a:solidFill>
                    <a:schemeClr val="tx1"/>
                  </a:solidFill>
                  <a:sym typeface="Symbol" pitchFamily="18" charset="2"/>
                </a:rPr>
                <a:t>scattering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  <a:sym typeface="Symbol" pitchFamily="18" charset="2"/>
                </a:rPr>
                <a:t>analysis</a:t>
              </a:r>
              <a:r>
                <a:rPr lang="es-ES_tradnl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dirty="0">
                  <a:solidFill>
                    <a:schemeClr val="tx1"/>
                  </a:solidFill>
                </a:rPr>
                <a:t>can </a:t>
              </a:r>
              <a:r>
                <a:rPr lang="es-ES_tradnl" dirty="0" err="1">
                  <a:solidFill>
                    <a:schemeClr val="tx1"/>
                  </a:solidFill>
                </a:rPr>
                <a:t>help</a:t>
              </a:r>
              <a:r>
                <a:rPr lang="es-ES_tradnl" dirty="0">
                  <a:solidFill>
                    <a:schemeClr val="tx1"/>
                  </a:solidFill>
                </a:rPr>
                <a:t> </a:t>
              </a:r>
              <a:r>
                <a:rPr lang="es-ES_tradnl" dirty="0" err="1">
                  <a:solidFill>
                    <a:schemeClr val="tx1"/>
                  </a:solidFill>
                </a:rPr>
                <a:t>determining</a:t>
              </a:r>
              <a:r>
                <a:rPr lang="es-ES_tradnl" dirty="0">
                  <a:solidFill>
                    <a:schemeClr val="tx1"/>
                  </a:solidFill>
                </a:rPr>
                <a:t> </a:t>
              </a:r>
              <a:r>
                <a:rPr lang="es-ES_tradnl" dirty="0" err="1">
                  <a:solidFill>
                    <a:schemeClr val="tx1"/>
                  </a:solidFill>
                </a:rPr>
                <a:t>the</a:t>
              </a:r>
              <a:r>
                <a:rPr lang="es-ES_tradnl" dirty="0">
                  <a:solidFill>
                    <a:schemeClr val="tx1"/>
                  </a:solidFill>
                </a:rPr>
                <a:t> </a:t>
              </a:r>
            </a:p>
            <a:p>
              <a:pPr defTabSz="995363">
                <a:buFont typeface="Symbol"/>
                <a:buChar char="s"/>
              </a:pP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and </a:t>
              </a:r>
              <a:r>
                <a:rPr lang="es-ES_tradnl" b="1" dirty="0">
                  <a:solidFill>
                    <a:schemeClr val="tx1"/>
                  </a:solidFill>
                  <a:sym typeface="Symbol" pitchFamily="18" charset="2"/>
                </a:rPr>
                <a:t>f0(980)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parameters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dirty="0" smtClean="0">
                  <a:solidFill>
                    <a:schemeClr val="tx1"/>
                  </a:solidFill>
                  <a:sym typeface="Symbol" pitchFamily="18" charset="2"/>
                </a:rPr>
                <a:t>and </a:t>
              </a:r>
              <a:r>
                <a:rPr lang="es-ES_tradnl" dirty="0" err="1" smtClean="0">
                  <a:solidFill>
                    <a:schemeClr val="tx1"/>
                  </a:solidFill>
                  <a:sym typeface="Symbol" pitchFamily="18" charset="2"/>
                </a:rPr>
                <a:t>is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useful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for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Form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</a:p>
            <a:p>
              <a:pPr defTabSz="995363"/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Factors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containingseveral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pions in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the</a:t>
              </a:r>
              <a:r>
                <a:rPr lang="es-ES_tradnl" b="1" dirty="0" smtClean="0">
                  <a:solidFill>
                    <a:schemeClr val="tx1"/>
                  </a:solidFill>
                  <a:sym typeface="Symbol" pitchFamily="18" charset="2"/>
                </a:rPr>
                <a:t> final </a:t>
              </a:r>
              <a:r>
                <a:rPr lang="es-ES_tradnl" b="1" dirty="0" err="1" smtClean="0">
                  <a:solidFill>
                    <a:schemeClr val="tx1"/>
                  </a:solidFill>
                  <a:sym typeface="Symbol" pitchFamily="18" charset="2"/>
                </a:rPr>
                <a:t>state</a:t>
              </a:r>
              <a:endParaRPr lang="es-ES_tradnl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75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6750" y="1476375"/>
          <a:ext cx="9088438" cy="1143000"/>
        </p:xfrm>
        <a:graphic>
          <a:graphicData uri="http://schemas.openxmlformats.org/presentationml/2006/ole">
            <p:oleObj spid="_x0000_s2050" name="Ecuación" r:id="rId4" imgW="4038480" imgH="507960" progId="Equation.3">
              <p:embed/>
            </p:oleObj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98550" y="-101"/>
            <a:ext cx="5434182" cy="3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1700" dirty="0" err="1">
                <a:solidFill>
                  <a:srgbClr val="00FFFF"/>
                </a:solidFill>
                <a:sym typeface="Symbol" pitchFamily="18" charset="2"/>
              </a:rPr>
              <a:t>Structure</a:t>
            </a:r>
            <a:r>
              <a:rPr lang="es-ES_tradnl" sz="1700" dirty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1700" dirty="0" err="1" smtClean="0">
                <a:solidFill>
                  <a:srgbClr val="00FFFF"/>
                </a:solidFill>
                <a:sym typeface="Symbol" pitchFamily="18" charset="2"/>
              </a:rPr>
              <a:t>calculation</a:t>
            </a:r>
            <a:r>
              <a:rPr lang="es-ES_tradnl" sz="1700" dirty="0" smtClean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700" dirty="0" err="1" smtClean="0">
                <a:solidFill>
                  <a:srgbClr val="00FFFF"/>
                </a:solidFill>
                <a:sym typeface="Symbol" pitchFamily="18" charset="2"/>
              </a:rPr>
              <a:t>Example</a:t>
            </a:r>
            <a:r>
              <a:rPr lang="es-ES_tradnl" sz="1700" dirty="0" smtClean="0">
                <a:solidFill>
                  <a:srgbClr val="00FFFF"/>
                </a:solidFill>
                <a:sym typeface="Symbol" pitchFamily="18" charset="2"/>
              </a:rPr>
              <a:t> Roy and GKPY </a:t>
            </a:r>
            <a:r>
              <a:rPr lang="es-ES_tradnl" sz="1700" dirty="0" err="1" smtClean="0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170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2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0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233363" y="468313"/>
            <a:ext cx="752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Both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coupled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channel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equations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infinite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partial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>
                <a:solidFill>
                  <a:srgbClr val="00FFFF"/>
                </a:solidFill>
                <a:sym typeface="Symbol" pitchFamily="18" charset="2"/>
              </a:rPr>
              <a:t>waves</a:t>
            </a:r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:</a:t>
            </a:r>
          </a:p>
          <a:p>
            <a:r>
              <a:rPr lang="es-ES_tradnl" sz="2000" dirty="0">
                <a:solidFill>
                  <a:srgbClr val="00FFFF"/>
                </a:solidFill>
                <a:sym typeface="Symbol" pitchFamily="18" charset="2"/>
              </a:rPr>
              <a:t>I=isospin 0,1,2 , </a:t>
            </a:r>
            <a:r>
              <a:rPr lang="es-ES_tradnl" sz="3200" dirty="0">
                <a:solidFill>
                  <a:srgbClr val="00FFFF"/>
                </a:solidFill>
                <a:latin typeface="Brush Script MT" pitchFamily="66" charset="0"/>
                <a:sym typeface="Symbol" pitchFamily="18" charset="2"/>
              </a:rPr>
              <a:t>l </a:t>
            </a:r>
            <a:r>
              <a:rPr lang="es-ES_tradnl" sz="20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=angular </a:t>
            </a:r>
            <a:r>
              <a:rPr lang="es-ES_tradnl" sz="20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momentum</a:t>
            </a:r>
            <a:r>
              <a:rPr lang="es-ES_tradnl" sz="20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_tradnl" sz="2000" dirty="0" smtClean="0">
                <a:solidFill>
                  <a:srgbClr val="00FFFF"/>
                </a:solidFill>
                <a:cs typeface="Arial" charset="0"/>
                <a:sym typeface="Symbol" pitchFamily="18" charset="2"/>
              </a:rPr>
              <a:t>0,1,2,3….</a:t>
            </a:r>
            <a:endParaRPr lang="es-ES" sz="2000" i="1" dirty="0">
              <a:cs typeface="Arial" charset="0"/>
            </a:endParaRP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306388" y="2339975"/>
            <a:ext cx="1441450" cy="4092575"/>
            <a:chOff x="306140" y="2556495"/>
            <a:chExt cx="1441420" cy="4091682"/>
          </a:xfrm>
        </p:grpSpPr>
        <p:cxnSp>
          <p:nvCxnSpPr>
            <p:cNvPr id="2081" name="8 Conector recto de flecha"/>
            <p:cNvCxnSpPr>
              <a:cxnSpLocks noChangeShapeType="1"/>
            </p:cNvCxnSpPr>
            <p:nvPr/>
          </p:nvCxnSpPr>
          <p:spPr bwMode="auto">
            <a:xfrm rot="5400000">
              <a:off x="-593166" y="4103873"/>
              <a:ext cx="3096344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2" name="16 Rectángulo"/>
            <p:cNvSpPr>
              <a:spLocks noChangeArrowheads="1"/>
            </p:cNvSpPr>
            <p:nvPr/>
          </p:nvSpPr>
          <p:spPr bwMode="auto">
            <a:xfrm>
              <a:off x="306140" y="5724847"/>
              <a:ext cx="14414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Partial wave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on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real axis</a:t>
              </a:r>
            </a:p>
          </p:txBody>
        </p:sp>
      </p:grpSp>
      <p:grpSp>
        <p:nvGrpSpPr>
          <p:cNvPr id="3" name="30 Grupo"/>
          <p:cNvGrpSpPr>
            <a:grpSpLocks/>
          </p:cNvGrpSpPr>
          <p:nvPr/>
        </p:nvGrpSpPr>
        <p:grpSpPr bwMode="auto">
          <a:xfrm>
            <a:off x="2139950" y="2339975"/>
            <a:ext cx="1838325" cy="2292350"/>
            <a:chOff x="1851550" y="2556495"/>
            <a:chExt cx="1838966" cy="2291482"/>
          </a:xfrm>
        </p:grpSpPr>
        <p:cxnSp>
          <p:nvCxnSpPr>
            <p:cNvPr id="2079" name="9 Conector recto de flecha"/>
            <p:cNvCxnSpPr>
              <a:cxnSpLocks noChangeShapeType="1"/>
            </p:cNvCxnSpPr>
            <p:nvPr/>
          </p:nvCxnSpPr>
          <p:spPr bwMode="auto">
            <a:xfrm rot="5400000">
              <a:off x="2141550" y="3239777"/>
              <a:ext cx="1368152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0" name="17 Rectángulo"/>
            <p:cNvSpPr>
              <a:spLocks noChangeArrowheads="1"/>
            </p:cNvSpPr>
            <p:nvPr/>
          </p:nvSpPr>
          <p:spPr bwMode="auto">
            <a:xfrm>
              <a:off x="1851550" y="3924647"/>
              <a:ext cx="183896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TERMS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(polynomials)</a:t>
              </a:r>
              <a:endParaRPr lang="es-ES" sz="1800"/>
            </a:p>
          </p:txBody>
        </p:sp>
      </p:grpSp>
      <p:grpSp>
        <p:nvGrpSpPr>
          <p:cNvPr id="4" name="31 Grupo"/>
          <p:cNvGrpSpPr>
            <a:grpSpLocks/>
          </p:cNvGrpSpPr>
          <p:nvPr/>
        </p:nvGrpSpPr>
        <p:grpSpPr bwMode="auto">
          <a:xfrm>
            <a:off x="3617913" y="2555875"/>
            <a:ext cx="4321175" cy="1871663"/>
            <a:chOff x="3618508" y="2772519"/>
            <a:chExt cx="4320000" cy="1870467"/>
          </a:xfrm>
        </p:grpSpPr>
        <p:sp>
          <p:nvSpPr>
            <p:cNvPr id="2076" name="13 Abrir llave"/>
            <p:cNvSpPr>
              <a:spLocks/>
            </p:cNvSpPr>
            <p:nvPr/>
          </p:nvSpPr>
          <p:spPr bwMode="auto">
            <a:xfrm rot="-5400000">
              <a:off x="5742504" y="648523"/>
              <a:ext cx="72008" cy="4320000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95363"/>
              <a:endParaRPr lang="es-ES"/>
            </a:p>
          </p:txBody>
        </p:sp>
        <p:cxnSp>
          <p:nvCxnSpPr>
            <p:cNvPr id="2077" name="14 Conector recto de flecha"/>
            <p:cNvCxnSpPr>
              <a:cxnSpLocks noChangeShapeType="1"/>
            </p:cNvCxnSpPr>
            <p:nvPr/>
          </p:nvCxnSpPr>
          <p:spPr bwMode="auto">
            <a:xfrm rot="5400000">
              <a:off x="4915446" y="3347789"/>
              <a:ext cx="1008112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78" name="19 Rectángulo"/>
            <p:cNvSpPr>
              <a:spLocks noChangeArrowheads="1"/>
            </p:cNvSpPr>
            <p:nvPr/>
          </p:nvSpPr>
          <p:spPr bwMode="auto">
            <a:xfrm>
              <a:off x="4530916" y="3996655"/>
              <a:ext cx="19672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KERNEL TERMS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known</a:t>
              </a:r>
            </a:p>
          </p:txBody>
        </p:sp>
      </p:grpSp>
      <p:grpSp>
        <p:nvGrpSpPr>
          <p:cNvPr id="5" name="33 Grupo"/>
          <p:cNvGrpSpPr>
            <a:grpSpLocks/>
          </p:cNvGrpSpPr>
          <p:nvPr/>
        </p:nvGrpSpPr>
        <p:grpSpPr bwMode="auto">
          <a:xfrm>
            <a:off x="2670175" y="4860925"/>
            <a:ext cx="1236663" cy="1017588"/>
            <a:chOff x="2238255" y="5724847"/>
            <a:chExt cx="1236236" cy="1017404"/>
          </a:xfrm>
        </p:grpSpPr>
        <p:sp>
          <p:nvSpPr>
            <p:cNvPr id="2074" name="21 Rectángulo"/>
            <p:cNvSpPr>
              <a:spLocks noChangeArrowheads="1"/>
            </p:cNvSpPr>
            <p:nvPr/>
          </p:nvSpPr>
          <p:spPr bwMode="auto">
            <a:xfrm>
              <a:off x="2238255" y="5724847"/>
              <a:ext cx="1236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2nd order </a:t>
              </a:r>
              <a:endParaRPr lang="es-ES" sz="1800"/>
            </a:p>
          </p:txBody>
        </p:sp>
        <p:sp>
          <p:nvSpPr>
            <p:cNvPr id="2075" name="22 Rectángulo"/>
            <p:cNvSpPr>
              <a:spLocks noChangeArrowheads="1"/>
            </p:cNvSpPr>
            <p:nvPr/>
          </p:nvSpPr>
          <p:spPr bwMode="auto">
            <a:xfrm>
              <a:off x="2284318" y="6372919"/>
              <a:ext cx="1159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1st order </a:t>
              </a:r>
              <a:endParaRPr lang="es-ES" sz="1800"/>
            </a:p>
          </p:txBody>
        </p:sp>
      </p:grpSp>
      <p:grpSp>
        <p:nvGrpSpPr>
          <p:cNvPr id="6" name="34 Grupo"/>
          <p:cNvGrpSpPr>
            <a:grpSpLocks/>
          </p:cNvGrpSpPr>
          <p:nvPr/>
        </p:nvGrpSpPr>
        <p:grpSpPr bwMode="auto">
          <a:xfrm>
            <a:off x="4554538" y="4860925"/>
            <a:ext cx="2736850" cy="1017588"/>
            <a:chOff x="4338245" y="5724847"/>
            <a:chExt cx="2736647" cy="1017404"/>
          </a:xfrm>
        </p:grpSpPr>
        <p:sp>
          <p:nvSpPr>
            <p:cNvPr id="2072" name="23 Rectángulo"/>
            <p:cNvSpPr>
              <a:spLocks noChangeArrowheads="1"/>
            </p:cNvSpPr>
            <p:nvPr/>
          </p:nvSpPr>
          <p:spPr bwMode="auto">
            <a:xfrm>
              <a:off x="4338245" y="5724847"/>
              <a:ext cx="27366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More energy suppressed</a:t>
              </a:r>
              <a:endParaRPr lang="es-ES" sz="1800"/>
            </a:p>
          </p:txBody>
        </p:sp>
        <p:sp>
          <p:nvSpPr>
            <p:cNvPr id="2073" name="24 Rectángulo"/>
            <p:cNvSpPr>
              <a:spLocks noChangeArrowheads="1"/>
            </p:cNvSpPr>
            <p:nvPr/>
          </p:nvSpPr>
          <p:spPr bwMode="auto">
            <a:xfrm>
              <a:off x="4338245" y="6372919"/>
              <a:ext cx="26981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Less energy suppressed</a:t>
              </a:r>
              <a:endParaRPr lang="es-ES" sz="1800"/>
            </a:p>
          </p:txBody>
        </p:sp>
      </p:grpSp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8370888" y="4860925"/>
            <a:ext cx="1249362" cy="1017588"/>
            <a:chOff x="8285896" y="5724847"/>
            <a:chExt cx="1249125" cy="1017404"/>
          </a:xfrm>
        </p:grpSpPr>
        <p:sp>
          <p:nvSpPr>
            <p:cNvPr id="2070" name="25 Rectángulo"/>
            <p:cNvSpPr>
              <a:spLocks noChangeArrowheads="1"/>
            </p:cNvSpPr>
            <p:nvPr/>
          </p:nvSpPr>
          <p:spPr bwMode="auto">
            <a:xfrm>
              <a:off x="8285896" y="5724847"/>
              <a:ext cx="12491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Very small</a:t>
              </a:r>
              <a:endParaRPr lang="es-ES" sz="1800"/>
            </a:p>
          </p:txBody>
        </p:sp>
        <p:sp>
          <p:nvSpPr>
            <p:cNvPr id="2071" name="26 Rectángulo"/>
            <p:cNvSpPr>
              <a:spLocks noChangeArrowheads="1"/>
            </p:cNvSpPr>
            <p:nvPr/>
          </p:nvSpPr>
          <p:spPr bwMode="auto">
            <a:xfrm>
              <a:off x="8561952" y="6372919"/>
              <a:ext cx="723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small</a:t>
              </a:r>
              <a:endParaRPr lang="es-ES" sz="1800"/>
            </a:p>
          </p:txBody>
        </p:sp>
      </p:grpSp>
      <p:grpSp>
        <p:nvGrpSpPr>
          <p:cNvPr id="8" name="32 Grupo"/>
          <p:cNvGrpSpPr>
            <a:grpSpLocks/>
          </p:cNvGrpSpPr>
          <p:nvPr/>
        </p:nvGrpSpPr>
        <p:grpSpPr bwMode="auto">
          <a:xfrm>
            <a:off x="1876425" y="4860925"/>
            <a:ext cx="877888" cy="1017588"/>
            <a:chOff x="424476" y="5724847"/>
            <a:chExt cx="877228" cy="1017404"/>
          </a:xfrm>
        </p:grpSpPr>
        <p:sp>
          <p:nvSpPr>
            <p:cNvPr id="2068" name="27 Rectángulo"/>
            <p:cNvSpPr>
              <a:spLocks noChangeArrowheads="1"/>
            </p:cNvSpPr>
            <p:nvPr/>
          </p:nvSpPr>
          <p:spPr bwMode="auto">
            <a:xfrm>
              <a:off x="562622" y="5724847"/>
              <a:ext cx="7361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ROY:</a:t>
              </a:r>
              <a:endParaRPr lang="es-ES" sz="1800"/>
            </a:p>
          </p:txBody>
        </p:sp>
        <p:sp>
          <p:nvSpPr>
            <p:cNvPr id="2069" name="28 Rectángulo"/>
            <p:cNvSpPr>
              <a:spLocks noChangeArrowheads="1"/>
            </p:cNvSpPr>
            <p:nvPr/>
          </p:nvSpPr>
          <p:spPr bwMode="auto">
            <a:xfrm>
              <a:off x="424476" y="6372919"/>
              <a:ext cx="87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GKPY:</a:t>
              </a:r>
              <a:endParaRPr lang="es-ES" sz="1800"/>
            </a:p>
          </p:txBody>
        </p:sp>
      </p:grpSp>
      <p:grpSp>
        <p:nvGrpSpPr>
          <p:cNvPr id="9" name="43 Grupo"/>
          <p:cNvGrpSpPr>
            <a:grpSpLocks/>
          </p:cNvGrpSpPr>
          <p:nvPr/>
        </p:nvGrpSpPr>
        <p:grpSpPr bwMode="auto">
          <a:xfrm>
            <a:off x="8083550" y="2341563"/>
            <a:ext cx="1876425" cy="2303462"/>
            <a:chOff x="8083004" y="2557289"/>
            <a:chExt cx="1877438" cy="2303462"/>
          </a:xfrm>
        </p:grpSpPr>
        <p:sp>
          <p:nvSpPr>
            <p:cNvPr id="2066" name="18 Rectángulo"/>
            <p:cNvSpPr>
              <a:spLocks noChangeArrowheads="1"/>
            </p:cNvSpPr>
            <p:nvPr/>
          </p:nvSpPr>
          <p:spPr bwMode="auto">
            <a:xfrm>
              <a:off x="8083004" y="3383423"/>
              <a:ext cx="187743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DRIVING 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TERMS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(truncation)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Higher waves</a:t>
              </a:r>
            </a:p>
            <a:p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and High energy</a:t>
              </a:r>
              <a:endParaRPr lang="es-ES" sz="1800"/>
            </a:p>
          </p:txBody>
        </p:sp>
        <p:cxnSp>
          <p:nvCxnSpPr>
            <p:cNvPr id="2067" name="42 Conector recto de flecha"/>
            <p:cNvCxnSpPr>
              <a:cxnSpLocks noChangeShapeType="1"/>
            </p:cNvCxnSpPr>
            <p:nvPr/>
          </p:nvCxnSpPr>
          <p:spPr bwMode="auto">
            <a:xfrm rot="5400000">
              <a:off x="8551056" y="2952539"/>
              <a:ext cx="7920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45" name="44 Abrir llave"/>
          <p:cNvSpPr>
            <a:spLocks/>
          </p:cNvSpPr>
          <p:nvPr/>
        </p:nvSpPr>
        <p:spPr bwMode="auto">
          <a:xfrm rot="-5400000">
            <a:off x="5634831" y="2701132"/>
            <a:ext cx="142875" cy="7199312"/>
          </a:xfrm>
          <a:prstGeom prst="leftBrace">
            <a:avLst>
              <a:gd name="adj1" fmla="val 8398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3770313" y="6589713"/>
            <a:ext cx="4384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>
                <a:solidFill>
                  <a:srgbClr val="FFFFFF"/>
                </a:solidFill>
                <a:sym typeface="Symbol" pitchFamily="18" charset="2"/>
              </a:rPr>
              <a:t>“IN </a:t>
            </a:r>
            <a:r>
              <a:rPr lang="es-ES_tradnl" sz="1800">
                <a:solidFill>
                  <a:srgbClr val="FFFFFF"/>
                </a:solidFill>
                <a:sym typeface="Symbol" pitchFamily="18" charset="2"/>
              </a:rPr>
              <a:t>(from our data parametrizations)”</a:t>
            </a:r>
            <a:endParaRPr lang="es-ES" sz="400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>
            <a:spLocks noChangeArrowheads="1"/>
          </p:cNvSpPr>
          <p:nvPr/>
        </p:nvSpPr>
        <p:spPr bwMode="auto">
          <a:xfrm>
            <a:off x="90488" y="6589713"/>
            <a:ext cx="1609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>
                <a:solidFill>
                  <a:srgbClr val="FFFFFF"/>
                </a:solidFill>
                <a:sym typeface="Symbol" pitchFamily="18" charset="2"/>
              </a:rPr>
              <a:t>“OUT”</a:t>
            </a:r>
            <a:endParaRPr lang="es-ES" sz="400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2132013" y="6600825"/>
            <a:ext cx="76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>
                <a:solidFill>
                  <a:srgbClr val="FFFFFF"/>
                </a:solidFill>
                <a:sym typeface="Symbol" pitchFamily="18" charset="2"/>
              </a:rPr>
              <a:t>=?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9163124" y="6444927"/>
            <a:ext cx="131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5363"/>
            <a:r>
              <a:rPr lang="es-ES_tradnl" sz="1800" dirty="0" smtClean="0">
                <a:solidFill>
                  <a:srgbClr val="FFFF00"/>
                </a:solidFill>
                <a:sym typeface="Symbol" pitchFamily="18" charset="2"/>
              </a:rPr>
              <a:t>Similar </a:t>
            </a:r>
          </a:p>
          <a:p>
            <a:pPr defTabSz="995363"/>
            <a:r>
              <a:rPr lang="es-ES_tradnl" sz="1800" dirty="0" err="1" smtClean="0">
                <a:solidFill>
                  <a:srgbClr val="FFFF00"/>
                </a:solidFill>
                <a:sym typeface="Symbol" pitchFamily="18" charset="2"/>
              </a:rPr>
              <a:t>Procedure</a:t>
            </a:r>
            <a:r>
              <a:rPr lang="es-ES_tradnl" sz="18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  <a:p>
            <a:pPr defTabSz="995363"/>
            <a:r>
              <a:rPr lang="es-ES_tradnl" sz="1800" dirty="0" err="1" smtClean="0">
                <a:solidFill>
                  <a:srgbClr val="FFFF00"/>
                </a:solidFill>
                <a:sym typeface="Symbol" pitchFamily="18" charset="2"/>
              </a:rPr>
              <a:t>for</a:t>
            </a:r>
            <a:r>
              <a:rPr lang="es-ES_tradnl" sz="18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FFFF00"/>
                </a:solidFill>
                <a:sym typeface="Symbol" pitchFamily="18" charset="2"/>
              </a:rPr>
              <a:t>FDRs</a:t>
            </a:r>
            <a:endParaRPr lang="es-ES_tradnl" sz="2000" dirty="0">
              <a:solidFill>
                <a:srgbClr val="FFFF00"/>
              </a:solidFill>
              <a:sym typeface="Symbol" pitchFamily="18" charset="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9" grpId="0"/>
      <p:bldP spid="51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9550" y="-33338"/>
            <a:ext cx="6753225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UNCERTAINTIES IN Standard ROY EQS. vs GKPY Eqs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7463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" name="Rectangle 23"/>
          <p:cNvSpPr>
            <a:spLocks noChangeArrowheads="1"/>
          </p:cNvSpPr>
          <p:nvPr/>
        </p:nvSpPr>
        <p:spPr bwMode="auto">
          <a:xfrm>
            <a:off x="233363" y="2413000"/>
            <a:ext cx="4606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smaller uncertainty below </a:t>
            </a:r>
            <a:r>
              <a:rPr lang="en-US" sz="2000">
                <a:solidFill>
                  <a:srgbClr val="00FFFF"/>
                </a:solidFill>
                <a:cs typeface="Arial" charset="0"/>
                <a:sym typeface="Symbol" pitchFamily="18" charset="2"/>
              </a:rPr>
              <a:t>~ </a:t>
            </a: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400 MeV</a:t>
            </a:r>
          </a:p>
        </p:txBody>
      </p:sp>
      <p:sp>
        <p:nvSpPr>
          <p:cNvPr id="1040" name="Rectangle 27"/>
          <p:cNvSpPr>
            <a:spLocks noChangeArrowheads="1"/>
          </p:cNvSpPr>
          <p:nvPr/>
        </p:nvSpPr>
        <p:spPr bwMode="auto">
          <a:xfrm>
            <a:off x="5418138" y="2413000"/>
            <a:ext cx="8207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smaller uncertainty above </a:t>
            </a:r>
            <a:r>
              <a:rPr lang="en-US" sz="2000">
                <a:solidFill>
                  <a:srgbClr val="00FFFF"/>
                </a:solidFill>
                <a:cs typeface="Arial" charset="0"/>
                <a:sym typeface="Symbol" pitchFamily="18" charset="2"/>
              </a:rPr>
              <a:t>~</a:t>
            </a:r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400 MeV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18138" y="3276600"/>
          <a:ext cx="5310187" cy="3887788"/>
        </p:xfrm>
        <a:graphic>
          <a:graphicData uri="http://schemas.openxmlformats.org/presentationml/2006/ole">
            <p:oleObj spid="_x0000_s3074" name="Acrobat Document" r:id="rId5" imgW="9941040" imgH="7664760" progId="AcroExch.Document.7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763" y="3276600"/>
          <a:ext cx="5359400" cy="3836988"/>
        </p:xfrm>
        <a:graphic>
          <a:graphicData uri="http://schemas.openxmlformats.org/presentationml/2006/ole">
            <p:oleObj spid="_x0000_s3075" name="Acrobat Document" r:id="rId6" imgW="9902880" imgH="7626600" progId="AcroExch.Document.7">
              <p:embed/>
            </p:oleObj>
          </a:graphicData>
        </a:graphic>
      </p:graphicFrame>
      <p:sp>
        <p:nvSpPr>
          <p:cNvPr id="3081" name="12 CuadroTexto"/>
          <p:cNvSpPr txBox="1">
            <a:spLocks noChangeArrowheads="1"/>
          </p:cNvSpPr>
          <p:nvPr/>
        </p:nvSpPr>
        <p:spPr bwMode="auto">
          <a:xfrm>
            <a:off x="715963" y="612775"/>
            <a:ext cx="4054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Why  are GKPY Eqs. relevant?</a:t>
            </a:r>
          </a:p>
        </p:txBody>
      </p:sp>
      <p:sp>
        <p:nvSpPr>
          <p:cNvPr id="3082" name="15 CuadroTexto"/>
          <p:cNvSpPr txBox="1">
            <a:spLocks noChangeArrowheads="1"/>
          </p:cNvSpPr>
          <p:nvPr/>
        </p:nvSpPr>
        <p:spPr bwMode="auto">
          <a:xfrm>
            <a:off x="684213" y="1262063"/>
            <a:ext cx="8118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One subtraction yields better accuracy in √s &gt; 400 MeV region</a:t>
            </a:r>
          </a:p>
        </p:txBody>
      </p: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7650163" y="3779838"/>
            <a:ext cx="2665412" cy="28813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19" name="18 Elipse"/>
          <p:cNvSpPr>
            <a:spLocks noChangeArrowheads="1"/>
          </p:cNvSpPr>
          <p:nvPr/>
        </p:nvSpPr>
        <p:spPr bwMode="auto">
          <a:xfrm>
            <a:off x="2978150" y="3932238"/>
            <a:ext cx="2665413" cy="28813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20" name="19 Elipse"/>
          <p:cNvSpPr>
            <a:spLocks noChangeArrowheads="1"/>
          </p:cNvSpPr>
          <p:nvPr/>
        </p:nvSpPr>
        <p:spPr bwMode="auto">
          <a:xfrm>
            <a:off x="522288" y="3997325"/>
            <a:ext cx="1008062" cy="606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95363"/>
            <a:endParaRPr lang="es-ES"/>
          </a:p>
        </p:txBody>
      </p:sp>
      <p:sp>
        <p:nvSpPr>
          <p:cNvPr id="21" name="20 Elipse"/>
          <p:cNvSpPr>
            <a:spLocks noChangeArrowheads="1"/>
          </p:cNvSpPr>
          <p:nvPr/>
        </p:nvSpPr>
        <p:spPr bwMode="auto">
          <a:xfrm>
            <a:off x="5994400" y="4017963"/>
            <a:ext cx="720725" cy="606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95363"/>
            <a:endParaRPr lang="es-ES"/>
          </a:p>
        </p:txBody>
      </p:sp>
      <p:cxnSp>
        <p:nvCxnSpPr>
          <p:cNvPr id="23" name="22 Conector recto de flecha"/>
          <p:cNvCxnSpPr>
            <a:cxnSpLocks noChangeShapeType="1"/>
          </p:cNvCxnSpPr>
          <p:nvPr/>
        </p:nvCxnSpPr>
        <p:spPr bwMode="auto">
          <a:xfrm rot="5400000">
            <a:off x="989806" y="3024982"/>
            <a:ext cx="1081087" cy="8636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" name="24 Conector recto de flecha"/>
          <p:cNvCxnSpPr>
            <a:cxnSpLocks noChangeShapeType="1"/>
            <a:endCxn id="21" idx="2"/>
          </p:cNvCxnSpPr>
          <p:nvPr/>
        </p:nvCxnSpPr>
        <p:spPr bwMode="auto">
          <a:xfrm>
            <a:off x="1962150" y="2916238"/>
            <a:ext cx="4032250" cy="14049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" name="26 Conector recto de flecha"/>
          <p:cNvCxnSpPr>
            <a:cxnSpLocks noChangeShapeType="1"/>
          </p:cNvCxnSpPr>
          <p:nvPr/>
        </p:nvCxnSpPr>
        <p:spPr bwMode="auto">
          <a:xfrm rot="5400000">
            <a:off x="5346700" y="3132138"/>
            <a:ext cx="2663825" cy="22320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 rot="16200000" flipH="1">
            <a:off x="7542213" y="3168650"/>
            <a:ext cx="1081087" cy="57626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4" name="33 Rectángulo"/>
          <p:cNvSpPr>
            <a:spLocks noChangeArrowheads="1"/>
          </p:cNvSpPr>
          <p:nvPr/>
        </p:nvSpPr>
        <p:spPr bwMode="auto">
          <a:xfrm>
            <a:off x="306388" y="1908175"/>
            <a:ext cx="151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>
                <a:solidFill>
                  <a:srgbClr val="00FFFF"/>
                </a:solidFill>
                <a:sym typeface="Symbol" pitchFamily="18" charset="2"/>
              </a:rPr>
              <a:t>Roy Eqs. </a:t>
            </a:r>
          </a:p>
        </p:txBody>
      </p:sp>
      <p:sp>
        <p:nvSpPr>
          <p:cNvPr id="35" name="34 Rectángulo"/>
          <p:cNvSpPr>
            <a:spLocks noChangeArrowheads="1"/>
          </p:cNvSpPr>
          <p:nvPr/>
        </p:nvSpPr>
        <p:spPr bwMode="auto">
          <a:xfrm>
            <a:off x="5418138" y="1908175"/>
            <a:ext cx="173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95363">
              <a:spcBef>
                <a:spcPct val="50000"/>
              </a:spcBef>
            </a:pPr>
            <a:r>
              <a:rPr lang="es-ES_tradnl" sz="2400">
                <a:solidFill>
                  <a:srgbClr val="00FFFF"/>
                </a:solidFill>
                <a:sym typeface="Symbol" pitchFamily="18" charset="2"/>
              </a:rPr>
              <a:t>GKPY Eqs,</a:t>
            </a:r>
          </a:p>
        </p:txBody>
      </p:sp>
    </p:spTree>
    <p:custDataLst>
      <p:tags r:id="rId2"/>
    </p:custDataLst>
  </p:cSld>
  <p:clrMapOvr>
    <a:masterClrMapping/>
  </p:clrMapOvr>
  <p:transition advTm="52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1040" grpId="0"/>
      <p:bldP spid="18" grpId="0" animBg="1"/>
      <p:bldP spid="19" grpId="0" animBg="1"/>
      <p:bldP spid="20" grpId="0" animBg="1"/>
      <p:bldP spid="21" grpId="0" animBg="1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0988" y="-1588"/>
            <a:ext cx="30241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995363"/>
            <a:r>
              <a:rPr lang="es-ES_tradnl" sz="2000">
                <a:solidFill>
                  <a:srgbClr val="00FFFF"/>
                </a:solidFill>
              </a:rPr>
              <a:t>S0 wave below 850 MeV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368300"/>
            <a:ext cx="109601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778500" y="0"/>
            <a:ext cx="46355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/>
            <a:r>
              <a:rPr lang="es-ES_tradnl" sz="1100">
                <a:solidFill>
                  <a:srgbClr val="00FFFF"/>
                </a:solidFill>
                <a:cs typeface="Arial" charset="0"/>
              </a:rPr>
              <a:t>R. Garcia Martin, JR.Pelaez and F.J. Ynduráin PR</a:t>
            </a:r>
            <a:r>
              <a:rPr lang="es-ES_tradnl" sz="1100">
                <a:solidFill>
                  <a:srgbClr val="00FFFF"/>
                </a:solidFill>
                <a:latin typeface="Verdana" pitchFamily="34" charset="0"/>
                <a:cs typeface="Arial" charset="0"/>
              </a:rPr>
              <a:t>D74:014001,2006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09550" y="523875"/>
            <a:ext cx="86058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>
                <a:solidFill>
                  <a:srgbClr val="00FFFF"/>
                </a:solidFill>
              </a:rPr>
              <a:t>Conformal expansion, 4 terms are enough. First, Adler zero at m</a:t>
            </a:r>
            <a:r>
              <a:rPr lang="es-ES_tradnl" baseline="-25000">
                <a:solidFill>
                  <a:srgbClr val="00FFFF"/>
                </a:solidFill>
                <a:sym typeface="Symbol" pitchFamily="18" charset="2"/>
              </a:rPr>
              <a:t></a:t>
            </a:r>
            <a:r>
              <a:rPr lang="es-ES_tradnl" baseline="3000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_tradnl">
                <a:solidFill>
                  <a:srgbClr val="00FFFF"/>
                </a:solidFill>
                <a:sym typeface="Symbol" pitchFamily="18" charset="2"/>
              </a:rPr>
              <a:t>/2</a:t>
            </a:r>
            <a:endParaRPr lang="es-ES_tradnl">
              <a:sym typeface="Symbol" pitchFamily="18" charset="2"/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2268538"/>
            <a:ext cx="3198813" cy="2470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/>
            <a:r>
              <a:rPr lang="es-ES_tradnl" dirty="0" err="1">
                <a:solidFill>
                  <a:srgbClr val="00FFFF"/>
                </a:solidFill>
              </a:rPr>
              <a:t>We</a:t>
            </a:r>
            <a:r>
              <a:rPr lang="es-ES_tradnl" dirty="0">
                <a:solidFill>
                  <a:srgbClr val="00FFFF"/>
                </a:solidFill>
              </a:rPr>
              <a:t> use data </a:t>
            </a:r>
            <a:r>
              <a:rPr lang="es-ES_tradnl" dirty="0" err="1">
                <a:solidFill>
                  <a:srgbClr val="00FFFF"/>
                </a:solidFill>
              </a:rPr>
              <a:t>on</a:t>
            </a:r>
            <a:r>
              <a:rPr lang="es-ES_tradnl" dirty="0">
                <a:solidFill>
                  <a:srgbClr val="00FFFF"/>
                </a:solidFill>
              </a:rPr>
              <a:t> Kl4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including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NEWEST:</a:t>
            </a:r>
          </a:p>
          <a:p>
            <a:pPr defTabSz="995363"/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>
                <a:sym typeface="Symbol" pitchFamily="18" charset="2"/>
              </a:rPr>
              <a:t>NA48/2 </a:t>
            </a:r>
            <a:r>
              <a:rPr lang="es-ES_tradnl" dirty="0" err="1">
                <a:sym typeface="Symbol" pitchFamily="18" charset="2"/>
              </a:rPr>
              <a:t>results</a:t>
            </a:r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 err="1">
                <a:sym typeface="Symbol" pitchFamily="18" charset="2"/>
              </a:rPr>
              <a:t>Get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rid</a:t>
            </a:r>
            <a:r>
              <a:rPr lang="es-ES_tradnl" dirty="0">
                <a:sym typeface="Symbol" pitchFamily="18" charset="2"/>
              </a:rPr>
              <a:t> of K → 2</a:t>
            </a:r>
          </a:p>
          <a:p>
            <a:pPr defTabSz="995363"/>
            <a:r>
              <a:rPr lang="es-ES_tradnl" dirty="0">
                <a:sym typeface="Symbol" pitchFamily="18" charset="2"/>
              </a:rPr>
              <a:t>Isospin </a:t>
            </a:r>
            <a:r>
              <a:rPr lang="es-ES_tradnl" dirty="0" err="1">
                <a:sym typeface="Symbol" pitchFamily="18" charset="2"/>
              </a:rPr>
              <a:t>corrections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from</a:t>
            </a:r>
            <a:endParaRPr lang="es-ES_tradnl" dirty="0">
              <a:sym typeface="Symbol" pitchFamily="18" charset="2"/>
            </a:endParaRPr>
          </a:p>
          <a:p>
            <a:pPr defTabSz="995363"/>
            <a:r>
              <a:rPr lang="es-ES_tradnl" dirty="0" err="1">
                <a:sym typeface="Symbol" pitchFamily="18" charset="2"/>
              </a:rPr>
              <a:t>Gasser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to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smtClean="0">
                <a:sym typeface="Symbol" pitchFamily="18" charset="2"/>
              </a:rPr>
              <a:t>NA48/2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428625" y="1188343"/>
            <a:ext cx="9432925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Average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of N-&gt;N data sets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enlarged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errors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at 870- 970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, </a:t>
            </a:r>
          </a:p>
          <a:p>
            <a:pPr defTabSz="995363"/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where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they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consistent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within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10</a:t>
            </a:r>
            <a:r>
              <a:rPr lang="es-ES_tradnl" baseline="30000" dirty="0">
                <a:solidFill>
                  <a:srgbClr val="00FFFF"/>
                </a:solidFill>
                <a:sym typeface="Symbol" pitchFamily="18" charset="2"/>
              </a:rPr>
              <a:t>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to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15</a:t>
            </a:r>
            <a:r>
              <a:rPr lang="es-ES_tradnl" baseline="30000" dirty="0">
                <a:solidFill>
                  <a:srgbClr val="00FFFF"/>
                </a:solidFill>
                <a:sym typeface="Symbol" pitchFamily="18" charset="2"/>
              </a:rPr>
              <a:t>o 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error.</a:t>
            </a:r>
            <a:endParaRPr lang="es-ES" dirty="0">
              <a:solidFill>
                <a:srgbClr val="00FFFF"/>
              </a:solidFill>
              <a:sym typeface="Symbol" pitchFamily="18" charset="2"/>
            </a:endParaRPr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3203575" y="2268538"/>
          <a:ext cx="7489825" cy="5292725"/>
        </p:xfrm>
        <a:graphic>
          <a:graphicData uri="http://schemas.openxmlformats.org/presentationml/2006/ole">
            <p:oleObj spid="_x0000_s7170" name="Acrobat Document" r:id="rId4" imgW="10703880" imgH="7550280" progId="AcroExch.Document.7">
              <p:embed/>
            </p:oleObj>
          </a:graphicData>
        </a:graphic>
      </p:graphicFrame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6642844" y="5940871"/>
            <a:ext cx="2712989" cy="777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dirty="0" err="1" smtClean="0">
                <a:solidFill>
                  <a:srgbClr val="FF0000"/>
                </a:solidFill>
              </a:rPr>
              <a:t>Tiny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uncertainties</a:t>
            </a:r>
            <a:endParaRPr lang="es-ES_tradnl" dirty="0" smtClean="0">
              <a:solidFill>
                <a:srgbClr val="FF0000"/>
              </a:solidFill>
            </a:endParaRPr>
          </a:p>
          <a:p>
            <a:pPr defTabSz="995363"/>
            <a:r>
              <a:rPr lang="es-ES_tradnl" dirty="0" err="1" smtClean="0">
                <a:solidFill>
                  <a:srgbClr val="FF0000"/>
                </a:solidFill>
              </a:rPr>
              <a:t>due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NA48/2 data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008" y="5796855"/>
            <a:ext cx="3042444" cy="11079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995363"/>
            <a:r>
              <a:rPr lang="es-ES_tradnl" dirty="0" err="1" smtClean="0">
                <a:solidFill>
                  <a:srgbClr val="00FFFF"/>
                </a:solidFill>
              </a:rPr>
              <a:t>It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</a:rPr>
              <a:t>does</a:t>
            </a:r>
            <a:r>
              <a:rPr lang="es-ES_tradnl" dirty="0" smtClean="0">
                <a:solidFill>
                  <a:srgbClr val="00FFFF"/>
                </a:solidFill>
              </a:rPr>
              <a:t> </a:t>
            </a:r>
            <a:r>
              <a:rPr lang="es-ES_tradnl" b="1" dirty="0" smtClean="0"/>
              <a:t>NOT</a:t>
            </a:r>
            <a:r>
              <a:rPr lang="es-ES_tradnl" dirty="0" smtClean="0">
                <a:solidFill>
                  <a:srgbClr val="00FFFF"/>
                </a:solidFill>
              </a:rPr>
              <a:t> HAVE</a:t>
            </a:r>
          </a:p>
          <a:p>
            <a:pPr defTabSz="995363"/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A BREIT-WIGNER</a:t>
            </a:r>
          </a:p>
          <a:p>
            <a:pPr defTabSz="995363"/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SHAPE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Tm="28143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1817688" y="323850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u="sng"/>
              <a:t>Lesson to learn:</a:t>
            </a: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717800" y="1044575"/>
            <a:ext cx="5346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FFFF"/>
                </a:solidFill>
              </a:rPr>
              <a:t>Despite using</a:t>
            </a:r>
          </a:p>
          <a:p>
            <a:r>
              <a:rPr lang="es-ES">
                <a:solidFill>
                  <a:srgbClr val="00FFFF"/>
                </a:solidFill>
              </a:rPr>
              <a:t>Very reasonable parametrizations with </a:t>
            </a:r>
          </a:p>
          <a:p>
            <a:r>
              <a:rPr lang="es-ES">
                <a:solidFill>
                  <a:srgbClr val="00FFFF"/>
                </a:solidFill>
              </a:rPr>
              <a:t>lots of nice properties, </a:t>
            </a:r>
          </a:p>
          <a:p>
            <a:r>
              <a:rPr lang="es-ES">
                <a:solidFill>
                  <a:srgbClr val="00FFFF"/>
                </a:solidFill>
              </a:rPr>
              <a:t>yielding nice looking fits to data…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717800" y="3133725"/>
            <a:ext cx="5346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They are at odds with</a:t>
            </a:r>
          </a:p>
          <a:p>
            <a:r>
              <a:rPr lang="es-ES"/>
              <a:t>FIRST PRINCIPLES</a:t>
            </a:r>
          </a:p>
          <a:p>
            <a:r>
              <a:rPr lang="es-ES"/>
              <a:t>crossing, causality (analyticity)…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106863" y="5249863"/>
            <a:ext cx="6481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FFFF"/>
                </a:solidFill>
              </a:rPr>
              <a:t>And of </a:t>
            </a:r>
            <a:r>
              <a:rPr lang="es-ES" dirty="0" err="1">
                <a:solidFill>
                  <a:srgbClr val="00FFFF"/>
                </a:solidFill>
              </a:rPr>
              <a:t>course</a:t>
            </a:r>
            <a:r>
              <a:rPr lang="es-ES" dirty="0">
                <a:solidFill>
                  <a:srgbClr val="00FFFF"/>
                </a:solidFill>
              </a:rPr>
              <a:t>, </a:t>
            </a: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extrapolate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complex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plane</a:t>
            </a:r>
            <a:endParaRPr lang="es-ES" dirty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00FFFF"/>
                </a:solidFill>
              </a:rPr>
              <a:t>ANLYTICITY </a:t>
            </a:r>
            <a:r>
              <a:rPr lang="es-ES" dirty="0" err="1">
                <a:solidFill>
                  <a:srgbClr val="00FFFF"/>
                </a:solidFill>
              </a:rPr>
              <a:t>is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essential</a:t>
            </a:r>
            <a:endParaRPr lang="es-ES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92397" y="85766"/>
            <a:ext cx="6162615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longstanding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controversy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(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situation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ca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. 2002)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43401" y="2988543"/>
            <a:ext cx="10106748" cy="1045202"/>
            <a:chOff x="443401" y="2988543"/>
            <a:chExt cx="10106748" cy="1045202"/>
          </a:xfrm>
        </p:grpSpPr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666180" y="2988543"/>
              <a:ext cx="9883969" cy="94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reason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: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is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 </a:t>
              </a:r>
              <a:r>
                <a:rPr lang="es-ES_tradnl" dirty="0">
                  <a:sym typeface="Symbol" pitchFamily="18" charset="2"/>
                </a:rPr>
                <a:t>EXTREMELY </a:t>
              </a:r>
              <a:r>
                <a:rPr lang="es-ES_tradnl" dirty="0" smtClean="0">
                  <a:sym typeface="Symbol" pitchFamily="18" charset="2"/>
                </a:rPr>
                <a:t>WIDE and has no “BW-</a:t>
              </a:r>
              <a:r>
                <a:rPr lang="es-ES_tradnl" dirty="0" err="1" smtClean="0">
                  <a:sym typeface="Symbol" pitchFamily="18" charset="2"/>
                </a:rPr>
                <a:t>resonance</a:t>
              </a: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s-ES_tradnl" dirty="0" err="1" smtClean="0">
                  <a:sym typeface="Symbol" pitchFamily="18" charset="2"/>
                </a:rPr>
                <a:t>peak</a:t>
              </a:r>
              <a:r>
                <a:rPr lang="es-ES_tradnl" dirty="0" smtClean="0">
                  <a:sym typeface="Symbol" pitchFamily="18" charset="2"/>
                </a:rPr>
                <a:t>”.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Usually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quoted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by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sym typeface="Symbol" pitchFamily="18" charset="2"/>
                </a:rPr>
                <a:t>its</a:t>
              </a: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dirty="0">
                  <a:sym typeface="Symbol" pitchFamily="18" charset="2"/>
                </a:rPr>
                <a:t>pole: </a:t>
              </a:r>
            </a:p>
          </p:txBody>
        </p:sp>
        <p:pic>
          <p:nvPicPr>
            <p:cNvPr id="1033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401" y="3077348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12"/>
            <p:cNvGraphicFramePr>
              <a:graphicFrameLocks noChangeAspect="1"/>
            </p:cNvGraphicFramePr>
            <p:nvPr>
              <p:ph/>
            </p:nvPr>
          </p:nvGraphicFramePr>
          <p:xfrm>
            <a:off x="4410596" y="3503407"/>
            <a:ext cx="2222222" cy="530338"/>
          </p:xfrm>
          <a:graphic>
            <a:graphicData uri="http://schemas.openxmlformats.org/presentationml/2006/ole">
              <p:oleObj spid="_x0000_s155650" name="Ecuación" r:id="rId5" imgW="1180800" imgH="279360" progId="Equation.3">
                <p:embed/>
              </p:oleObj>
            </a:graphicData>
          </a:graphic>
        </p:graphicFrame>
      </p:grpSp>
      <p:grpSp>
        <p:nvGrpSpPr>
          <p:cNvPr id="22" name="21 Grupo"/>
          <p:cNvGrpSpPr/>
          <p:nvPr/>
        </p:nvGrpSpPr>
        <p:grpSpPr>
          <a:xfrm>
            <a:off x="0" y="504084"/>
            <a:ext cx="10693400" cy="2333141"/>
            <a:chOff x="0" y="504084"/>
            <a:chExt cx="10693400" cy="2333141"/>
          </a:xfrm>
        </p:grpSpPr>
        <p:sp>
          <p:nvSpPr>
            <p:cNvPr id="1029" name="Line 3"/>
            <p:cNvSpPr>
              <a:spLocks noChangeShapeType="1"/>
            </p:cNvSpPr>
            <p:nvPr/>
          </p:nvSpPr>
          <p:spPr bwMode="auto">
            <a:xfrm>
              <a:off x="0" y="504084"/>
              <a:ext cx="10693400" cy="0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lIns="104306" tIns="52153" rIns="104306" bIns="52153"/>
            <a:lstStyle/>
            <a:p>
              <a:endParaRPr lang="es-ES"/>
            </a:p>
          </p:txBody>
        </p:sp>
        <p:sp>
          <p:nvSpPr>
            <p:cNvPr id="1030" name="Rectangle 4"/>
            <p:cNvSpPr>
              <a:spLocks noChangeArrowheads="1"/>
            </p:cNvSpPr>
            <p:nvPr/>
          </p:nvSpPr>
          <p:spPr bwMode="auto">
            <a:xfrm>
              <a:off x="666482" y="684365"/>
              <a:ext cx="9002134" cy="4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 err="1" smtClean="0">
                  <a:sym typeface="Symbol" pitchFamily="18" charset="2"/>
                </a:rPr>
                <a:t>The</a:t>
              </a:r>
              <a:r>
                <a:rPr lang="es-ES_tradnl" dirty="0" smtClean="0">
                  <a:sym typeface="Symbol" pitchFamily="18" charset="2"/>
                </a:rPr>
                <a:t> </a:t>
              </a:r>
              <a:r>
                <a:rPr lang="el-GR" dirty="0" smtClean="0">
                  <a:sym typeface="Symbol" pitchFamily="18" charset="2"/>
                </a:rPr>
                <a:t>σ</a:t>
              </a:r>
              <a:r>
                <a:rPr lang="es-ES" dirty="0" smtClean="0">
                  <a:sym typeface="Symbol" pitchFamily="18" charset="2"/>
                </a:rPr>
                <a:t>, </a:t>
              </a:r>
              <a:r>
                <a:rPr lang="es-ES_tradnl" dirty="0" smtClean="0">
                  <a:sym typeface="Symbol" pitchFamily="18" charset="2"/>
                </a:rPr>
                <a:t>c</a:t>
              </a:r>
              <a:r>
                <a:rPr lang="es-ES_tradnl" dirty="0" smtClean="0">
                  <a:sym typeface="Symbol" pitchFamily="18" charset="2"/>
                </a:rPr>
                <a:t>ontroversial </a:t>
              </a:r>
              <a:r>
                <a:rPr lang="es-ES_tradnl" dirty="0" err="1">
                  <a:sym typeface="Symbol" pitchFamily="18" charset="2"/>
                </a:rPr>
                <a:t>since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the</a:t>
              </a:r>
              <a:r>
                <a:rPr lang="es-ES_tradnl" dirty="0">
                  <a:sym typeface="Symbol" pitchFamily="18" charset="2"/>
                </a:rPr>
                <a:t> 60’s.</a:t>
              </a:r>
            </a:p>
          </p:txBody>
        </p:sp>
        <p:pic>
          <p:nvPicPr>
            <p:cNvPr id="1031" name="Picture 5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822638"/>
              <a:ext cx="220923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1243851" y="1260211"/>
              <a:ext cx="7919799" cy="145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“</a:t>
              </a:r>
              <a:r>
                <a:rPr lang="es-ES_tradnl" dirty="0" err="1">
                  <a:sym typeface="Symbol" pitchFamily="18" charset="2"/>
                </a:rPr>
                <a:t>not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well</a:t>
              </a:r>
              <a:r>
                <a:rPr lang="es-ES_tradnl" dirty="0">
                  <a:sym typeface="Symbol" pitchFamily="18" charset="2"/>
                </a:rPr>
                <a:t> </a:t>
              </a:r>
              <a:r>
                <a:rPr lang="es-ES_tradnl" dirty="0" err="1">
                  <a:sym typeface="Symbol" pitchFamily="18" charset="2"/>
                </a:rPr>
                <a:t>established</a:t>
              </a:r>
              <a:r>
                <a:rPr lang="es-ES_tradnl" dirty="0">
                  <a:sym typeface="Symbol" pitchFamily="18" charset="2"/>
                </a:rPr>
                <a:t>” 0</a:t>
              </a:r>
              <a:r>
                <a:rPr lang="es-ES_tradnl" baseline="30000" dirty="0">
                  <a:sym typeface="Symbol" pitchFamily="18" charset="2"/>
                </a:rPr>
                <a:t>+ </a:t>
              </a:r>
              <a:r>
                <a:rPr lang="es-ES_tradnl" dirty="0" err="1">
                  <a:sym typeface="Symbol" pitchFamily="18" charset="2"/>
                </a:rPr>
                <a:t>state</a:t>
              </a:r>
              <a:r>
                <a:rPr lang="es-ES_tradnl" dirty="0">
                  <a:sym typeface="Symbol" pitchFamily="18" charset="2"/>
                </a:rPr>
                <a:t> in PDG </a:t>
              </a:r>
              <a:r>
                <a:rPr lang="es-ES_tradnl" dirty="0" err="1">
                  <a:sym typeface="Symbol" pitchFamily="18" charset="2"/>
                </a:rPr>
                <a:t>until</a:t>
              </a:r>
              <a:r>
                <a:rPr lang="es-ES_tradnl" dirty="0">
                  <a:sym typeface="Symbol" pitchFamily="18" charset="2"/>
                </a:rPr>
                <a:t> 1974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Removed </a:t>
              </a:r>
              <a:r>
                <a:rPr lang="es-ES_tradnl" dirty="0" err="1">
                  <a:sym typeface="Symbol" pitchFamily="18" charset="2"/>
                </a:rPr>
                <a:t>from</a:t>
              </a:r>
              <a:r>
                <a:rPr lang="es-ES_tradnl" dirty="0">
                  <a:sym typeface="Symbol" pitchFamily="18" charset="2"/>
                </a:rPr>
                <a:t> 1976 </a:t>
              </a:r>
              <a:r>
                <a:rPr lang="es-ES_tradnl" dirty="0" err="1">
                  <a:sym typeface="Symbol" pitchFamily="18" charset="2"/>
                </a:rPr>
                <a:t>until</a:t>
              </a:r>
              <a:r>
                <a:rPr lang="es-ES_tradnl" dirty="0">
                  <a:sym typeface="Symbol" pitchFamily="18" charset="2"/>
                </a:rPr>
                <a:t> 1994.</a:t>
              </a:r>
            </a:p>
            <a:p>
              <a:pPr algn="l" defTabSz="995974">
                <a:spcBef>
                  <a:spcPct val="50000"/>
                </a:spcBef>
              </a:pPr>
              <a:r>
                <a:rPr lang="es-ES_tradnl" dirty="0">
                  <a:sym typeface="Symbol" pitchFamily="18" charset="2"/>
                </a:rPr>
                <a:t>Back in PDG in </a:t>
              </a:r>
              <a:r>
                <a:rPr lang="es-ES_tradnl" dirty="0" smtClean="0">
                  <a:sym typeface="Symbol" pitchFamily="18" charset="2"/>
                </a:rPr>
                <a:t>1996, </a:t>
              </a:r>
              <a:r>
                <a:rPr lang="es-ES_tradnl" dirty="0" err="1" smtClean="0">
                  <a:sym typeface="Symbol" pitchFamily="18" charset="2"/>
                </a:rPr>
                <a:t>renamed</a:t>
              </a:r>
              <a:r>
                <a:rPr lang="es-ES_tradnl" dirty="0" smtClean="0">
                  <a:sym typeface="Symbol" pitchFamily="18" charset="2"/>
                </a:rPr>
                <a:t> “f</a:t>
              </a:r>
              <a:r>
                <a:rPr lang="es-ES_tradnl" baseline="-25000" dirty="0" smtClean="0">
                  <a:sym typeface="Symbol" pitchFamily="18" charset="2"/>
                </a:rPr>
                <a:t>0</a:t>
              </a:r>
              <a:r>
                <a:rPr lang="es-ES_tradnl" dirty="0" smtClean="0">
                  <a:sym typeface="Symbol" pitchFamily="18" charset="2"/>
                </a:rPr>
                <a:t>(600)”</a:t>
              </a:r>
              <a:endParaRPr lang="es-ES_tradnl" dirty="0">
                <a:sym typeface="Symbol" pitchFamily="18" charset="2"/>
              </a:endParaRP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8125871" y="605602"/>
              <a:ext cx="2159101" cy="2231623"/>
              <a:chOff x="3504" y="1728"/>
              <a:chExt cx="816" cy="906"/>
            </a:xfrm>
          </p:grpSpPr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3504" y="1728"/>
                <a:ext cx="816" cy="906"/>
                <a:chOff x="3504" y="1728"/>
                <a:chExt cx="816" cy="906"/>
              </a:xfrm>
            </p:grpSpPr>
            <p:graphicFrame>
              <p:nvGraphicFramePr>
                <p:cNvPr id="1027" name="Object 15"/>
                <p:cNvGraphicFramePr>
                  <a:graphicFrameLocks noChangeAspect="1"/>
                </p:cNvGraphicFramePr>
                <p:nvPr/>
              </p:nvGraphicFramePr>
              <p:xfrm>
                <a:off x="3504" y="1728"/>
                <a:ext cx="816" cy="906"/>
              </p:xfrm>
              <a:graphic>
                <a:graphicData uri="http://schemas.openxmlformats.org/presentationml/2006/ole">
                  <p:oleObj spid="_x0000_s155651" name="Imagen" r:id="rId6" imgW="2847600" imgH="3161880" progId="">
                    <p:embed/>
                  </p:oleObj>
                </a:graphicData>
              </a:graphic>
            </p:graphicFrame>
            <p:sp>
              <p:nvSpPr>
                <p:cNvPr id="1038" name="AutoShape 16"/>
                <p:cNvSpPr>
                  <a:spLocks noChangeArrowheads="1"/>
                </p:cNvSpPr>
                <p:nvPr/>
              </p:nvSpPr>
              <p:spPr bwMode="auto">
                <a:xfrm rot="-6558347">
                  <a:off x="3615" y="1911"/>
                  <a:ext cx="291" cy="254"/>
                </a:xfrm>
                <a:prstGeom prst="parallelogram">
                  <a:avLst>
                    <a:gd name="adj" fmla="val 28605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  <p:sp>
              <p:nvSpPr>
                <p:cNvPr id="1039" name="AutoShape 17"/>
                <p:cNvSpPr>
                  <a:spLocks noChangeArrowheads="1"/>
                </p:cNvSpPr>
                <p:nvPr/>
              </p:nvSpPr>
              <p:spPr bwMode="auto">
                <a:xfrm rot="-9392025">
                  <a:off x="3648" y="1872"/>
                  <a:ext cx="192" cy="158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  <p:sp>
              <p:nvSpPr>
                <p:cNvPr id="1040" name="AutoShape 18"/>
                <p:cNvSpPr>
                  <a:spLocks noChangeArrowheads="1"/>
                </p:cNvSpPr>
                <p:nvPr/>
              </p:nvSpPr>
              <p:spPr bwMode="auto">
                <a:xfrm rot="-7553342">
                  <a:off x="3600" y="1867"/>
                  <a:ext cx="192" cy="192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00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s-ES"/>
                </a:p>
              </p:txBody>
            </p:sp>
          </p:grp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 rot="19666652">
                <a:off x="3637" y="1844"/>
                <a:ext cx="178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147" tIns="40074" rIns="80147" bIns="40074" anchor="ctr">
                <a:spAutoFit/>
              </a:bodyPr>
              <a:lstStyle/>
              <a:p>
                <a:pPr algn="l" defTabSz="914486"/>
                <a:r>
                  <a:rPr lang="es-ES_tradnl" sz="4000" dirty="0">
                    <a:solidFill>
                      <a:srgbClr val="1C1C1C"/>
                    </a:solidFill>
                    <a:sym typeface="Symbol" pitchFamily="18" charset="2"/>
                  </a:rPr>
                  <a:t></a:t>
                </a:r>
              </a:p>
            </p:txBody>
          </p:sp>
        </p:grpSp>
      </p:grpSp>
      <p:grpSp>
        <p:nvGrpSpPr>
          <p:cNvPr id="26" name="25 Grupo"/>
          <p:cNvGrpSpPr/>
          <p:nvPr/>
        </p:nvGrpSpPr>
        <p:grpSpPr>
          <a:xfrm>
            <a:off x="450156" y="4307415"/>
            <a:ext cx="10009112" cy="985384"/>
            <a:chOff x="450156" y="4307415"/>
            <a:chExt cx="10009112" cy="985384"/>
          </a:xfrm>
        </p:grpSpPr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666180" y="4307415"/>
              <a:ext cx="9793088" cy="9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ym typeface="Symbol" pitchFamily="18" charset="2"/>
                </a:rPr>
                <a:t>The</a:t>
              </a:r>
              <a:r>
                <a:rPr lang="es-ES_tradnl" sz="2300" dirty="0" smtClean="0">
                  <a:sym typeface="Symbol" pitchFamily="18" charset="2"/>
                </a:rPr>
                <a:t> “kappa”: 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similar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situation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to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l-GR" sz="2300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with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strangeness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endParaRPr lang="es-ES_tradnl" sz="2300" dirty="0" smtClean="0">
                <a:solidFill>
                  <a:srgbClr val="00FFFF"/>
                </a:solidFill>
                <a:sym typeface="Symbol" pitchFamily="18" charset="2"/>
              </a:endParaRP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Still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o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ut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of 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PDG “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summary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tables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” 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3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4407833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26 Grupo"/>
          <p:cNvGrpSpPr/>
          <p:nvPr/>
        </p:nvGrpSpPr>
        <p:grpSpPr>
          <a:xfrm>
            <a:off x="450156" y="5652839"/>
            <a:ext cx="8926118" cy="1326928"/>
            <a:chOff x="450156" y="5652839"/>
            <a:chExt cx="8926118" cy="1326928"/>
          </a:xfrm>
        </p:grpSpPr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738188" y="5652839"/>
              <a:ext cx="8638086" cy="132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Narrower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smtClean="0">
                  <a:sym typeface="Symbol" pitchFamily="18" charset="2"/>
                </a:rPr>
                <a:t>f</a:t>
              </a:r>
              <a:r>
                <a:rPr lang="es-ES_tradnl" sz="2300" baseline="-25000" dirty="0" smtClean="0">
                  <a:sym typeface="Symbol" pitchFamily="18" charset="2"/>
                </a:rPr>
                <a:t>0</a:t>
              </a:r>
              <a:r>
                <a:rPr lang="es-ES_tradnl" sz="2300" dirty="0" smtClean="0">
                  <a:sym typeface="Symbol" pitchFamily="18" charset="2"/>
                </a:rPr>
                <a:t>(980</a:t>
              </a:r>
              <a:r>
                <a:rPr lang="es-ES_tradnl" sz="2300" dirty="0">
                  <a:sym typeface="Symbol" pitchFamily="18" charset="2"/>
                </a:rPr>
                <a:t>), </a:t>
              </a:r>
              <a:r>
                <a:rPr lang="es-ES_tradnl" sz="2300" dirty="0" smtClean="0">
                  <a:sym typeface="Symbol" pitchFamily="18" charset="2"/>
                </a:rPr>
                <a:t>a</a:t>
              </a:r>
              <a:r>
                <a:rPr lang="es-ES_tradnl" sz="2300" baseline="-25000" dirty="0" smtClean="0">
                  <a:sym typeface="Symbol" pitchFamily="18" charset="2"/>
                </a:rPr>
                <a:t>0</a:t>
              </a:r>
              <a:r>
                <a:rPr lang="es-ES_tradnl" sz="2300" dirty="0" smtClean="0">
                  <a:sym typeface="Symbol" pitchFamily="18" charset="2"/>
                </a:rPr>
                <a:t>(980)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scalars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well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established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but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not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well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understood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Even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more 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states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: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(1370),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(1500),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(1700)</a:t>
              </a:r>
            </a:p>
          </p:txBody>
        </p:sp>
        <p:pic>
          <p:nvPicPr>
            <p:cNvPr id="24" name="Picture 7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56" y="5802844"/>
              <a:ext cx="222779" cy="2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2"/>
    </p:custDataLst>
  </p:cSld>
  <p:clrMapOvr>
    <a:masterClrMapping/>
  </p:clrMapOvr>
  <p:transition advTm="5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27000" y="-31750"/>
            <a:ext cx="43243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>
                <a:solidFill>
                  <a:srgbClr val="00FFFF"/>
                </a:solidFill>
                <a:sym typeface="Symbol" pitchFamily="18" charset="2"/>
              </a:rPr>
              <a:t>DIP vs NO DIP inelasticity scenarios</a:t>
            </a:r>
            <a:endParaRPr lang="es-ES_tradnl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0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215900" y="3786188"/>
          <a:ext cx="4843463" cy="3738562"/>
        </p:xfrm>
        <a:graphic>
          <a:graphicData uri="http://schemas.openxmlformats.org/presentationml/2006/ole">
            <p:oleObj spid="_x0000_s17411" name="Acrobat Document" r:id="rId4" imgW="9979200" imgH="7689960" progId="AcroExch.Document.7">
              <p:embed/>
            </p:oleObj>
          </a:graphicData>
        </a:graphic>
      </p:graphicFrame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320675" y="990600"/>
            <a:ext cx="3154363" cy="1768475"/>
            <a:chOff x="320675" y="1135063"/>
            <a:chExt cx="3154363" cy="1768475"/>
          </a:xfrm>
        </p:grpSpPr>
        <p:sp>
          <p:nvSpPr>
            <p:cNvPr id="17433" name="Rectangle 8"/>
            <p:cNvSpPr>
              <a:spLocks noChangeArrowheads="1"/>
            </p:cNvSpPr>
            <p:nvPr/>
          </p:nvSpPr>
          <p:spPr bwMode="auto">
            <a:xfrm>
              <a:off x="320675" y="2125663"/>
              <a:ext cx="2116138" cy="77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algn="l" defTabSz="995363"/>
              <a:r>
                <a:rPr lang="es-ES_tradnl">
                  <a:sym typeface="Symbol" pitchFamily="18" charset="2"/>
                </a:rPr>
                <a:t>Dip          6.15</a:t>
              </a:r>
            </a:p>
            <a:p>
              <a:pPr algn="l" defTabSz="995363"/>
              <a:r>
                <a:rPr lang="es-ES">
                  <a:sym typeface="Symbol" pitchFamily="18" charset="2"/>
                </a:rPr>
                <a:t>No dip     23.68</a:t>
              </a:r>
            </a:p>
          </p:txBody>
        </p:sp>
        <p:sp>
          <p:nvSpPr>
            <p:cNvPr id="17434" name="Rectangle 11"/>
            <p:cNvSpPr>
              <a:spLocks noChangeArrowheads="1"/>
            </p:cNvSpPr>
            <p:nvPr/>
          </p:nvSpPr>
          <p:spPr bwMode="auto">
            <a:xfrm>
              <a:off x="320675" y="1592263"/>
              <a:ext cx="3154363" cy="433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defTabSz="995363"/>
              <a:r>
                <a:rPr lang="es-ES_tradnl">
                  <a:sym typeface="Symbol" pitchFamily="18" charset="2"/>
                </a:rPr>
                <a:t>992MeV&lt; e &lt;1100MeV </a:t>
              </a:r>
              <a:endParaRPr lang="es-ES">
                <a:sym typeface="Symbol" pitchFamily="18" charset="2"/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320675" y="1135063"/>
              <a:ext cx="758825" cy="4270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u="sng">
                  <a:sym typeface="Symbol" pitchFamily="18" charset="2"/>
                </a:rPr>
                <a:t>UFD</a:t>
              </a:r>
              <a:endParaRPr lang="es-ES" u="sng">
                <a:sym typeface="Symbol" pitchFamily="18" charset="2"/>
              </a:endParaRPr>
            </a:p>
          </p:txBody>
        </p:sp>
      </p:grp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5346700" y="971550"/>
            <a:ext cx="3575050" cy="1616075"/>
            <a:chOff x="5346700" y="1116013"/>
            <a:chExt cx="3575050" cy="1616075"/>
          </a:xfrm>
        </p:grpSpPr>
        <p:sp>
          <p:nvSpPr>
            <p:cNvPr id="17430" name="Rectangle 8"/>
            <p:cNvSpPr>
              <a:spLocks noChangeArrowheads="1"/>
            </p:cNvSpPr>
            <p:nvPr/>
          </p:nvSpPr>
          <p:spPr bwMode="auto">
            <a:xfrm>
              <a:off x="5346700" y="1954213"/>
              <a:ext cx="3575050" cy="77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9569" tIns="49785" rIns="99569" bIns="49785">
              <a:spAutoFit/>
            </a:bodyPr>
            <a:lstStyle/>
            <a:p>
              <a:pPr algn="l" defTabSz="995363"/>
              <a:r>
                <a:rPr lang="es-ES_tradnl">
                  <a:sym typeface="Symbol" pitchFamily="18" charset="2"/>
                </a:rPr>
                <a:t>Dip                          1.02</a:t>
              </a:r>
            </a:p>
            <a:p>
              <a:pPr algn="l" defTabSz="995363"/>
              <a:r>
                <a:rPr lang="es-ES">
                  <a:sym typeface="Symbol" pitchFamily="18" charset="2"/>
                </a:rPr>
                <a:t>No dip                     3.49</a:t>
              </a:r>
            </a:p>
          </p:txBody>
        </p:sp>
        <p:sp>
          <p:nvSpPr>
            <p:cNvPr id="17431" name="Rectangle 11"/>
            <p:cNvSpPr>
              <a:spLocks noChangeArrowheads="1"/>
            </p:cNvSpPr>
            <p:nvPr/>
          </p:nvSpPr>
          <p:spPr bwMode="auto">
            <a:xfrm>
              <a:off x="5346700" y="1573213"/>
              <a:ext cx="3154363" cy="433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defTabSz="995363"/>
              <a:r>
                <a:rPr lang="es-ES_tradnl">
                  <a:sym typeface="Symbol" pitchFamily="18" charset="2"/>
                </a:rPr>
                <a:t>850MeV&lt; e &lt;1050MeV </a:t>
              </a:r>
              <a:endParaRPr lang="es-ES">
                <a:sym typeface="Symbol" pitchFamily="18" charset="2"/>
              </a:endParaRPr>
            </a:p>
          </p:txBody>
        </p:sp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5346700" y="1116013"/>
              <a:ext cx="758825" cy="4270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u="sng">
                  <a:sym typeface="Symbol" pitchFamily="18" charset="2"/>
                </a:rPr>
                <a:t>CFD</a:t>
              </a:r>
              <a:endParaRPr lang="es-ES" u="sng">
                <a:sym typeface="Symbol" pitchFamily="18" charset="2"/>
              </a:endParaRPr>
            </a:p>
          </p:txBody>
        </p:sp>
      </p:grpSp>
      <p:grpSp>
        <p:nvGrpSpPr>
          <p:cNvPr id="17416" name="44 Grupo"/>
          <p:cNvGrpSpPr>
            <a:grpSpLocks/>
          </p:cNvGrpSpPr>
          <p:nvPr/>
        </p:nvGrpSpPr>
        <p:grpSpPr bwMode="auto">
          <a:xfrm>
            <a:off x="161925" y="468313"/>
            <a:ext cx="6142038" cy="495300"/>
            <a:chOff x="161925" y="468313"/>
            <a:chExt cx="6142038" cy="495300"/>
          </a:xfrm>
        </p:grpSpPr>
        <p:sp>
          <p:nvSpPr>
            <p:cNvPr id="17428" name="Rectangle 7"/>
            <p:cNvSpPr>
              <a:spLocks noChangeArrowheads="1"/>
            </p:cNvSpPr>
            <p:nvPr/>
          </p:nvSpPr>
          <p:spPr bwMode="auto">
            <a:xfrm>
              <a:off x="3978275" y="468313"/>
              <a:ext cx="2325688" cy="495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569" tIns="49785" rIns="99569" bIns="49785">
              <a:spAutoFit/>
            </a:bodyPr>
            <a:lstStyle/>
            <a:p>
              <a:pPr defTabSz="995363"/>
              <a:r>
                <a:rPr lang="es-ES_tradnl" sz="2000">
                  <a:sym typeface="Symbol" pitchFamily="18" charset="2"/>
                </a:rPr>
                <a:t>GKPY S0 wave</a:t>
              </a:r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600">
                  <a:sym typeface="Symbol" pitchFamily="18" charset="2"/>
                </a:rPr>
                <a:t>d</a:t>
              </a:r>
              <a:r>
                <a:rPr lang="es-ES_tradnl" sz="2600" baseline="30000">
                  <a:sym typeface="Symbol" pitchFamily="18" charset="2"/>
                </a:rPr>
                <a:t>2</a:t>
              </a:r>
              <a:endParaRPr lang="es-ES" sz="2600" baseline="30000">
                <a:sym typeface="Symbol" pitchFamily="18" charset="2"/>
              </a:endParaRPr>
            </a:p>
          </p:txBody>
        </p:sp>
        <p:sp>
          <p:nvSpPr>
            <p:cNvPr id="17429" name="Text Box 7"/>
            <p:cNvSpPr txBox="1">
              <a:spLocks noChangeArrowheads="1"/>
            </p:cNvSpPr>
            <p:nvPr/>
          </p:nvSpPr>
          <p:spPr bwMode="auto">
            <a:xfrm>
              <a:off x="161925" y="539750"/>
              <a:ext cx="399573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algn="l" defTabSz="995363"/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Now we find large differences in </a:t>
              </a:r>
              <a:endParaRPr lang="es-ES_tradnl" sz="1200">
                <a:solidFill>
                  <a:srgbClr val="92D050"/>
                </a:solidFill>
                <a:sym typeface="Symbol" pitchFamily="18" charset="2"/>
              </a:endParaRPr>
            </a:p>
          </p:txBody>
        </p:sp>
      </p:grpSp>
      <p:sp>
        <p:nvSpPr>
          <p:cNvPr id="17423" name="Rectangle 8"/>
          <p:cNvSpPr>
            <a:spLocks noChangeArrowheads="1"/>
          </p:cNvSpPr>
          <p:nvPr/>
        </p:nvSpPr>
        <p:spPr bwMode="auto">
          <a:xfrm>
            <a:off x="5346700" y="3197225"/>
            <a:ext cx="3575050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l" defTabSz="995363"/>
            <a:r>
              <a:rPr lang="es-ES">
                <a:sym typeface="Symbol" pitchFamily="18" charset="2"/>
              </a:rPr>
              <a:t>No dip (</a:t>
            </a:r>
            <a:r>
              <a:rPr lang="es-ES" sz="1600">
                <a:sym typeface="Symbol" pitchFamily="18" charset="2"/>
              </a:rPr>
              <a:t>forced)</a:t>
            </a:r>
            <a:r>
              <a:rPr lang="es-ES">
                <a:sym typeface="Symbol" pitchFamily="18" charset="2"/>
              </a:rPr>
              <a:t>           2.06</a:t>
            </a: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5346700" y="2484438"/>
            <a:ext cx="3216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95363"/>
            <a:r>
              <a:rPr lang="es-ES" sz="1800">
                <a:sym typeface="Symbol" pitchFamily="18" charset="2"/>
              </a:rPr>
              <a:t>Improvement possible?</a:t>
            </a:r>
          </a:p>
          <a:p>
            <a:pPr algn="l" defTabSz="995363"/>
            <a:r>
              <a:rPr lang="es-ES">
                <a:sym typeface="Symbol" pitchFamily="18" charset="2"/>
              </a:rPr>
              <a:t>No dip </a:t>
            </a:r>
            <a:r>
              <a:rPr lang="es-ES" sz="1600">
                <a:sym typeface="Symbol" pitchFamily="18" charset="2"/>
              </a:rPr>
              <a:t>(enlarged errors) </a:t>
            </a:r>
            <a:r>
              <a:rPr lang="es-ES">
                <a:sym typeface="Symbol" pitchFamily="18" charset="2"/>
              </a:rPr>
              <a:t>1.66</a:t>
            </a:r>
          </a:p>
        </p:txBody>
      </p:sp>
      <p:grpSp>
        <p:nvGrpSpPr>
          <p:cNvPr id="5" name="42 Grupo"/>
          <p:cNvGrpSpPr>
            <a:grpSpLocks/>
          </p:cNvGrpSpPr>
          <p:nvPr/>
        </p:nvGrpSpPr>
        <p:grpSpPr bwMode="auto">
          <a:xfrm>
            <a:off x="1458913" y="2989263"/>
            <a:ext cx="3887787" cy="2735262"/>
            <a:chOff x="1458268" y="2988542"/>
            <a:chExt cx="3888432" cy="2736305"/>
          </a:xfrm>
        </p:grpSpPr>
        <p:grpSp>
          <p:nvGrpSpPr>
            <p:cNvPr id="17424" name="38 Grupo"/>
            <p:cNvGrpSpPr>
              <a:grpSpLocks/>
            </p:cNvGrpSpPr>
            <p:nvPr/>
          </p:nvGrpSpPr>
          <p:grpSpPr bwMode="auto">
            <a:xfrm>
              <a:off x="1458268" y="2988543"/>
              <a:ext cx="3177406" cy="2736304"/>
              <a:chOff x="1458268" y="2988543"/>
              <a:chExt cx="3177406" cy="2736304"/>
            </a:xfrm>
          </p:grpSpPr>
          <p:cxnSp>
            <p:nvCxnSpPr>
              <p:cNvPr id="17426" name="30 Conector recto de flecha"/>
              <p:cNvCxnSpPr>
                <a:cxnSpLocks noChangeShapeType="1"/>
              </p:cNvCxnSpPr>
              <p:nvPr/>
            </p:nvCxnSpPr>
            <p:spPr bwMode="auto">
              <a:xfrm rot="5400000">
                <a:off x="846200" y="4104667"/>
                <a:ext cx="2232248" cy="100811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7427" name="34 Rectángulo"/>
              <p:cNvSpPr>
                <a:spLocks noChangeArrowheads="1"/>
              </p:cNvSpPr>
              <p:nvPr/>
            </p:nvSpPr>
            <p:spPr bwMode="auto">
              <a:xfrm>
                <a:off x="2178348" y="2988543"/>
                <a:ext cx="245732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800">
                    <a:solidFill>
                      <a:srgbClr val="00FFFF"/>
                    </a:solidFill>
                    <a:sym typeface="Symbol" pitchFamily="18" charset="2"/>
                  </a:rPr>
                  <a:t>But  becomes</a:t>
                </a:r>
              </a:p>
              <a:p>
                <a:r>
                  <a:rPr lang="es-ES_tradnl" sz="1800">
                    <a:solidFill>
                      <a:srgbClr val="00FFFF"/>
                    </a:solidFill>
                    <a:sym typeface="Symbol" pitchFamily="18" charset="2"/>
                  </a:rPr>
                  <a:t>the “Dip” solution</a:t>
                </a:r>
              </a:p>
            </p:txBody>
          </p:sp>
        </p:grpSp>
        <p:cxnSp>
          <p:nvCxnSpPr>
            <p:cNvPr id="17425" name="37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4266580" y="2988542"/>
              <a:ext cx="1080120" cy="21602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46 Grupo"/>
          <p:cNvGrpSpPr>
            <a:grpSpLocks/>
          </p:cNvGrpSpPr>
          <p:nvPr/>
        </p:nvGrpSpPr>
        <p:grpSpPr bwMode="auto">
          <a:xfrm>
            <a:off x="5491163" y="2052638"/>
            <a:ext cx="5165725" cy="5448300"/>
            <a:chOff x="5491163" y="2052439"/>
            <a:chExt cx="5165116" cy="5448499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5491163" y="3786188"/>
            <a:ext cx="4824412" cy="3714750"/>
          </p:xfrm>
          <a:graphic>
            <a:graphicData uri="http://schemas.openxmlformats.org/presentationml/2006/ole">
              <p:oleObj spid="_x0000_s17410" name="Acrobat Document" r:id="rId5" imgW="10004400" imgH="7689960" progId="AcroExch.Document.7">
                <p:embed/>
              </p:oleObj>
            </a:graphicData>
          </a:graphic>
        </p:graphicFrame>
        <p:sp>
          <p:nvSpPr>
            <p:cNvPr id="17421" name="15 Rectángulo"/>
            <p:cNvSpPr>
              <a:spLocks noChangeArrowheads="1"/>
            </p:cNvSpPr>
            <p:nvPr/>
          </p:nvSpPr>
          <p:spPr bwMode="auto">
            <a:xfrm>
              <a:off x="8751399" y="2052439"/>
              <a:ext cx="190488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Other waves </a:t>
              </a:r>
            </a:p>
            <a:p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worse</a:t>
              </a:r>
            </a:p>
            <a:p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and data</a:t>
              </a:r>
            </a:p>
            <a:p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on phase</a:t>
              </a:r>
            </a:p>
            <a:p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NOT described</a:t>
              </a:r>
            </a:p>
          </p:txBody>
        </p:sp>
        <p:cxnSp>
          <p:nvCxnSpPr>
            <p:cNvPr id="17422" name="17 Conector recto de flecha"/>
            <p:cNvCxnSpPr>
              <a:cxnSpLocks noChangeShapeType="1"/>
            </p:cNvCxnSpPr>
            <p:nvPr/>
          </p:nvCxnSpPr>
          <p:spPr bwMode="auto">
            <a:xfrm rot="5400000">
              <a:off x="7866168" y="3924522"/>
              <a:ext cx="1657024" cy="936509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" name="4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8587060" y="2916535"/>
              <a:ext cx="432048" cy="43204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  <p:custDataLst>
      <p:tags r:id="rId2"/>
    </p:custDataLst>
  </p:cSld>
  <p:clrMapOvr>
    <a:masterClrMapping/>
  </p:clrMapOvr>
  <p:transition advTm="13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098228" y="107950"/>
            <a:ext cx="5465344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 eaLnBrk="1" hangingPunct="1"/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Comparison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other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results:The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f</a:t>
            </a:r>
            <a:r>
              <a:rPr lang="es-ES_tradnl" sz="2000" baseline="-25000" dirty="0" smtClean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(600)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0" y="50482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06388" y="684213"/>
          <a:ext cx="9828212" cy="6492875"/>
        </p:xfrm>
        <a:graphic>
          <a:graphicData uri="http://schemas.openxmlformats.org/presentationml/2006/ole">
            <p:oleObj spid="_x0000_s19458" name="Acrobat Document" r:id="rId5" imgW="10411200" imgH="6865200" progId="AcroExch.Document.7">
              <p:embed/>
            </p:oleObj>
          </a:graphicData>
        </a:graphic>
      </p:graphicFrame>
      <p:pic>
        <p:nvPicPr>
          <p:cNvPr id="14342" name="Picture 6" descr="C:\Users\jacobo\Desktop\Montpellier\plots\DarkBlueB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7175" y="72850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1602284" y="3492599"/>
            <a:ext cx="1656184" cy="108012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 advTm="15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 -0.0212 C -0.01885 -0.29393 -0.02879 -0.56645 -0.15687 -0.63363 C -0.2851 -0.70081 -0.67512 -0.45916 -0.77827 -0.42431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9"/>
          <p:cNvSpPr>
            <a:spLocks noChangeShapeType="1"/>
          </p:cNvSpPr>
          <p:nvPr/>
        </p:nvSpPr>
        <p:spPr bwMode="auto">
          <a:xfrm>
            <a:off x="18108" y="50482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738188" y="606425"/>
          <a:ext cx="9072562" cy="6773863"/>
        </p:xfrm>
        <a:graphic>
          <a:graphicData uri="http://schemas.openxmlformats.org/presentationml/2006/ole">
            <p:oleObj spid="_x0000_s20482" name="Acrobat Document" r:id="rId4" imgW="9915480" imgH="7664760" progId="AcroExch.Document.7">
              <p:embed/>
            </p:oleObj>
          </a:graphicData>
        </a:graphic>
      </p:graphicFrame>
      <p:pic>
        <p:nvPicPr>
          <p:cNvPr id="6" name="Picture 5" descr="C:\Users\jacobo\Desktop\Montpellier\plots\Grafico-Bola-Mu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750" y="7024688"/>
            <a:ext cx="2841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6 CuadroTexto"/>
          <p:cNvSpPr txBox="1">
            <a:spLocks noChangeArrowheads="1"/>
          </p:cNvSpPr>
          <p:nvPr/>
        </p:nvSpPr>
        <p:spPr bwMode="auto">
          <a:xfrm>
            <a:off x="5592763" y="5644951"/>
            <a:ext cx="277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rgbClr val="FF0000"/>
                </a:solidFill>
              </a:rPr>
              <a:t>Only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second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Riemann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</a:p>
          <a:p>
            <a:r>
              <a:rPr lang="es-ES" sz="2000" dirty="0" err="1">
                <a:solidFill>
                  <a:srgbClr val="FF0000"/>
                </a:solidFill>
              </a:rPr>
              <a:t>sheet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reachable</a:t>
            </a:r>
            <a:endParaRPr lang="es-ES" sz="2000" dirty="0">
              <a:solidFill>
                <a:srgbClr val="FF0000"/>
              </a:solidFill>
            </a:endParaRPr>
          </a:p>
          <a:p>
            <a:r>
              <a:rPr lang="es-ES" sz="2000" dirty="0" err="1">
                <a:solidFill>
                  <a:srgbClr val="FF0000"/>
                </a:solidFill>
              </a:rPr>
              <a:t>with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this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approach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98550" y="107950"/>
            <a:ext cx="5465344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l" defTabSz="995363" eaLnBrk="1" hangingPunct="1"/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Comparison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other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results:The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f</a:t>
            </a:r>
            <a:r>
              <a:rPr lang="es-ES_tradnl" sz="2000" baseline="-25000" dirty="0" smtClean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(600) </a:t>
            </a:r>
            <a:r>
              <a:rPr lang="es-ES_tradnl" sz="2000" dirty="0" err="1" smtClean="0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2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Tm="17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6 -0.00966 C 0.015 -0.33788 0.02079 -0.66611 -0.08656 -0.78496 C -0.19391 -0.90382 -0.54328 -0.73351 -0.63459 -0.7232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2"/>
          <p:cNvSpPr txBox="1">
            <a:spLocks noChangeArrowheads="1"/>
          </p:cNvSpPr>
          <p:nvPr/>
        </p:nvSpPr>
        <p:spPr bwMode="auto">
          <a:xfrm>
            <a:off x="4410596" y="0"/>
            <a:ext cx="1297537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l" defTabSz="995363"/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Summary</a:t>
            </a:r>
            <a:endParaRPr lang="es-ES_tradnl" sz="2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8442" name="Line 3"/>
          <p:cNvSpPr>
            <a:spLocks noChangeShapeType="1"/>
          </p:cNvSpPr>
          <p:nvPr/>
        </p:nvSpPr>
        <p:spPr bwMode="auto">
          <a:xfrm>
            <a:off x="17463" y="368300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8" name="37 Grupo"/>
          <p:cNvGrpSpPr/>
          <p:nvPr/>
        </p:nvGrpSpPr>
        <p:grpSpPr>
          <a:xfrm>
            <a:off x="522164" y="4860751"/>
            <a:ext cx="9577064" cy="1584176"/>
            <a:chOff x="594172" y="2268463"/>
            <a:chExt cx="9577064" cy="1584176"/>
          </a:xfrm>
        </p:grpSpPr>
        <p:sp>
          <p:nvSpPr>
            <p:cNvPr id="18447" name="Rectangle 12"/>
            <p:cNvSpPr>
              <a:spLocks noChangeArrowheads="1"/>
            </p:cNvSpPr>
            <p:nvPr/>
          </p:nvSpPr>
          <p:spPr bwMode="auto">
            <a:xfrm>
              <a:off x="753251" y="2536304"/>
              <a:ext cx="2295565" cy="93871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95363">
                <a:spcBef>
                  <a:spcPct val="50000"/>
                </a:spcBef>
              </a:pPr>
              <a:r>
                <a:rPr lang="es-ES_tradnl" dirty="0">
                  <a:solidFill>
                    <a:srgbClr val="00FFFF"/>
                  </a:solidFill>
                  <a:sym typeface="Symbol" pitchFamily="18" charset="2"/>
                </a:rPr>
                <a:t>GKPY </a:t>
              </a: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Eqs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. pole:</a:t>
              </a:r>
            </a:p>
            <a:p>
              <a:pPr algn="r" defTabSz="995363">
                <a:spcBef>
                  <a:spcPct val="50000"/>
                </a:spcBef>
              </a:pPr>
              <a:r>
                <a:rPr lang="es-ES_tradnl" dirty="0" err="1" smtClean="0">
                  <a:solidFill>
                    <a:srgbClr val="00FFFF"/>
                  </a:solidFill>
                  <a:sym typeface="Symbol" pitchFamily="18" charset="2"/>
                </a:rPr>
                <a:t>Residue</a:t>
              </a:r>
              <a:r>
                <a:rPr lang="es-ES_tradnl" dirty="0" smtClean="0">
                  <a:solidFill>
                    <a:srgbClr val="00FFFF"/>
                  </a:solidFill>
                  <a:sym typeface="Symbol" pitchFamily="18" charset="2"/>
                </a:rPr>
                <a:t>:</a:t>
              </a:r>
              <a:endParaRPr lang="es-ES_tradnl" dirty="0">
                <a:sym typeface="Symbol" pitchFamily="18" charset="2"/>
              </a:endParaRPr>
            </a:p>
          </p:txBody>
        </p:sp>
        <p:graphicFrame>
          <p:nvGraphicFramePr>
            <p:cNvPr id="18435" name="Object 14"/>
            <p:cNvGraphicFramePr>
              <a:graphicFrameLocks noChangeAspect="1"/>
            </p:cNvGraphicFramePr>
            <p:nvPr/>
          </p:nvGraphicFramePr>
          <p:xfrm>
            <a:off x="3060700" y="2412479"/>
            <a:ext cx="3278188" cy="666750"/>
          </p:xfrm>
          <a:graphic>
            <a:graphicData uri="http://schemas.openxmlformats.org/presentationml/2006/ole">
              <p:oleObj spid="_x0000_s120834" name="Ecuación" r:id="rId4" imgW="1523880" imgH="241200" progId="Equation.3">
                <p:embed/>
              </p:oleObj>
            </a:graphicData>
          </a:graphic>
        </p:graphicFrame>
        <p:graphicFrame>
          <p:nvGraphicFramePr>
            <p:cNvPr id="18436" name="Object 24"/>
            <p:cNvGraphicFramePr>
              <a:graphicFrameLocks noChangeAspect="1"/>
            </p:cNvGraphicFramePr>
            <p:nvPr/>
          </p:nvGraphicFramePr>
          <p:xfrm>
            <a:off x="6838950" y="2414066"/>
            <a:ext cx="3127375" cy="646113"/>
          </p:xfrm>
          <a:graphic>
            <a:graphicData uri="http://schemas.openxmlformats.org/presentationml/2006/ole">
              <p:oleObj spid="_x0000_s120835" name="Ecuación" r:id="rId5" imgW="1498320" imgH="241200" progId="Equation.3">
                <p:embed/>
              </p:oleObj>
            </a:graphicData>
          </a:graphic>
        </p:graphicFrame>
        <p:graphicFrame>
          <p:nvGraphicFramePr>
            <p:cNvPr id="2" name="Object 14"/>
            <p:cNvGraphicFramePr>
              <a:graphicFrameLocks noChangeAspect="1"/>
            </p:cNvGraphicFramePr>
            <p:nvPr/>
          </p:nvGraphicFramePr>
          <p:xfrm>
            <a:off x="3465513" y="2978795"/>
            <a:ext cx="2432050" cy="701675"/>
          </p:xfrm>
          <a:graphic>
            <a:graphicData uri="http://schemas.openxmlformats.org/presentationml/2006/ole">
              <p:oleObj spid="_x0000_s120839" name="Ecuación" r:id="rId6" imgW="1130040" imgH="253800" progId="Equation.3">
                <p:embed/>
              </p:oleObj>
            </a:graphicData>
          </a:graphic>
        </p:graphicFrame>
        <p:graphicFrame>
          <p:nvGraphicFramePr>
            <p:cNvPr id="3" name="Object 14"/>
            <p:cNvGraphicFramePr>
              <a:graphicFrameLocks noChangeAspect="1"/>
            </p:cNvGraphicFramePr>
            <p:nvPr/>
          </p:nvGraphicFramePr>
          <p:xfrm>
            <a:off x="7259638" y="3013720"/>
            <a:ext cx="2489200" cy="701675"/>
          </p:xfrm>
          <a:graphic>
            <a:graphicData uri="http://schemas.openxmlformats.org/presentationml/2006/ole">
              <p:oleObj spid="_x0000_s120840" name="Ecuación" r:id="rId7" imgW="1155600" imgH="253800" progId="Equation.3">
                <p:embed/>
              </p:oleObj>
            </a:graphicData>
          </a:graphic>
        </p:graphicFrame>
        <p:sp>
          <p:nvSpPr>
            <p:cNvPr id="28" name="27 Rectángulo"/>
            <p:cNvSpPr/>
            <p:nvPr/>
          </p:nvSpPr>
          <p:spPr bwMode="auto">
            <a:xfrm>
              <a:off x="594172" y="2268463"/>
              <a:ext cx="9577064" cy="1584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23 Grupo"/>
          <p:cNvGrpSpPr>
            <a:grpSpLocks/>
          </p:cNvGrpSpPr>
          <p:nvPr/>
        </p:nvGrpSpPr>
        <p:grpSpPr bwMode="auto">
          <a:xfrm>
            <a:off x="522164" y="763588"/>
            <a:ext cx="7128792" cy="712787"/>
            <a:chOff x="630238" y="2052736"/>
            <a:chExt cx="6738937" cy="712788"/>
          </a:xfrm>
        </p:grpSpPr>
        <p:pic>
          <p:nvPicPr>
            <p:cNvPr id="25" name="Picture 11" descr="ballorang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238" y="2328912"/>
              <a:ext cx="223837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966788" y="2052736"/>
              <a:ext cx="6402387" cy="71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/>
            <a:lstStyle/>
            <a:p>
              <a:pPr algn="l" defTabSz="995363"/>
              <a:r>
                <a:rPr lang="es-ES_tradnl" sz="2000">
                  <a:sym typeface="Symbol" pitchFamily="18" charset="2"/>
                </a:rPr>
                <a:t>Simple and easy to use</a:t>
              </a:r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  parametrizations fitted to  scattering DATA </a:t>
              </a:r>
            </a:p>
            <a:p>
              <a:pPr algn="l" defTabSz="995363"/>
              <a:r>
                <a:rPr lang="es-ES_tradnl" sz="2000">
                  <a:solidFill>
                    <a:srgbClr val="00FFFF"/>
                  </a:solidFill>
                  <a:sym typeface="Symbol" pitchFamily="18" charset="2"/>
                </a:rPr>
                <a:t>CONSTRAINED by FDR’s+ Roy Eqs+ </a:t>
              </a:r>
              <a:r>
                <a:rPr lang="es-ES_tradnl" sz="2000">
                  <a:sym typeface="Symbol" pitchFamily="18" charset="2"/>
                </a:rPr>
                <a:t>3 GKPY Eqs</a:t>
              </a:r>
            </a:p>
          </p:txBody>
        </p:sp>
      </p:grpSp>
      <p:grpSp>
        <p:nvGrpSpPr>
          <p:cNvPr id="27" name="16 Grupo"/>
          <p:cNvGrpSpPr>
            <a:grpSpLocks/>
          </p:cNvGrpSpPr>
          <p:nvPr/>
        </p:nvGrpSpPr>
        <p:grpSpPr bwMode="auto">
          <a:xfrm>
            <a:off x="450156" y="3348583"/>
            <a:ext cx="10009112" cy="909634"/>
            <a:chOff x="681608" y="5076779"/>
            <a:chExt cx="9417620" cy="909112"/>
          </a:xfrm>
        </p:grpSpPr>
        <p:grpSp>
          <p:nvGrpSpPr>
            <p:cNvPr id="29" name="14 Grupo"/>
            <p:cNvGrpSpPr>
              <a:grpSpLocks/>
            </p:cNvGrpSpPr>
            <p:nvPr/>
          </p:nvGrpSpPr>
          <p:grpSpPr bwMode="auto">
            <a:xfrm>
              <a:off x="681608" y="5292799"/>
              <a:ext cx="9345612" cy="693092"/>
              <a:chOff x="547688" y="6111875"/>
              <a:chExt cx="9345612" cy="693092"/>
            </a:xfrm>
          </p:grpSpPr>
          <p:pic>
            <p:nvPicPr>
              <p:cNvPr id="36" name="Picture 21" descr="ballorang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7688" y="6111875"/>
                <a:ext cx="223837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884238" y="6169967"/>
                <a:ext cx="9009062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69" tIns="49785" rIns="99569" bIns="49785" anchor="ctr"/>
              <a:lstStyle/>
              <a:p>
                <a:pPr algn="l" defTabSz="995363"/>
                <a:endParaRPr lang="es-ES_tradnl" sz="150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30" name="15 Rectángulo"/>
            <p:cNvSpPr>
              <a:spLocks noChangeArrowheads="1"/>
            </p:cNvSpPr>
            <p:nvPr/>
          </p:nvSpPr>
          <p:spPr bwMode="auto">
            <a:xfrm>
              <a:off x="1026220" y="5076779"/>
              <a:ext cx="9073008" cy="86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95363">
                <a:spcBef>
                  <a:spcPct val="50000"/>
                </a:spcBef>
              </a:pPr>
              <a:r>
                <a:rPr lang="el-GR" sz="2000" dirty="0" smtClean="0">
                  <a:solidFill>
                    <a:srgbClr val="00FFFF"/>
                  </a:solidFill>
                  <a:sym typeface="Symbol" pitchFamily="18" charset="2"/>
                </a:rPr>
                <a:t>σ</a:t>
              </a:r>
              <a:r>
                <a:rPr lang="es-ES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" sz="2000" dirty="0">
                  <a:solidFill>
                    <a:srgbClr val="00FFFF"/>
                  </a:solidFill>
                  <a:sym typeface="Symbol" pitchFamily="18" charset="2"/>
                </a:rPr>
                <a:t>and 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f0(980) </a:t>
              </a:r>
              <a:r>
                <a:rPr lang="es-ES_tradnl" sz="2000" dirty="0" err="1">
                  <a:solidFill>
                    <a:srgbClr val="00FFFF"/>
                  </a:solidFill>
                  <a:sym typeface="Symbol" pitchFamily="18" charset="2"/>
                </a:rPr>
                <a:t>poles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obtained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err="1" smtClean="0">
                  <a:solidFill>
                    <a:srgbClr val="00FFFF"/>
                  </a:solidFill>
                  <a:sym typeface="Symbol" pitchFamily="18" charset="2"/>
                </a:rPr>
                <a:t>from</a:t>
              </a:r>
              <a:r>
                <a:rPr lang="es-ES_tradnl" sz="20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000" dirty="0" smtClean="0">
                  <a:sym typeface="Symbol" pitchFamily="18" charset="2"/>
                </a:rPr>
                <a:t>DISPERSIVE INTEGRALS</a:t>
              </a:r>
            </a:p>
            <a:p>
              <a:pPr algn="l" defTabSz="995363">
                <a:spcBef>
                  <a:spcPct val="50000"/>
                </a:spcBef>
              </a:pPr>
              <a:r>
                <a:rPr lang="es-ES_tradnl" sz="2000" dirty="0" smtClean="0">
                  <a:sym typeface="Symbol" pitchFamily="18" charset="2"/>
                </a:rPr>
                <a:t>MODEL INDEPENDENT DETERMINATION FROM DATA </a:t>
              </a:r>
              <a:r>
                <a:rPr lang="es-ES_tradnl" sz="1600" dirty="0" smtClean="0">
                  <a:sym typeface="Symbol" pitchFamily="18" charset="2"/>
                </a:rPr>
                <a:t>(and NO ChPT).</a:t>
              </a:r>
              <a:endParaRPr lang="es-ES_tradnl" sz="2000" dirty="0">
                <a:sym typeface="Symbol" pitchFamily="18" charset="2"/>
              </a:endParaRPr>
            </a:p>
          </p:txBody>
        </p:sp>
      </p:grp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882204" y="1404367"/>
            <a:ext cx="8255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/>
          <a:lstStyle/>
          <a:p>
            <a:pPr algn="l" defTabSz="995363"/>
            <a:r>
              <a:rPr lang="es-ES_tradnl" sz="1700" dirty="0">
                <a:sym typeface="Symbol" pitchFamily="18" charset="2"/>
              </a:rPr>
              <a:t>“</a:t>
            </a:r>
            <a:r>
              <a:rPr lang="es-ES_tradnl" sz="1700" dirty="0" err="1">
                <a:sym typeface="Symbol" pitchFamily="18" charset="2"/>
              </a:rPr>
              <a:t>Dip</a:t>
            </a:r>
            <a:r>
              <a:rPr lang="es-ES_tradnl" sz="1700" dirty="0">
                <a:sym typeface="Symbol" pitchFamily="18" charset="2"/>
              </a:rPr>
              <a:t> </a:t>
            </a:r>
            <a:r>
              <a:rPr lang="es-ES_tradnl" sz="1700" dirty="0" err="1">
                <a:sym typeface="Symbol" pitchFamily="18" charset="2"/>
              </a:rPr>
              <a:t>scenario</a:t>
            </a:r>
            <a:r>
              <a:rPr lang="es-ES_tradnl" sz="1700" dirty="0">
                <a:sym typeface="Symbol" pitchFamily="18" charset="2"/>
              </a:rPr>
              <a:t>” </a:t>
            </a:r>
            <a:r>
              <a:rPr lang="es-ES_tradnl" sz="1700" dirty="0" err="1">
                <a:sym typeface="Symbol" pitchFamily="18" charset="2"/>
              </a:rPr>
              <a:t>for</a:t>
            </a:r>
            <a:r>
              <a:rPr lang="es-ES_tradnl" sz="1700" dirty="0">
                <a:sym typeface="Symbol" pitchFamily="18" charset="2"/>
              </a:rPr>
              <a:t> </a:t>
            </a:r>
            <a:r>
              <a:rPr lang="es-ES_tradnl" sz="1700" dirty="0" err="1">
                <a:sym typeface="Symbol" pitchFamily="18" charset="2"/>
              </a:rPr>
              <a:t>inelasticity</a:t>
            </a:r>
            <a:r>
              <a:rPr lang="es-ES_tradnl" sz="1700" dirty="0">
                <a:sym typeface="Symbol" pitchFamily="18" charset="2"/>
              </a:rPr>
              <a:t> </a:t>
            </a:r>
            <a:r>
              <a:rPr lang="es-ES_tradnl" sz="1700" dirty="0" err="1">
                <a:sym typeface="Symbol" pitchFamily="18" charset="2"/>
              </a:rPr>
              <a:t>favored</a:t>
            </a:r>
            <a:endParaRPr lang="es-ES_tradnl" sz="1700" dirty="0">
              <a:solidFill>
                <a:srgbClr val="00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Picture 9" descr="C:\Users\jrpelaez\AppData\Local\Temp\Rar$DR01.389\UFD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540271"/>
            <a:ext cx="4241573" cy="3240360"/>
          </a:xfrm>
          <a:prstGeom prst="rect">
            <a:avLst/>
          </a:prstGeom>
          <a:noFill/>
        </p:spPr>
      </p:pic>
      <p:pic>
        <p:nvPicPr>
          <p:cNvPr id="198666" name="Picture 10" descr="C:\Users\jrpelaez\AppData\Local\Temp\Rar$DR02.829\UFDr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724" y="468263"/>
            <a:ext cx="4414737" cy="3372649"/>
          </a:xfrm>
          <a:prstGeom prst="rect">
            <a:avLst/>
          </a:prstGeom>
          <a:noFill/>
        </p:spPr>
      </p:pic>
      <p:pic>
        <p:nvPicPr>
          <p:cNvPr id="198667" name="Picture 11" descr="C:\Users\jrpelaez\AppData\Local\Temp\Rar$DR04.664\UFD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476" y="3852639"/>
            <a:ext cx="4407298" cy="334858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602284" y="41406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00FFFF"/>
                </a:solidFill>
                <a:sym typeface="Symbol" pitchFamily="18" charset="2"/>
              </a:rPr>
              <a:t>UFD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jrpelaez\AppData\Local\Temp\Rar$DR09.709\pimp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04" y="468263"/>
            <a:ext cx="3581772" cy="2736304"/>
          </a:xfrm>
          <a:prstGeom prst="rect">
            <a:avLst/>
          </a:prstGeom>
          <a:noFill/>
        </p:spPr>
      </p:pic>
      <p:pic>
        <p:nvPicPr>
          <p:cNvPr id="199683" name="Picture 3" descr="C:\Users\jrpelaez\AppData\Local\Temp\Rar$DR11.869\pipp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716" y="468263"/>
            <a:ext cx="3600400" cy="2750534"/>
          </a:xfrm>
          <a:prstGeom prst="rect">
            <a:avLst/>
          </a:prstGeom>
          <a:noFill/>
        </p:spPr>
      </p:pic>
      <p:pic>
        <p:nvPicPr>
          <p:cNvPr id="199684" name="Picture 4" descr="C:\Users\jrpelaez\AppData\Local\Temp\Rar$DR13.182\pippimZakha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344" y="4212680"/>
            <a:ext cx="3581772" cy="2736303"/>
          </a:xfrm>
          <a:prstGeom prst="rect">
            <a:avLst/>
          </a:prstGeom>
          <a:noFill/>
        </p:spPr>
      </p:pic>
      <p:pic>
        <p:nvPicPr>
          <p:cNvPr id="199685" name="Picture 5" descr="C:\Users\jrpelaez\AppData\Local\Temp\Rar$DR15.659\pippimZakharo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841" y="4140672"/>
            <a:ext cx="3581772" cy="2736304"/>
          </a:xfrm>
          <a:prstGeom prst="rect">
            <a:avLst/>
          </a:prstGeom>
          <a:noFill/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58468" y="3564607"/>
            <a:ext cx="3455127" cy="382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104306" tIns="52153" rIns="104306" bIns="52153">
            <a:spAutoFit/>
          </a:bodyPr>
          <a:lstStyle/>
          <a:p>
            <a:pPr eaLnBrk="1" hangingPunct="1"/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When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fitting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also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 smtClean="0">
                <a:solidFill>
                  <a:srgbClr val="00FFFF"/>
                </a:solidFill>
                <a:sym typeface="Symbol" pitchFamily="18" charset="2"/>
              </a:rPr>
              <a:t>Zakharov</a:t>
            </a:r>
            <a:r>
              <a:rPr lang="es-ES_tradnl" sz="1800" dirty="0" smtClean="0">
                <a:solidFill>
                  <a:srgbClr val="00FFFF"/>
                </a:solidFill>
                <a:sym typeface="Symbol" pitchFamily="18" charset="2"/>
              </a:rPr>
              <a:t> data</a:t>
            </a:r>
            <a:endParaRPr lang="en-GB" sz="1800" dirty="0">
              <a:solidFill>
                <a:srgbClr val="00FF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101854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101854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22513" y="4429125"/>
            <a:ext cx="7200900" cy="3024188"/>
            <a:chOff x="1463" y="2790"/>
            <a:chExt cx="4536" cy="1905"/>
          </a:xfrm>
        </p:grpSpPr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V="1">
              <a:off x="4956" y="2790"/>
              <a:ext cx="17" cy="11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4076" y="3960"/>
              <a:ext cx="1923" cy="7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defTabSz="1042988" eaLnBrk="1" hangingPunct="1"/>
              <a:r>
                <a:rPr lang="es-ES" sz="2300">
                  <a:solidFill>
                    <a:srgbClr val="FF0000"/>
                  </a:solidFill>
                </a:rPr>
                <a:t>’95 model by </a:t>
              </a:r>
            </a:p>
            <a:p>
              <a:pPr defTabSz="1042988" eaLnBrk="1" hangingPunct="1"/>
              <a:r>
                <a:rPr lang="es-ES" sz="2300">
                  <a:solidFill>
                    <a:srgbClr val="FF0000"/>
                  </a:solidFill>
                </a:rPr>
                <a:t>one of the authors of  </a:t>
              </a:r>
            </a:p>
            <a:p>
              <a:pPr defTabSz="1042988" eaLnBrk="1" hangingPunct="1"/>
              <a:r>
                <a:rPr lang="es-ES" sz="2300">
                  <a:solidFill>
                    <a:srgbClr val="FF0000"/>
                  </a:solidFill>
                </a:rPr>
                <a:t>PDG review</a:t>
              </a:r>
              <a:endParaRPr lang="en-US" sz="2300">
                <a:solidFill>
                  <a:srgbClr val="FF0000"/>
                </a:solidFill>
              </a:endParaRPr>
            </a:p>
          </p:txBody>
        </p:sp>
        <p:sp>
          <p:nvSpPr>
            <p:cNvPr id="24589" name="Line 11"/>
            <p:cNvSpPr>
              <a:spLocks noChangeShapeType="1"/>
            </p:cNvSpPr>
            <p:nvPr/>
          </p:nvSpPr>
          <p:spPr bwMode="auto">
            <a:xfrm flipH="1" flipV="1">
              <a:off x="1463" y="4060"/>
              <a:ext cx="2613" cy="3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2025" y="4140200"/>
            <a:ext cx="3184525" cy="1660525"/>
            <a:chOff x="2206" y="2608"/>
            <a:chExt cx="2006" cy="1046"/>
          </a:xfrm>
        </p:grpSpPr>
        <p:sp>
          <p:nvSpPr>
            <p:cNvPr id="24583" name="Rectangle 10"/>
            <p:cNvSpPr>
              <a:spLocks noChangeArrowheads="1"/>
            </p:cNvSpPr>
            <p:nvPr/>
          </p:nvSpPr>
          <p:spPr bwMode="auto">
            <a:xfrm>
              <a:off x="3776" y="3017"/>
              <a:ext cx="4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defTabSz="1042988" eaLnBrk="1" hangingPunct="1"/>
              <a:r>
                <a:rPr lang="es-ES" sz="1700">
                  <a:solidFill>
                    <a:srgbClr val="FF0000"/>
                  </a:solidFill>
                </a:rPr>
                <a:t>1987</a:t>
              </a:r>
              <a:endParaRPr lang="en-US" sz="1700">
                <a:solidFill>
                  <a:srgbClr val="FF0000"/>
                </a:solidFill>
              </a:endParaRPr>
            </a:p>
          </p:txBody>
        </p:sp>
        <p:sp>
          <p:nvSpPr>
            <p:cNvPr id="24584" name="Rectangle 13"/>
            <p:cNvSpPr>
              <a:spLocks noChangeArrowheads="1"/>
            </p:cNvSpPr>
            <p:nvPr/>
          </p:nvSpPr>
          <p:spPr bwMode="auto">
            <a:xfrm>
              <a:off x="3187" y="3425"/>
              <a:ext cx="4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defTabSz="1042988" eaLnBrk="1" hangingPunct="1"/>
              <a:r>
                <a:rPr lang="es-ES" sz="1700">
                  <a:solidFill>
                    <a:srgbClr val="FF0000"/>
                  </a:solidFill>
                </a:rPr>
                <a:t>1979</a:t>
              </a:r>
              <a:endParaRPr lang="en-US" sz="1700">
                <a:solidFill>
                  <a:srgbClr val="FF0000"/>
                </a:solidFill>
              </a:endParaRPr>
            </a:p>
          </p:txBody>
        </p:sp>
        <p:sp>
          <p:nvSpPr>
            <p:cNvPr id="24585" name="Rectangle 17"/>
            <p:cNvSpPr>
              <a:spLocks noChangeArrowheads="1"/>
            </p:cNvSpPr>
            <p:nvPr/>
          </p:nvSpPr>
          <p:spPr bwMode="auto">
            <a:xfrm>
              <a:off x="2642" y="2608"/>
              <a:ext cx="4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defTabSz="1042988" eaLnBrk="1" hangingPunct="1"/>
              <a:r>
                <a:rPr lang="es-ES" sz="1700">
                  <a:solidFill>
                    <a:srgbClr val="FF0000"/>
                  </a:solidFill>
                </a:rPr>
                <a:t>1973</a:t>
              </a:r>
              <a:endParaRPr lang="en-US" sz="1700">
                <a:solidFill>
                  <a:srgbClr val="FF0000"/>
                </a:solidFill>
              </a:endParaRPr>
            </a:p>
          </p:txBody>
        </p:sp>
        <p:sp>
          <p:nvSpPr>
            <p:cNvPr id="24586" name="Rectangle 18"/>
            <p:cNvSpPr>
              <a:spLocks noChangeArrowheads="1"/>
            </p:cNvSpPr>
            <p:nvPr/>
          </p:nvSpPr>
          <p:spPr bwMode="auto">
            <a:xfrm>
              <a:off x="2206" y="3060"/>
              <a:ext cx="4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defTabSz="1042988" eaLnBrk="1" hangingPunct="1"/>
              <a:r>
                <a:rPr lang="es-ES" sz="1700">
                  <a:solidFill>
                    <a:srgbClr val="FF0000"/>
                  </a:solidFill>
                </a:rPr>
                <a:t>1972</a:t>
              </a:r>
              <a:endParaRPr lang="en-US" sz="1700">
                <a:solidFill>
                  <a:srgbClr val="FF0000"/>
                </a:solidFill>
              </a:endParaRPr>
            </a:p>
          </p:txBody>
        </p:sp>
      </p:grp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410075" y="1189038"/>
            <a:ext cx="3744913" cy="209232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Most confusion </a:t>
            </a:r>
          </a:p>
          <a:p>
            <a:r>
              <a:rPr lang="es-ES" sz="2400" b="1">
                <a:solidFill>
                  <a:srgbClr val="FF0000"/>
                </a:solidFill>
              </a:rPr>
              <a:t>due to using</a:t>
            </a:r>
          </a:p>
          <a:p>
            <a:r>
              <a:rPr lang="es-ES" sz="2400" b="1">
                <a:solidFill>
                  <a:srgbClr val="FF0000"/>
                </a:solidFill>
              </a:rPr>
              <a:t>MODELS</a:t>
            </a:r>
          </a:p>
          <a:p>
            <a:r>
              <a:rPr lang="es-ES" sz="2000" b="1">
                <a:solidFill>
                  <a:srgbClr val="FF0000"/>
                </a:solidFill>
              </a:rPr>
              <a:t>(with questionable</a:t>
            </a:r>
          </a:p>
          <a:p>
            <a:r>
              <a:rPr lang="es-ES" sz="2000" b="1">
                <a:solidFill>
                  <a:srgbClr val="FF0000"/>
                </a:solidFill>
              </a:rPr>
              <a:t>analytic properties)</a:t>
            </a:r>
          </a:p>
          <a:p>
            <a:endParaRPr lang="es-ES" sz="1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40166" y="33257"/>
            <a:ext cx="3859035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dirty="0" err="1">
                <a:solidFill>
                  <a:srgbClr val="66FFFF"/>
                </a:solidFill>
                <a:sym typeface="Symbol" pitchFamily="18" charset="2"/>
              </a:rPr>
              <a:t>Motivation</a:t>
            </a:r>
            <a:r>
              <a:rPr lang="es-ES_tradnl" sz="2100" dirty="0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s-ES" sz="21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>
                <a:solidFill>
                  <a:srgbClr val="66FFFF"/>
                </a:solidFill>
                <a:sym typeface="Symbol" pitchFamily="18" charset="2"/>
              </a:rPr>
              <a:t> role of </a:t>
            </a:r>
            <a:r>
              <a:rPr lang="es-ES" sz="2100" dirty="0" err="1">
                <a:solidFill>
                  <a:srgbClr val="66FFFF"/>
                </a:solidFill>
                <a:sym typeface="Symbol" pitchFamily="18" charset="2"/>
              </a:rPr>
              <a:t>scalars</a:t>
            </a:r>
            <a:endParaRPr lang="en-GB" sz="21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738188" y="2293560"/>
            <a:ext cx="7679435" cy="788817"/>
            <a:chOff x="773578" y="3298888"/>
            <a:chExt cx="6566233" cy="715283"/>
          </a:xfrm>
        </p:grpSpPr>
        <p:pic>
          <p:nvPicPr>
            <p:cNvPr id="19469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3456168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54"/>
            <p:cNvSpPr txBox="1">
              <a:spLocks noChangeArrowheads="1"/>
            </p:cNvSpPr>
            <p:nvPr/>
          </p:nvSpPr>
          <p:spPr bwMode="auto">
            <a:xfrm>
              <a:off x="1019857" y="3298888"/>
              <a:ext cx="6319954" cy="715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47" tIns="40074" rIns="80147" bIns="40074" anchor="ctr">
              <a:spAutoFit/>
            </a:bodyPr>
            <a:lstStyle/>
            <a:p>
              <a:pPr algn="just" defTabSz="914486"/>
              <a:r>
                <a:rPr lang="es-ES_tradnl" sz="2300" dirty="0" smtClean="0"/>
                <a:t>Glueballs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: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F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eature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>
                  <a:solidFill>
                    <a:srgbClr val="00FFFF"/>
                  </a:solidFill>
                </a:rPr>
                <a:t>of non-</a:t>
              </a:r>
              <a:r>
                <a:rPr lang="es-ES_tradnl" sz="2300" dirty="0" err="1">
                  <a:solidFill>
                    <a:srgbClr val="00FFFF"/>
                  </a:solidFill>
                </a:rPr>
                <a:t>abelian</a:t>
              </a:r>
              <a:r>
                <a:rPr lang="es-ES_tradnl" sz="2300" dirty="0">
                  <a:solidFill>
                    <a:srgbClr val="00FFFF"/>
                  </a:solidFill>
                </a:rPr>
                <a:t> QCD </a:t>
              </a:r>
              <a:r>
                <a:rPr lang="es-ES_tradnl" sz="2300" dirty="0" err="1">
                  <a:solidFill>
                    <a:srgbClr val="00FFFF"/>
                  </a:solidFill>
                </a:rPr>
                <a:t>nature</a:t>
              </a:r>
              <a:endParaRPr lang="es-ES_tradnl" sz="2300" dirty="0">
                <a:solidFill>
                  <a:srgbClr val="00FFFF"/>
                </a:solidFill>
              </a:endParaRPr>
            </a:p>
            <a:p>
              <a:pPr algn="just" defTabSz="914486"/>
              <a:r>
                <a:rPr lang="es-ES_tradnl" sz="2300" dirty="0" err="1" smtClean="0">
                  <a:solidFill>
                    <a:srgbClr val="00FFFF"/>
                  </a:solidFill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lightest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one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</a:rPr>
                <a:t>expected</a:t>
              </a:r>
              <a:r>
                <a:rPr lang="es-ES_tradnl" sz="2300" dirty="0" smtClean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with</a:t>
              </a:r>
              <a:r>
                <a:rPr lang="es-ES_tradnl" sz="2300" dirty="0">
                  <a:solidFill>
                    <a:srgbClr val="00FFFF"/>
                  </a:solidFill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</a:rPr>
                <a:t>these</a:t>
              </a:r>
              <a:r>
                <a:rPr lang="es-ES_tradnl" sz="2300" dirty="0">
                  <a:solidFill>
                    <a:srgbClr val="00FFFF"/>
                  </a:solidFill>
                </a:rPr>
                <a:t> quantum </a:t>
              </a:r>
              <a:r>
                <a:rPr lang="es-ES_tradnl" sz="2300" dirty="0" err="1">
                  <a:solidFill>
                    <a:srgbClr val="00FFFF"/>
                  </a:solidFill>
                </a:rPr>
                <a:t>numbers</a:t>
              </a:r>
              <a:endParaRPr lang="es-ES_tradnl" sz="23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738188" y="3644485"/>
            <a:ext cx="8953865" cy="442069"/>
            <a:chOff x="773578" y="4711927"/>
            <a:chExt cx="7656667" cy="400993"/>
          </a:xfrm>
        </p:grpSpPr>
        <p:sp>
          <p:nvSpPr>
            <p:cNvPr id="19467" name="Rectangle 49"/>
            <p:cNvSpPr>
              <a:spLocks noChangeArrowheads="1"/>
            </p:cNvSpPr>
            <p:nvPr/>
          </p:nvSpPr>
          <p:spPr bwMode="auto">
            <a:xfrm>
              <a:off x="1043608" y="4711927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Why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lesser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role in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u="sng" dirty="0" err="1" smtClean="0">
                  <a:sym typeface="Symbol" pitchFamily="18" charset="2"/>
                </a:rPr>
                <a:t>saturation</a:t>
              </a:r>
              <a:r>
                <a:rPr lang="es-ES_tradnl" sz="2300" u="sng" dirty="0" smtClean="0">
                  <a:sym typeface="Symbol" pitchFamily="18" charset="2"/>
                </a:rPr>
                <a:t> of ChPT </a:t>
              </a:r>
              <a:r>
                <a:rPr lang="es-ES_tradnl" sz="2300" u="sng" dirty="0" err="1" smtClean="0">
                  <a:sym typeface="Symbol" pitchFamily="18" charset="2"/>
                </a:rPr>
                <a:t>parameters</a:t>
              </a:r>
              <a:r>
                <a:rPr lang="es-ES_tradnl" sz="2300" u="sng" dirty="0" smtClean="0">
                  <a:sym typeface="Symbol" pitchFamily="18" charset="2"/>
                </a:rPr>
                <a:t>?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19468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20 Grupo"/>
          <p:cNvGrpSpPr/>
          <p:nvPr/>
        </p:nvGrpSpPr>
        <p:grpSpPr>
          <a:xfrm>
            <a:off x="738188" y="746068"/>
            <a:ext cx="8904386" cy="985384"/>
            <a:chOff x="904113" y="746068"/>
            <a:chExt cx="8904386" cy="985384"/>
          </a:xfrm>
        </p:grpSpPr>
        <p:pic>
          <p:nvPicPr>
            <p:cNvPr id="19461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113" y="922405"/>
              <a:ext cx="107677" cy="10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52"/>
            <p:cNvSpPr>
              <a:spLocks noChangeArrowheads="1"/>
            </p:cNvSpPr>
            <p:nvPr/>
          </p:nvSpPr>
          <p:spPr bwMode="auto">
            <a:xfrm>
              <a:off x="1170236" y="746068"/>
              <a:ext cx="8638263" cy="9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51" tIns="49777" rIns="99551" bIns="4977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f</a:t>
              </a:r>
              <a:r>
                <a:rPr lang="es-ES_tradnl" sz="2300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’s 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have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the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>
                  <a:solidFill>
                    <a:srgbClr val="00FFFF"/>
                  </a:solidFill>
                  <a:sym typeface="Symbol" pitchFamily="18" charset="2"/>
                </a:rPr>
                <a:t>vacuum</a:t>
              </a:r>
              <a:r>
                <a:rPr lang="es-ES_tradnl" sz="2300" dirty="0">
                  <a:solidFill>
                    <a:srgbClr val="00FFFF"/>
                  </a:solidFill>
                  <a:sym typeface="Symbol" pitchFamily="18" charset="2"/>
                </a:rPr>
                <a:t> quantum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numbers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</a:p>
            <a:p>
              <a:pPr algn="just" defTabSz="995974">
                <a:spcBef>
                  <a:spcPct val="50000"/>
                </a:spcBef>
              </a:pP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Relevant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spontaneous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chiral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symmetry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breaking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</a:t>
              </a:r>
              <a:endParaRPr lang="es-ES_tradnl" sz="23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15" name="16 Grupo"/>
          <p:cNvGrpSpPr>
            <a:grpSpLocks/>
          </p:cNvGrpSpPr>
          <p:nvPr/>
        </p:nvGrpSpPr>
        <p:grpSpPr bwMode="auto">
          <a:xfrm>
            <a:off x="738188" y="4648662"/>
            <a:ext cx="8953865" cy="442069"/>
            <a:chOff x="773578" y="4711922"/>
            <a:chExt cx="7656667" cy="400993"/>
          </a:xfrm>
        </p:grpSpPr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1043608" y="4711922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SU(3)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classification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.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How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many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multiplets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?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Inverted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hierarchy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?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17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16 Grupo"/>
          <p:cNvGrpSpPr>
            <a:grpSpLocks/>
          </p:cNvGrpSpPr>
          <p:nvPr/>
        </p:nvGrpSpPr>
        <p:grpSpPr bwMode="auto">
          <a:xfrm>
            <a:off x="738188" y="5652839"/>
            <a:ext cx="8953865" cy="442069"/>
            <a:chOff x="773578" y="4711919"/>
            <a:chExt cx="7656667" cy="400993"/>
          </a:xfrm>
        </p:grpSpPr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043608" y="4711919"/>
              <a:ext cx="7386637" cy="40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272" tIns="43637" rIns="87272" bIns="43637">
              <a:spAutoFit/>
            </a:bodyPr>
            <a:lstStyle/>
            <a:p>
              <a:pPr algn="just" defTabSz="995974">
                <a:spcBef>
                  <a:spcPct val="50000"/>
                </a:spcBef>
              </a:pPr>
              <a:r>
                <a:rPr lang="es-ES_tradnl" sz="2300" dirty="0" smtClean="0">
                  <a:sym typeface="Symbol" pitchFamily="18" charset="2"/>
                </a:rPr>
                <a:t>Non </a:t>
              </a:r>
              <a:r>
                <a:rPr lang="es-ES_tradnl" sz="2300" dirty="0" err="1" smtClean="0">
                  <a:sym typeface="Symbol" pitchFamily="18" charset="2"/>
                </a:rPr>
                <a:t>ordinary</a:t>
              </a:r>
              <a:r>
                <a:rPr lang="es-ES_tradnl" sz="2300" dirty="0" smtClean="0">
                  <a:sym typeface="Symbol" pitchFamily="18" charset="2"/>
                </a:rPr>
                <a:t> </a:t>
              </a:r>
              <a:r>
                <a:rPr lang="es-ES_tradnl" sz="2300" dirty="0" err="1" smtClean="0">
                  <a:sym typeface="Symbol" pitchFamily="18" charset="2"/>
                </a:rPr>
                <a:t>mesons</a:t>
              </a:r>
              <a:r>
                <a:rPr lang="es-ES_tradnl" sz="2300" dirty="0" smtClean="0">
                  <a:sym typeface="Symbol" pitchFamily="18" charset="2"/>
                </a:rPr>
                <a:t>?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Tetraquarks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molecules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2300" dirty="0" err="1" smtClean="0">
                  <a:solidFill>
                    <a:srgbClr val="00FFFF"/>
                  </a:solidFill>
                  <a:sym typeface="Symbol" pitchFamily="18" charset="2"/>
                </a:rPr>
                <a:t>mixing</a:t>
              </a:r>
              <a:r>
                <a:rPr lang="es-ES_tradnl" sz="2300" dirty="0" smtClean="0">
                  <a:solidFill>
                    <a:srgbClr val="00FFFF"/>
                  </a:solidFill>
                  <a:sym typeface="Symbol" pitchFamily="18" charset="2"/>
                </a:rPr>
                <a:t>…</a:t>
              </a:r>
              <a:endParaRPr lang="es-ES_tradnl" sz="2300" u="sng" dirty="0">
                <a:sym typeface="Symbol" pitchFamily="18" charset="2"/>
              </a:endParaRPr>
            </a:p>
          </p:txBody>
        </p:sp>
        <p:pic>
          <p:nvPicPr>
            <p:cNvPr id="20" name="Picture 5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578" y="4783936"/>
              <a:ext cx="92326" cy="9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1098228" y="6660951"/>
            <a:ext cx="8638086" cy="442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7272" tIns="43637" rIns="87272" bIns="4363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2300" dirty="0" err="1" smtClean="0">
                <a:sym typeface="Symbol" pitchFamily="18" charset="2"/>
              </a:rPr>
              <a:t>First</a:t>
            </a:r>
            <a:r>
              <a:rPr lang="es-ES_tradnl" sz="2300" dirty="0" smtClean="0">
                <a:sym typeface="Symbol" pitchFamily="18" charset="2"/>
              </a:rPr>
              <a:t> of </a:t>
            </a:r>
            <a:r>
              <a:rPr lang="es-ES_tradnl" sz="2300" dirty="0" err="1" smtClean="0">
                <a:sym typeface="Symbol" pitchFamily="18" charset="2"/>
              </a:rPr>
              <a:t>all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it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is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relevant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to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settle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their</a:t>
            </a:r>
            <a:r>
              <a:rPr lang="es-ES_tradnl" sz="2300" dirty="0" smtClean="0">
                <a:sym typeface="Symbol" pitchFamily="18" charset="2"/>
              </a:rPr>
              <a:t> </a:t>
            </a:r>
            <a:r>
              <a:rPr lang="es-ES_tradnl" sz="2300" dirty="0" err="1" smtClean="0">
                <a:sym typeface="Symbol" pitchFamily="18" charset="2"/>
              </a:rPr>
              <a:t>existence</a:t>
            </a:r>
            <a:r>
              <a:rPr lang="es-ES_tradnl" sz="2300" dirty="0" smtClean="0">
                <a:sym typeface="Symbol" pitchFamily="18" charset="2"/>
              </a:rPr>
              <a:t>, </a:t>
            </a:r>
            <a:r>
              <a:rPr lang="es-ES_tradnl" sz="2300" dirty="0" err="1" smtClean="0">
                <a:sym typeface="Symbol" pitchFamily="18" charset="2"/>
              </a:rPr>
              <a:t>mass</a:t>
            </a:r>
            <a:r>
              <a:rPr lang="es-ES_tradnl" sz="2300" dirty="0" smtClean="0">
                <a:sym typeface="Symbol" pitchFamily="18" charset="2"/>
              </a:rPr>
              <a:t> and </a:t>
            </a:r>
            <a:r>
              <a:rPr lang="es-ES_tradnl" sz="2300" dirty="0" err="1" smtClean="0">
                <a:sym typeface="Symbol" pitchFamily="18" charset="2"/>
              </a:rPr>
              <a:t>width</a:t>
            </a:r>
            <a:endParaRPr lang="es-ES_tradnl" sz="2300" u="sng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13922" y="3667"/>
            <a:ext cx="1061843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/>
              <a:t>Outline</a:t>
            </a:r>
            <a:endParaRPr lang="es-ES_tradnl" sz="21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367561"/>
            <a:ext cx="10693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7972" y="972319"/>
            <a:ext cx="6132142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400" dirty="0"/>
              <a:t>1) </a:t>
            </a:r>
            <a:r>
              <a:rPr lang="es-ES_tradnl" sz="2400" dirty="0" err="1"/>
              <a:t>Scalar</a:t>
            </a:r>
            <a:r>
              <a:rPr lang="es-ES_tradnl" sz="2400" dirty="0"/>
              <a:t> </a:t>
            </a:r>
            <a:r>
              <a:rPr lang="es-ES_tradnl" sz="2400" dirty="0" err="1" smtClean="0"/>
              <a:t>Mesons</a:t>
            </a:r>
            <a:r>
              <a:rPr lang="es-ES_tradnl" sz="2400" dirty="0" smtClean="0"/>
              <a:t>: </a:t>
            </a:r>
            <a:r>
              <a:rPr lang="es-ES_tradnl" sz="2400" dirty="0" err="1" smtClean="0">
                <a:solidFill>
                  <a:srgbClr val="00FFFF"/>
                </a:solidFill>
              </a:rPr>
              <a:t>motivation</a:t>
            </a:r>
            <a:r>
              <a:rPr lang="es-ES_tradnl" sz="2400" dirty="0" smtClean="0">
                <a:solidFill>
                  <a:srgbClr val="00FFFF"/>
                </a:solidFill>
              </a:rPr>
              <a:t> &amp; </a:t>
            </a:r>
            <a:r>
              <a:rPr lang="es-ES_tradnl" sz="2400" dirty="0" err="1" smtClean="0">
                <a:solidFill>
                  <a:srgbClr val="00FFFF"/>
                </a:solidFill>
              </a:rPr>
              <a:t>perspective</a:t>
            </a:r>
            <a:endParaRPr lang="es-ES_tradnl" sz="2400" dirty="0">
              <a:solidFill>
                <a:srgbClr val="00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67972" y="2015418"/>
            <a:ext cx="2790716" cy="4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eaLnBrk="0" hangingPunct="0"/>
            <a:r>
              <a:rPr lang="es-ES_tradnl" sz="2400" dirty="0"/>
              <a:t>2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l-GR" sz="2400" dirty="0" smtClean="0"/>
              <a:t>σ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f0(500)</a:t>
            </a:r>
            <a:endParaRPr lang="es-ES_tradnl" sz="24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18508" y="-12086"/>
            <a:ext cx="327719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until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2010: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data</a:t>
            </a:r>
            <a:endParaRPr lang="es-ES_tradnl" sz="2100" dirty="0">
              <a:solidFill>
                <a:srgbClr val="66FFFF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336056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6320" y="6084886"/>
            <a:ext cx="9417770" cy="1120186"/>
            <a:chOff x="165" y="2432"/>
            <a:chExt cx="4517" cy="640"/>
          </a:xfrm>
        </p:grpSpPr>
        <p:sp>
          <p:nvSpPr>
            <p:cNvPr id="20507" name="Text Box 5"/>
            <p:cNvSpPr txBox="1">
              <a:spLocks noChangeArrowheads="1"/>
            </p:cNvSpPr>
            <p:nvPr/>
          </p:nvSpPr>
          <p:spPr bwMode="auto">
            <a:xfrm>
              <a:off x="165" y="2432"/>
              <a:ext cx="327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eaLnBrk="0" hangingPunct="0"/>
              <a:r>
                <a:rPr lang="es-ES_tradnl" sz="2300" u="sng" dirty="0" smtClean="0">
                  <a:sym typeface="Symbol" pitchFamily="18" charset="2"/>
                </a:rPr>
                <a:t>2) </a:t>
              </a:r>
              <a:r>
                <a:rPr lang="es-ES_tradnl" sz="2300" u="sng" dirty="0" err="1" smtClean="0">
                  <a:sym typeface="Symbol" pitchFamily="18" charset="2"/>
                </a:rPr>
                <a:t>From</a:t>
              </a:r>
              <a:r>
                <a:rPr lang="es-ES_tradnl" sz="2300" u="sng" dirty="0" smtClean="0">
                  <a:sym typeface="Symbol" pitchFamily="18" charset="2"/>
                </a:rPr>
                <a:t> </a:t>
              </a:r>
              <a:r>
                <a:rPr lang="es-ES_tradnl" sz="2300" u="sng" dirty="0">
                  <a:sym typeface="Symbol" pitchFamily="18" charset="2"/>
                </a:rPr>
                <a:t>Ke (“K</a:t>
              </a:r>
              <a:r>
                <a:rPr lang="es-ES_tradnl" sz="2300" u="sng" baseline="-25000" dirty="0">
                  <a:sym typeface="Symbol" pitchFamily="18" charset="2"/>
                </a:rPr>
                <a:t>l4 </a:t>
              </a:r>
              <a:r>
                <a:rPr lang="es-ES_tradnl" sz="2300" u="sng" dirty="0" err="1">
                  <a:sym typeface="Symbol" pitchFamily="18" charset="2"/>
                </a:rPr>
                <a:t>decays</a:t>
              </a:r>
              <a:r>
                <a:rPr lang="es-ES_tradnl" sz="2300" u="sng" baseline="-25000" dirty="0">
                  <a:sym typeface="Symbol" pitchFamily="18" charset="2"/>
                </a:rPr>
                <a:t>”</a:t>
              </a:r>
              <a:r>
                <a:rPr lang="es-ES_tradnl" sz="2300" u="sng" dirty="0">
                  <a:sym typeface="Symbol" pitchFamily="18" charset="2"/>
                </a:rPr>
                <a:t>)</a:t>
              </a:r>
            </a:p>
          </p:txBody>
        </p:sp>
        <p:sp>
          <p:nvSpPr>
            <p:cNvPr id="20508" name="Rectangle 6"/>
            <p:cNvSpPr>
              <a:spLocks noChangeArrowheads="1"/>
            </p:cNvSpPr>
            <p:nvPr/>
          </p:nvSpPr>
          <p:spPr bwMode="auto">
            <a:xfrm>
              <a:off x="303" y="2843"/>
              <a:ext cx="226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2000" dirty="0">
                  <a:solidFill>
                    <a:srgbClr val="00FFFF"/>
                  </a:solidFill>
                </a:rPr>
                <a:t>Pions </a:t>
              </a:r>
              <a:r>
                <a:rPr lang="es-ES_tradnl" sz="2000" dirty="0" err="1">
                  <a:solidFill>
                    <a:srgbClr val="00FFFF"/>
                  </a:solidFill>
                </a:rPr>
                <a:t>on-shell</a:t>
              </a:r>
              <a:r>
                <a:rPr lang="es-ES_tradnl" sz="2000" dirty="0">
                  <a:solidFill>
                    <a:srgbClr val="00FFFF"/>
                  </a:solidFill>
                </a:rPr>
                <a:t>. </a:t>
              </a:r>
              <a:r>
                <a:rPr lang="es-ES_tradnl" sz="2000" dirty="0" err="1">
                  <a:solidFill>
                    <a:srgbClr val="00FFFF"/>
                  </a:solidFill>
                </a:rPr>
                <a:t>Very</a:t>
              </a:r>
              <a:r>
                <a:rPr lang="es-ES_tradnl" sz="2000" dirty="0">
                  <a:solidFill>
                    <a:srgbClr val="00FFFF"/>
                  </a:solidFill>
                </a:rPr>
                <a:t> precise, </a:t>
              </a:r>
              <a:r>
                <a:rPr lang="es-ES_tradnl" sz="2000" dirty="0" err="1">
                  <a:solidFill>
                    <a:srgbClr val="00FFFF"/>
                  </a:solidFill>
                </a:rPr>
                <a:t>but</a:t>
              </a:r>
              <a:r>
                <a:rPr lang="es-ES_tradnl" sz="2000" dirty="0">
                  <a:solidFill>
                    <a:srgbClr val="00FFFF"/>
                  </a:solidFill>
                </a:rPr>
                <a:t> 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</a:t>
              </a:r>
              <a:r>
                <a:rPr lang="es-ES_tradnl" sz="2000" baseline="-25000" dirty="0">
                  <a:solidFill>
                    <a:srgbClr val="00FFFF"/>
                  </a:solidFill>
                  <a:sym typeface="Symbol" pitchFamily="18" charset="2"/>
                </a:rPr>
                <a:t>00</a:t>
              </a:r>
              <a:r>
                <a:rPr lang="es-ES_tradnl" sz="2000" dirty="0">
                  <a:solidFill>
                    <a:srgbClr val="00FFFF"/>
                  </a:solidFill>
                  <a:sym typeface="Symbol" pitchFamily="18" charset="2"/>
                </a:rPr>
                <a:t>-</a:t>
              </a:r>
              <a:r>
                <a:rPr lang="es-ES_tradnl" sz="2000" baseline="-25000" dirty="0">
                  <a:solidFill>
                    <a:srgbClr val="00FFFF"/>
                  </a:solidFill>
                  <a:sym typeface="Symbol" pitchFamily="18" charset="2"/>
                </a:rPr>
                <a:t>11</a:t>
              </a:r>
              <a:r>
                <a:rPr lang="es-ES_tradnl" sz="2000" baseline="-25000" dirty="0">
                  <a:sym typeface="Symbol" pitchFamily="18" charset="2"/>
                </a:rPr>
                <a:t>. </a:t>
              </a:r>
              <a:endParaRPr lang="es-ES_tradnl" sz="2000" b="1" u="sng" dirty="0"/>
            </a:p>
          </p:txBody>
        </p:sp>
        <p:sp>
          <p:nvSpPr>
            <p:cNvPr id="20509" name="Rectangle 7"/>
            <p:cNvSpPr>
              <a:spLocks noChangeArrowheads="1"/>
            </p:cNvSpPr>
            <p:nvPr/>
          </p:nvSpPr>
          <p:spPr bwMode="auto">
            <a:xfrm>
              <a:off x="2570" y="2473"/>
              <a:ext cx="21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1800" dirty="0">
                  <a:sym typeface="Symbol" pitchFamily="18" charset="2"/>
                </a:rPr>
                <a:t>Geneva-</a:t>
              </a:r>
              <a:r>
                <a:rPr lang="es-ES_tradnl" sz="1800" dirty="0" err="1">
                  <a:sym typeface="Symbol" pitchFamily="18" charset="2"/>
                </a:rPr>
                <a:t>Saclay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(77),  </a:t>
              </a:r>
              <a:r>
                <a:rPr lang="es-ES_tradnl" sz="1800" dirty="0">
                  <a:sym typeface="Symbol" pitchFamily="18" charset="2"/>
                </a:rPr>
                <a:t>E865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(01) </a:t>
              </a:r>
            </a:p>
          </p:txBody>
        </p:sp>
      </p:grpSp>
      <p:sp>
        <p:nvSpPr>
          <p:cNvPr id="20486" name="28 Rectángulo"/>
          <p:cNvSpPr>
            <a:spLocks noChangeArrowheads="1"/>
          </p:cNvSpPr>
          <p:nvPr/>
        </p:nvSpPr>
        <p:spPr bwMode="auto">
          <a:xfrm>
            <a:off x="1890316" y="487210"/>
            <a:ext cx="7319968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s-ES_tradnl" sz="2000" dirty="0" err="1" smtClean="0">
                <a:solidFill>
                  <a:srgbClr val="00FFFF"/>
                </a:solidFill>
              </a:rPr>
              <a:t>Unfortunately</a:t>
            </a:r>
            <a:r>
              <a:rPr lang="es-ES_tradnl" sz="2000" dirty="0" smtClean="0">
                <a:solidFill>
                  <a:srgbClr val="00FFFF"/>
                </a:solidFill>
              </a:rPr>
              <a:t>….NN </a:t>
            </a:r>
            <a:r>
              <a:rPr lang="es-ES_tradnl" sz="2000" dirty="0" err="1">
                <a:solidFill>
                  <a:srgbClr val="00FFFF"/>
                </a:solidFill>
              </a:rPr>
              <a:t>insensitive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 err="1">
                <a:solidFill>
                  <a:srgbClr val="00FFFF"/>
                </a:solidFill>
              </a:rPr>
              <a:t>to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 err="1">
                <a:solidFill>
                  <a:srgbClr val="00FFFF"/>
                </a:solidFill>
              </a:rPr>
              <a:t>details</a:t>
            </a:r>
            <a:r>
              <a:rPr lang="es-ES_tradnl" sz="2000" dirty="0" smtClean="0">
                <a:solidFill>
                  <a:srgbClr val="00FFFF"/>
                </a:solidFill>
              </a:rPr>
              <a:t>… </a:t>
            </a:r>
            <a:r>
              <a:rPr lang="es-ES_tradnl" sz="2000" dirty="0" err="1" smtClean="0">
                <a:solidFill>
                  <a:srgbClr val="00FFFF"/>
                </a:solidFill>
              </a:rPr>
              <a:t>need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other</a:t>
            </a:r>
            <a:r>
              <a:rPr lang="es-ES_tradnl" sz="2000" dirty="0" smtClean="0">
                <a:solidFill>
                  <a:srgbClr val="00FFFF"/>
                </a:solidFill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</a:rPr>
              <a:t>sources</a:t>
            </a:r>
            <a:endParaRPr lang="es-ES" sz="2000" dirty="0"/>
          </a:p>
        </p:txBody>
      </p:sp>
      <p:grpSp>
        <p:nvGrpSpPr>
          <p:cNvPr id="31" name="30 Grupo"/>
          <p:cNvGrpSpPr/>
          <p:nvPr/>
        </p:nvGrpSpPr>
        <p:grpSpPr>
          <a:xfrm>
            <a:off x="33203" y="973162"/>
            <a:ext cx="10426065" cy="4615523"/>
            <a:chOff x="33203" y="973162"/>
            <a:chExt cx="10426065" cy="461552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203" y="973162"/>
              <a:ext cx="10426065" cy="4615523"/>
              <a:chOff x="144" y="435"/>
              <a:chExt cx="5616" cy="263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01" y="667"/>
                <a:ext cx="5359" cy="2405"/>
                <a:chOff x="401" y="667"/>
                <a:chExt cx="5359" cy="2405"/>
              </a:xfrm>
            </p:grpSpPr>
            <p:pic>
              <p:nvPicPr>
                <p:cNvPr id="20489" name="Picture 10" descr="Grayerplo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760" t="46402" r="59082" b="24986"/>
                <a:stretch>
                  <a:fillRect/>
                </a:stretch>
              </p:blipFill>
              <p:spPr bwMode="auto">
                <a:xfrm>
                  <a:off x="2160" y="1093"/>
                  <a:ext cx="3416" cy="197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0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4" y="2285"/>
                  <a:ext cx="4642" cy="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Example:CERN-Munich</a:t>
                  </a:r>
                  <a:endParaRPr lang="es-ES_tradnl" sz="2000" dirty="0">
                    <a:solidFill>
                      <a:srgbClr val="00FFFF"/>
                    </a:solidFill>
                    <a:latin typeface="Arial Unicode MS" pitchFamily="34" charset="-128"/>
                  </a:endParaRPr>
                </a:p>
                <a:p>
                  <a:pPr algn="l"/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5 </a:t>
                  </a:r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different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  <a:sym typeface="Symbol" pitchFamily="18" charset="2"/>
                    </a:rPr>
                    <a:t></a:t>
                  </a:r>
                  <a:endParaRPr lang="es-ES_tradnl" sz="2000" dirty="0">
                    <a:solidFill>
                      <a:srgbClr val="00FFFF"/>
                    </a:solidFill>
                    <a:latin typeface="Arial Unicode MS" pitchFamily="34" charset="-128"/>
                  </a:endParaRPr>
                </a:p>
                <a:p>
                  <a:pPr algn="l"/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analysis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of </a:t>
                  </a:r>
                  <a:r>
                    <a:rPr lang="es-ES_tradnl" sz="2000" dirty="0" err="1">
                      <a:solidFill>
                        <a:srgbClr val="00FFFF"/>
                      </a:solidFill>
                      <a:latin typeface="Arial Unicode MS" pitchFamily="34" charset="-128"/>
                    </a:rPr>
                    <a:t>same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 </a:t>
                  </a:r>
                </a:p>
                <a:p>
                  <a:pPr algn="l"/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  <a:sym typeface="Symbol" pitchFamily="18" charset="2"/>
                    </a:rPr>
                    <a:t>pn </a:t>
                  </a:r>
                  <a:r>
                    <a:rPr lang="es-ES_tradnl" sz="2000" dirty="0">
                      <a:solidFill>
                        <a:srgbClr val="00FFFF"/>
                      </a:solidFill>
                      <a:latin typeface="Arial Unicode MS" pitchFamily="34" charset="-128"/>
                    </a:rPr>
                    <a:t>data </a:t>
                  </a:r>
                  <a:r>
                    <a:rPr lang="es-ES_tradnl" sz="2000" dirty="0" smtClean="0">
                      <a:solidFill>
                        <a:srgbClr val="00FFFF"/>
                      </a:solidFill>
                      <a:latin typeface="Arial Unicode MS" pitchFamily="34" charset="-128"/>
                    </a:rPr>
                    <a:t>!! </a:t>
                  </a:r>
                  <a:r>
                    <a:rPr lang="es-ES_tradnl" sz="2300" dirty="0" smtClean="0">
                      <a:solidFill>
                        <a:srgbClr val="00FFFF"/>
                      </a:solidFill>
                      <a:latin typeface="Arial Unicode MS" pitchFamily="34" charset="-128"/>
                    </a:rPr>
                    <a:t>						</a:t>
                  </a:r>
                  <a:r>
                    <a:rPr lang="es-ES_tradnl" sz="1400" dirty="0" err="1" smtClean="0">
                      <a:solidFill>
                        <a:schemeClr val="tx1"/>
                      </a:solidFill>
                      <a:latin typeface="Arial Unicode MS" pitchFamily="34" charset="-128"/>
                    </a:rPr>
                    <a:t>Grayer</a:t>
                  </a:r>
                  <a:r>
                    <a:rPr lang="es-ES_tradnl" sz="1400" dirty="0" smtClean="0">
                      <a:solidFill>
                        <a:schemeClr val="tx1"/>
                      </a:solidFill>
                      <a:latin typeface="Arial Unicode MS" pitchFamily="34" charset="-128"/>
                    </a:rPr>
                    <a:t> </a:t>
                  </a:r>
                  <a:r>
                    <a:rPr lang="es-ES_tradnl" sz="1400" dirty="0">
                      <a:solidFill>
                        <a:schemeClr val="tx1"/>
                      </a:solidFill>
                      <a:latin typeface="Arial Unicode MS" pitchFamily="34" charset="-128"/>
                    </a:rPr>
                    <a:t>et al. NPB (1974)</a:t>
                  </a:r>
                  <a:endParaRPr lang="es-ES" sz="1400" dirty="0">
                    <a:solidFill>
                      <a:schemeClr val="tx1"/>
                    </a:solidFill>
                    <a:latin typeface="Arial Unicode MS" pitchFamily="34" charset="-128"/>
                  </a:endParaRPr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2510" y="1141"/>
                  <a:ext cx="1906" cy="907"/>
                  <a:chOff x="2758" y="1344"/>
                  <a:chExt cx="1906" cy="907"/>
                </a:xfrm>
              </p:grpSpPr>
              <p:sp>
                <p:nvSpPr>
                  <p:cNvPr id="2050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344"/>
                    <a:ext cx="1906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 err="1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Systematic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 </a:t>
                    </a:r>
                    <a:r>
                      <a:rPr lang="es-ES_tradnl" sz="2300" dirty="0" err="1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errors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 of 10</a:t>
                    </a:r>
                    <a:r>
                      <a:rPr lang="es-ES_tradnl" sz="2300" baseline="300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o </a:t>
                    </a:r>
                    <a:r>
                      <a:rPr lang="es-ES_tradnl" sz="2300" dirty="0">
                        <a:solidFill>
                          <a:srgbClr val="FF0000"/>
                        </a:solidFill>
                        <a:latin typeface="Arial Unicode MS" pitchFamily="34" charset="-128"/>
                      </a:rPr>
                      <a:t>!!</a:t>
                    </a:r>
                    <a:endParaRPr lang="es-ES" sz="2300" dirty="0">
                      <a:solidFill>
                        <a:srgbClr val="FF0000"/>
                      </a:solidFill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20506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933"/>
                    <a:ext cx="136" cy="318"/>
                  </a:xfrm>
                  <a:prstGeom prst="upDownArrow">
                    <a:avLst>
                      <a:gd name="adj1" fmla="val 50000"/>
                      <a:gd name="adj2" fmla="val 46765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401" y="1248"/>
                  <a:ext cx="1558" cy="975"/>
                  <a:chOff x="3761" y="182"/>
                  <a:chExt cx="1558" cy="975"/>
                </a:xfrm>
              </p:grpSpPr>
              <p:sp>
                <p:nvSpPr>
                  <p:cNvPr id="2049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025" y="397"/>
                    <a:ext cx="552" cy="24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641"/>
                    <a:ext cx="0" cy="367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6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336"/>
                    <a:ext cx="491" cy="305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641"/>
                    <a:ext cx="552" cy="123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025" y="1008"/>
                    <a:ext cx="1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049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240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82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090" y="624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70" y="672"/>
                    <a:ext cx="187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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105" y="902"/>
                    <a:ext cx="214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N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  <p:sp>
                <p:nvSpPr>
                  <p:cNvPr id="2050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902"/>
                    <a:ext cx="214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2300" dirty="0">
                        <a:solidFill>
                          <a:srgbClr val="FFFF00"/>
                        </a:solidFill>
                        <a:sym typeface="Symbol" pitchFamily="18" charset="2"/>
                      </a:rPr>
                      <a:t>N</a:t>
                    </a:r>
                    <a:endParaRPr lang="en-GB" sz="2300" dirty="0">
                      <a:solidFill>
                        <a:srgbClr val="FFFF00"/>
                      </a:solidFill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204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6" y="667"/>
                  <a:ext cx="531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l" eaLnBrk="0" hangingPunct="0"/>
                  <a:r>
                    <a:rPr lang="es-ES_tradnl" sz="2000" dirty="0" err="1">
                      <a:solidFill>
                        <a:srgbClr val="00FFFF"/>
                      </a:solidFill>
                    </a:rPr>
                    <a:t>Initial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state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not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well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defined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model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dependent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/>
                    <a:t>off-</a:t>
                  </a:r>
                  <a:r>
                    <a:rPr lang="es-ES_tradnl" sz="2000" dirty="0" err="1"/>
                    <a:t>shell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extrapolations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(OPE,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absorption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A</a:t>
                  </a:r>
                  <a:r>
                    <a:rPr lang="es-ES_tradnl" sz="2000" baseline="-25000" dirty="0">
                      <a:solidFill>
                        <a:srgbClr val="00FFFF"/>
                      </a:solidFill>
                    </a:rPr>
                    <a:t>2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exchange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...)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Phase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shift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 </a:t>
                  </a:r>
                  <a:r>
                    <a:rPr lang="es-ES_tradnl" sz="2000" dirty="0" err="1">
                      <a:solidFill>
                        <a:srgbClr val="00FFFF"/>
                      </a:solidFill>
                    </a:rPr>
                    <a:t>ambiguities</a:t>
                  </a:r>
                  <a:r>
                    <a:rPr lang="es-ES_tradnl" sz="2000" dirty="0">
                      <a:solidFill>
                        <a:srgbClr val="00FFFF"/>
                      </a:solidFill>
                    </a:rPr>
                    <a:t>, etc...</a:t>
                  </a:r>
                  <a:endParaRPr lang="es-ES_tradnl" sz="2000" dirty="0"/>
                </a:p>
              </p:txBody>
            </p:sp>
          </p:grpSp>
          <p:sp>
            <p:nvSpPr>
              <p:cNvPr id="20488" name="Text Box 28"/>
              <p:cNvSpPr txBox="1">
                <a:spLocks noChangeArrowheads="1"/>
              </p:cNvSpPr>
              <p:nvPr/>
            </p:nvSpPr>
            <p:spPr bwMode="auto">
              <a:xfrm>
                <a:off x="144" y="435"/>
                <a:ext cx="1872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s-ES_tradnl" sz="2300" u="sng" dirty="0" smtClean="0">
                    <a:sym typeface="Symbol" pitchFamily="18" charset="2"/>
                  </a:rPr>
                  <a:t>1) </a:t>
                </a:r>
                <a:r>
                  <a:rPr lang="es-ES_tradnl" sz="2300" u="sng" dirty="0" err="1" smtClean="0">
                    <a:sym typeface="Symbol" pitchFamily="18" charset="2"/>
                  </a:rPr>
                  <a:t>From</a:t>
                </a:r>
                <a:r>
                  <a:rPr lang="es-ES_tradnl" sz="2300" u="sng" dirty="0" smtClean="0">
                    <a:sym typeface="Symbol" pitchFamily="18" charset="2"/>
                  </a:rPr>
                  <a:t> </a:t>
                </a:r>
                <a:r>
                  <a:rPr lang="es-ES_tradnl" sz="2300" u="sng" dirty="0">
                    <a:sym typeface="Symbol" pitchFamily="18" charset="2"/>
                  </a:rPr>
                  <a:t>N </a:t>
                </a:r>
                <a:r>
                  <a:rPr lang="es-ES_tradnl" sz="2300" u="sng" dirty="0" err="1">
                    <a:sym typeface="Symbol" pitchFamily="18" charset="2"/>
                  </a:rPr>
                  <a:t>scattering</a:t>
                </a:r>
                <a:endParaRPr lang="es-ES_tradnl" sz="1800" dirty="0">
                  <a:sym typeface="Symbol" pitchFamily="18" charset="2"/>
                </a:endParaRPr>
              </a:p>
            </p:txBody>
          </p:sp>
        </p:grp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7434932" y="3924647"/>
              <a:ext cx="259228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Definitely</a:t>
              </a:r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not</a:t>
              </a:r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</a:p>
            <a:p>
              <a:r>
                <a:rPr lang="es-ES_tradnl" sz="2300" dirty="0" smtClean="0">
                  <a:solidFill>
                    <a:srgbClr val="FF0000"/>
                  </a:solidFill>
                  <a:latin typeface="Arial Unicode MS" pitchFamily="34" charset="-128"/>
                </a:rPr>
                <a:t>a </a:t>
              </a:r>
              <a:r>
                <a:rPr lang="es-ES_tradnl" sz="2300" dirty="0" err="1" smtClean="0">
                  <a:solidFill>
                    <a:srgbClr val="FF0000"/>
                  </a:solidFill>
                  <a:latin typeface="Arial Unicode MS" pitchFamily="34" charset="-128"/>
                </a:rPr>
                <a:t>Breit-Wigner</a:t>
              </a:r>
              <a:endParaRPr lang="es-ES" sz="2300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2" name="31 Rectángulo"/>
          <p:cNvSpPr/>
          <p:nvPr/>
        </p:nvSpPr>
        <p:spPr>
          <a:xfrm>
            <a:off x="6354812" y="6732959"/>
            <a:ext cx="3554178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s-ES_tradnl" sz="3200" b="1" dirty="0" smtClean="0"/>
              <a:t>2010 </a:t>
            </a:r>
            <a:r>
              <a:rPr lang="es-ES_tradnl" sz="3200" b="1" dirty="0" smtClean="0"/>
              <a:t>NA48/2 data</a:t>
            </a:r>
            <a:endParaRPr lang="es-ES_tradnl" sz="2800" b="1" dirty="0"/>
          </a:p>
        </p:txBody>
      </p:sp>
    </p:spTree>
    <p:custDataLst>
      <p:tags r:id="rId1"/>
    </p:custDataLst>
  </p:cSld>
  <p:clrMapOvr>
    <a:masterClrMapping/>
  </p:clrMapOvr>
  <p:transition advTm="96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0" y="382526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897987" y="5268228"/>
            <a:ext cx="4177109" cy="4428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dirty="0">
                <a:sym typeface="Symbol" pitchFamily="18" charset="2"/>
              </a:rPr>
              <a:t>PDG2002: “</a:t>
            </a:r>
            <a:r>
              <a:rPr lang="el-GR" dirty="0">
                <a:cs typeface="Arial" charset="0"/>
                <a:sym typeface="Symbol" pitchFamily="18" charset="2"/>
              </a:rPr>
              <a:t>σ</a:t>
            </a:r>
            <a:r>
              <a:rPr lang="es-ES" dirty="0">
                <a:cs typeface="Arial" charset="0"/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well</a:t>
            </a:r>
            <a:r>
              <a:rPr lang="es-ES_tradnl" dirty="0">
                <a:sym typeface="Symbol" pitchFamily="18" charset="2"/>
              </a:rPr>
              <a:t> </a:t>
            </a:r>
            <a:r>
              <a:rPr lang="es-ES_tradnl" dirty="0" err="1">
                <a:sym typeface="Symbol" pitchFamily="18" charset="2"/>
              </a:rPr>
              <a:t>established</a:t>
            </a:r>
            <a:r>
              <a:rPr lang="es-ES_tradnl" dirty="0">
                <a:sym typeface="Symbol" pitchFamily="18" charset="2"/>
              </a:rPr>
              <a:t>”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2177787" y="5915835"/>
            <a:ext cx="5833209" cy="13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defTabSz="995974">
              <a:spcBef>
                <a:spcPct val="50000"/>
              </a:spcBef>
            </a:pPr>
            <a:r>
              <a:rPr lang="es-ES_tradnl" sz="1800" dirty="0" err="1">
                <a:sym typeface="Symbol" pitchFamily="18" charset="2"/>
              </a:rPr>
              <a:t>However</a:t>
            </a:r>
            <a:r>
              <a:rPr lang="es-ES_tradnl" sz="1800" dirty="0">
                <a:sym typeface="Symbol" pitchFamily="18" charset="2"/>
              </a:rPr>
              <a:t>, </a:t>
            </a:r>
            <a:r>
              <a:rPr lang="es-ES_tradnl" sz="1800" dirty="0" err="1">
                <a:sym typeface="Symbol" pitchFamily="18" charset="2"/>
              </a:rPr>
              <a:t>since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smtClean="0">
                <a:sym typeface="Symbol" pitchFamily="18" charset="2"/>
              </a:rPr>
              <a:t>1996 </a:t>
            </a:r>
            <a:r>
              <a:rPr lang="es-ES_tradnl" sz="1800" dirty="0" err="1" smtClean="0">
                <a:sym typeface="Symbol" pitchFamily="18" charset="2"/>
              </a:rPr>
              <a:t>until</a:t>
            </a:r>
            <a:r>
              <a:rPr lang="es-ES_tradnl" sz="1800" dirty="0" smtClean="0">
                <a:sym typeface="Symbol" pitchFamily="18" charset="2"/>
              </a:rPr>
              <a:t> 2010  </a:t>
            </a:r>
            <a:r>
              <a:rPr lang="es-ES_tradnl" sz="1800" dirty="0" err="1">
                <a:sym typeface="Symbol" pitchFamily="18" charset="2"/>
              </a:rPr>
              <a:t>still</a:t>
            </a:r>
            <a:r>
              <a:rPr lang="es-ES_tradnl" sz="1800" dirty="0">
                <a:sym typeface="Symbol" pitchFamily="18" charset="2"/>
              </a:rPr>
              <a:t> </a:t>
            </a:r>
            <a:r>
              <a:rPr lang="es-ES_tradnl" sz="1800" dirty="0" err="1">
                <a:sym typeface="Symbol" pitchFamily="18" charset="2"/>
              </a:rPr>
              <a:t>quoted</a:t>
            </a:r>
            <a:r>
              <a:rPr lang="es-ES_tradnl" sz="1800" dirty="0">
                <a:sym typeface="Symbol" pitchFamily="18" charset="2"/>
              </a:rPr>
              <a:t> as</a:t>
            </a:r>
          </a:p>
          <a:p>
            <a:pPr defTabSz="995974">
              <a:spcBef>
                <a:spcPct val="50000"/>
              </a:spcBef>
            </a:pPr>
            <a:r>
              <a:rPr lang="es-ES_tradnl" dirty="0" err="1">
                <a:sym typeface="Symbol" pitchFamily="18" charset="2"/>
              </a:rPr>
              <a:t>Mass</a:t>
            </a:r>
            <a:r>
              <a:rPr lang="es-ES_tradnl" dirty="0">
                <a:sym typeface="Symbol" pitchFamily="18" charset="2"/>
              </a:rPr>
              <a:t>= 400-1200 </a:t>
            </a:r>
            <a:r>
              <a:rPr lang="es-ES_tradnl" dirty="0" err="1">
                <a:sym typeface="Symbol" pitchFamily="18" charset="2"/>
              </a:rPr>
              <a:t>MeV</a:t>
            </a:r>
            <a:endParaRPr lang="es-ES_tradnl" dirty="0">
              <a:sym typeface="Symbol" pitchFamily="18" charset="2"/>
            </a:endParaRPr>
          </a:p>
          <a:p>
            <a:pPr defTabSz="995974">
              <a:spcBef>
                <a:spcPct val="50000"/>
              </a:spcBef>
            </a:pPr>
            <a:r>
              <a:rPr lang="es-ES_tradnl" dirty="0" err="1">
                <a:sym typeface="Symbol" pitchFamily="18" charset="2"/>
              </a:rPr>
              <a:t>Width</a:t>
            </a:r>
            <a:r>
              <a:rPr lang="es-ES_tradnl" dirty="0">
                <a:sym typeface="Symbol" pitchFamily="18" charset="2"/>
              </a:rPr>
              <a:t>= 600-1000 </a:t>
            </a:r>
            <a:r>
              <a:rPr lang="es-ES_tradnl" dirty="0" err="1">
                <a:sym typeface="Symbol" pitchFamily="18" charset="2"/>
              </a:rPr>
              <a:t>MeV</a:t>
            </a:r>
            <a:endParaRPr lang="es-ES_tradnl" dirty="0">
              <a:sym typeface="Symbol" pitchFamily="18" charset="2"/>
            </a:endParaRPr>
          </a:p>
        </p:txBody>
      </p:sp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7292305" y="6276396"/>
            <a:ext cx="863270" cy="10081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52918" y="761233"/>
            <a:ext cx="10034341" cy="15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 anchor="ctr">
            <a:spAutoFit/>
          </a:bodyPr>
          <a:lstStyle/>
          <a:p>
            <a:pPr algn="l" defTabSz="914486"/>
            <a:r>
              <a:rPr lang="es-ES_tradnl" sz="2100" u="sng" dirty="0" smtClean="0">
                <a:sym typeface="Symbol" pitchFamily="18" charset="2"/>
              </a:rPr>
              <a:t>3) </a:t>
            </a:r>
            <a:r>
              <a:rPr lang="es-ES_tradnl" sz="2100" u="sng" dirty="0" err="1" smtClean="0">
                <a:sym typeface="Symbol" pitchFamily="18" charset="2"/>
              </a:rPr>
              <a:t>Decays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from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heavier</a:t>
            </a:r>
            <a:r>
              <a:rPr lang="es-ES_tradnl" sz="2100" u="sng" dirty="0" smtClean="0">
                <a:sym typeface="Symbol" pitchFamily="18" charset="2"/>
              </a:rPr>
              <a:t> </a:t>
            </a:r>
            <a:r>
              <a:rPr lang="es-ES_tradnl" sz="2100" u="sng" dirty="0" err="1" smtClean="0">
                <a:sym typeface="Symbol" pitchFamily="18" charset="2"/>
              </a:rPr>
              <a:t>mesons</a:t>
            </a:r>
            <a:endParaRPr lang="es-ES_tradnl" sz="21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14486"/>
            <a:r>
              <a:rPr lang="es-ES_tradnl" sz="1600" dirty="0" err="1">
                <a:solidFill>
                  <a:srgbClr val="00FFFF"/>
                </a:solidFill>
                <a:sym typeface="Symbol" pitchFamily="18" charset="2"/>
              </a:rPr>
              <a:t>Fermilab</a:t>
            </a:r>
            <a:r>
              <a:rPr lang="es-ES_tradnl" sz="1600" dirty="0">
                <a:solidFill>
                  <a:srgbClr val="00FFFF"/>
                </a:solidFill>
                <a:sym typeface="Symbol" pitchFamily="18" charset="2"/>
              </a:rPr>
              <a:t> E791, </a:t>
            </a:r>
            <a:r>
              <a:rPr lang="es-ES_tradnl" sz="1600" dirty="0" err="1">
                <a:solidFill>
                  <a:srgbClr val="00FFFF"/>
                </a:solidFill>
                <a:sym typeface="Symbol" pitchFamily="18" charset="2"/>
              </a:rPr>
              <a:t>Focus</a:t>
            </a:r>
            <a:r>
              <a:rPr lang="es-ES_tradnl" sz="1600" dirty="0">
                <a:solidFill>
                  <a:srgbClr val="00FFFF"/>
                </a:solidFill>
                <a:sym typeface="Symbol" pitchFamily="18" charset="2"/>
              </a:rPr>
              <a:t>, Belle, KLOE, </a:t>
            </a:r>
            <a:r>
              <a:rPr lang="es-ES_tradnl" sz="1600" dirty="0" smtClean="0">
                <a:solidFill>
                  <a:srgbClr val="00FFFF"/>
                </a:solidFill>
                <a:sym typeface="Symbol" pitchFamily="18" charset="2"/>
              </a:rPr>
              <a:t>BES,…</a:t>
            </a:r>
          </a:p>
          <a:p>
            <a:pPr algn="l" defTabSz="914486"/>
            <a:endParaRPr lang="es-ES_tradnl" sz="16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14486"/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“</a:t>
            </a:r>
            <a:r>
              <a:rPr lang="es-ES_tradnl" sz="2100" dirty="0" err="1">
                <a:sym typeface="Symbol" pitchFamily="18" charset="2"/>
              </a:rPr>
              <a:t>Production</a:t>
            </a:r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” </a:t>
            </a:r>
            <a:r>
              <a:rPr lang="es-ES_tradnl" sz="2100" dirty="0" err="1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sz="2100" dirty="0">
                <a:solidFill>
                  <a:srgbClr val="00FFFF"/>
                </a:solidFill>
                <a:sym typeface="Symbol" pitchFamily="18" charset="2"/>
              </a:rPr>
              <a:t> J/</a:t>
            </a:r>
            <a:r>
              <a:rPr lang="el-GR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Ψ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, B- and D-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mesons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, and </a:t>
            </a:r>
            <a:r>
              <a:rPr lang="el-GR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Φ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radiative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decays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algn="l" defTabSz="914486"/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Very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good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statistics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smtClean="0">
                <a:solidFill>
                  <a:srgbClr val="00FFFF"/>
                </a:solidFill>
                <a:cs typeface="Arial" charset="0"/>
                <a:sym typeface="Symbol" pitchFamily="18" charset="2"/>
              </a:rPr>
              <a:t>Clear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initial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states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and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different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systematic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100" dirty="0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100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89201" y="2576477"/>
            <a:ext cx="7830958" cy="415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dirty="0" err="1">
                <a:sym typeface="Symbol" pitchFamily="18" charset="2"/>
              </a:rPr>
              <a:t>Strong</a:t>
            </a:r>
            <a:r>
              <a:rPr lang="es-ES_tradnl" sz="2100" dirty="0">
                <a:sym typeface="Symbol" pitchFamily="18" charset="2"/>
              </a:rPr>
              <a:t> experimental </a:t>
            </a:r>
            <a:r>
              <a:rPr lang="es-ES_tradnl" sz="2100" dirty="0" err="1">
                <a:sym typeface="Symbol" pitchFamily="18" charset="2"/>
              </a:rPr>
              <a:t>claims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for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wide</a:t>
            </a:r>
            <a:r>
              <a:rPr lang="es-ES_tradnl" sz="2100" dirty="0">
                <a:sym typeface="Symbol" pitchFamily="18" charset="2"/>
              </a:rPr>
              <a:t> and light  </a:t>
            </a:r>
            <a:r>
              <a:rPr lang="es-ES_tradnl" sz="2100" dirty="0" err="1">
                <a:sym typeface="Symbol" pitchFamily="18" charset="2"/>
              </a:rPr>
              <a:t>around</a:t>
            </a:r>
            <a:r>
              <a:rPr lang="es-ES_tradnl" sz="2100" dirty="0">
                <a:sym typeface="Symbol" pitchFamily="18" charset="2"/>
              </a:rPr>
              <a:t> 500 </a:t>
            </a:r>
            <a:r>
              <a:rPr lang="es-ES_tradnl" sz="2100" dirty="0" err="1">
                <a:sym typeface="Symbol" pitchFamily="18" charset="2"/>
              </a:rPr>
              <a:t>MeV</a:t>
            </a:r>
            <a:endParaRPr lang="es-ES_tradnl" sz="2100" dirty="0">
              <a:sym typeface="Symbol" pitchFamily="18" charset="2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1287791" y="3290596"/>
            <a:ext cx="8071408" cy="415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4486"/>
            <a:r>
              <a:rPr lang="es-ES_tradnl" sz="2100" dirty="0">
                <a:sym typeface="Symbol" pitchFamily="18" charset="2"/>
              </a:rPr>
              <a:t>“</a:t>
            </a:r>
            <a:r>
              <a:rPr lang="es-ES_tradnl" sz="2100" dirty="0" err="1">
                <a:sym typeface="Symbol" pitchFamily="18" charset="2"/>
              </a:rPr>
              <a:t>Strong</a:t>
            </a:r>
            <a:r>
              <a:rPr lang="es-ES_tradnl" sz="2100" dirty="0">
                <a:sym typeface="Symbol" pitchFamily="18" charset="2"/>
              </a:rPr>
              <a:t>” experimental </a:t>
            </a:r>
            <a:r>
              <a:rPr lang="es-ES_tradnl" sz="2100" dirty="0" err="1">
                <a:sym typeface="Symbol" pitchFamily="18" charset="2"/>
              </a:rPr>
              <a:t>claims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for</a:t>
            </a:r>
            <a:r>
              <a:rPr lang="es-ES_tradnl" sz="2100" dirty="0">
                <a:sym typeface="Symbol" pitchFamily="18" charset="2"/>
              </a:rPr>
              <a:t> </a:t>
            </a:r>
            <a:r>
              <a:rPr lang="es-ES_tradnl" sz="2100" dirty="0" err="1">
                <a:sym typeface="Symbol" pitchFamily="18" charset="2"/>
              </a:rPr>
              <a:t>wide</a:t>
            </a:r>
            <a:r>
              <a:rPr lang="es-ES_tradnl" sz="2100" dirty="0">
                <a:sym typeface="Symbol" pitchFamily="18" charset="2"/>
              </a:rPr>
              <a:t> and light   </a:t>
            </a:r>
            <a:r>
              <a:rPr lang="es-ES_tradnl" sz="2100" dirty="0" err="1">
                <a:sym typeface="Symbol" pitchFamily="18" charset="2"/>
              </a:rPr>
              <a:t>around</a:t>
            </a:r>
            <a:r>
              <a:rPr lang="es-ES_tradnl" sz="2100" dirty="0">
                <a:sym typeface="Symbol" pitchFamily="18" charset="2"/>
              </a:rPr>
              <a:t> 800 </a:t>
            </a:r>
            <a:r>
              <a:rPr lang="es-ES_tradnl" sz="2100" dirty="0" err="1">
                <a:sym typeface="Symbol" pitchFamily="18" charset="2"/>
              </a:rPr>
              <a:t>MeV</a:t>
            </a:r>
            <a:endParaRPr lang="es-ES_tradnl" sz="2100" dirty="0">
              <a:sym typeface="Symbol" pitchFamily="18" charset="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90516" y="0"/>
            <a:ext cx="327719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>
            <a:spAutoFit/>
          </a:bodyPr>
          <a:lstStyle/>
          <a:p>
            <a:pPr algn="ctr" eaLnBrk="0" hangingPunct="0"/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T</a:t>
            </a:r>
            <a:r>
              <a:rPr lang="es-ES_tradnl" sz="2100" dirty="0" err="1" smtClean="0">
                <a:solidFill>
                  <a:srgbClr val="66FFFF"/>
                </a:solidFill>
                <a:sym typeface="Symbol" pitchFamily="18" charset="2"/>
              </a:rPr>
              <a:t>he</a:t>
            </a:r>
            <a:r>
              <a:rPr lang="es-ES_tradnl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dirty="0" smtClean="0">
                <a:solidFill>
                  <a:srgbClr val="66FFFF"/>
                </a:solidFill>
                <a:sym typeface="Symbol" pitchFamily="18" charset="2"/>
              </a:rPr>
              <a:t>σ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until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2010: </a:t>
            </a:r>
            <a:r>
              <a:rPr lang="es-ES" sz="210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2100" dirty="0" smtClean="0">
                <a:solidFill>
                  <a:srgbClr val="66FFFF"/>
                </a:solidFill>
                <a:sym typeface="Symbol" pitchFamily="18" charset="2"/>
              </a:rPr>
              <a:t> data</a:t>
            </a:r>
            <a:endParaRPr lang="es-ES_tradnl" sz="2100" dirty="0">
              <a:solidFill>
                <a:srgbClr val="66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62823" y="3996655"/>
            <a:ext cx="8571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V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ery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convincing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PDG,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personal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caveats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parametrizations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used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</a:p>
          <a:p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which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may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affect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precision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meaning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sym typeface="Symbol" pitchFamily="18" charset="2"/>
              </a:rPr>
              <a:t> pole </a:t>
            </a:r>
            <a:r>
              <a:rPr lang="es-ES_tradnl" sz="2000" dirty="0" err="1" smtClean="0">
                <a:solidFill>
                  <a:srgbClr val="00FFFF"/>
                </a:solidFill>
                <a:sym typeface="Symbol" pitchFamily="18" charset="2"/>
              </a:rPr>
              <a:t>parameters</a:t>
            </a:r>
            <a:endParaRPr lang="es-ES" sz="2000" dirty="0"/>
          </a:p>
        </p:txBody>
      </p:sp>
    </p:spTree>
    <p:custDataLst>
      <p:tags r:id="rId1"/>
    </p:custDataLst>
  </p:cSld>
  <p:clrMapOvr>
    <a:masterClrMapping/>
  </p:clrMapOvr>
  <p:transition advTm="4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animBg="1"/>
      <p:bldP spid="175114" grpId="0"/>
      <p:bldP spid="175115" grpId="0" animBg="1"/>
      <p:bldP spid="24" grpId="0" animBg="1"/>
      <p:bldP spid="2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igma-poles-pdg06-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93"/>
            <a:ext cx="10698875" cy="7561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130511" y="108223"/>
            <a:ext cx="4136069" cy="461665"/>
          </a:xfrm>
          <a:prstGeom prst="rect">
            <a:avLst/>
          </a:prstGeom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PDG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uncertainties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ca</a:t>
            </a:r>
            <a:r>
              <a:rPr lang="es-ES" sz="24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. 2010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722964" y="5724847"/>
            <a:ext cx="275908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33333"/>
            </a:solidFill>
            <a:bevel/>
          </a:ln>
          <a:effectLst/>
          <a:scene3d>
            <a:camera prst="orthographicFront"/>
            <a:lightRig rig="threePt" dir="t"/>
          </a:scene3d>
          <a:sp3d extrusionH="25400" contourW="12700"/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Clear </a:t>
            </a:r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room</a:t>
            </a:r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</a:p>
          <a:p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for</a:t>
            </a:r>
            <a:r>
              <a:rPr lang="es-ES" sz="3200" b="1" dirty="0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endParaRPr lang="es-ES" sz="3200" b="1" dirty="0" smtClean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r>
              <a:rPr lang="es-ES" sz="3200" b="1" dirty="0" err="1" smtClean="0">
                <a:solidFill>
                  <a:schemeClr val="tx1"/>
                </a:solidFill>
                <a:cs typeface="Arial" charset="0"/>
                <a:sym typeface="Symbol" pitchFamily="18" charset="2"/>
              </a:rPr>
              <a:t>Improvement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6.7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1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1.6|1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1.1|39|2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3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4.4|9.1|5.3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.4|3.1|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7|4.1|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21.8|1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|2.7|3.7|6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9|9.7|1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1.9|5.9|7.6|1.2|7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1.2|6.8|6.3|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9|3.7|10.1|1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|2.4|1.2|9.2|13.1|2.4|3.6|9.7|4.8|18|14.7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3|30.3|1|20.3|1|4.5|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3|1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.3|10.1|11.2|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|15.1|9|4.3|15.3|11.5|6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4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.5|5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2.2|8.3|2.1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13894</TotalTime>
  <Words>3024</Words>
  <Application>Microsoft Office PowerPoint</Application>
  <PresentationFormat>Personalizado</PresentationFormat>
  <Paragraphs>445</Paragraphs>
  <Slides>46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Default Design</vt:lpstr>
      <vt:lpstr>Ecuación</vt:lpstr>
      <vt:lpstr>Imagen</vt:lpstr>
      <vt:lpstr>Acrobat Document</vt:lpstr>
      <vt:lpstr>Galería de imágenes de Microsoft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SPARE SLIDES</vt:lpstr>
      <vt:lpstr>Diapositiva 31</vt:lpstr>
      <vt:lpstr>Diapositiva 32</vt:lpstr>
      <vt:lpstr>Diapositiva 33</vt:lpstr>
      <vt:lpstr>On the use of BW and other stuff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Company>micasa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jrps</dc:creator>
  <cp:lastModifiedBy>jrpelaez</cp:lastModifiedBy>
  <cp:revision>667</cp:revision>
  <dcterms:created xsi:type="dcterms:W3CDTF">2006-09-20T14:18:46Z</dcterms:created>
  <dcterms:modified xsi:type="dcterms:W3CDTF">2012-08-09T17:07:49Z</dcterms:modified>
</cp:coreProperties>
</file>