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01" r:id="rId2"/>
    <p:sldId id="359" r:id="rId3"/>
    <p:sldId id="353" r:id="rId4"/>
    <p:sldId id="369" r:id="rId5"/>
    <p:sldId id="317" r:id="rId6"/>
    <p:sldId id="373" r:id="rId7"/>
    <p:sldId id="344" r:id="rId8"/>
    <p:sldId id="372" r:id="rId9"/>
    <p:sldId id="367" r:id="rId10"/>
    <p:sldId id="339" r:id="rId11"/>
    <p:sldId id="326" r:id="rId12"/>
    <p:sldId id="355" r:id="rId13"/>
    <p:sldId id="365" r:id="rId14"/>
    <p:sldId id="354" r:id="rId15"/>
    <p:sldId id="368" r:id="rId16"/>
    <p:sldId id="327" r:id="rId17"/>
    <p:sldId id="342" r:id="rId18"/>
    <p:sldId id="347" r:id="rId19"/>
    <p:sldId id="330" r:id="rId20"/>
    <p:sldId id="332" r:id="rId21"/>
    <p:sldId id="305" r:id="rId22"/>
    <p:sldId id="334" r:id="rId23"/>
    <p:sldId id="296" r:id="rId24"/>
    <p:sldId id="374" r:id="rId25"/>
    <p:sldId id="346" r:id="rId26"/>
    <p:sldId id="340" r:id="rId27"/>
    <p:sldId id="343" r:id="rId28"/>
    <p:sldId id="363" r:id="rId29"/>
    <p:sldId id="304" r:id="rId30"/>
    <p:sldId id="314" r:id="rId31"/>
    <p:sldId id="348" r:id="rId32"/>
    <p:sldId id="285" r:id="rId33"/>
    <p:sldId id="319" r:id="rId34"/>
    <p:sldId id="259" r:id="rId35"/>
    <p:sldId id="309" r:id="rId36"/>
    <p:sldId id="256" r:id="rId37"/>
    <p:sldId id="323" r:id="rId38"/>
    <p:sldId id="333" r:id="rId39"/>
    <p:sldId id="324" r:id="rId40"/>
    <p:sldId id="325" r:id="rId41"/>
    <p:sldId id="328" r:id="rId42"/>
    <p:sldId id="329" r:id="rId43"/>
    <p:sldId id="349" r:id="rId44"/>
  </p:sldIdLst>
  <p:sldSz cx="9144000" cy="6858000" type="screen4x3"/>
  <p:notesSz cx="69469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180" autoAdjust="0"/>
  </p:normalViewPr>
  <p:slideViewPr>
    <p:cSldViewPr>
      <p:cViewPr varScale="1">
        <p:scale>
          <a:sx n="70" d="100"/>
          <a:sy n="70" d="100"/>
        </p:scale>
        <p:origin x="-11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196" y="-96"/>
      </p:cViewPr>
      <p:guideLst>
        <p:guide orient="horz" pos="2904"/>
        <p:guide pos="218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4" Type="http://schemas.openxmlformats.org/officeDocument/2006/relationships/image" Target="../media/image5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A1EB461D-32BD-47AA-BE08-ED7DA2918262}" type="datetimeFigureOut">
              <a:rPr lang="en-US" smtClean="0"/>
              <a:pPr/>
              <a:t>8/8/2012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58A950AF-9A50-4408-B0B1-F3741177622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950AF-9A50-4408-B0B1-F3741177622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8FD116-4963-43B9-88BB-3FDF7E764C7A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950AF-9A50-4408-B0B1-F3741177622E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8FD116-4963-43B9-88BB-3FDF7E764C7A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849455-F506-41C1-9F03-F0366C6BD4CB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A95033-436D-423F-B458-C628BD08F531}" type="slidenum">
              <a:rPr lang="en-US" sz="1100"/>
              <a:pPr/>
              <a:t>16</a:t>
            </a:fld>
            <a:endParaRPr lang="en-US" sz="11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FF150A-0101-4566-81B3-AE7CA944EA72}" type="slidenum">
              <a:rPr lang="en-US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EA6019-FF6C-4E77-9B12-A2D55C1CEBE0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950AF-9A50-4408-B0B1-F3741177622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950AF-9A50-4408-B0B1-F3741177622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950AF-9A50-4408-B0B1-F3741177622E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580858-9DF0-4263-9C22-86502627D74B}" type="slidenum">
              <a:rPr lang="en-US" sz="1100"/>
              <a:pPr/>
              <a:t>26</a:t>
            </a:fld>
            <a:endParaRPr lang="en-US" sz="1100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A51E7F-F697-4E02-8BA0-2B39FC08A2A9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950AF-9A50-4408-B0B1-F3741177622E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950AF-9A50-4408-B0B1-F3741177622E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BB8A1-CF89-496B-9C10-25F542D507B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26566C-92F1-4EBF-A381-41B2AE284B5D}" type="slidenum">
              <a:rPr lang="en-US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950AF-9A50-4408-B0B1-F3741177622E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26566C-92F1-4EBF-A381-41B2AE284B5D}" type="slidenum">
              <a:rPr lang="en-US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950AF-9A50-4408-B0B1-F3741177622E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A02326-D0B3-4F99-8976-6E760F8E3571}" type="slidenum">
              <a:rPr lang="en-US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950AF-9A50-4408-B0B1-F3741177622E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74A583-06E5-4E80-9698-BD4A76FAA9AC}" type="slidenum">
              <a:rPr lang="en-US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950AF-9A50-4408-B0B1-F3741177622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950AF-9A50-4408-B0B1-F3741177622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C9933-2B2D-4C1B-BDA2-7BE2D8A05590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778516-982C-4ADD-95C6-E0373BFADCD8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F2E3E-6D7B-4F5E-9CBA-25A2CEEDD4F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1B4408-E381-4A2C-9645-10B3B82052E4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57A6A-7D30-4D61-8D5F-02EED1D69910}" type="datetime1">
              <a:rPr lang="en-US" smtClean="0"/>
              <a:pPr/>
              <a:t>8/8/2012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EA699-F0C6-472A-919A-816F126BDD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7E28-156B-4C4C-B5B0-D19577ED677D}" type="datetime1">
              <a:rPr lang="en-US" smtClean="0"/>
              <a:pPr/>
              <a:t>8/8/2012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EA699-F0C6-472A-919A-816F126BDD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73B18-6B57-4582-A184-BFA4A285058A}" type="datetime1">
              <a:rPr lang="en-US" smtClean="0"/>
              <a:pPr/>
              <a:t>8/8/2012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EA699-F0C6-472A-919A-816F126BDD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BFFA65-9C38-410D-BF45-71B8D88010E6}" type="datetime1">
              <a:rPr lang="en-US"/>
              <a:pPr/>
              <a:t>8/8/2012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B352BD-A833-4C06-A2EA-66DDCC3662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715BDB-EFE1-4F03-A064-7E9466BAC580}" type="datetime1">
              <a:rPr lang="en-US"/>
              <a:pPr/>
              <a:t>8/8/2012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EDC4B2-2C06-4FBC-AAE3-F0F68EA7C1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45024-F148-4E8E-8C79-781DAADDBEC1}" type="datetime1">
              <a:rPr lang="en-US" smtClean="0"/>
              <a:pPr/>
              <a:t>8/8/2012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EA699-F0C6-472A-919A-816F126BDD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D2548-4AF2-4969-B0C3-60A1F129CC0C}" type="datetime1">
              <a:rPr lang="en-US" smtClean="0"/>
              <a:pPr/>
              <a:t>8/8/2012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EA699-F0C6-472A-919A-816F126BDD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CF4E-7460-4CCA-9F7D-482B44590FCE}" type="datetime1">
              <a:rPr lang="en-US" smtClean="0"/>
              <a:pPr/>
              <a:t>8/8/2012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EA699-F0C6-472A-919A-816F126BDD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7C5A4-93A3-4B30-A049-D98786721B9A}" type="datetime1">
              <a:rPr lang="en-US" smtClean="0"/>
              <a:pPr/>
              <a:t>8/8/2012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EA699-F0C6-472A-919A-816F126BDD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8EC45-7CD4-415B-8844-3734C2B3BFE4}" type="datetime1">
              <a:rPr lang="en-US" smtClean="0"/>
              <a:pPr/>
              <a:t>8/8/2012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EA699-F0C6-472A-919A-816F126BDD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4EFC8-216D-4143-A3D1-01140158AFFC}" type="datetime1">
              <a:rPr lang="en-US" smtClean="0"/>
              <a:pPr/>
              <a:t>8/8/2012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EA699-F0C6-472A-919A-816F126BDD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27587-2377-4A3B-80B2-BF0E9C84FEB5}" type="datetime1">
              <a:rPr lang="en-US" smtClean="0"/>
              <a:pPr/>
              <a:t>8/8/2012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EA699-F0C6-472A-919A-816F126BDD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3E00-1EDA-4AC9-B8BC-80E10AE52516}" type="datetime1">
              <a:rPr lang="en-US" smtClean="0"/>
              <a:pPr/>
              <a:t>8/8/2012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EA699-F0C6-472A-919A-816F126BDD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928E1-3F73-44C2-B25C-D1595439AFCF}" type="datetime1">
              <a:rPr lang="en-US" smtClean="0"/>
              <a:pPr/>
              <a:t>8/8/2012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EA699-F0C6-472A-919A-816F126BDD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2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image" Target="../media/image35.emf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slideLayout" Target="../slideLayouts/slideLayout13.xml"/><Relationship Id="rId7" Type="http://schemas.openxmlformats.org/officeDocument/2006/relationships/oleObject" Target="../embeddings/oleObject14.bin"/><Relationship Id="rId2" Type="http://schemas.openxmlformats.org/officeDocument/2006/relationships/tags" Target="../tags/tag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59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nidlamp.jlab.org/RareEtaDecay/JDocDB/node/1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0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CVol7No11_pic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04800"/>
            <a:ext cx="8572500" cy="2714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2800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Comic Sans MS" pitchFamily="66" charset="0"/>
              </a:rPr>
              <a:t>The Outlook for Improved </a:t>
            </a:r>
            <a:r>
              <a:rPr lang="el-GR" sz="3600" dirty="0" smtClean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sz="36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</a:t>
            </a:r>
            <a:r>
              <a:rPr lang="el-GR" sz="36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π</a:t>
            </a:r>
            <a:r>
              <a:rPr lang="en-US" sz="3600" baseline="300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0</a:t>
            </a:r>
            <a:r>
              <a:rPr lang="el-GR" sz="36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γγ</a:t>
            </a:r>
            <a:r>
              <a:rPr lang="en-US" sz="36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 Measurements</a:t>
            </a:r>
            <a:endParaRPr lang="en-US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5334000"/>
            <a:ext cx="4495800" cy="990600"/>
          </a:xfrm>
          <a:noFill/>
        </p:spPr>
        <p:txBody>
          <a:bodyPr>
            <a:normAutofit fontScale="92500" lnSpcReduction="10000"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Comic Sans MS" pitchFamily="66" charset="0"/>
              </a:rPr>
              <a:t>D. Mack (TJNAF)</a:t>
            </a:r>
          </a:p>
          <a:p>
            <a:r>
              <a:rPr lang="en-US" sz="2000" dirty="0" err="1" smtClean="0">
                <a:solidFill>
                  <a:schemeClr val="tx1"/>
                </a:solidFill>
                <a:latin typeface="Comic Sans MS" pitchFamily="66" charset="0"/>
              </a:rPr>
              <a:t>Chiral</a:t>
            </a:r>
            <a:r>
              <a:rPr lang="en-US" sz="2000" dirty="0" smtClean="0">
                <a:solidFill>
                  <a:schemeClr val="tx1"/>
                </a:solidFill>
                <a:latin typeface="Comic Sans MS" pitchFamily="66" charset="0"/>
              </a:rPr>
              <a:t> Dynamics 2012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Comic Sans MS" pitchFamily="66" charset="0"/>
              </a:rPr>
              <a:t>August 8, 2012</a:t>
            </a:r>
            <a:endParaRPr lang="en-US" sz="2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EA699-F0C6-472A-919A-816F126BDDD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223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dirty="0" err="1" smtClean="0">
                <a:solidFill>
                  <a:srgbClr val="FF0000"/>
                </a:solidFill>
                <a:latin typeface="Comic Sans MS" pitchFamily="66" charset="0"/>
              </a:rPr>
              <a:t>Jlab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 Hall D </a:t>
            </a:r>
            <a:r>
              <a:rPr lang="el-GR" sz="2800" dirty="0" smtClean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 Production Rate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1295400" y="1600200"/>
          <a:ext cx="6629400" cy="762000"/>
        </p:xfrm>
        <a:graphic>
          <a:graphicData uri="http://schemas.openxmlformats.org/presentationml/2006/ole">
            <p:oleObj spid="_x0000_s8194" name="Equation" r:id="rId4" imgW="3670300" imgH="393700" progId="">
              <p:embed/>
            </p:oleObj>
          </a:graphicData>
        </a:graphic>
      </p:graphicFrame>
      <p:sp>
        <p:nvSpPr>
          <p:cNvPr id="309253" name="Rectangle 5"/>
          <p:cNvSpPr>
            <a:spLocks noChangeArrowheads="1"/>
          </p:cNvSpPr>
          <p:nvPr/>
        </p:nvSpPr>
        <p:spPr bwMode="auto">
          <a:xfrm>
            <a:off x="304800" y="2743200"/>
            <a:ext cx="807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The exclusive, forward 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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+p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→</a:t>
            </a:r>
            <a:r>
              <a:rPr lang="el-GR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η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+p cross section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~70 </a:t>
            </a:r>
            <a:r>
              <a:rPr lang="en-US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nb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(</a:t>
            </a:r>
            <a:r>
              <a:rPr lang="el-GR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θ</a:t>
            </a:r>
            <a:r>
              <a:rPr lang="el-GR" sz="1800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η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=1-6</a:t>
            </a:r>
            <a:r>
              <a:rPr lang="en-US" sz="18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o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)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</a:pPr>
            <a:endParaRPr lang="en-US" sz="1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sym typeface="Symbol" pitchFamily="18" charset="2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Tagged p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hoton 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beam intensity </a:t>
            </a:r>
            <a:r>
              <a:rPr lang="en-US" sz="1800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N</a:t>
            </a:r>
            <a:r>
              <a:rPr lang="el-GR" sz="1800" baseline="-25000" dirty="0">
                <a:solidFill>
                  <a:srgbClr val="FF0000"/>
                </a:solidFill>
                <a:latin typeface="MS Mincho" pitchFamily="49" charset="-128"/>
                <a:ea typeface="MS Mincho" pitchFamily="49" charset="-128"/>
                <a:cs typeface="Tahoma" pitchFamily="34" charset="0"/>
                <a:sym typeface="Symbol" pitchFamily="18" charset="2"/>
              </a:rPr>
              <a:t>γ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~ 4x10</a:t>
            </a:r>
            <a:r>
              <a:rPr lang="en-US" sz="1800" baseline="300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7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Hz  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(for E</a:t>
            </a:r>
            <a:r>
              <a:rPr lang="el-GR" sz="1800" baseline="-25000" dirty="0">
                <a:solidFill>
                  <a:srgbClr val="000000"/>
                </a:solidFill>
                <a:latin typeface="MS Mincho" pitchFamily="49" charset="-128"/>
                <a:ea typeface="MS Mincho" pitchFamily="49" charset="-128"/>
                <a:sym typeface="Symbol" pitchFamily="18" charset="2"/>
              </a:rPr>
              <a:t>γ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~9-11.7 </a:t>
            </a:r>
            <a:r>
              <a:rPr lang="en-US" sz="1800" dirty="0" err="1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GeV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)</a:t>
            </a:r>
            <a:endParaRPr lang="el-GR" sz="1800" baseline="30000" dirty="0">
              <a:solidFill>
                <a:srgbClr val="000000"/>
              </a:solidFill>
              <a:latin typeface="Comic Sans MS" pitchFamily="66" charset="0"/>
              <a:cs typeface="Arial" charset="0"/>
              <a:sym typeface="Symbol" pitchFamily="18" charset="2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endParaRPr lang="el-GR" baseline="30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8195" name="Equation" r:id="rId5" imgW="114151" imgH="215619" progId="Equation.3">
              <p:embed/>
            </p:oleObj>
          </a:graphicData>
        </a:graphic>
      </p:graphicFrame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47350-6AD0-4072-B04D-7EF34C416771}" type="slidenum">
              <a:rPr lang="en-US"/>
              <a:pPr/>
              <a:t>10</a:t>
            </a:fld>
            <a:endParaRPr lang="en-US"/>
          </a:p>
        </p:txBody>
      </p:sp>
      <p:graphicFrame>
        <p:nvGraphicFramePr>
          <p:cNvPr id="4101" name="Object 12"/>
          <p:cNvGraphicFramePr>
            <a:graphicFrameLocks noChangeAspect="1"/>
          </p:cNvGraphicFramePr>
          <p:nvPr/>
        </p:nvGraphicFramePr>
        <p:xfrm>
          <a:off x="1600200" y="4114800"/>
          <a:ext cx="4608513" cy="1295400"/>
        </p:xfrm>
        <a:graphic>
          <a:graphicData uri="http://schemas.openxmlformats.org/presentationml/2006/ole">
            <p:oleObj spid="_x0000_s8197" name="Equation" r:id="rId6" imgW="2781000" imgH="736560" progId="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629400" y="4343400"/>
            <a:ext cx="2286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This is a high enough rate to qualify </a:t>
            </a:r>
            <a:r>
              <a:rPr lang="en-US" dirty="0" err="1" smtClean="0">
                <a:latin typeface="Comic Sans MS" pitchFamily="66" charset="0"/>
              </a:rPr>
              <a:t>Jlab</a:t>
            </a:r>
            <a:r>
              <a:rPr lang="en-US" dirty="0" smtClean="0">
                <a:latin typeface="Comic Sans MS" pitchFamily="66" charset="0"/>
              </a:rPr>
              <a:t> Hall D as an </a:t>
            </a:r>
            <a:r>
              <a:rPr lang="el-GR" dirty="0" smtClean="0">
                <a:latin typeface="Comic Sans MS" pitchFamily="66" charset="0"/>
              </a:rPr>
              <a:t>η</a:t>
            </a:r>
            <a:r>
              <a:rPr lang="en-US" dirty="0" smtClean="0">
                <a:latin typeface="Comic Sans MS" pitchFamily="66" charset="0"/>
              </a:rPr>
              <a:t> factory. </a:t>
            </a:r>
          </a:p>
          <a:p>
            <a:pPr algn="ctr"/>
            <a:r>
              <a:rPr lang="en-US" dirty="0" smtClean="0">
                <a:latin typeface="Comic Sans MS" pitchFamily="66" charset="0"/>
              </a:rPr>
              <a:t>(KLOE-I </a:t>
            </a:r>
          </a:p>
          <a:p>
            <a:pPr algn="ctr"/>
            <a:r>
              <a:rPr lang="el-GR" dirty="0" smtClean="0">
                <a:latin typeface="Comic Sans MS" pitchFamily="66" charset="0"/>
              </a:rPr>
              <a:t>η</a:t>
            </a:r>
            <a:r>
              <a:rPr lang="en-US" dirty="0" smtClean="0">
                <a:latin typeface="Comic Sans MS" pitchFamily="66" charset="0"/>
              </a:rPr>
              <a:t> production rate was about 1 Hz.)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    LH2 target length L = 30cm, </a:t>
            </a:r>
            <a:r>
              <a:rPr lang="el-GR" dirty="0" smtClean="0">
                <a:latin typeface="Comic Sans MS" pitchFamily="66" charset="0"/>
              </a:rPr>
              <a:t>ρ</a:t>
            </a:r>
            <a:r>
              <a:rPr lang="en-US" dirty="0" smtClean="0">
                <a:latin typeface="Comic Sans MS" pitchFamily="66" charset="0"/>
              </a:rPr>
              <a:t> = 0.0708 g/cm</a:t>
            </a:r>
            <a:r>
              <a:rPr lang="en-US" baseline="30000" dirty="0" smtClean="0">
                <a:latin typeface="Comic Sans MS" pitchFamily="66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2400" y="5562600"/>
            <a:ext cx="6629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Hence ≈3.1x10</a:t>
            </a:r>
            <a:r>
              <a:rPr lang="en-US" baseline="30000" dirty="0" smtClean="0">
                <a:solidFill>
                  <a:srgbClr val="FF0000"/>
                </a:solidFill>
                <a:latin typeface="Comic Sans MS" pitchFamily="66" charset="0"/>
              </a:rPr>
              <a:t>7 </a:t>
            </a:r>
            <a:r>
              <a:rPr lang="el-GR" dirty="0" smtClean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’s produced per </a:t>
            </a:r>
            <a:r>
              <a:rPr lang="en-US" dirty="0" err="1" smtClean="0">
                <a:solidFill>
                  <a:srgbClr val="FF0000"/>
                </a:solidFill>
                <a:latin typeface="Comic Sans MS" pitchFamily="66" charset="0"/>
              </a:rPr>
              <a:t>Jlab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“year” (100 live days). </a:t>
            </a:r>
          </a:p>
        </p:txBody>
      </p:sp>
    </p:spTree>
  </p:cSld>
  <p:clrMapOvr>
    <a:masterClrMapping/>
  </p:clrMapOvr>
  <p:transition advTm="254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921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Optimizing Distance Between</a:t>
            </a:r>
            <a:b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3200" dirty="0" err="1" smtClean="0">
                <a:solidFill>
                  <a:srgbClr val="FF0000"/>
                </a:solidFill>
                <a:latin typeface="Comic Sans MS" pitchFamily="66" charset="0"/>
              </a:rPr>
              <a:t>Tgt</a:t>
            </a: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 Center and Calorimeter Face</a:t>
            </a:r>
          </a:p>
        </p:txBody>
      </p:sp>
      <p:pic>
        <p:nvPicPr>
          <p:cNvPr id="10244" name="Picture 3" descr="merit-feb25.ep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914400"/>
            <a:ext cx="5257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6096000" y="3200400"/>
          <a:ext cx="1752601" cy="838201"/>
        </p:xfrm>
        <a:graphic>
          <a:graphicData uri="http://schemas.openxmlformats.org/presentationml/2006/ole">
            <p:oleObj spid="_x0000_s3074" name="Equation" r:id="rId5" imgW="901440" imgH="457200" progId="Equation.3">
              <p:embed/>
            </p:oleObj>
          </a:graphicData>
        </a:graphic>
      </p:graphicFrame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2819400" y="3200400"/>
            <a:ext cx="22098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  <a:latin typeface="Comic Sans MS" pitchFamily="66" charset="0"/>
              </a:rPr>
              <a:t>Signal  is </a:t>
            </a:r>
            <a:r>
              <a:rPr lang="el-GR" sz="1400" dirty="0">
                <a:solidFill>
                  <a:srgbClr val="000000"/>
                </a:solidFill>
                <a:latin typeface="Comic Sans MS" pitchFamily="66" charset="0"/>
              </a:rPr>
              <a:t>η</a:t>
            </a:r>
            <a:r>
              <a:rPr lang="el-GR" sz="1400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→π</a:t>
            </a:r>
            <a:r>
              <a:rPr lang="en-US" sz="1400" baseline="30000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0</a:t>
            </a:r>
            <a:r>
              <a:rPr lang="el-GR" sz="1400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γγ</a:t>
            </a:r>
            <a:endParaRPr lang="en-US" sz="1400" dirty="0">
              <a:solidFill>
                <a:srgbClr val="000000"/>
              </a:solidFill>
              <a:latin typeface="Comic Sans MS" pitchFamily="66" charset="0"/>
              <a:cs typeface="Times New Roman" pitchFamily="18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Background is </a:t>
            </a:r>
            <a:r>
              <a:rPr lang="el-GR" sz="1400" dirty="0">
                <a:solidFill>
                  <a:srgbClr val="000000"/>
                </a:solidFill>
                <a:latin typeface="Comic Sans MS" pitchFamily="66" charset="0"/>
              </a:rPr>
              <a:t>η</a:t>
            </a:r>
            <a:r>
              <a:rPr lang="el-GR" sz="1400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→</a:t>
            </a:r>
            <a:r>
              <a:rPr lang="en-US" sz="1400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3</a:t>
            </a:r>
            <a:r>
              <a:rPr lang="el-GR" sz="1400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π</a:t>
            </a:r>
            <a:r>
              <a:rPr lang="en-US" sz="1400" baseline="30000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0</a:t>
            </a:r>
          </a:p>
          <a:p>
            <a:pPr algn="l">
              <a:buFont typeface="Wingdings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Signal window is ±3</a:t>
            </a:r>
            <a:r>
              <a:rPr lang="el-GR" sz="1400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σ</a:t>
            </a:r>
            <a:endParaRPr lang="en-US" sz="14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46" name="TextBox 6"/>
          <p:cNvSpPr txBox="1">
            <a:spLocks noChangeArrowheads="1"/>
          </p:cNvSpPr>
          <p:nvPr/>
        </p:nvSpPr>
        <p:spPr bwMode="auto">
          <a:xfrm>
            <a:off x="2971800" y="4495800"/>
            <a:ext cx="251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Calibri" pitchFamily="34" charset="0"/>
              </a:rPr>
              <a:t>118x118 cm</a:t>
            </a:r>
            <a:r>
              <a:rPr lang="en-US" baseline="30000">
                <a:solidFill>
                  <a:srgbClr val="0000FF"/>
                </a:solidFill>
                <a:latin typeface="Calibri" pitchFamily="34" charset="0"/>
              </a:rPr>
              <a:t>2</a:t>
            </a:r>
            <a:r>
              <a:rPr lang="en-US">
                <a:solidFill>
                  <a:srgbClr val="0000FF"/>
                </a:solidFill>
                <a:latin typeface="Calibri" pitchFamily="34" charset="0"/>
              </a:rPr>
              <a:t> PWO Cal.</a:t>
            </a:r>
          </a:p>
        </p:txBody>
      </p:sp>
      <p:sp>
        <p:nvSpPr>
          <p:cNvPr id="10247" name="TextBox 7"/>
          <p:cNvSpPr txBox="1">
            <a:spLocks noChangeArrowheads="1"/>
          </p:cNvSpPr>
          <p:nvPr/>
        </p:nvSpPr>
        <p:spPr bwMode="auto">
          <a:xfrm>
            <a:off x="1600200" y="2286000"/>
            <a:ext cx="251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150x150 cm</a:t>
            </a:r>
            <a:r>
              <a:rPr lang="en-US" baseline="30000" dirty="0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 PWO Cal.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906BB-BA0B-45B1-83C7-C4739B51B56C}" type="slidenum">
              <a:rPr lang="en-US"/>
              <a:pPr/>
              <a:t>11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81600" y="4343400"/>
            <a:ext cx="3581400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omic Sans MS" pitchFamily="66" charset="0"/>
              </a:rPr>
              <a:t>The 118cmx118cm calorimeter from our reference design is 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roughly optimized at about 6m separation. </a:t>
            </a:r>
          </a:p>
          <a:p>
            <a:pPr algn="ctr"/>
            <a:endParaRPr lang="en-US" sz="1600" dirty="0" smtClean="0">
              <a:latin typeface="Comic Sans MS" pitchFamily="66" charset="0"/>
            </a:endParaRPr>
          </a:p>
          <a:p>
            <a:pPr algn="ctr"/>
            <a:r>
              <a:rPr lang="en-US" sz="1600" dirty="0" smtClean="0">
                <a:latin typeface="Comic Sans MS" pitchFamily="66" charset="0"/>
              </a:rPr>
              <a:t>A larger 150cmx150cm calorimeter could not be optimized in the space available in Hall D, but would nevertheless have nearly 50% higher FOM.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05400" y="1219200"/>
            <a:ext cx="3810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Separation too large: we lose signal. </a:t>
            </a:r>
          </a:p>
          <a:p>
            <a:endParaRPr lang="en-US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Too close: increase in peaking background from shower merging.</a:t>
            </a:r>
          </a:p>
          <a:p>
            <a:endParaRPr lang="en-US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We used the figure of merit:</a:t>
            </a:r>
          </a:p>
          <a:p>
            <a:endParaRPr lang="en-US" dirty="0" smtClean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410200"/>
            <a:ext cx="129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Comic Sans MS" pitchFamily="66" charset="0"/>
              </a:rPr>
              <a:t>Note suppressed zero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Acceptance for 4</a:t>
            </a:r>
            <a:r>
              <a:rPr lang="el-GR" sz="3200" dirty="0" smtClean="0">
                <a:solidFill>
                  <a:srgbClr val="FF0000"/>
                </a:solidFill>
                <a:latin typeface="Comic Sans MS" pitchFamily="66" charset="0"/>
              </a:rPr>
              <a:t>γ</a:t>
            </a: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 Final State with Calorimeter at 6m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EA699-F0C6-472A-919A-816F126BDDD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1752600"/>
            <a:ext cx="2895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At 6m separation, the acceptance of the 118cmx118cm calorimeter from our reference design is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~20%. </a:t>
            </a:r>
          </a:p>
          <a:p>
            <a:pPr algn="ctr"/>
            <a:endParaRPr lang="en-US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en-US" dirty="0" smtClean="0">
                <a:latin typeface="Comic Sans MS" pitchFamily="66" charset="0"/>
              </a:rPr>
              <a:t>Photons are predominantly lost around the calorimeter circumference (rather than down the beam hole).  The acceptance for a 150cmx150cm calorimeter would be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~40%. </a:t>
            </a:r>
          </a:p>
        </p:txBody>
      </p:sp>
      <p:pic>
        <p:nvPicPr>
          <p:cNvPr id="10" name="Picture 8" descr="accp-4g-118cal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219200"/>
            <a:ext cx="540067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105400" y="2286000"/>
            <a:ext cx="2209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omic Sans MS" pitchFamily="66" charset="0"/>
                <a:cs typeface="Arial" charset="0"/>
                <a:sym typeface="Symbol" pitchFamily="18" charset="2"/>
              </a:rPr>
              <a:t>For 4</a:t>
            </a:r>
            <a:r>
              <a:rPr lang="el-GR" b="1" dirty="0">
                <a:latin typeface="Comic Sans MS" pitchFamily="66" charset="0"/>
                <a:cs typeface="Arial" charset="0"/>
                <a:sym typeface="Symbol" pitchFamily="18" charset="2"/>
              </a:rPr>
              <a:t></a:t>
            </a:r>
            <a:r>
              <a:rPr lang="en-US" b="1" dirty="0">
                <a:latin typeface="Comic Sans MS" pitchFamily="66" charset="0"/>
                <a:cs typeface="Arial" charset="0"/>
                <a:sym typeface="Symbol" pitchFamily="18" charset="2"/>
              </a:rPr>
              <a:t> final state</a:t>
            </a:r>
            <a:endParaRPr lang="en-US" dirty="0"/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5791200" y="4038600"/>
            <a:ext cx="76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~20%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4699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Detection of Recoil Proton with GlueX</a:t>
            </a:r>
            <a:endParaRPr lang="en-US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1299F-827A-46EB-ABA0-E456B20F826B}" type="slidenum">
              <a:rPr lang="en-US"/>
              <a:pPr/>
              <a:t>13</a:t>
            </a:fld>
            <a:endParaRPr lang="en-US"/>
          </a:p>
        </p:txBody>
      </p:sp>
      <p:pic>
        <p:nvPicPr>
          <p:cNvPr id="33796" name="Picture 9" descr="proton_eff_v2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673475"/>
            <a:ext cx="5105400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152400" y="3886200"/>
            <a:ext cx="3657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rgbClr val="008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Recoil proton kinematics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Polar angle ~55</a:t>
            </a:r>
            <a:r>
              <a:rPr lang="en-US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o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-80</a:t>
            </a:r>
            <a:r>
              <a:rPr lang="en-US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o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Momentum ~200-1200 </a:t>
            </a:r>
            <a:r>
              <a:rPr 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MeV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/c</a:t>
            </a:r>
            <a:endParaRPr lang="el-GR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pic>
        <p:nvPicPr>
          <p:cNvPr id="33798" name="Content Placeholder 9" descr="recoil-an.pn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52400" y="457200"/>
            <a:ext cx="3200400" cy="3200400"/>
          </a:xfrm>
        </p:spPr>
      </p:pic>
      <p:pic>
        <p:nvPicPr>
          <p:cNvPr id="33799" name="Picture 10" descr="recoil-p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4572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11" descr="2d-recoil-p-an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4572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8600" y="56388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We assume a 60% efficiency for proton reconstruction.  </a:t>
            </a:r>
          </a:p>
        </p:txBody>
      </p:sp>
    </p:spTree>
  </p:cSld>
  <p:clrMapOvr>
    <a:masterClrMapping/>
  </p:clrMapOvr>
  <p:transition advTm="16598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22300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sz="2800" dirty="0" smtClean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</a:t>
            </a:r>
            <a:r>
              <a:rPr lang="el-GR" sz="2800" dirty="0" smtClean="0">
                <a:solidFill>
                  <a:srgbClr val="FF0000"/>
                </a:solidFill>
                <a:latin typeface="Comic Sans MS" pitchFamily="66" charset="0"/>
              </a:rPr>
              <a:t>π</a:t>
            </a:r>
            <a:r>
              <a:rPr lang="en-US" sz="2800" baseline="30000" dirty="0" smtClean="0">
                <a:solidFill>
                  <a:srgbClr val="FF0000"/>
                </a:solidFill>
                <a:latin typeface="Comic Sans MS" pitchFamily="66" charset="0"/>
              </a:rPr>
              <a:t>0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2</a:t>
            </a:r>
            <a:r>
              <a:rPr lang="el-GR" sz="2800" dirty="0" smtClean="0">
                <a:solidFill>
                  <a:srgbClr val="FF0000"/>
                </a:solidFill>
                <a:latin typeface="Comic Sans MS" pitchFamily="66" charset="0"/>
              </a:rPr>
              <a:t>γ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 Detection Rate</a:t>
            </a:r>
          </a:p>
        </p:txBody>
      </p:sp>
      <p:sp>
        <p:nvSpPr>
          <p:cNvPr id="309255" name="Rectangle 7"/>
          <p:cNvSpPr>
            <a:spLocks noChangeArrowheads="1"/>
          </p:cNvSpPr>
          <p:nvPr/>
        </p:nvSpPr>
        <p:spPr bwMode="auto">
          <a:xfrm>
            <a:off x="228600" y="1295400"/>
            <a:ext cx="8458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71550" lvl="1" indent="-514350" algn="l" eaLnBrk="1" hangingPunct="1">
              <a:spcBef>
                <a:spcPct val="20000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BR(</a:t>
            </a:r>
            <a:r>
              <a:rPr lang="el-GR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η</a:t>
            </a:r>
            <a:r>
              <a:rPr lang="el-GR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→</a:t>
            </a:r>
            <a:r>
              <a:rPr lang="el-GR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</a:t>
            </a:r>
            <a:r>
              <a:rPr lang="en-US" sz="1800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0</a:t>
            </a:r>
            <a:r>
              <a:rPr lang="el-GR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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) ~ 2.7x10</a:t>
            </a:r>
            <a:r>
              <a:rPr lang="en-US" sz="1800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-4 </a:t>
            </a:r>
            <a:endParaRPr lang="en-US" sz="18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marL="971550" lvl="1" indent="-514350" algn="l" eaLnBrk="1" hangingPunct="1">
              <a:spcBef>
                <a:spcPct val="20000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Average geometrical acceptance ~20% (118x118 cm</a:t>
            </a:r>
            <a:r>
              <a:rPr lang="en-US" sz="1800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2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FCAL-II)</a:t>
            </a:r>
          </a:p>
          <a:p>
            <a:pPr marL="971550" lvl="1" indent="-514350" algn="l" eaLnBrk="1" hangingPunct="1">
              <a:spcBef>
                <a:spcPct val="20000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Event selection efficiency ~60%</a:t>
            </a:r>
            <a:endParaRPr lang="en-US" sz="1800" baseline="30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marL="514350" indent="-514350" algn="l" eaLnBrk="1" hangingPunct="1">
              <a:spcBef>
                <a:spcPct val="20000"/>
              </a:spcBef>
              <a:buClr>
                <a:srgbClr val="000000"/>
              </a:buClr>
            </a:pPr>
            <a:endParaRPr lang="el-GR" baseline="30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126979" name="Equation" r:id="rId4" imgW="114151" imgH="215619" progId="Equation.3">
              <p:embed/>
            </p:oleObj>
          </a:graphicData>
        </a:graphic>
      </p:graphicFrame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47350-6AD0-4072-B04D-7EF34C416771}" type="slidenum">
              <a:rPr lang="en-US"/>
              <a:pPr/>
              <a:t>14</a:t>
            </a:fld>
            <a:endParaRPr lang="en-US"/>
          </a:p>
        </p:txBody>
      </p:sp>
      <p:graphicFrame>
        <p:nvGraphicFramePr>
          <p:cNvPr id="5125" name="Object 11"/>
          <p:cNvGraphicFramePr>
            <a:graphicFrameLocks noChangeAspect="1"/>
          </p:cNvGraphicFramePr>
          <p:nvPr/>
        </p:nvGraphicFramePr>
        <p:xfrm>
          <a:off x="304800" y="3048000"/>
          <a:ext cx="8534400" cy="685800"/>
        </p:xfrm>
        <a:graphic>
          <a:graphicData uri="http://schemas.openxmlformats.org/presentationml/2006/ole">
            <p:oleObj spid="_x0000_s126980" name="Equation" r:id="rId5" imgW="3530520" imgH="279360" progId="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09600" y="5486400"/>
            <a:ext cx="7696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Hence ≈1000</a:t>
            </a:r>
            <a:r>
              <a:rPr lang="en-US" baseline="30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l-GR" dirty="0" smtClean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</a:t>
            </a:r>
            <a:r>
              <a:rPr lang="el-GR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π</a:t>
            </a:r>
            <a:r>
              <a:rPr lang="en-US" baseline="300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0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2</a:t>
            </a:r>
            <a:r>
              <a:rPr lang="el-GR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γ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events produced per </a:t>
            </a:r>
            <a:r>
              <a:rPr lang="en-US" dirty="0" err="1" smtClean="0">
                <a:solidFill>
                  <a:srgbClr val="FF0000"/>
                </a:solidFill>
                <a:latin typeface="Comic Sans MS" pitchFamily="66" charset="0"/>
              </a:rPr>
              <a:t>Jlab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“year” (100 live days).</a:t>
            </a:r>
          </a:p>
        </p:txBody>
      </p:sp>
    </p:spTree>
  </p:cSld>
  <p:clrMapOvr>
    <a:masterClrMapping/>
  </p:clrMapOvr>
  <p:transition advTm="25491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305800" cy="698500"/>
          </a:xfrm>
        </p:spPr>
        <p:txBody>
          <a:bodyPr/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Invariant 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Mass and Elasticity Resolutions</a:t>
            </a:r>
            <a:endParaRPr lang="en-US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9395" name="Picture 7" descr="invmass_pi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66800" y="838200"/>
            <a:ext cx="2514600" cy="2514600"/>
          </a:xfrm>
          <a:noFill/>
        </p:spPr>
      </p:pic>
      <p:pic>
        <p:nvPicPr>
          <p:cNvPr id="59396" name="Picture 8" descr="invmass_e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8382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9" descr="invmass_pi_glas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38100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10" descr="invmass_eta_glas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38100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9" name="Text Box 11"/>
          <p:cNvSpPr txBox="1">
            <a:spLocks noChangeArrowheads="1"/>
          </p:cNvSpPr>
          <p:nvPr/>
        </p:nvSpPr>
        <p:spPr bwMode="auto">
          <a:xfrm>
            <a:off x="0" y="1676400"/>
            <a:ext cx="170815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cs typeface="Tahoma" pitchFamily="34" charset="0"/>
              </a:rPr>
              <a:t>PWO</a:t>
            </a:r>
            <a:endParaRPr lang="el-GR" sz="2800" dirty="0">
              <a:solidFill>
                <a:srgbClr val="FF0000"/>
              </a:solidFill>
              <a:cs typeface="Tahoma" pitchFamily="34" charset="0"/>
            </a:endParaRPr>
          </a:p>
        </p:txBody>
      </p:sp>
      <p:sp>
        <p:nvSpPr>
          <p:cNvPr id="59400" name="Text Box 12"/>
          <p:cNvSpPr txBox="1">
            <a:spLocks noChangeArrowheads="1"/>
          </p:cNvSpPr>
          <p:nvPr/>
        </p:nvSpPr>
        <p:spPr bwMode="auto">
          <a:xfrm>
            <a:off x="0" y="4114800"/>
            <a:ext cx="990600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 smtClean="0">
                <a:solidFill>
                  <a:srgbClr val="FF0000"/>
                </a:solidFill>
                <a:cs typeface="Tahoma" pitchFamily="34" charset="0"/>
              </a:rPr>
              <a:t>Pb</a:t>
            </a:r>
            <a:endParaRPr lang="en-US" sz="2400" dirty="0" smtClean="0">
              <a:solidFill>
                <a:srgbClr val="FF0000"/>
              </a:solidFill>
              <a:cs typeface="Tahom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cs typeface="Tahoma" pitchFamily="34" charset="0"/>
              </a:rPr>
              <a:t>G</a:t>
            </a:r>
            <a:r>
              <a:rPr lang="en-US" sz="2400" dirty="0" smtClean="0">
                <a:solidFill>
                  <a:srgbClr val="FF0000"/>
                </a:solidFill>
                <a:cs typeface="Tahoma" pitchFamily="34" charset="0"/>
              </a:rPr>
              <a:t>lass</a:t>
            </a:r>
            <a:endParaRPr lang="el-GR" sz="2400" dirty="0">
              <a:solidFill>
                <a:srgbClr val="FF0000"/>
              </a:solidFill>
              <a:cs typeface="Tahoma" pitchFamily="34" charset="0"/>
            </a:endParaRPr>
          </a:p>
        </p:txBody>
      </p:sp>
      <p:sp>
        <p:nvSpPr>
          <p:cNvPr id="59401" name="Text Box 14"/>
          <p:cNvSpPr txBox="1">
            <a:spLocks noChangeArrowheads="1"/>
          </p:cNvSpPr>
          <p:nvPr/>
        </p:nvSpPr>
        <p:spPr bwMode="auto">
          <a:xfrm>
            <a:off x="5410200" y="4495800"/>
            <a:ext cx="1708150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400" b="1">
                <a:solidFill>
                  <a:srgbClr val="000000"/>
                </a:solidFill>
                <a:cs typeface="Tahoma" pitchFamily="34" charset="0"/>
              </a:rPr>
              <a:t>σ</a:t>
            </a:r>
            <a:r>
              <a:rPr lang="en-US" sz="1400" b="1">
                <a:solidFill>
                  <a:srgbClr val="000000"/>
                </a:solidFill>
                <a:cs typeface="Tahoma" pitchFamily="34" charset="0"/>
              </a:rPr>
              <a:t>=15 MeV</a:t>
            </a:r>
            <a:endParaRPr lang="el-GR" sz="1400" b="1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59402" name="Text Box 15"/>
          <p:cNvSpPr txBox="1">
            <a:spLocks noChangeArrowheads="1"/>
          </p:cNvSpPr>
          <p:nvPr/>
        </p:nvSpPr>
        <p:spPr bwMode="auto">
          <a:xfrm>
            <a:off x="5029200" y="1828800"/>
            <a:ext cx="17081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 b="1" dirty="0">
                <a:solidFill>
                  <a:srgbClr val="000000"/>
                </a:solidFill>
                <a:cs typeface="Tahoma" pitchFamily="34" charset="0"/>
              </a:rPr>
              <a:t>σ</a:t>
            </a:r>
            <a:r>
              <a:rPr lang="en-US" sz="1600" b="1" dirty="0">
                <a:solidFill>
                  <a:srgbClr val="000000"/>
                </a:solidFill>
                <a:cs typeface="Tahoma" pitchFamily="34" charset="0"/>
              </a:rPr>
              <a:t>=6.9 </a:t>
            </a:r>
            <a:r>
              <a:rPr lang="en-US" sz="1600" b="1" dirty="0" err="1">
                <a:solidFill>
                  <a:srgbClr val="000000"/>
                </a:solidFill>
                <a:cs typeface="Tahoma" pitchFamily="34" charset="0"/>
              </a:rPr>
              <a:t>MeV</a:t>
            </a:r>
            <a:endParaRPr lang="el-GR" sz="1600" b="1" dirty="0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59403" name="Text Box 16"/>
          <p:cNvSpPr txBox="1">
            <a:spLocks noChangeArrowheads="1"/>
          </p:cNvSpPr>
          <p:nvPr/>
        </p:nvSpPr>
        <p:spPr bwMode="auto">
          <a:xfrm>
            <a:off x="2362200" y="1828800"/>
            <a:ext cx="1708150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400" b="1" dirty="0">
                <a:solidFill>
                  <a:srgbClr val="000000"/>
                </a:solidFill>
                <a:cs typeface="Tahoma" pitchFamily="34" charset="0"/>
              </a:rPr>
              <a:t>σ</a:t>
            </a:r>
            <a:r>
              <a:rPr lang="en-US" sz="1400" b="1" dirty="0">
                <a:solidFill>
                  <a:srgbClr val="000000"/>
                </a:solidFill>
                <a:cs typeface="Tahoma" pitchFamily="34" charset="0"/>
              </a:rPr>
              <a:t>=3.2 </a:t>
            </a:r>
            <a:r>
              <a:rPr lang="en-US" sz="1400" b="1" dirty="0" err="1">
                <a:solidFill>
                  <a:srgbClr val="000000"/>
                </a:solidFill>
                <a:cs typeface="Tahoma" pitchFamily="34" charset="0"/>
              </a:rPr>
              <a:t>MeV</a:t>
            </a:r>
            <a:endParaRPr lang="el-GR" sz="1400" b="1" dirty="0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59404" name="Text Box 17"/>
          <p:cNvSpPr txBox="1">
            <a:spLocks noChangeArrowheads="1"/>
          </p:cNvSpPr>
          <p:nvPr/>
        </p:nvSpPr>
        <p:spPr bwMode="auto">
          <a:xfrm>
            <a:off x="2438400" y="4648200"/>
            <a:ext cx="1708150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400" b="1" dirty="0">
                <a:solidFill>
                  <a:srgbClr val="000000"/>
                </a:solidFill>
                <a:cs typeface="Tahoma" pitchFamily="34" charset="0"/>
              </a:rPr>
              <a:t>σ</a:t>
            </a:r>
            <a:r>
              <a:rPr lang="en-US" sz="1400" b="1" dirty="0">
                <a:solidFill>
                  <a:srgbClr val="000000"/>
                </a:solidFill>
                <a:cs typeface="Tahoma" pitchFamily="34" charset="0"/>
              </a:rPr>
              <a:t>=6.6 </a:t>
            </a:r>
            <a:r>
              <a:rPr lang="en-US" sz="1400" b="1" dirty="0" err="1">
                <a:solidFill>
                  <a:srgbClr val="000000"/>
                </a:solidFill>
                <a:cs typeface="Tahoma" pitchFamily="34" charset="0"/>
              </a:rPr>
              <a:t>MeV</a:t>
            </a:r>
            <a:endParaRPr lang="el-GR" sz="1400" b="1" dirty="0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310290" name="Text Box 18"/>
          <p:cNvSpPr txBox="1">
            <a:spLocks noChangeArrowheads="1"/>
          </p:cNvSpPr>
          <p:nvPr/>
        </p:nvSpPr>
        <p:spPr bwMode="auto">
          <a:xfrm>
            <a:off x="2438400" y="2133600"/>
            <a:ext cx="1708150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000000"/>
                </a:solidFill>
                <a:cs typeface="Tahoma" pitchFamily="34" charset="0"/>
              </a:rPr>
              <a:t>M</a:t>
            </a:r>
            <a:r>
              <a:rPr lang="el-G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</a:t>
            </a:r>
          </a:p>
        </p:txBody>
      </p:sp>
      <p:sp>
        <p:nvSpPr>
          <p:cNvPr id="310291" name="Text Box 19"/>
          <p:cNvSpPr txBox="1">
            <a:spLocks noChangeArrowheads="1"/>
          </p:cNvSpPr>
          <p:nvPr/>
        </p:nvSpPr>
        <p:spPr bwMode="auto">
          <a:xfrm>
            <a:off x="5105400" y="2133600"/>
            <a:ext cx="1708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cs typeface="Tahoma" pitchFamily="34" charset="0"/>
              </a:rPr>
              <a:t>M</a:t>
            </a:r>
            <a:r>
              <a:rPr lang="el-G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</a:t>
            </a:r>
            <a:r>
              <a:rPr lang="en-US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0</a:t>
            </a:r>
            <a:endParaRPr lang="el-GR" baseline="30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sym typeface="Symbol" pitchFamily="18" charset="2"/>
            </a:endParaRPr>
          </a:p>
        </p:txBody>
      </p:sp>
      <p:sp>
        <p:nvSpPr>
          <p:cNvPr id="310292" name="Text Box 20"/>
          <p:cNvSpPr txBox="1">
            <a:spLocks noChangeArrowheads="1"/>
          </p:cNvSpPr>
          <p:nvPr/>
        </p:nvSpPr>
        <p:spPr bwMode="auto">
          <a:xfrm>
            <a:off x="5410200" y="4800600"/>
            <a:ext cx="1708150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000000"/>
                </a:solidFill>
                <a:cs typeface="Tahoma" pitchFamily="34" charset="0"/>
              </a:rPr>
              <a:t>M</a:t>
            </a:r>
            <a:r>
              <a:rPr lang="el-G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</a:t>
            </a:r>
            <a:r>
              <a:rPr lang="en-US" sz="14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0</a:t>
            </a:r>
            <a:endParaRPr lang="el-GR" sz="1400" baseline="30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sym typeface="Symbol" pitchFamily="18" charset="2"/>
            </a:endParaRPr>
          </a:p>
        </p:txBody>
      </p:sp>
      <p:sp>
        <p:nvSpPr>
          <p:cNvPr id="310293" name="Text Box 21"/>
          <p:cNvSpPr txBox="1">
            <a:spLocks noChangeArrowheads="1"/>
          </p:cNvSpPr>
          <p:nvPr/>
        </p:nvSpPr>
        <p:spPr bwMode="auto">
          <a:xfrm>
            <a:off x="2514600" y="4953000"/>
            <a:ext cx="1708150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000000"/>
                </a:solidFill>
                <a:cs typeface="Tahoma" pitchFamily="34" charset="0"/>
              </a:rPr>
              <a:t>M</a:t>
            </a:r>
            <a:r>
              <a:rPr lang="el-G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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B11F-D547-4BD9-88A5-F82E949967F5}" type="slidenum">
              <a:rPr lang="en-US"/>
              <a:pPr/>
              <a:t>15</a:t>
            </a:fld>
            <a:endParaRPr lang="en-US"/>
          </a:p>
        </p:txBody>
      </p:sp>
      <p:pic>
        <p:nvPicPr>
          <p:cNvPr id="59410" name="Picture 17" descr="1d-elas-pigamma2-norm-pwo.eps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5334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1" name="Picture 19" descr="1d-elas-pi0gamma2-norm-pb.eps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8400" y="35052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12" name="Text Box 15"/>
          <p:cNvSpPr txBox="1">
            <a:spLocks noChangeArrowheads="1"/>
          </p:cNvSpPr>
          <p:nvPr/>
        </p:nvSpPr>
        <p:spPr bwMode="auto">
          <a:xfrm>
            <a:off x="7086600" y="2209800"/>
            <a:ext cx="17081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 b="1" dirty="0">
                <a:solidFill>
                  <a:srgbClr val="000000"/>
                </a:solidFill>
                <a:cs typeface="Tahoma" pitchFamily="34" charset="0"/>
              </a:rPr>
              <a:t>σ</a:t>
            </a:r>
            <a:r>
              <a:rPr lang="en-US" sz="1600" b="1" dirty="0">
                <a:solidFill>
                  <a:srgbClr val="000000"/>
                </a:solidFill>
                <a:cs typeface="Tahoma" pitchFamily="34" charset="0"/>
              </a:rPr>
              <a:t>=0.0121</a:t>
            </a:r>
            <a:endParaRPr lang="el-GR" sz="1600" b="1" dirty="0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59413" name="Text Box 15"/>
          <p:cNvSpPr txBox="1">
            <a:spLocks noChangeArrowheads="1"/>
          </p:cNvSpPr>
          <p:nvPr/>
        </p:nvSpPr>
        <p:spPr bwMode="auto">
          <a:xfrm>
            <a:off x="7162800" y="4724400"/>
            <a:ext cx="17081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 b="1" dirty="0">
                <a:solidFill>
                  <a:srgbClr val="000000"/>
                </a:solidFill>
                <a:cs typeface="Tahoma" pitchFamily="34" charset="0"/>
              </a:rPr>
              <a:t>σ</a:t>
            </a:r>
            <a:r>
              <a:rPr lang="en-US" sz="1600" b="1" dirty="0">
                <a:solidFill>
                  <a:srgbClr val="000000"/>
                </a:solidFill>
                <a:cs typeface="Tahoma" pitchFamily="34" charset="0"/>
              </a:rPr>
              <a:t>=0.0257</a:t>
            </a:r>
            <a:endParaRPr lang="el-GR" sz="1600" b="1" dirty="0">
              <a:solidFill>
                <a:srgbClr val="000000"/>
              </a:solidFill>
              <a:cs typeface="Tahoma" pitchFamily="34" charset="0"/>
            </a:endParaRPr>
          </a:p>
        </p:txBody>
      </p:sp>
      <p:sp>
        <p:nvSpPr>
          <p:cNvPr id="59414" name="TextBox 17"/>
          <p:cNvSpPr txBox="1">
            <a:spLocks noChangeArrowheads="1"/>
          </p:cNvSpPr>
          <p:nvPr/>
        </p:nvSpPr>
        <p:spPr bwMode="auto">
          <a:xfrm>
            <a:off x="7010400" y="3349625"/>
            <a:ext cx="1447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Elasticity</a:t>
            </a:r>
          </a:p>
        </p:txBody>
      </p:sp>
      <p:sp>
        <p:nvSpPr>
          <p:cNvPr id="59415" name="TextBox 17"/>
          <p:cNvSpPr txBox="1">
            <a:spLocks noChangeArrowheads="1"/>
          </p:cNvSpPr>
          <p:nvPr/>
        </p:nvSpPr>
        <p:spPr bwMode="auto">
          <a:xfrm>
            <a:off x="6934200" y="6321425"/>
            <a:ext cx="1447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Elasticity</a:t>
            </a:r>
          </a:p>
        </p:txBody>
      </p:sp>
    </p:spTree>
  </p:cSld>
  <p:clrMapOvr>
    <a:masterClrMapping/>
  </p:clrMapOvr>
  <p:transition advTm="12979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5" name="Picture 22" descr="2d-3pi-pi0g2-pwo-6m-norm.ep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788" y="3733800"/>
            <a:ext cx="2894012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5461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S/B Ratio vs. Calorimeter Types</a:t>
            </a:r>
            <a:b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2000" dirty="0" smtClean="0">
                <a:latin typeface="Comic Sans MS" pitchFamily="66" charset="0"/>
              </a:rPr>
              <a:t>signal:                background: </a:t>
            </a:r>
            <a:r>
              <a:rPr lang="en-US" sz="2800" dirty="0" smtClean="0">
                <a:latin typeface="Comic Sans MS" pitchFamily="66" charset="0"/>
              </a:rPr>
              <a:t>                    </a:t>
            </a:r>
            <a:r>
              <a:rPr lang="en-US" sz="2000" dirty="0" smtClean="0">
                <a:latin typeface="Comic Sans MS" pitchFamily="66" charset="0"/>
              </a:rPr>
              <a:t> </a:t>
            </a:r>
            <a:endParaRPr lang="en-US" sz="2000" dirty="0">
              <a:latin typeface="Comic Sans MS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CE9B6-A84A-4BDD-A18E-A506B2367FB9}" type="slidenum">
              <a:rPr lang="en-US"/>
              <a:pPr/>
              <a:t>16</a:t>
            </a:fld>
            <a:endParaRPr lang="en-US"/>
          </a:p>
        </p:txBody>
      </p:sp>
      <p:graphicFrame>
        <p:nvGraphicFramePr>
          <p:cNvPr id="9218" name="Object 3"/>
          <p:cNvGraphicFramePr>
            <a:graphicFrameLocks noChangeAspect="1"/>
          </p:cNvGraphicFramePr>
          <p:nvPr/>
        </p:nvGraphicFramePr>
        <p:xfrm>
          <a:off x="4953000" y="838200"/>
          <a:ext cx="785813" cy="314325"/>
        </p:xfrm>
        <a:graphic>
          <a:graphicData uri="http://schemas.openxmlformats.org/presentationml/2006/ole">
            <p:oleObj spid="_x0000_s4098" name="Equation" r:id="rId5" imgW="571320" imgH="228600" progId="Equation.3">
              <p:embed/>
            </p:oleObj>
          </a:graphicData>
        </a:graphic>
      </p:graphicFrame>
      <p:graphicFrame>
        <p:nvGraphicFramePr>
          <p:cNvPr id="9219" name="Object 13"/>
          <p:cNvGraphicFramePr>
            <a:graphicFrameLocks noChangeAspect="1"/>
          </p:cNvGraphicFramePr>
          <p:nvPr/>
        </p:nvGraphicFramePr>
        <p:xfrm>
          <a:off x="2819400" y="762000"/>
          <a:ext cx="890588" cy="314325"/>
        </p:xfrm>
        <a:graphic>
          <a:graphicData uri="http://schemas.openxmlformats.org/presentationml/2006/ole">
            <p:oleObj spid="_x0000_s4099" name="Equation" r:id="rId6" imgW="647640" imgH="228600" progId="Equation.3">
              <p:embed/>
            </p:oleObj>
          </a:graphicData>
        </a:graphic>
      </p:graphicFrame>
      <p:sp>
        <p:nvSpPr>
          <p:cNvPr id="9225" name="TextBox 17"/>
          <p:cNvSpPr txBox="1">
            <a:spLocks noChangeArrowheads="1"/>
          </p:cNvSpPr>
          <p:nvPr/>
        </p:nvSpPr>
        <p:spPr bwMode="auto">
          <a:xfrm rot="-5400000">
            <a:off x="-341312" y="5218112"/>
            <a:ext cx="1447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Elasticity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4200" y="4029075"/>
            <a:ext cx="3048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latin typeface="Comic Sans MS" pitchFamily="66" charset="0"/>
              </a:rPr>
              <a:t>Event selection cuts:</a:t>
            </a:r>
          </a:p>
          <a:p>
            <a:pPr marL="342900" indent="-342900" algn="l">
              <a:buFont typeface="+mj-lt"/>
              <a:buAutoNum type="arabicPeriod"/>
              <a:defRPr/>
            </a:pPr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Elasticity</a:t>
            </a:r>
          </a:p>
          <a:p>
            <a:pPr marL="342900" indent="-342900" algn="l">
              <a:buFont typeface="+mj-lt"/>
              <a:buAutoNum type="arabicPeriod"/>
              <a:defRPr/>
            </a:pPr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Invariant mass.</a:t>
            </a:r>
          </a:p>
        </p:txBody>
      </p:sp>
      <p:sp>
        <p:nvSpPr>
          <p:cNvPr id="9227" name="Rectangle 15"/>
          <p:cNvSpPr>
            <a:spLocks noChangeArrowheads="1"/>
          </p:cNvSpPr>
          <p:nvPr/>
        </p:nvSpPr>
        <p:spPr bwMode="auto">
          <a:xfrm>
            <a:off x="1219200" y="914400"/>
            <a:ext cx="729687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PWO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00400" y="1752600"/>
            <a:ext cx="27432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336600"/>
                </a:solidFill>
                <a:latin typeface="Comic Sans MS" pitchFamily="66" charset="0"/>
              </a:rPr>
              <a:t>PWO provides </a:t>
            </a:r>
          </a:p>
          <a:p>
            <a:pPr>
              <a:defRPr/>
            </a:pPr>
            <a:r>
              <a:rPr lang="en-US" b="1" dirty="0" smtClean="0">
                <a:solidFill>
                  <a:srgbClr val="336600"/>
                </a:solidFill>
                <a:latin typeface="Comic Sans MS" pitchFamily="66" charset="0"/>
              </a:rPr>
              <a:t>m</a:t>
            </a:r>
            <a:r>
              <a:rPr lang="en-US" sz="1800" b="1" dirty="0" smtClean="0">
                <a:solidFill>
                  <a:srgbClr val="336600"/>
                </a:solidFill>
                <a:latin typeface="Comic Sans MS" pitchFamily="66" charset="0"/>
              </a:rPr>
              <a:t>ajor improvements</a:t>
            </a:r>
            <a:endParaRPr lang="en-US" sz="1800" b="1" dirty="0">
              <a:solidFill>
                <a:srgbClr val="336600"/>
              </a:solidFill>
              <a:latin typeface="Comic Sans MS" pitchFamily="66" charset="0"/>
            </a:endParaRPr>
          </a:p>
          <a:p>
            <a:pPr marL="342900" indent="-342900" algn="l">
              <a:buFont typeface="+mj-lt"/>
              <a:buAutoNum type="arabicPeriod"/>
              <a:defRPr/>
            </a:pPr>
            <a:r>
              <a:rPr lang="en-US" sz="1800" dirty="0">
                <a:solidFill>
                  <a:srgbClr val="336600"/>
                </a:solidFill>
                <a:latin typeface="Comic Sans MS" pitchFamily="66" charset="0"/>
              </a:rPr>
              <a:t>Granularity</a:t>
            </a:r>
          </a:p>
          <a:p>
            <a:pPr marL="342900" indent="-342900" algn="l">
              <a:buFont typeface="+mj-lt"/>
              <a:buAutoNum type="arabicPeriod"/>
              <a:defRPr/>
            </a:pPr>
            <a:r>
              <a:rPr lang="en-US" sz="1800" dirty="0">
                <a:solidFill>
                  <a:srgbClr val="336600"/>
                </a:solidFill>
                <a:latin typeface="Comic Sans MS" pitchFamily="66" charset="0"/>
              </a:rPr>
              <a:t>Energy  and position resolutions.</a:t>
            </a:r>
          </a:p>
        </p:txBody>
      </p:sp>
      <p:pic>
        <p:nvPicPr>
          <p:cNvPr id="9229" name="Picture 24" descr="1d-3pi-pi0g2-fc-9m-norm.eps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1143000"/>
            <a:ext cx="2895600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0" name="Text Box 11"/>
          <p:cNvSpPr txBox="1">
            <a:spLocks noChangeArrowheads="1"/>
          </p:cNvSpPr>
          <p:nvPr/>
        </p:nvSpPr>
        <p:spPr bwMode="auto">
          <a:xfrm>
            <a:off x="7239000" y="1371600"/>
            <a:ext cx="12954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S/N=0.5:1</a:t>
            </a:r>
            <a:endParaRPr lang="en-US" sz="1600" baseline="30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9231" name="Picture 26" descr="2d-3pi-pi0g2-fc-9m-norm.eps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3817938"/>
            <a:ext cx="2892425" cy="288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2" name="TextBox 17"/>
          <p:cNvSpPr txBox="1">
            <a:spLocks noChangeArrowheads="1"/>
          </p:cNvSpPr>
          <p:nvPr/>
        </p:nvSpPr>
        <p:spPr bwMode="auto">
          <a:xfrm rot="-5400000">
            <a:off x="5068888" y="5522912"/>
            <a:ext cx="1447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Elasticity</a:t>
            </a:r>
          </a:p>
        </p:txBody>
      </p:sp>
      <p:sp>
        <p:nvSpPr>
          <p:cNvPr id="9234" name="Rectangle 16"/>
          <p:cNvSpPr>
            <a:spLocks noChangeArrowheads="1"/>
          </p:cNvSpPr>
          <p:nvPr/>
        </p:nvSpPr>
        <p:spPr bwMode="auto">
          <a:xfrm>
            <a:off x="6629400" y="533400"/>
            <a:ext cx="1716088" cy="7842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err="1">
                <a:solidFill>
                  <a:srgbClr val="FF0000"/>
                </a:solidFill>
                <a:latin typeface="Comic Sans MS" pitchFamily="66" charset="0"/>
              </a:rPr>
              <a:t>Pb</a:t>
            </a:r>
            <a:r>
              <a:rPr lang="en-US" sz="1800" dirty="0">
                <a:solidFill>
                  <a:srgbClr val="FF0000"/>
                </a:solidFill>
                <a:latin typeface="Comic Sans MS" pitchFamily="66" charset="0"/>
              </a:rPr>
              <a:t> Glass FCAL</a:t>
            </a:r>
          </a:p>
          <a:p>
            <a:pPr algn="ctr">
              <a:spcBef>
                <a:spcPct val="50000"/>
              </a:spcBef>
            </a:pPr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@Z</a:t>
            </a:r>
            <a:r>
              <a:rPr lang="en-US" sz="1800" dirty="0">
                <a:solidFill>
                  <a:srgbClr val="FF0000"/>
                </a:solidFill>
                <a:latin typeface="Comic Sans MS" pitchFamily="66" charset="0"/>
              </a:rPr>
              <a:t>= 9m</a:t>
            </a:r>
          </a:p>
        </p:txBody>
      </p:sp>
      <p:sp>
        <p:nvSpPr>
          <p:cNvPr id="9237" name="TextBox 17"/>
          <p:cNvSpPr txBox="1">
            <a:spLocks noChangeArrowheads="1"/>
          </p:cNvSpPr>
          <p:nvPr/>
        </p:nvSpPr>
        <p:spPr bwMode="auto">
          <a:xfrm>
            <a:off x="533400" y="3352800"/>
            <a:ext cx="2362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Invariant Mass of 4</a:t>
            </a:r>
            <a:r>
              <a:rPr lang="el-GR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GeV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23" name="Picture 22" descr="pwo_3pi_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447800"/>
            <a:ext cx="3200400" cy="1842955"/>
          </a:xfrm>
          <a:prstGeom prst="rect">
            <a:avLst/>
          </a:prstGeom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1295400" y="1600200"/>
            <a:ext cx="13716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S/B=10:1</a:t>
            </a:r>
            <a:endParaRPr lang="en-US" sz="1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762000" y="2057400"/>
            <a:ext cx="7889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PWO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19200" y="3657600"/>
            <a:ext cx="152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Peaking  </a:t>
            </a:r>
            <a:r>
              <a:rPr lang="en-US" dirty="0" err="1" smtClean="0">
                <a:latin typeface="Comic Sans MS" pitchFamily="66" charset="0"/>
              </a:rPr>
              <a:t>Bkg</a:t>
            </a:r>
            <a:endParaRPr lang="en-US" dirty="0" smtClean="0">
              <a:latin typeface="Comic Sans MS" pitchFamily="66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1981200" y="2895600"/>
            <a:ext cx="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365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534400" cy="4572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Filter Background with </a:t>
            </a:r>
            <a:r>
              <a:rPr lang="el-GR" sz="2800" dirty="0" smtClean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 Energy Boost </a:t>
            </a:r>
            <a:endParaRPr lang="en-US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B333B-0EFF-4B88-8AA5-9D5AB5F35DC8}" type="slidenum">
              <a:rPr lang="en-US"/>
              <a:pPr/>
              <a:t>17</a:t>
            </a:fld>
            <a:endParaRPr lang="en-US" dirty="0"/>
          </a:p>
        </p:txBody>
      </p:sp>
      <p:cxnSp>
        <p:nvCxnSpPr>
          <p:cNvPr id="2053" name="Straight Connector 12"/>
          <p:cNvCxnSpPr>
            <a:cxnSpLocks noChangeShapeType="1"/>
          </p:cNvCxnSpPr>
          <p:nvPr/>
        </p:nvCxnSpPr>
        <p:spPr bwMode="auto">
          <a:xfrm rot="5400000">
            <a:off x="1638300" y="4000500"/>
            <a:ext cx="5715000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pic>
        <p:nvPicPr>
          <p:cNvPr id="2054" name="Picture 19" descr="CB_prakhov08-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836215"/>
            <a:ext cx="4114800" cy="360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TextBox 11"/>
          <p:cNvSpPr txBox="1">
            <a:spLocks noChangeArrowheads="1"/>
          </p:cNvSpPr>
          <p:nvPr/>
        </p:nvSpPr>
        <p:spPr bwMode="auto">
          <a:xfrm>
            <a:off x="228600" y="990600"/>
            <a:ext cx="3886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dirty="0" err="1">
                <a:solidFill>
                  <a:srgbClr val="336600"/>
                </a:solidFill>
                <a:latin typeface="Comic Sans MS" pitchFamily="66" charset="0"/>
              </a:rPr>
              <a:t>Jlab</a:t>
            </a:r>
            <a:r>
              <a:rPr lang="en-US" dirty="0">
                <a:solidFill>
                  <a:srgbClr val="336600"/>
                </a:solidFill>
                <a:latin typeface="Comic Sans MS" pitchFamily="66" charset="0"/>
              </a:rPr>
              <a:t>: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boosted </a:t>
            </a:r>
            <a:r>
              <a:rPr lang="el-GR" dirty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production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        (E</a:t>
            </a:r>
            <a:r>
              <a:rPr lang="en-US" baseline="-25000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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=</a:t>
            </a:r>
            <a:r>
              <a:rPr lang="en-US" baseline="-25000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9-11.9 </a:t>
            </a:r>
            <a:r>
              <a:rPr lang="en-US" dirty="0" err="1" smtClean="0">
                <a:solidFill>
                  <a:srgbClr val="FF0000"/>
                </a:solidFill>
                <a:latin typeface="Comic Sans MS" pitchFamily="66" charset="0"/>
              </a:rPr>
              <a:t>GeV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)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056" name="TextBox 12"/>
          <p:cNvSpPr txBox="1">
            <a:spLocks noChangeArrowheads="1"/>
          </p:cNvSpPr>
          <p:nvPr/>
        </p:nvSpPr>
        <p:spPr bwMode="auto">
          <a:xfrm>
            <a:off x="4495800" y="1143000"/>
            <a:ext cx="441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6600"/>
                </a:solidFill>
                <a:latin typeface="Comic Sans MS" pitchFamily="66" charset="0"/>
              </a:rPr>
              <a:t>Example: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low boost </a:t>
            </a:r>
            <a:r>
              <a:rPr lang="el-GR" dirty="0" smtClean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production</a:t>
            </a:r>
            <a:endParaRPr lang="en-US" dirty="0">
              <a:solidFill>
                <a:srgbClr val="336600"/>
              </a:solidFill>
              <a:latin typeface="Comic Sans MS" pitchFamily="66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 rot="16200000">
            <a:off x="7262019" y="3863181"/>
            <a:ext cx="396875" cy="900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r>
              <a:rPr lang="el-GR" sz="1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η →</a:t>
            </a:r>
            <a:r>
              <a:rPr lang="en-US" sz="1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</a:t>
            </a:r>
            <a:r>
              <a:rPr lang="en-US" sz="1400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0</a:t>
            </a:r>
            <a:r>
              <a:rPr lang="en-US" sz="1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</a:t>
            </a:r>
            <a:r>
              <a:rPr lang="en-US" sz="1400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0</a:t>
            </a:r>
            <a:r>
              <a:rPr lang="en-US" sz="1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</a:t>
            </a:r>
            <a:r>
              <a:rPr lang="en-US" sz="1400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0</a:t>
            </a:r>
          </a:p>
        </p:txBody>
      </p:sp>
      <p:sp>
        <p:nvSpPr>
          <p:cNvPr id="2058" name="TextBox 12"/>
          <p:cNvSpPr txBox="1">
            <a:spLocks noChangeArrowheads="1"/>
          </p:cNvSpPr>
          <p:nvPr/>
        </p:nvSpPr>
        <p:spPr bwMode="auto">
          <a:xfrm>
            <a:off x="4419600" y="5638800"/>
            <a:ext cx="5029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S. Prakhov </a:t>
            </a:r>
            <a:r>
              <a:rPr lang="en-US" sz="1400" i="1">
                <a:solidFill>
                  <a:srgbClr val="000000"/>
                </a:solidFill>
                <a:latin typeface="Comic Sans MS" pitchFamily="66" charset="0"/>
              </a:rPr>
              <a:t>et al.</a:t>
            </a:r>
            <a:r>
              <a:rPr lang="en-US" sz="1400" b="1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400" i="1">
                <a:solidFill>
                  <a:srgbClr val="000000"/>
                </a:solidFill>
                <a:latin typeface="Comic Sans MS" pitchFamily="66" charset="0"/>
              </a:rPr>
              <a:t>Phy.Rev.,C78,015206 (2008)</a:t>
            </a:r>
            <a:endParaRPr lang="en-US" sz="1400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400" y="4876801"/>
            <a:ext cx="4191000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Note: </a:t>
            </a:r>
          </a:p>
          <a:p>
            <a:pPr algn="l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Statistics is normalized to 1 </a:t>
            </a:r>
          </a:p>
          <a:p>
            <a:pPr algn="l"/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   beam day.</a:t>
            </a:r>
          </a:p>
          <a:p>
            <a:pPr algn="l">
              <a:buFont typeface="Wingdings" pitchFamily="2" charset="2"/>
              <a:buChar char="Ø"/>
            </a:pPr>
            <a:r>
              <a:rPr lang="en-US" sz="1800" dirty="0" err="1" smtClean="0">
                <a:solidFill>
                  <a:srgbClr val="002060"/>
                </a:solidFill>
                <a:latin typeface="Comic Sans MS" pitchFamily="66" charset="0"/>
              </a:rPr>
              <a:t>Bkg</a:t>
            </a: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 will be further reduced by</a:t>
            </a:r>
          </a:p>
          <a:p>
            <a:pPr algn="l"/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   requiring only one pair of </a:t>
            </a: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  <a:sym typeface="Symbol"/>
              </a:rPr>
              <a:t>’s</a:t>
            </a:r>
          </a:p>
          <a:p>
            <a:pPr algn="l"/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  <a:sym typeface="Symbol"/>
              </a:rPr>
              <a:t>   to have the </a:t>
            </a:r>
            <a:r>
              <a:rPr lang="en-US" sz="1800" baseline="30000" dirty="0" smtClean="0">
                <a:solidFill>
                  <a:srgbClr val="002060"/>
                </a:solidFill>
                <a:latin typeface="Comic Sans MS" pitchFamily="66" charset="0"/>
                <a:sym typeface="Symbol"/>
              </a:rPr>
              <a:t>0 </a:t>
            </a: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  <a:sym typeface="Symbol"/>
              </a:rPr>
              <a:t>invariant mass.</a:t>
            </a:r>
            <a:endParaRPr lang="en-US" sz="18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7696200" y="2438400"/>
            <a:ext cx="685800" cy="2286000"/>
          </a:xfrm>
          <a:prstGeom prst="rect">
            <a:avLst/>
          </a:prstGeom>
          <a:solidFill>
            <a:srgbClr val="FF0000">
              <a:alpha val="1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7" name="Picture 16" descr="sig_b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828800"/>
            <a:ext cx="4416552" cy="275664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1295400" y="2133600"/>
            <a:ext cx="762000" cy="2171700"/>
          </a:xfrm>
          <a:prstGeom prst="rect">
            <a:avLst/>
          </a:prstGeom>
          <a:solidFill>
            <a:srgbClr val="FF0000">
              <a:alpha val="1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52600" y="281940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Signal: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</a:t>
            </a:r>
            <a:r>
              <a:rPr lang="en-US" baseline="30000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0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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Tm="269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0000"/>
                </a:solidFill>
                <a:latin typeface="Comic Sans MS" pitchFamily="66" charset="0"/>
              </a:rPr>
              <a:t>Projected JEF Measurement on </a:t>
            </a:r>
            <a:r>
              <a:rPr lang="el-GR" sz="3200" smtClean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sz="320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</a:t>
            </a:r>
            <a:r>
              <a:rPr lang="el-GR" sz="320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π</a:t>
            </a:r>
            <a:r>
              <a:rPr lang="en-US" sz="3200" baseline="3000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0</a:t>
            </a:r>
            <a:r>
              <a:rPr lang="en-US" sz="320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2</a:t>
            </a:r>
            <a:r>
              <a:rPr lang="el-GR" sz="320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γ</a:t>
            </a:r>
            <a:endParaRPr lang="en-US" sz="320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8915" name="Slide Number Placeholder 1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53F006A-974A-4F7E-B271-540C44FA9E72}" type="slidenum">
              <a:rPr lang="en-US"/>
              <a:pPr/>
              <a:t>18</a:t>
            </a:fld>
            <a:endParaRPr lang="en-US"/>
          </a:p>
        </p:txBody>
      </p:sp>
      <p:pic>
        <p:nvPicPr>
          <p:cNvPr id="38916" name="Picture 13" descr="pi02gammaErrorProjec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524000"/>
            <a:ext cx="51816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4" descr="data-pi02g-jef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24000"/>
            <a:ext cx="4419600" cy="448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4711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7747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FCAL-II Projected Cost (118x118cm</a:t>
            </a:r>
            <a:r>
              <a:rPr lang="en-US" sz="3200" baseline="30000" dirty="0" smtClean="0">
                <a:solidFill>
                  <a:srgbClr val="FF0000"/>
                </a:solidFill>
                <a:latin typeface="Comic Sans MS" pitchFamily="66" charset="0"/>
              </a:rPr>
              <a:t>2</a:t>
            </a: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409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FA182-094F-4E40-8484-9124680A8A56}" type="slidenum">
              <a:rPr lang="en-US"/>
              <a:pPr/>
              <a:t>19</a:t>
            </a:fld>
            <a:endParaRPr lang="en-US"/>
          </a:p>
        </p:txBody>
      </p:sp>
      <p:sp>
        <p:nvSpPr>
          <p:cNvPr id="49156" name="TextBox 11"/>
          <p:cNvSpPr txBox="1">
            <a:spLocks noChangeArrowheads="1"/>
          </p:cNvSpPr>
          <p:nvPr/>
        </p:nvSpPr>
        <p:spPr bwMode="auto">
          <a:xfrm>
            <a:off x="6400800" y="2286000"/>
            <a:ext cx="2743200" cy="313932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For the 118x118 cm</a:t>
            </a:r>
            <a:r>
              <a:rPr lang="en-US" baseline="30000" dirty="0">
                <a:solidFill>
                  <a:srgbClr val="FF0000"/>
                </a:solidFill>
                <a:latin typeface="Comic Sans MS" pitchFamily="66" charset="0"/>
              </a:rPr>
              <a:t>2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 FCAL-II, the total cost is $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2.7M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to $4.6M.</a:t>
            </a:r>
          </a:p>
          <a:p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This is within the $4M range of an NSF MRI assuming a small equipment loan or foreign funds or Physics Division support for ADCs or HV.  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04800" y="914400"/>
          <a:ext cx="6096000" cy="5703570"/>
        </p:xfrm>
        <a:graphic>
          <a:graphicData uri="http://schemas.openxmlformats.org/drawingml/2006/table">
            <a:tbl>
              <a:tblPr/>
              <a:tblGrid>
                <a:gridCol w="1524000"/>
                <a:gridCol w="1371600"/>
                <a:gridCol w="1676400"/>
                <a:gridCol w="15240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Item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Channels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Cost/Channel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Cost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Crystal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3445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$250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$0.86M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PMT/base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3445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$1.38M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Flash ADC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3445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$378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$1.30M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HV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3445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$1.03M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---------------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$4.57M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Possible cost offsets from loans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PrimEx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$650 (xtal+pmt/base)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$-0.78M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FCAL-I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$378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(Flash ADC)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$-1.06M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Revised Total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$2.73M-$4.57M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u="sng" dirty="0" err="1" smtClean="0">
                <a:solidFill>
                  <a:srgbClr val="FF0000"/>
                </a:solidFill>
                <a:latin typeface="Comic Sans MS" pitchFamily="66" charset="0"/>
              </a:rPr>
              <a:t>J</a:t>
            </a:r>
            <a:r>
              <a:rPr lang="en-US" dirty="0" err="1" smtClean="0">
                <a:solidFill>
                  <a:srgbClr val="FF0000"/>
                </a:solidFill>
                <a:latin typeface="Comic Sans MS" pitchFamily="66" charset="0"/>
              </a:rPr>
              <a:t>lab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u="sng" dirty="0" smtClean="0">
                <a:solidFill>
                  <a:srgbClr val="FF0000"/>
                </a:solidFill>
                <a:latin typeface="Comic Sans MS" pitchFamily="66" charset="0"/>
              </a:rPr>
              <a:t>E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ta </a:t>
            </a:r>
            <a:r>
              <a:rPr lang="en-US" u="sng" dirty="0" smtClean="0">
                <a:solidFill>
                  <a:srgbClr val="FF0000"/>
                </a:solidFill>
                <a:latin typeface="Comic Sans MS" pitchFamily="66" charset="0"/>
              </a:rPr>
              <a:t>F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actory Physics Program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EA699-F0C6-472A-919A-816F126BDDD0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209800"/>
            <a:ext cx="4381500" cy="307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828800" y="2514600"/>
            <a:ext cx="5486400" cy="3048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1143000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The niche of the JEF program will be </a:t>
            </a:r>
            <a:r>
              <a:rPr lang="el-GR" dirty="0" smtClean="0">
                <a:latin typeface="Comic Sans MS" pitchFamily="66" charset="0"/>
              </a:rPr>
              <a:t>η</a:t>
            </a:r>
            <a:r>
              <a:rPr lang="en-US" dirty="0" smtClean="0">
                <a:latin typeface="Comic Sans MS" pitchFamily="66" charset="0"/>
              </a:rPr>
              <a:t> decays resulting in 3-4 </a:t>
            </a:r>
            <a:r>
              <a:rPr lang="el-GR" dirty="0" smtClean="0">
                <a:latin typeface="Comic Sans MS" pitchFamily="66" charset="0"/>
              </a:rPr>
              <a:t>γ</a:t>
            </a:r>
            <a:r>
              <a:rPr lang="en-US" dirty="0" smtClean="0">
                <a:latin typeface="Comic Sans MS" pitchFamily="66" charset="0"/>
              </a:rPr>
              <a:t>’s which  traditionally have had high backgrounds due to non-resonant production of </a:t>
            </a:r>
          </a:p>
          <a:p>
            <a:r>
              <a:rPr lang="en-US" dirty="0" smtClean="0">
                <a:latin typeface="Comic Sans MS" pitchFamily="66" charset="0"/>
              </a:rPr>
              <a:t>2-3 </a:t>
            </a:r>
            <a:r>
              <a:rPr lang="el-GR" dirty="0" smtClean="0">
                <a:latin typeface="Comic Sans MS" pitchFamily="66" charset="0"/>
              </a:rPr>
              <a:t>π</a:t>
            </a:r>
            <a:r>
              <a:rPr lang="en-US" baseline="30000" dirty="0" smtClean="0">
                <a:latin typeface="Comic Sans MS" pitchFamily="66" charset="0"/>
              </a:rPr>
              <a:t>0</a:t>
            </a:r>
            <a:r>
              <a:rPr lang="en-US" dirty="0" smtClean="0">
                <a:latin typeface="Comic Sans MS" pitchFamily="66" charset="0"/>
              </a:rPr>
              <a:t>’s as well as the large branching ratio decay </a:t>
            </a:r>
            <a:r>
              <a:rPr lang="el-GR" dirty="0" smtClean="0">
                <a:latin typeface="Comic Sans MS" pitchFamily="66" charset="0"/>
              </a:rPr>
              <a:t>η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3</a:t>
            </a:r>
            <a:r>
              <a:rPr lang="el-GR" dirty="0" smtClean="0">
                <a:latin typeface="Comic Sans MS" pitchFamily="66" charset="0"/>
              </a:rPr>
              <a:t>π</a:t>
            </a:r>
            <a:r>
              <a:rPr lang="en-US" baseline="30000" dirty="0" smtClean="0">
                <a:latin typeface="Comic Sans MS" pitchFamily="66" charset="0"/>
              </a:rPr>
              <a:t>0</a:t>
            </a:r>
            <a:r>
              <a:rPr lang="en-US" dirty="0" smtClean="0">
                <a:latin typeface="Comic Sans MS" pitchFamily="66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5486400"/>
            <a:ext cx="838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In addition to searching for new sources of C and CP violation in </a:t>
            </a:r>
            <a:r>
              <a:rPr lang="el-GR" dirty="0" smtClean="0">
                <a:latin typeface="Comic Sans MS" pitchFamily="66" charset="0"/>
              </a:rPr>
              <a:t>η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3</a:t>
            </a:r>
            <a:r>
              <a:rPr lang="el-GR" dirty="0" smtClean="0">
                <a:latin typeface="Comic Sans MS" pitchFamily="66" charset="0"/>
              </a:rPr>
              <a:t>γ</a:t>
            </a:r>
            <a:r>
              <a:rPr lang="en-US" dirty="0" smtClean="0">
                <a:latin typeface="Comic Sans MS" pitchFamily="66" charset="0"/>
              </a:rPr>
              <a:t> and </a:t>
            </a:r>
            <a:r>
              <a:rPr lang="el-GR" dirty="0" smtClean="0">
                <a:latin typeface="Comic Sans MS" pitchFamily="66" charset="0"/>
              </a:rPr>
              <a:t>η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2</a:t>
            </a:r>
            <a:r>
              <a:rPr lang="el-GR" dirty="0" smtClean="0">
                <a:latin typeface="Comic Sans MS" pitchFamily="66" charset="0"/>
              </a:rPr>
              <a:t>π</a:t>
            </a:r>
            <a:r>
              <a:rPr lang="en-US" baseline="30000" dirty="0" smtClean="0">
                <a:latin typeface="Comic Sans MS" pitchFamily="66" charset="0"/>
              </a:rPr>
              <a:t>0 </a:t>
            </a:r>
            <a:r>
              <a:rPr lang="en-US" dirty="0" smtClean="0">
                <a:latin typeface="Comic Sans MS" pitchFamily="66" charset="0"/>
              </a:rPr>
              <a:t>,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for the doubly </a:t>
            </a:r>
            <a:r>
              <a:rPr lang="en-US" dirty="0" err="1" smtClean="0">
                <a:solidFill>
                  <a:srgbClr val="FF0000"/>
                </a:solidFill>
                <a:latin typeface="Comic Sans MS" pitchFamily="66" charset="0"/>
              </a:rPr>
              <a:t>radiative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decay </a:t>
            </a:r>
            <a:r>
              <a:rPr lang="el-GR" dirty="0" smtClean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</a:t>
            </a:r>
            <a:r>
              <a:rPr lang="el-GR" dirty="0" smtClean="0">
                <a:solidFill>
                  <a:srgbClr val="FF0000"/>
                </a:solidFill>
                <a:latin typeface="Comic Sans MS" pitchFamily="66" charset="0"/>
              </a:rPr>
              <a:t>π</a:t>
            </a:r>
            <a:r>
              <a:rPr lang="en-US" baseline="30000" dirty="0" smtClean="0">
                <a:solidFill>
                  <a:srgbClr val="FF0000"/>
                </a:solidFill>
                <a:latin typeface="Comic Sans MS" pitchFamily="66" charset="0"/>
              </a:rPr>
              <a:t>0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2</a:t>
            </a:r>
            <a:r>
              <a:rPr lang="el-GR" dirty="0" smtClean="0">
                <a:solidFill>
                  <a:srgbClr val="FF0000"/>
                </a:solidFill>
                <a:latin typeface="Comic Sans MS" pitchFamily="66" charset="0"/>
              </a:rPr>
              <a:t>γ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we hope to make definitive measurements of </a:t>
            </a:r>
            <a:r>
              <a:rPr lang="el-GR" dirty="0" smtClean="0">
                <a:solidFill>
                  <a:srgbClr val="FF0000"/>
                </a:solidFill>
                <a:latin typeface="Comic Sans MS" pitchFamily="66" charset="0"/>
              </a:rPr>
              <a:t>Γ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and d</a:t>
            </a:r>
            <a:r>
              <a:rPr lang="el-GR" dirty="0" smtClean="0">
                <a:solidFill>
                  <a:srgbClr val="FF0000"/>
                </a:solidFill>
                <a:latin typeface="Comic Sans MS" pitchFamily="66" charset="0"/>
              </a:rPr>
              <a:t>Γ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/dM</a:t>
            </a:r>
            <a:r>
              <a:rPr lang="en-US" baseline="-25000" dirty="0" smtClean="0">
                <a:solidFill>
                  <a:srgbClr val="FF0000"/>
                </a:solidFill>
                <a:latin typeface="Comic Sans MS" pitchFamily="66" charset="0"/>
              </a:rPr>
              <a:t>2</a:t>
            </a:r>
            <a:r>
              <a:rPr lang="el-GR" baseline="-25000" dirty="0" smtClean="0">
                <a:solidFill>
                  <a:srgbClr val="FF0000"/>
                </a:solidFill>
                <a:latin typeface="Comic Sans MS" pitchFamily="66" charset="0"/>
              </a:rPr>
              <a:t>γ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533400"/>
            <a:ext cx="24844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Box 2"/>
          <p:cNvSpPr txBox="1">
            <a:spLocks noChangeArrowheads="1"/>
          </p:cNvSpPr>
          <p:nvPr/>
        </p:nvSpPr>
        <p:spPr bwMode="auto">
          <a:xfrm>
            <a:off x="228600" y="152400"/>
            <a:ext cx="5410200" cy="386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>
                <a:solidFill>
                  <a:srgbClr val="0070C0"/>
                </a:solidFill>
                <a:latin typeface="Comic Sans MS" pitchFamily="66" charset="0"/>
              </a:rPr>
              <a:t>Silicon Photomultiplier (SiPM) with integrated ADC readout</a:t>
            </a:r>
          </a:p>
          <a:p>
            <a:pPr algn="l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SBIR project between University of Massachusetts and </a:t>
            </a:r>
          </a:p>
          <a:p>
            <a:pPr algn="l">
              <a:spcAft>
                <a:spcPts val="600"/>
              </a:spcAft>
            </a:pPr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   Radiation Monitoring Devices, Inc. (RMD)</a:t>
            </a:r>
          </a:p>
          <a:p>
            <a:pPr algn="l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 Sensitive area of 2x2 cm</a:t>
            </a:r>
            <a:r>
              <a:rPr lang="en-US" sz="1400" baseline="30000">
                <a:solidFill>
                  <a:srgbClr val="000000"/>
                </a:solidFill>
                <a:latin typeface="Comic Sans MS" pitchFamily="66" charset="0"/>
              </a:rPr>
              <a:t>2</a:t>
            </a:r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 is matched to the PRIMEX lead</a:t>
            </a:r>
          </a:p>
          <a:p>
            <a:pPr algn="l">
              <a:spcAft>
                <a:spcPts val="600"/>
              </a:spcAft>
            </a:pPr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   tungstate block and HYCAL geometry</a:t>
            </a:r>
          </a:p>
          <a:p>
            <a:pPr algn="l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 250 MSPS 12-bit ADC  integrated into the detector</a:t>
            </a:r>
          </a:p>
          <a:p>
            <a:pPr algn="l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 No sensitivity to magnetic fields</a:t>
            </a:r>
          </a:p>
          <a:p>
            <a:pPr algn="l">
              <a:buFont typeface="Wingdings" pitchFamily="2" charset="2"/>
              <a:buChar char="Ø"/>
            </a:pPr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 Eliminates need for </a:t>
            </a:r>
          </a:p>
          <a:p>
            <a:pPr marL="800100" lvl="1" indent="-342900" algn="l">
              <a:buFont typeface="Tahoma" pitchFamily="34" charset="0"/>
              <a:buAutoNum type="arabicPeriod"/>
            </a:pPr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HV</a:t>
            </a:r>
          </a:p>
          <a:p>
            <a:pPr marL="800100" lvl="1" indent="-342900" algn="l">
              <a:buFont typeface="Tahoma" pitchFamily="34" charset="0"/>
              <a:buAutoNum type="arabicPeriod"/>
            </a:pPr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HV and signal cables</a:t>
            </a:r>
          </a:p>
          <a:p>
            <a:pPr marL="800100" lvl="1" indent="-342900" algn="l">
              <a:spcAft>
                <a:spcPts val="600"/>
              </a:spcAft>
              <a:buFont typeface="Tahoma" pitchFamily="34" charset="0"/>
              <a:buAutoNum type="arabicPeriod"/>
            </a:pPr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JLab FADC-250 modules or other ADC’s/TDC’s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400">
                <a:solidFill>
                  <a:srgbClr val="FF0000"/>
                </a:solidFill>
                <a:latin typeface="Comic Sans MS" pitchFamily="66" charset="0"/>
              </a:rPr>
              <a:t> RMD c</a:t>
            </a:r>
            <a:r>
              <a:rPr lang="en-US" sz="1400" i="1">
                <a:solidFill>
                  <a:srgbClr val="FF0000"/>
                </a:solidFill>
                <a:latin typeface="Comic Sans MS" pitchFamily="66" charset="0"/>
              </a:rPr>
              <a:t>ost estimate in 2008, $50 to $150 per channel</a:t>
            </a:r>
            <a:r>
              <a:rPr lang="en-US" i="1">
                <a:solidFill>
                  <a:srgbClr val="FF0000"/>
                </a:solidFill>
                <a:latin typeface="Comic Sans MS" pitchFamily="66" charset="0"/>
              </a:rPr>
              <a:t>  </a:t>
            </a:r>
          </a:p>
        </p:txBody>
      </p:sp>
      <p:pic>
        <p:nvPicPr>
          <p:cNvPr id="50180" name="Picture 3" descr="FPGA boar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4081463"/>
            <a:ext cx="3000375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TextBox 4"/>
          <p:cNvSpPr txBox="1">
            <a:spLocks noChangeArrowheads="1"/>
          </p:cNvSpPr>
          <p:nvPr/>
        </p:nvSpPr>
        <p:spPr bwMode="auto">
          <a:xfrm>
            <a:off x="5715000" y="2895600"/>
            <a:ext cx="297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Prototype SiPM with integrated 250 MSPS 12-bit ADC readout</a:t>
            </a:r>
          </a:p>
        </p:txBody>
      </p:sp>
      <p:sp>
        <p:nvSpPr>
          <p:cNvPr id="50182" name="TextBox 5"/>
          <p:cNvSpPr txBox="1">
            <a:spLocks noChangeArrowheads="1"/>
          </p:cNvSpPr>
          <p:nvPr/>
        </p:nvSpPr>
        <p:spPr bwMode="auto">
          <a:xfrm>
            <a:off x="609600" y="6172200"/>
            <a:ext cx="3886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omic Sans MS" pitchFamily="66" charset="0"/>
              </a:rPr>
              <a:t>1 cm</a:t>
            </a:r>
            <a:r>
              <a:rPr lang="en-US" sz="1400" baseline="30000">
                <a:latin typeface="Comic Sans MS" pitchFamily="66" charset="0"/>
              </a:rPr>
              <a:t>3</a:t>
            </a:r>
            <a:r>
              <a:rPr lang="en-US" sz="1400">
                <a:latin typeface="Comic Sans MS" pitchFamily="66" charset="0"/>
              </a:rPr>
              <a:t> LYSO crystal mounted on prototype detector, on FPGA readout board</a:t>
            </a:r>
          </a:p>
        </p:txBody>
      </p:sp>
      <p:pic>
        <p:nvPicPr>
          <p:cNvPr id="50183" name="Picture 6" descr="spectr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4149725"/>
            <a:ext cx="4572000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4" name="TextBox 7"/>
          <p:cNvSpPr txBox="1">
            <a:spLocks noChangeArrowheads="1"/>
          </p:cNvSpPr>
          <p:nvPr/>
        </p:nvSpPr>
        <p:spPr bwMode="auto">
          <a:xfrm>
            <a:off x="4724400" y="6019800"/>
            <a:ext cx="3886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omic Sans MS" pitchFamily="66" charset="0"/>
              </a:rPr>
              <a:t>Integral pulse spectum with </a:t>
            </a:r>
            <a:r>
              <a:rPr lang="en-US" sz="1400" baseline="30000">
                <a:latin typeface="Comic Sans MS" pitchFamily="66" charset="0"/>
              </a:rPr>
              <a:t>22</a:t>
            </a:r>
            <a:r>
              <a:rPr lang="en-US" sz="1400">
                <a:latin typeface="Comic Sans MS" pitchFamily="66" charset="0"/>
              </a:rPr>
              <a:t>Na source</a:t>
            </a:r>
          </a:p>
        </p:txBody>
      </p:sp>
      <p:sp>
        <p:nvSpPr>
          <p:cNvPr id="50185" name="TextBox 8"/>
          <p:cNvSpPr txBox="1">
            <a:spLocks noChangeArrowheads="1"/>
          </p:cNvSpPr>
          <p:nvPr/>
        </p:nvSpPr>
        <p:spPr bwMode="auto">
          <a:xfrm>
            <a:off x="5715000" y="152400"/>
            <a:ext cx="685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SiPM</a:t>
            </a:r>
          </a:p>
        </p:txBody>
      </p:sp>
      <p:sp>
        <p:nvSpPr>
          <p:cNvPr id="50186" name="TextBox 9"/>
          <p:cNvSpPr txBox="1">
            <a:spLocks noChangeArrowheads="1"/>
          </p:cNvSpPr>
          <p:nvPr/>
        </p:nvSpPr>
        <p:spPr bwMode="auto">
          <a:xfrm>
            <a:off x="8229600" y="22098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ADC board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172200" y="457200"/>
            <a:ext cx="685800" cy="609600"/>
          </a:xfrm>
          <a:prstGeom prst="straightConnector1">
            <a:avLst/>
          </a:prstGeom>
          <a:ln w="2540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0186" idx="1"/>
          </p:cNvCxnSpPr>
          <p:nvPr/>
        </p:nvCxnSpPr>
        <p:spPr>
          <a:xfrm rot="10800000">
            <a:off x="7162800" y="2286000"/>
            <a:ext cx="1066800" cy="185738"/>
          </a:xfrm>
          <a:prstGeom prst="straightConnector1">
            <a:avLst/>
          </a:prstGeom>
          <a:ln w="2540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79216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Summary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EA699-F0C6-472A-919A-816F126BDDD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1219200"/>
            <a:ext cx="86106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el-GR" dirty="0" smtClean="0">
                <a:latin typeface="Comic Sans MS" pitchFamily="66" charset="0"/>
              </a:rPr>
              <a:t>η</a:t>
            </a:r>
            <a:r>
              <a:rPr lang="en-US" dirty="0" smtClean="0">
                <a:latin typeface="Comic Sans MS" pitchFamily="66" charset="0"/>
              </a:rPr>
              <a:t> rare decays to all-neutral final states suffer from a unique large background from </a:t>
            </a:r>
            <a:r>
              <a:rPr lang="el-GR" dirty="0" smtClean="0">
                <a:latin typeface="Comic Sans MS" pitchFamily="66" charset="0"/>
              </a:rPr>
              <a:t>η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3</a:t>
            </a:r>
            <a:r>
              <a:rPr lang="el-GR" dirty="0" smtClean="0">
                <a:latin typeface="Comic Sans MS" pitchFamily="66" charset="0"/>
                <a:sym typeface="Wingdings" pitchFamily="2" charset="2"/>
              </a:rPr>
              <a:t>π</a:t>
            </a:r>
            <a:r>
              <a:rPr lang="en-US" baseline="30000" dirty="0" smtClean="0">
                <a:latin typeface="Comic Sans MS" pitchFamily="66" charset="0"/>
                <a:sym typeface="Wingdings" pitchFamily="2" charset="2"/>
              </a:rPr>
              <a:t>0 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6</a:t>
            </a:r>
            <a:r>
              <a:rPr lang="el-GR" dirty="0" smtClean="0">
                <a:latin typeface="Comic Sans MS" pitchFamily="66" charset="0"/>
                <a:sym typeface="Wingdings" pitchFamily="2" charset="2"/>
              </a:rPr>
              <a:t>γ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. 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Comic Sans MS" pitchFamily="66" charset="0"/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  <a:sym typeface="Wingdings" pitchFamily="2" charset="2"/>
              </a:rPr>
              <a:t>Significantly boosting the </a:t>
            </a:r>
            <a:r>
              <a:rPr lang="el-GR" dirty="0" smtClean="0">
                <a:latin typeface="Comic Sans MS" pitchFamily="66" charset="0"/>
                <a:sym typeface="Wingdings" pitchFamily="2" charset="2"/>
              </a:rPr>
              <a:t>η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’s greatly increases the typical energy loss when a photon is lost out of the acceptance. A missing energy cut thus becomes much more effective at removing the </a:t>
            </a:r>
            <a:r>
              <a:rPr lang="el-GR" dirty="0" smtClean="0">
                <a:latin typeface="Comic Sans MS" pitchFamily="66" charset="0"/>
              </a:rPr>
              <a:t>η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3</a:t>
            </a:r>
            <a:r>
              <a:rPr lang="el-GR" dirty="0" smtClean="0">
                <a:latin typeface="Comic Sans MS" pitchFamily="66" charset="0"/>
                <a:sym typeface="Wingdings" pitchFamily="2" charset="2"/>
              </a:rPr>
              <a:t>π</a:t>
            </a:r>
            <a:r>
              <a:rPr lang="en-US" baseline="30000" dirty="0" smtClean="0">
                <a:latin typeface="Comic Sans MS" pitchFamily="66" charset="0"/>
                <a:sym typeface="Wingdings" pitchFamily="2" charset="2"/>
              </a:rPr>
              <a:t>0 </a:t>
            </a:r>
            <a:r>
              <a:rPr lang="en-US" baseline="300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background.  </a:t>
            </a:r>
            <a:endParaRPr lang="en-US" dirty="0" smtClean="0">
              <a:latin typeface="Comic Sans MS" pitchFamily="66" charset="0"/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Comic Sans MS" pitchFamily="66" charset="0"/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  <a:sym typeface="Wingdings" pitchFamily="2" charset="2"/>
              </a:rPr>
              <a:t>Detection of the recoil proton using the </a:t>
            </a:r>
            <a:r>
              <a:rPr lang="en-US" dirty="0" err="1" smtClean="0">
                <a:latin typeface="Comic Sans MS" pitchFamily="66" charset="0"/>
                <a:sym typeface="Wingdings" pitchFamily="2" charset="2"/>
              </a:rPr>
              <a:t>GlueX</a:t>
            </a:r>
            <a:r>
              <a:rPr lang="en-US" smtClean="0">
                <a:latin typeface="Comic Sans MS" pitchFamily="66" charset="0"/>
                <a:sym typeface="Wingdings" pitchFamily="2" charset="2"/>
              </a:rPr>
              <a:t> central 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tracker will allow the expected co-planarity in </a:t>
            </a:r>
            <a:r>
              <a:rPr lang="el-GR" dirty="0" smtClean="0">
                <a:latin typeface="Comic Sans MS" pitchFamily="66" charset="0"/>
                <a:sym typeface="Wingdings" pitchFamily="2" charset="2"/>
              </a:rPr>
              <a:t>γ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+p</a:t>
            </a:r>
            <a:r>
              <a:rPr lang="el-GR" dirty="0" smtClean="0">
                <a:latin typeface="Comic Sans MS" pitchFamily="66" charset="0"/>
                <a:sym typeface="Wingdings" pitchFamily="2" charset="2"/>
              </a:rPr>
              <a:t>γ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+p to be verified, reducing 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the background from continuum 3-body final states like </a:t>
            </a:r>
            <a:r>
              <a:rPr lang="el-GR" dirty="0" smtClean="0">
                <a:latin typeface="Comic Sans MS" pitchFamily="66" charset="0"/>
                <a:sym typeface="Wingdings" pitchFamily="2" charset="2"/>
              </a:rPr>
              <a:t>γ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+p2</a:t>
            </a:r>
            <a:r>
              <a:rPr lang="el-GR" dirty="0" smtClean="0">
                <a:latin typeface="Comic Sans MS" pitchFamily="66" charset="0"/>
                <a:sym typeface="Wingdings" pitchFamily="2" charset="2"/>
              </a:rPr>
              <a:t>π</a:t>
            </a:r>
            <a:r>
              <a:rPr lang="en-US" baseline="30000" dirty="0" smtClean="0">
                <a:latin typeface="Comic Sans MS" pitchFamily="66" charset="0"/>
                <a:sym typeface="Wingdings" pitchFamily="2" charset="2"/>
              </a:rPr>
              <a:t>0 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+ p. 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Comic Sans MS" pitchFamily="66" charset="0"/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  <a:sym typeface="Wingdings" pitchFamily="2" charset="2"/>
              </a:rPr>
              <a:t>A new Lead </a:t>
            </a:r>
            <a:r>
              <a:rPr lang="en-US" dirty="0" err="1" smtClean="0">
                <a:latin typeface="Comic Sans MS" pitchFamily="66" charset="0"/>
                <a:sym typeface="Wingdings" pitchFamily="2" charset="2"/>
              </a:rPr>
              <a:t>Tungstate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calorimeter using Hall D’s ~10 </a:t>
            </a:r>
            <a:r>
              <a:rPr lang="en-US" dirty="0" err="1" smtClean="0">
                <a:latin typeface="Comic Sans MS" pitchFamily="66" charset="0"/>
                <a:sym typeface="Wingdings" pitchFamily="2" charset="2"/>
              </a:rPr>
              <a:t>GeV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tagged photon facility 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will permit 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revolutionary advances in 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Signal/Background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for </a:t>
            </a:r>
            <a:r>
              <a:rPr lang="el-GR" dirty="0" smtClean="0">
                <a:latin typeface="Comic Sans MS" pitchFamily="66" charset="0"/>
                <a:sym typeface="Wingdings" pitchFamily="2" charset="2"/>
              </a:rPr>
              <a:t>η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</a:t>
            </a:r>
            <a:r>
              <a:rPr lang="el-GR" dirty="0" smtClean="0">
                <a:latin typeface="Comic Sans MS" pitchFamily="66" charset="0"/>
                <a:sym typeface="Wingdings" pitchFamily="2" charset="2"/>
              </a:rPr>
              <a:t>π</a:t>
            </a:r>
            <a:r>
              <a:rPr lang="en-US" baseline="30000" dirty="0" smtClean="0">
                <a:latin typeface="Comic Sans MS" pitchFamily="66" charset="0"/>
                <a:sym typeface="Wingdings" pitchFamily="2" charset="2"/>
              </a:rPr>
              <a:t>0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2</a:t>
            </a:r>
            <a:r>
              <a:rPr lang="el-GR" dirty="0" smtClean="0">
                <a:latin typeface="Comic Sans MS" pitchFamily="66" charset="0"/>
                <a:sym typeface="Wingdings" pitchFamily="2" charset="2"/>
              </a:rPr>
              <a:t>γ</a:t>
            </a:r>
            <a:endParaRPr lang="en-US" dirty="0" smtClean="0">
              <a:latin typeface="Comic Sans MS" pitchFamily="66" charset="0"/>
              <a:sym typeface="Wingdings" pitchFamily="2" charset="2"/>
            </a:endParaRPr>
          </a:p>
          <a:p>
            <a:r>
              <a:rPr lang="en-US" dirty="0" smtClean="0">
                <a:latin typeface="Comic Sans MS" pitchFamily="66" charset="0"/>
              </a:rPr>
              <a:t>a</a:t>
            </a:r>
            <a:r>
              <a:rPr lang="en-US" dirty="0" smtClean="0">
                <a:latin typeface="Comic Sans MS" pitchFamily="66" charset="0"/>
              </a:rPr>
              <a:t>nd other rare decays of the </a:t>
            </a:r>
            <a:r>
              <a:rPr lang="el-GR" dirty="0" smtClean="0">
                <a:latin typeface="Comic Sans MS" pitchFamily="66" charset="0"/>
              </a:rPr>
              <a:t>η</a:t>
            </a:r>
            <a:r>
              <a:rPr lang="en-US" dirty="0" smtClean="0">
                <a:latin typeface="Comic Sans MS" pitchFamily="66" charset="0"/>
              </a:rPr>
              <a:t> meson leading to 3-4 </a:t>
            </a:r>
            <a:r>
              <a:rPr lang="el-GR" dirty="0" smtClean="0">
                <a:latin typeface="Comic Sans MS" pitchFamily="66" charset="0"/>
              </a:rPr>
              <a:t>γ</a:t>
            </a:r>
            <a:r>
              <a:rPr lang="en-US" dirty="0" smtClean="0">
                <a:latin typeface="Comic Sans MS" pitchFamily="66" charset="0"/>
              </a:rPr>
              <a:t>’s. </a:t>
            </a:r>
            <a:endParaRPr lang="en-US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 </a:t>
            </a:r>
            <a:endParaRPr lang="en-US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34400" cy="8509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Collaboration</a:t>
            </a:r>
            <a:b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>(</a:t>
            </a:r>
            <a:r>
              <a:rPr lang="en-US" sz="2000" dirty="0" err="1" smtClean="0">
                <a:solidFill>
                  <a:srgbClr val="FF0000"/>
                </a:solidFill>
                <a:latin typeface="Comic Sans MS" pitchFamily="66" charset="0"/>
              </a:rPr>
              <a:t>GlueX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> Collaboration and Other Participants, 33 institutes)</a:t>
            </a:r>
            <a:endParaRPr lang="en-US" sz="2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4E65C-CD95-435F-BE62-09126A327EA3}" type="slidenum">
              <a:rPr lang="en-US"/>
              <a:pPr/>
              <a:t>22</a:t>
            </a:fld>
            <a:endParaRPr lang="en-US" dirty="0"/>
          </a:p>
        </p:txBody>
      </p:sp>
      <p:pic>
        <p:nvPicPr>
          <p:cNvPr id="1034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447800"/>
            <a:ext cx="5514735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1" y="914400"/>
            <a:ext cx="260916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8414" y="4572000"/>
            <a:ext cx="2587386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798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Extras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EA699-F0C6-472A-919A-816F126BDDD0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47DCA76-4C14-4EBF-8EF9-313D6EF39392}" type="slidenum">
              <a:rPr lang="en-US"/>
              <a:pPr/>
              <a:t>24</a:t>
            </a:fld>
            <a:endParaRPr lang="en-US"/>
          </a:p>
        </p:txBody>
      </p:sp>
      <p:pic>
        <p:nvPicPr>
          <p:cNvPr id="5124" name="Picture 3" descr="2PI0BranchingLimits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905000"/>
            <a:ext cx="5932170" cy="375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153400" cy="622300"/>
          </a:xfrm>
        </p:spPr>
        <p:txBody>
          <a:bodyPr/>
          <a:lstStyle/>
          <a:p>
            <a:pPr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Comic Sans MS" pitchFamily="66" charset="0"/>
              </a:rPr>
              <a:t>Jlab’s</a:t>
            </a: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 Projected Sensitivity for </a:t>
            </a:r>
            <a:r>
              <a:rPr lang="el-GR" sz="3200" dirty="0" smtClean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2</a:t>
            </a:r>
            <a:r>
              <a:rPr lang="el-GR" sz="32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π</a:t>
            </a:r>
            <a:r>
              <a:rPr lang="en-US" sz="3200" baseline="300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0</a:t>
            </a:r>
            <a:endParaRPr lang="en-US" sz="3200" baseline="300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838200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This is a graphical presentation of the relationship between the BR upper limit and two key experimental parameter: N</a:t>
            </a:r>
            <a:r>
              <a:rPr lang="el-GR" baseline="-25000" dirty="0" smtClean="0">
                <a:latin typeface="Comic Sans MS" pitchFamily="66" charset="0"/>
              </a:rPr>
              <a:t>η</a:t>
            </a:r>
            <a:r>
              <a:rPr lang="el-GR" dirty="0" smtClean="0">
                <a:latin typeface="Comic Sans MS" pitchFamily="66" charset="0"/>
              </a:rPr>
              <a:t>ε</a:t>
            </a:r>
            <a:r>
              <a:rPr lang="en-US" dirty="0" smtClean="0">
                <a:latin typeface="Comic Sans MS" pitchFamily="66" charset="0"/>
              </a:rPr>
              <a:t> and </a:t>
            </a:r>
            <a:r>
              <a:rPr lang="en-US" dirty="0" err="1" smtClean="0">
                <a:latin typeface="Comic Sans MS" pitchFamily="66" charset="0"/>
              </a:rPr>
              <a:t>f</a:t>
            </a:r>
            <a:r>
              <a:rPr lang="en-US" baseline="-25000" dirty="0" err="1" smtClean="0">
                <a:latin typeface="Comic Sans MS" pitchFamily="66" charset="0"/>
              </a:rPr>
              <a:t>bkg</a:t>
            </a:r>
            <a:r>
              <a:rPr lang="en-US" dirty="0" smtClean="0">
                <a:latin typeface="Comic Sans MS" pitchFamily="66" charset="0"/>
              </a:rPr>
              <a:t>. </a:t>
            </a:r>
          </a:p>
          <a:p>
            <a:r>
              <a:rPr lang="en-US" dirty="0" smtClean="0">
                <a:latin typeface="Comic Sans MS" pitchFamily="66" charset="0"/>
              </a:rPr>
              <a:t>It allows us to compare  experiments and understand how to do better. </a:t>
            </a: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685800" y="3505200"/>
          <a:ext cx="762000" cy="508000"/>
        </p:xfrm>
        <a:graphic>
          <a:graphicData uri="http://schemas.openxmlformats.org/presentationml/2006/ole">
            <p:oleObj spid="_x0000_s130050" name="Equation" r:id="rId5" imgW="241200" imgH="164880" progId="Equation.3">
              <p:embed/>
            </p:oleObj>
          </a:graphicData>
        </a:graphic>
      </p:graphicFrame>
      <p:graphicFrame>
        <p:nvGraphicFramePr>
          <p:cNvPr id="6148" name="Object 4"/>
          <p:cNvGraphicFramePr>
            <a:graphicFrameLocks noChangeAspect="1"/>
          </p:cNvGraphicFramePr>
          <p:nvPr/>
        </p:nvGraphicFramePr>
        <p:xfrm>
          <a:off x="6248400" y="2743200"/>
          <a:ext cx="636588" cy="560388"/>
        </p:xfrm>
        <a:graphic>
          <a:graphicData uri="http://schemas.openxmlformats.org/presentationml/2006/ole">
            <p:oleObj spid="_x0000_s130051" name="Equation" r:id="rId6" imgW="342720" imgH="304560" progId="Equation.3">
              <p:embed/>
            </p:oleObj>
          </a:graphicData>
        </a:graphic>
      </p:graphicFrame>
      <p:graphicFrame>
        <p:nvGraphicFramePr>
          <p:cNvPr id="6149" name="Object 2"/>
          <p:cNvGraphicFramePr>
            <a:graphicFrameLocks noChangeAspect="1"/>
          </p:cNvGraphicFramePr>
          <p:nvPr/>
        </p:nvGraphicFramePr>
        <p:xfrm>
          <a:off x="2514600" y="4267200"/>
          <a:ext cx="2590800" cy="558800"/>
        </p:xfrm>
        <a:graphic>
          <a:graphicData uri="http://schemas.openxmlformats.org/presentationml/2006/ole">
            <p:oleObj spid="_x0000_s130052" name="Equation" r:id="rId7" imgW="2730240" imgH="634680" progId="Equation.3">
              <p:embed/>
            </p:oleObj>
          </a:graphicData>
        </a:graphic>
      </p:graphicFrame>
      <p:graphicFrame>
        <p:nvGraphicFramePr>
          <p:cNvPr id="6150" name="Object 6"/>
          <p:cNvGraphicFramePr>
            <a:graphicFrameLocks noChangeAspect="1"/>
          </p:cNvGraphicFramePr>
          <p:nvPr/>
        </p:nvGraphicFramePr>
        <p:xfrm>
          <a:off x="4114800" y="5715000"/>
          <a:ext cx="708025" cy="490538"/>
        </p:xfrm>
        <a:graphic>
          <a:graphicData uri="http://schemas.openxmlformats.org/presentationml/2006/ole">
            <p:oleObj spid="_x0000_s130053" name="Equation" r:id="rId8" imgW="380880" imgH="266400" progId="Equation.3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467600" y="2133600"/>
            <a:ext cx="152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omic Sans MS" pitchFamily="66" charset="0"/>
              </a:rPr>
              <a:t>Improvement will come from </a:t>
            </a:r>
            <a:r>
              <a:rPr lang="en-US" sz="1600" dirty="0" err="1" smtClean="0">
                <a:latin typeface="Comic Sans MS" pitchFamily="66" charset="0"/>
              </a:rPr>
              <a:t>bkg</a:t>
            </a:r>
            <a:r>
              <a:rPr lang="en-US" sz="1600" dirty="0" smtClean="0">
                <a:latin typeface="Comic Sans MS" pitchFamily="66" charset="0"/>
              </a:rPr>
              <a:t> reduction </a:t>
            </a:r>
            <a:r>
              <a:rPr lang="en-US" sz="1600" b="1" dirty="0" smtClean="0">
                <a:latin typeface="Comic Sans MS" pitchFamily="66" charset="0"/>
              </a:rPr>
              <a:t>and</a:t>
            </a:r>
            <a:r>
              <a:rPr lang="en-US" sz="1600" dirty="0" smtClean="0">
                <a:latin typeface="Comic Sans MS" pitchFamily="66" charset="0"/>
              </a:rPr>
              <a:t> a larger number of accepted </a:t>
            </a:r>
            <a:r>
              <a:rPr lang="el-GR" sz="1600" dirty="0" smtClean="0">
                <a:latin typeface="Comic Sans MS" pitchFamily="66" charset="0"/>
              </a:rPr>
              <a:t>η</a:t>
            </a:r>
            <a:r>
              <a:rPr lang="en-US" sz="1600" dirty="0" smtClean="0">
                <a:latin typeface="Comic Sans MS" pitchFamily="66" charset="0"/>
              </a:rPr>
              <a:t>’s. </a:t>
            </a:r>
          </a:p>
          <a:p>
            <a:pPr algn="ctr"/>
            <a:endParaRPr lang="en-US" sz="1600" dirty="0" smtClean="0">
              <a:latin typeface="Comic Sans MS" pitchFamily="66" charset="0"/>
            </a:endParaRPr>
          </a:p>
          <a:p>
            <a:pPr algn="ctr"/>
            <a:r>
              <a:rPr lang="en-US" sz="1600" dirty="0" smtClean="0">
                <a:latin typeface="Comic Sans MS" pitchFamily="66" charset="0"/>
              </a:rPr>
              <a:t>(Apparently, modern experiments with large </a:t>
            </a:r>
            <a:r>
              <a:rPr lang="el-GR" sz="1600" dirty="0" smtClean="0">
                <a:latin typeface="Comic Sans MS" pitchFamily="66" charset="0"/>
              </a:rPr>
              <a:t>η</a:t>
            </a:r>
            <a:r>
              <a:rPr lang="en-US" sz="1600" dirty="0" smtClean="0">
                <a:latin typeface="Comic Sans MS" pitchFamily="66" charset="0"/>
              </a:rPr>
              <a:t> datasets haven’t even tried.)  </a:t>
            </a:r>
          </a:p>
          <a:p>
            <a:pPr algn="ctr"/>
            <a:r>
              <a:rPr lang="en-US" sz="1600" dirty="0" smtClean="0">
                <a:latin typeface="Comic Sans MS" pitchFamily="66" charset="0"/>
              </a:rPr>
              <a:t> 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352800" y="2438400"/>
            <a:ext cx="2590800" cy="685800"/>
          </a:xfrm>
          <a:prstGeom prst="line">
            <a:avLst/>
          </a:prstGeom>
          <a:ln>
            <a:solidFill>
              <a:srgbClr val="FF00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9266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381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Effect of Cuts on 4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 States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D3A6-0351-4394-B9FA-C0BD7E41B9BA}" type="slidenum">
              <a:rPr lang="en-US"/>
              <a:pPr/>
              <a:t>25</a:t>
            </a:fld>
            <a:endParaRPr lang="en-US"/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5562600" y="990600"/>
            <a:ext cx="3352800" cy="29543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omic Sans MS" pitchFamily="66" charset="0"/>
              </a:rPr>
              <a:t>Event Selection</a:t>
            </a:r>
          </a:p>
          <a:p>
            <a:endParaRPr lang="en-US" sz="2400" dirty="0">
              <a:solidFill>
                <a:srgbClr val="000000"/>
              </a:solidFill>
              <a:latin typeface="Comic Sans MS" pitchFamily="66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Elasticity is 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    EL=</a:t>
            </a:r>
            <a:r>
              <a:rPr lang="el-GR" sz="1800" dirty="0">
                <a:solidFill>
                  <a:srgbClr val="000000"/>
                </a:solidFill>
                <a:latin typeface="Comic Sans MS" pitchFamily="66" charset="0"/>
              </a:rPr>
              <a:t>Σ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E</a:t>
            </a:r>
            <a:r>
              <a:rPr lang="el-GR" sz="1800" b="1" baseline="-25000" dirty="0">
                <a:solidFill>
                  <a:srgbClr val="0000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</a:t>
            </a:r>
            <a:r>
              <a:rPr lang="en-US" sz="1800" b="1" dirty="0">
                <a:solidFill>
                  <a:srgbClr val="0000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/</a:t>
            </a:r>
            <a:r>
              <a:rPr lang="el-GR" sz="18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omic Sans MS" pitchFamily="66" charset="0"/>
              </a:rPr>
              <a:t>E</a:t>
            </a:r>
            <a:r>
              <a:rPr lang="en-US" sz="1800" baseline="-25000" dirty="0" err="1" smtClean="0">
                <a:solidFill>
                  <a:srgbClr val="000000"/>
                </a:solidFill>
                <a:latin typeface="Comic Sans MS" pitchFamily="66" charset="0"/>
              </a:rPr>
              <a:t>tagged</a:t>
            </a:r>
            <a:r>
              <a:rPr lang="en-US" sz="1800" baseline="-25000" dirty="0" smtClean="0">
                <a:solidFill>
                  <a:srgbClr val="000000"/>
                </a:solidFill>
                <a:latin typeface="Comic Sans MS" pitchFamily="66" charset="0"/>
              </a:rPr>
              <a:t>-</a:t>
            </a:r>
            <a:r>
              <a:rPr lang="el-GR" sz="1800" b="1" baseline="-25000" dirty="0">
                <a:solidFill>
                  <a:srgbClr val="0000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</a:t>
            </a:r>
            <a:endParaRPr lang="en-US" sz="1800" b="1" baseline="-25000" dirty="0">
              <a:solidFill>
                <a:srgbClr val="000000"/>
              </a:solidFill>
              <a:latin typeface="Comic Sans MS" pitchFamily="66" charset="0"/>
              <a:cs typeface="Arial" charset="0"/>
              <a:sym typeface="Symbol" pitchFamily="18" charset="2"/>
            </a:endParaRPr>
          </a:p>
          <a:p>
            <a:pPr algn="l"/>
            <a:endParaRPr lang="en-US" sz="1800" baseline="-25000" dirty="0">
              <a:solidFill>
                <a:srgbClr val="000000"/>
              </a:solidFill>
              <a:latin typeface="Comic Sans MS" pitchFamily="66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Energy conservation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   for </a:t>
            </a:r>
            <a:r>
              <a:rPr lang="el-GR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MS Mincho" pitchFamily="49" charset="-128"/>
                <a:sym typeface="Symbol" pitchFamily="18" charset="2"/>
              </a:rPr>
              <a:t>γ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MS Mincho" pitchFamily="49" charset="-128"/>
                <a:sym typeface="Symbol" pitchFamily="18" charset="2"/>
              </a:rPr>
              <a:t>+p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Symbol" pitchFamily="18" charset="2"/>
              </a:rPr>
              <a:t> → </a:t>
            </a:r>
            <a:r>
              <a:rPr lang="el-GR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MS Mincho" pitchFamily="49" charset="-128"/>
                <a:sym typeface="Symbol" pitchFamily="18" charset="2"/>
              </a:rPr>
              <a:t>η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MS Mincho" pitchFamily="49" charset="-128"/>
                <a:sym typeface="Symbol" pitchFamily="18" charset="2"/>
              </a:rPr>
              <a:t>+p 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S Mincho" pitchFamily="49" charset="-128"/>
                <a:sym typeface="Symbol" pitchFamily="18" charset="2"/>
              </a:rPr>
              <a:t>reaction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: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  ΔE=E(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)+E(p)-E(beam)-M(p)</a:t>
            </a:r>
          </a:p>
          <a:p>
            <a:pPr algn="l"/>
            <a:endParaRPr lang="en-US" sz="1800" dirty="0">
              <a:solidFill>
                <a:srgbClr val="000000"/>
              </a:solidFill>
              <a:latin typeface="Comic Sans MS" pitchFamily="66" charset="0"/>
              <a:sym typeface="Symbol" pitchFamily="18" charset="2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Co-planarity </a:t>
            </a:r>
            <a:r>
              <a:rPr lang="el-GR" sz="1800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Δ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=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l-GR" sz="1800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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()-</a:t>
            </a:r>
            <a:r>
              <a:rPr lang="el-GR" sz="1800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 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(p)</a:t>
            </a:r>
            <a:endParaRPr lang="en-US" sz="18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86400" y="4494074"/>
            <a:ext cx="3352800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rgbClr val="FF0000"/>
                </a:solidFill>
                <a:latin typeface="Comic Sans MS" pitchFamily="66" charset="0"/>
              </a:rPr>
              <a:t>Note: </a:t>
            </a:r>
          </a:p>
          <a:p>
            <a:pPr algn="l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Statistics is normalized to</a:t>
            </a:r>
          </a:p>
          <a:p>
            <a:pPr algn="l"/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   1 beam day.</a:t>
            </a:r>
          </a:p>
          <a:p>
            <a:pPr algn="l"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BG will be further reduced</a:t>
            </a:r>
          </a:p>
          <a:p>
            <a:pPr algn="l"/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   by requiring that only one </a:t>
            </a:r>
          </a:p>
          <a:p>
            <a:pPr algn="l"/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</a:rPr>
              <a:t>   pair of </a:t>
            </a: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  <a:sym typeface="Symbol"/>
              </a:rPr>
              <a:t>’s have the </a:t>
            </a:r>
            <a:r>
              <a:rPr lang="en-US" sz="1800" baseline="30000" dirty="0" smtClean="0">
                <a:solidFill>
                  <a:srgbClr val="002060"/>
                </a:solidFill>
                <a:latin typeface="Comic Sans MS" pitchFamily="66" charset="0"/>
                <a:sym typeface="Symbol"/>
              </a:rPr>
              <a:t>0 </a:t>
            </a:r>
          </a:p>
          <a:p>
            <a:pPr algn="l"/>
            <a:r>
              <a:rPr lang="en-US" sz="1800" baseline="30000" dirty="0" smtClean="0">
                <a:solidFill>
                  <a:srgbClr val="002060"/>
                </a:solidFill>
                <a:latin typeface="Comic Sans MS" pitchFamily="66" charset="0"/>
                <a:sym typeface="Symbol"/>
              </a:rPr>
              <a:t>    </a:t>
            </a:r>
            <a:r>
              <a:rPr lang="en-US" sz="1800" dirty="0" smtClean="0">
                <a:solidFill>
                  <a:srgbClr val="002060"/>
                </a:solidFill>
                <a:latin typeface="Comic Sans MS" pitchFamily="66" charset="0"/>
                <a:sym typeface="Symbol"/>
              </a:rPr>
              <a:t>invariant mass.</a:t>
            </a:r>
            <a:endParaRPr lang="en-US" sz="18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10" name="Picture 9" descr="sig_cut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457200"/>
            <a:ext cx="5102352" cy="3184690"/>
          </a:xfrm>
          <a:prstGeom prst="rect">
            <a:avLst/>
          </a:prstGeom>
        </p:spPr>
      </p:pic>
      <p:pic>
        <p:nvPicPr>
          <p:cNvPr id="11" name="Picture 10" descr="sig_b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48" y="3657600"/>
            <a:ext cx="5102352" cy="31846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05000" y="464820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Signal: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</a:t>
            </a:r>
            <a:r>
              <a:rPr lang="en-US" baseline="30000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0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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Tm="36816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7747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Allowed Rare Decay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l-GR" sz="2800" dirty="0" smtClean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l-GR" sz="28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→</a:t>
            </a:r>
            <a:r>
              <a:rPr lang="el-GR" sz="2800" dirty="0" smtClean="0">
                <a:solidFill>
                  <a:srgbClr val="FF0000"/>
                </a:solidFill>
                <a:latin typeface="Arial" charset="0"/>
                <a:cs typeface="Arial" charset="0"/>
                <a:sym typeface="Symbol" pitchFamily="18" charset="2"/>
              </a:rPr>
              <a:t></a:t>
            </a:r>
            <a:r>
              <a:rPr lang="en-US" sz="2800" baseline="30000" dirty="0" smtClean="0">
                <a:solidFill>
                  <a:srgbClr val="FF0000"/>
                </a:solidFill>
                <a:latin typeface="Arial" charset="0"/>
                <a:cs typeface="Arial" charset="0"/>
                <a:sym typeface="Symbol" pitchFamily="18" charset="2"/>
              </a:rPr>
              <a:t>0</a:t>
            </a:r>
            <a:r>
              <a:rPr lang="el-GR" sz="2800" dirty="0" smtClean="0">
                <a:solidFill>
                  <a:srgbClr val="FF0000"/>
                </a:solidFill>
                <a:latin typeface="Arial" charset="0"/>
                <a:cs typeface="Arial" charset="0"/>
                <a:sym typeface="Symbol" pitchFamily="18" charset="2"/>
              </a:rPr>
              <a:t>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en-US" sz="28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52400" y="1447800"/>
            <a:ext cx="5715000" cy="2971800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Ø"/>
            </a:pPr>
            <a:r>
              <a:rPr lang="en-US" sz="1800" dirty="0" smtClean="0">
                <a:latin typeface="Comic Sans MS" pitchFamily="66" charset="0"/>
              </a:rPr>
              <a:t>Tree level amplitudes (both </a:t>
            </a:r>
            <a:r>
              <a:rPr lang="el-GR" sz="1800" dirty="0" smtClean="0">
                <a:latin typeface="Comic Sans MS" pitchFamily="66" charset="0"/>
              </a:rPr>
              <a:t>Ο</a:t>
            </a:r>
            <a:r>
              <a:rPr lang="en-US" sz="1800" dirty="0" smtClean="0">
                <a:latin typeface="Comic Sans MS" pitchFamily="66" charset="0"/>
              </a:rPr>
              <a:t>(p</a:t>
            </a:r>
            <a:r>
              <a:rPr lang="en-US" sz="1800" baseline="30000" dirty="0" smtClean="0">
                <a:latin typeface="Comic Sans MS" pitchFamily="66" charset="0"/>
              </a:rPr>
              <a:t>2</a:t>
            </a:r>
            <a:r>
              <a:rPr lang="en-US" sz="1800" dirty="0" smtClean="0">
                <a:latin typeface="Comic Sans MS" pitchFamily="66" charset="0"/>
              </a:rPr>
              <a:t>) and </a:t>
            </a:r>
            <a:r>
              <a:rPr lang="el-GR" sz="1800" dirty="0" smtClean="0">
                <a:latin typeface="Comic Sans MS" pitchFamily="66" charset="0"/>
              </a:rPr>
              <a:t>Ο</a:t>
            </a:r>
            <a:r>
              <a:rPr lang="en-US" sz="1800" dirty="0" smtClean="0">
                <a:latin typeface="Comic Sans MS" pitchFamily="66" charset="0"/>
              </a:rPr>
              <a:t>(p</a:t>
            </a:r>
            <a:r>
              <a:rPr lang="en-US" sz="1800" baseline="30000" dirty="0" smtClean="0">
                <a:latin typeface="Comic Sans MS" pitchFamily="66" charset="0"/>
              </a:rPr>
              <a:t>4</a:t>
            </a:r>
            <a:r>
              <a:rPr lang="en-US" sz="1800" dirty="0" smtClean="0">
                <a:latin typeface="Comic Sans MS" pitchFamily="66" charset="0"/>
              </a:rPr>
              <a:t>)) vanish;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l-GR" sz="1800" dirty="0" smtClean="0">
                <a:latin typeface="Comic Sans MS" pitchFamily="66" charset="0"/>
              </a:rPr>
              <a:t>Ο</a:t>
            </a:r>
            <a:r>
              <a:rPr lang="en-US" sz="1800" dirty="0" smtClean="0">
                <a:latin typeface="Comic Sans MS" pitchFamily="66" charset="0"/>
              </a:rPr>
              <a:t>(p</a:t>
            </a:r>
            <a:r>
              <a:rPr lang="en-US" sz="1800" baseline="30000" dirty="0" smtClean="0">
                <a:latin typeface="Comic Sans MS" pitchFamily="66" charset="0"/>
              </a:rPr>
              <a:t>4</a:t>
            </a:r>
            <a:r>
              <a:rPr lang="en-US" sz="1800" dirty="0" smtClean="0">
                <a:latin typeface="Comic Sans MS" pitchFamily="66" charset="0"/>
              </a:rPr>
              <a:t>) loop terms involving </a:t>
            </a:r>
            <a:r>
              <a:rPr lang="en-US" sz="1800" dirty="0" err="1" smtClean="0">
                <a:latin typeface="Comic Sans MS" pitchFamily="66" charset="0"/>
              </a:rPr>
              <a:t>kaons</a:t>
            </a:r>
            <a:r>
              <a:rPr lang="en-US" sz="1800" dirty="0" smtClean="0">
                <a:latin typeface="Comic Sans MS" pitchFamily="66" charset="0"/>
              </a:rPr>
              <a:t> are suppressed by large mass of </a:t>
            </a:r>
            <a:r>
              <a:rPr lang="en-US" sz="1800" dirty="0" err="1" smtClean="0">
                <a:latin typeface="Comic Sans MS" pitchFamily="66" charset="0"/>
              </a:rPr>
              <a:t>kaon</a:t>
            </a:r>
            <a:endParaRPr lang="en-US" sz="1800" dirty="0" smtClean="0">
              <a:latin typeface="Comic Sans MS" pitchFamily="66" charset="0"/>
            </a:endParaRPr>
          </a:p>
          <a:p>
            <a:pPr lvl="1" eaLnBrk="1" hangingPunct="1">
              <a:buFont typeface="Wingdings" pitchFamily="2" charset="2"/>
              <a:buChar char="Ø"/>
            </a:pPr>
            <a:r>
              <a:rPr lang="en-US" sz="1800" dirty="0" smtClean="0">
                <a:latin typeface="Comic Sans MS" pitchFamily="66" charset="0"/>
              </a:rPr>
              <a:t> </a:t>
            </a:r>
            <a:r>
              <a:rPr lang="el-GR" sz="1800" dirty="0" smtClean="0">
                <a:latin typeface="Comic Sans MS" pitchFamily="66" charset="0"/>
              </a:rPr>
              <a:t>Ο</a:t>
            </a:r>
            <a:r>
              <a:rPr lang="en-US" sz="1800" dirty="0" smtClean="0">
                <a:latin typeface="Comic Sans MS" pitchFamily="66" charset="0"/>
              </a:rPr>
              <a:t>(p</a:t>
            </a:r>
            <a:r>
              <a:rPr lang="en-US" sz="1800" baseline="30000" dirty="0" smtClean="0">
                <a:latin typeface="Comic Sans MS" pitchFamily="66" charset="0"/>
              </a:rPr>
              <a:t>4</a:t>
            </a:r>
            <a:r>
              <a:rPr lang="en-US" sz="1800" dirty="0" smtClean="0">
                <a:latin typeface="Comic Sans MS" pitchFamily="66" charset="0"/>
              </a:rPr>
              <a:t>) loop terms involving </a:t>
            </a:r>
            <a:r>
              <a:rPr lang="en-US" sz="1800" dirty="0" err="1" smtClean="0">
                <a:latin typeface="Comic Sans MS" pitchFamily="66" charset="0"/>
              </a:rPr>
              <a:t>pions</a:t>
            </a:r>
            <a:r>
              <a:rPr lang="en-US" sz="1800" dirty="0" smtClean="0">
                <a:latin typeface="Comic Sans MS" pitchFamily="66" charset="0"/>
              </a:rPr>
              <a:t> are suppressed by G parity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sz="1800" dirty="0" smtClean="0">
                <a:latin typeface="Comic Sans MS" pitchFamily="66" charset="0"/>
              </a:rPr>
              <a:t>The first sizable contribution comes at </a:t>
            </a:r>
            <a:r>
              <a:rPr lang="el-GR" sz="1800" dirty="0" smtClean="0">
                <a:latin typeface="Comic Sans MS" pitchFamily="66" charset="0"/>
              </a:rPr>
              <a:t>Ο</a:t>
            </a:r>
            <a:r>
              <a:rPr lang="en-US" sz="1800" dirty="0" smtClean="0">
                <a:latin typeface="Comic Sans MS" pitchFamily="66" charset="0"/>
              </a:rPr>
              <a:t>(p</a:t>
            </a:r>
            <a:r>
              <a:rPr lang="en-US" sz="1800" baseline="30000" dirty="0" smtClean="0">
                <a:latin typeface="Comic Sans MS" pitchFamily="66" charset="0"/>
              </a:rPr>
              <a:t>6</a:t>
            </a:r>
            <a:r>
              <a:rPr lang="en-US" sz="1800" dirty="0" smtClean="0">
                <a:latin typeface="Comic Sans MS" pitchFamily="66" charset="0"/>
              </a:rPr>
              <a:t>) level</a:t>
            </a:r>
          </a:p>
          <a:p>
            <a:pPr eaLnBrk="1" hangingPunct="1"/>
            <a:endParaRPr lang="en-US" sz="24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endParaRPr lang="en-US" sz="2400" dirty="0" smtClean="0">
              <a:latin typeface="Comic Sans MS" pitchFamily="66" charset="0"/>
            </a:endParaRPr>
          </a:p>
          <a:p>
            <a:pPr eaLnBrk="1" hangingPunct="1"/>
            <a:endParaRPr lang="en-US" sz="2400" dirty="0" smtClean="0">
              <a:latin typeface="Comic Sans MS" pitchFamily="66" charset="0"/>
            </a:endParaRPr>
          </a:p>
          <a:p>
            <a:pPr eaLnBrk="1" hangingPunct="1"/>
            <a:endParaRPr lang="en-US" sz="2400" dirty="0" smtClean="0">
              <a:latin typeface="Comic Sans MS" pitchFamily="66" charset="0"/>
            </a:endParaRPr>
          </a:p>
          <a:p>
            <a:pPr eaLnBrk="1" hangingPunct="1"/>
            <a:endParaRPr lang="el-GR" sz="2400" dirty="0" smtClean="0">
              <a:latin typeface="Comic Sans MS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025DA-1AA0-45B2-99FF-AB013D6386BB}" type="slidenum">
              <a:rPr lang="en-US"/>
              <a:pPr/>
              <a:t>26</a:t>
            </a:fld>
            <a:endParaRPr lang="en-US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228600" y="4845050"/>
            <a:ext cx="86868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eaLnBrk="1" hangingPunct="1">
              <a:buFont typeface="Tahoma" pitchFamily="34" charset="0"/>
              <a:buNone/>
            </a:pPr>
            <a:endParaRPr lang="en-US" dirty="0">
              <a:latin typeface="Comic Sans MS" pitchFamily="66" charset="0"/>
            </a:endParaRPr>
          </a:p>
          <a:p>
            <a:pPr algn="l" eaLnBrk="1" hangingPunct="1">
              <a:buClr>
                <a:srgbClr val="FF0000"/>
              </a:buClr>
              <a:buFont typeface="Wingdings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A long history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of large discrepancies exists between experimental results and theoretical 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predictions. </a:t>
            </a:r>
          </a:p>
          <a:p>
            <a:pPr algn="l" eaLnBrk="1" hangingPunct="1">
              <a:buClr>
                <a:srgbClr val="FF0000"/>
              </a:buClr>
            </a:pP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  <a:p>
            <a:pPr algn="l" eaLnBrk="1" hangingPunct="1">
              <a:buClr>
                <a:srgbClr val="FF0000"/>
              </a:buClr>
              <a:buFont typeface="Wingdings" pitchFamily="2" charset="2"/>
              <a:buChar char="q"/>
            </a:pP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Current experimental value in PDG is: BR(</a:t>
            </a:r>
            <a:r>
              <a:rPr lang="el-GR" dirty="0">
                <a:solidFill>
                  <a:srgbClr val="000000"/>
                </a:solidFill>
                <a:latin typeface="Comic Sans MS" pitchFamily="66" charset="0"/>
              </a:rPr>
              <a:t>η</a:t>
            </a:r>
            <a:r>
              <a:rPr lang="el-GR" dirty="0">
                <a:solidFill>
                  <a:srgbClr val="000000"/>
                </a:solidFill>
                <a:latin typeface="Arial" charset="0"/>
                <a:cs typeface="Arial" charset="0"/>
              </a:rPr>
              <a:t>→</a:t>
            </a:r>
            <a:r>
              <a:rPr lang="el-GR" dirty="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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0</a:t>
            </a:r>
            <a:r>
              <a:rPr lang="el-GR" dirty="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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 )=(2.7±0.5)x10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-4</a:t>
            </a:r>
            <a:endParaRPr lang="en-US" baseline="30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228600" y="838200"/>
            <a:ext cx="7239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buClr>
                <a:srgbClr val="FF0000"/>
              </a:buClr>
              <a:buFont typeface="Wingdings" pitchFamily="2" charset="2"/>
              <a:buChar char="q"/>
            </a:pPr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A stringent test of the </a:t>
            </a:r>
            <a:r>
              <a:rPr lang="en-US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χ</a:t>
            </a:r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PTh prediction at </a:t>
            </a:r>
            <a:r>
              <a:rPr lang="el-GR">
                <a:solidFill>
                  <a:srgbClr val="000000"/>
                </a:solidFill>
                <a:latin typeface="Comic Sans MS" pitchFamily="66" charset="0"/>
              </a:rPr>
              <a:t>Ο</a:t>
            </a:r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(p</a:t>
            </a:r>
            <a:r>
              <a:rPr lang="en-US" baseline="30000">
                <a:solidFill>
                  <a:srgbClr val="000000"/>
                </a:solidFill>
                <a:latin typeface="Comic Sans MS" pitchFamily="66" charset="0"/>
              </a:rPr>
              <a:t>6</a:t>
            </a:r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) level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1200" y="4876800"/>
            <a:ext cx="32766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Prakhov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et al., Phys. Rev. C78, 015206</a:t>
            </a:r>
          </a:p>
        </p:txBody>
      </p:sp>
      <p:pic>
        <p:nvPicPr>
          <p:cNvPr id="30728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1650" y="1371600"/>
            <a:ext cx="3333750" cy="3524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89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89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89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305800" cy="3175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Advantages of </a:t>
            </a:r>
            <a:r>
              <a:rPr lang="en-US" sz="2800" dirty="0" err="1" smtClean="0">
                <a:solidFill>
                  <a:srgbClr val="FF0000"/>
                </a:solidFill>
                <a:latin typeface="Comic Sans MS" pitchFamily="66" charset="0"/>
              </a:rPr>
              <a:t>JLab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295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609600"/>
            <a:ext cx="8555038" cy="2743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1800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High energy tagged photon beam </a:t>
            </a:r>
            <a:r>
              <a:rPr lang="en-US" sz="1800" dirty="0" smtClean="0">
                <a:latin typeface="Comic Sans MS" pitchFamily="66" charset="0"/>
              </a:rPr>
              <a:t>to reduce the background from </a:t>
            </a:r>
            <a:r>
              <a:rPr lang="el-GR" sz="1800" dirty="0" smtClean="0">
                <a:latin typeface="Comic Sans MS" pitchFamily="66" charset="0"/>
              </a:rPr>
              <a:t>η→ </a:t>
            </a:r>
            <a:r>
              <a:rPr lang="en-US" sz="1800" dirty="0" smtClean="0">
                <a:latin typeface="Comic Sans MS" pitchFamily="66" charset="0"/>
              </a:rPr>
              <a:t>3</a:t>
            </a:r>
            <a:r>
              <a:rPr lang="en-US" sz="1800" dirty="0" smtClean="0">
                <a:latin typeface="Comic Sans MS" pitchFamily="66" charset="0"/>
                <a:cs typeface="Arial" charset="0"/>
                <a:sym typeface="Symbol" pitchFamily="18" charset="2"/>
              </a:rPr>
              <a:t></a:t>
            </a:r>
            <a:r>
              <a:rPr lang="en-US" sz="1800" baseline="30000" dirty="0" smtClean="0">
                <a:latin typeface="Comic Sans MS" pitchFamily="66" charset="0"/>
                <a:cs typeface="Arial" charset="0"/>
                <a:sym typeface="Symbol" pitchFamily="18" charset="2"/>
              </a:rPr>
              <a:t>0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600" dirty="0" smtClean="0">
                <a:latin typeface="Comic Sans MS" pitchFamily="66" charset="0"/>
                <a:cs typeface="Arial" charset="0"/>
                <a:sym typeface="Symbol" pitchFamily="18" charset="2"/>
              </a:rPr>
              <a:t>Lower relative threshold for -ray detection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600" dirty="0" smtClean="0">
                <a:latin typeface="Comic Sans MS" pitchFamily="66" charset="0"/>
                <a:cs typeface="Arial" charset="0"/>
                <a:sym typeface="Symbol" pitchFamily="18" charset="2"/>
              </a:rPr>
              <a:t>Improved missing energy resolution  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Recoil proton detection</a:t>
            </a:r>
            <a:r>
              <a:rPr lang="en-US" sz="1800" dirty="0" smtClean="0">
                <a:latin typeface="Comic Sans MS" pitchFamily="66" charset="0"/>
              </a:rPr>
              <a:t> to reduce non-coplanar backgrounds like </a:t>
            </a:r>
            <a:r>
              <a:rPr lang="en-US" sz="1800" dirty="0" smtClean="0">
                <a:latin typeface="Comic Sans MS" pitchFamily="66" charset="0"/>
                <a:sym typeface="Symbol" pitchFamily="18" charset="2"/>
              </a:rPr>
              <a:t>non-resonant </a:t>
            </a:r>
            <a:r>
              <a:rPr lang="en-US" sz="1800" dirty="0" smtClean="0">
                <a:latin typeface="Comic Sans MS" pitchFamily="66" charset="0"/>
                <a:cs typeface="Arial" charset="0"/>
                <a:sym typeface="Symbol" pitchFamily="18" charset="2"/>
              </a:rPr>
              <a:t>p</a:t>
            </a:r>
            <a:r>
              <a:rPr lang="el-GR" sz="1800" dirty="0" smtClean="0">
                <a:latin typeface="Comic Sans MS" pitchFamily="66" charset="0"/>
              </a:rPr>
              <a:t>→</a:t>
            </a:r>
            <a:r>
              <a:rPr lang="en-US" sz="1800" dirty="0" smtClean="0">
                <a:latin typeface="Comic Sans MS" pitchFamily="66" charset="0"/>
                <a:cs typeface="Arial" charset="0"/>
                <a:sym typeface="Symbol" pitchFamily="18" charset="2"/>
              </a:rPr>
              <a:t></a:t>
            </a:r>
            <a:r>
              <a:rPr lang="en-US" sz="1800" baseline="30000" dirty="0" smtClean="0">
                <a:latin typeface="Comic Sans MS" pitchFamily="66" charset="0"/>
                <a:cs typeface="Arial" charset="0"/>
                <a:sym typeface="Symbol" pitchFamily="18" charset="2"/>
              </a:rPr>
              <a:t>0</a:t>
            </a:r>
            <a:r>
              <a:rPr lang="en-US" sz="1800" dirty="0" smtClean="0">
                <a:latin typeface="Comic Sans MS" pitchFamily="66" charset="0"/>
                <a:cs typeface="Arial" charset="0"/>
                <a:sym typeface="Symbol" pitchFamily="18" charset="2"/>
              </a:rPr>
              <a:t></a:t>
            </a:r>
            <a:r>
              <a:rPr lang="en-US" sz="1800" baseline="30000" dirty="0" smtClean="0">
                <a:latin typeface="Comic Sans MS" pitchFamily="66" charset="0"/>
                <a:cs typeface="Arial" charset="0"/>
                <a:sym typeface="Symbol" pitchFamily="18" charset="2"/>
              </a:rPr>
              <a:t>0</a:t>
            </a:r>
            <a:r>
              <a:rPr lang="en-US" sz="1800" dirty="0" smtClean="0">
                <a:latin typeface="Comic Sans MS" pitchFamily="66" charset="0"/>
                <a:cs typeface="Arial" charset="0"/>
                <a:sym typeface="Symbol" pitchFamily="18" charset="2"/>
              </a:rPr>
              <a:t>p 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18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 pitchFamily="18" charset="2"/>
              </a:rPr>
              <a:t>High resolution, high granularity PbWO</a:t>
            </a:r>
            <a:r>
              <a:rPr lang="en-US" sz="1800" baseline="-25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 pitchFamily="18" charset="2"/>
              </a:rPr>
              <a:t>4</a:t>
            </a:r>
            <a:r>
              <a:rPr lang="en-US" sz="18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 pitchFamily="18" charset="2"/>
              </a:rPr>
              <a:t> Calorimeter 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600" dirty="0" smtClean="0">
                <a:latin typeface="Comic Sans MS" pitchFamily="66" charset="0"/>
                <a:cs typeface="Arial" charset="0"/>
                <a:sym typeface="Symbol" pitchFamily="18" charset="2"/>
              </a:rPr>
              <a:t>improved </a:t>
            </a:r>
            <a:r>
              <a:rPr lang="en-US" sz="1600" dirty="0" smtClean="0">
                <a:latin typeface="Comic Sans MS" pitchFamily="66" charset="0"/>
                <a:ea typeface="MS Mincho" pitchFamily="49" charset="-128"/>
                <a:cs typeface="Arial" charset="0"/>
                <a:sym typeface="Symbol" pitchFamily="18" charset="2"/>
              </a:rPr>
              <a:t>invariant mass, energy and position resolutions </a:t>
            </a:r>
            <a:endParaRPr lang="el-GR" sz="1600" dirty="0" smtClean="0">
              <a:latin typeface="Comic Sans MS" pitchFamily="66" charset="0"/>
              <a:ea typeface="MS Mincho" pitchFamily="49" charset="-128"/>
              <a:sym typeface="Symbol" pitchFamily="18" charset="2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600" dirty="0" smtClean="0">
                <a:latin typeface="Comic Sans MS" pitchFamily="66" charset="0"/>
                <a:cs typeface="Arial" charset="0"/>
                <a:sym typeface="Symbol" pitchFamily="18" charset="2"/>
              </a:rPr>
              <a:t>fewer overlapping showers, thus reducing </a:t>
            </a:r>
            <a:r>
              <a:rPr lang="en-US" sz="1600" dirty="0" smtClean="0">
                <a:latin typeface="Comic Sans MS" pitchFamily="66" charset="0"/>
              </a:rPr>
              <a:t>background from </a:t>
            </a:r>
            <a:r>
              <a:rPr lang="el-GR" sz="1600" dirty="0" smtClean="0">
                <a:latin typeface="Comic Sans MS" pitchFamily="66" charset="0"/>
              </a:rPr>
              <a:t>η→ </a:t>
            </a:r>
            <a:r>
              <a:rPr lang="en-US" sz="1600" dirty="0" smtClean="0">
                <a:latin typeface="Comic Sans MS" pitchFamily="66" charset="0"/>
              </a:rPr>
              <a:t>3</a:t>
            </a:r>
            <a:r>
              <a:rPr lang="en-US" sz="1600" dirty="0" smtClean="0">
                <a:latin typeface="Comic Sans MS" pitchFamily="66" charset="0"/>
                <a:cs typeface="Arial" charset="0"/>
                <a:sym typeface="Symbol" pitchFamily="18" charset="2"/>
              </a:rPr>
              <a:t></a:t>
            </a:r>
            <a:r>
              <a:rPr lang="en-US" sz="1600" baseline="30000" dirty="0" smtClean="0">
                <a:latin typeface="Comic Sans MS" pitchFamily="66" charset="0"/>
                <a:cs typeface="Arial" charset="0"/>
                <a:sym typeface="Symbol" pitchFamily="18" charset="2"/>
              </a:rPr>
              <a:t>0</a:t>
            </a:r>
            <a:endParaRPr lang="en-US" sz="1600" dirty="0" smtClean="0">
              <a:latin typeface="Comic Sans MS" pitchFamily="66" charset="0"/>
              <a:cs typeface="Arial" charset="0"/>
              <a:sym typeface="Symbol" pitchFamily="18" charset="2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600" dirty="0" smtClean="0">
                <a:latin typeface="Comic Sans MS" pitchFamily="66" charset="0"/>
                <a:cs typeface="Arial" charset="0"/>
                <a:sym typeface="Symbol" pitchFamily="18" charset="2"/>
              </a:rPr>
              <a:t>Fast decay time (~20ns) and Flash ADCs → reduced pile-up 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q"/>
            </a:pPr>
            <a:r>
              <a:rPr lang="en-US" sz="18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 pitchFamily="18" charset="2"/>
              </a:rPr>
              <a:t>High statistics </a:t>
            </a:r>
            <a:r>
              <a:rPr lang="en-US" sz="1800" dirty="0" smtClean="0">
                <a:latin typeface="Comic Sans MS" pitchFamily="66" charset="0"/>
                <a:cs typeface="Arial" charset="0"/>
                <a:sym typeface="Symbol" pitchFamily="18" charset="2"/>
              </a:rPr>
              <a:t>to provide a precision measurement of </a:t>
            </a:r>
            <a:r>
              <a:rPr lang="en-US" sz="1800" dirty="0" err="1" smtClean="0">
                <a:latin typeface="Comic Sans MS" pitchFamily="66" charset="0"/>
                <a:cs typeface="Arial" charset="0"/>
                <a:sym typeface="Symbol" pitchFamily="18" charset="2"/>
              </a:rPr>
              <a:t>Dalitz</a:t>
            </a:r>
            <a:r>
              <a:rPr lang="en-US" sz="1800" dirty="0" smtClean="0">
                <a:latin typeface="Comic Sans MS" pitchFamily="66" charset="0"/>
                <a:cs typeface="Arial" charset="0"/>
                <a:sym typeface="Symbol" pitchFamily="18" charset="2"/>
              </a:rPr>
              <a:t> plot </a:t>
            </a:r>
          </a:p>
          <a:p>
            <a:pPr eaLnBrk="1" hangingPunct="1">
              <a:lnSpc>
                <a:spcPct val="80000"/>
              </a:lnSpc>
            </a:pPr>
            <a:endParaRPr lang="en-US" sz="1800" dirty="0" smtClean="0">
              <a:latin typeface="Comic Sans MS" pitchFamily="66" charset="0"/>
              <a:cs typeface="Arial" charset="0"/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</a:pPr>
            <a:endParaRPr lang="en-US" sz="1800" dirty="0" smtClean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  <a:sym typeface="Symbol" pitchFamily="18" charset="2"/>
            </a:endParaRPr>
          </a:p>
        </p:txBody>
      </p:sp>
      <p:pic>
        <p:nvPicPr>
          <p:cNvPr id="29594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325938"/>
            <a:ext cx="2362200" cy="2303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aphicFrame>
        <p:nvGraphicFramePr>
          <p:cNvPr id="295948" name="Object 12"/>
          <p:cNvGraphicFramePr>
            <a:graphicFrameLocks noChangeAspect="1"/>
          </p:cNvGraphicFramePr>
          <p:nvPr/>
        </p:nvGraphicFramePr>
        <p:xfrm>
          <a:off x="914400" y="3924300"/>
          <a:ext cx="1447800" cy="342900"/>
        </p:xfrm>
        <a:graphic>
          <a:graphicData uri="http://schemas.openxmlformats.org/presentationml/2006/ole">
            <p:oleObj spid="_x0000_s9218" name="Equation" r:id="rId6" imgW="965200" imgH="228600" progId="">
              <p:embed/>
            </p:oleObj>
          </a:graphicData>
        </a:graphic>
      </p:graphicFrame>
      <p:graphicFrame>
        <p:nvGraphicFramePr>
          <p:cNvPr id="295949" name="Object 13"/>
          <p:cNvGraphicFramePr>
            <a:graphicFrameLocks noChangeAspect="1"/>
          </p:cNvGraphicFramePr>
          <p:nvPr/>
        </p:nvGraphicFramePr>
        <p:xfrm>
          <a:off x="3962400" y="4191000"/>
          <a:ext cx="1600200" cy="342900"/>
        </p:xfrm>
        <a:graphic>
          <a:graphicData uri="http://schemas.openxmlformats.org/presentationml/2006/ole">
            <p:oleObj spid="_x0000_s9219" name="Equation" r:id="rId7" imgW="1066800" imgH="228600" progId="">
              <p:embed/>
            </p:oleObj>
          </a:graphicData>
        </a:graphic>
      </p:graphicFrame>
      <p:sp>
        <p:nvSpPr>
          <p:cNvPr id="1032" name="Picture 14"/>
          <p:cNvSpPr>
            <a:spLocks noChangeAspect="1" noChangeArrowheads="1"/>
          </p:cNvSpPr>
          <p:nvPr/>
        </p:nvSpPr>
        <p:spPr bwMode="auto">
          <a:xfrm>
            <a:off x="7315200" y="4267200"/>
            <a:ext cx="1697038" cy="1828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295951" name="Object 15"/>
          <p:cNvGraphicFramePr>
            <a:graphicFrameLocks noChangeAspect="1"/>
          </p:cNvGraphicFramePr>
          <p:nvPr/>
        </p:nvGraphicFramePr>
        <p:xfrm>
          <a:off x="6324600" y="3962400"/>
          <a:ext cx="2800350" cy="723900"/>
        </p:xfrm>
        <a:graphic>
          <a:graphicData uri="http://schemas.openxmlformats.org/presentationml/2006/ole">
            <p:oleObj spid="_x0000_s9220" name="Equation" r:id="rId8" imgW="1866900" imgH="482600" progId="">
              <p:embed/>
            </p:oleObj>
          </a:graphicData>
        </a:graphic>
      </p:graphicFrame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4648200"/>
            <a:ext cx="1697038" cy="1828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37" name="Content Placeholder 14" descr="CB_prakhov08-1.png"/>
          <p:cNvPicPr>
            <a:picLocks noGrp="1" noChangeAspect="1"/>
          </p:cNvPicPr>
          <p:nvPr>
            <p:ph sz="quarter" idx="3"/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3810000" y="4533900"/>
            <a:ext cx="2376488" cy="2057400"/>
          </a:xfr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81000" y="3581400"/>
            <a:ext cx="2667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Comic Sans MS" pitchFamily="66" charset="0"/>
              </a:rPr>
              <a:t>High energy </a:t>
            </a:r>
            <a:r>
              <a:rPr lang="el-GR" sz="160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sz="1600">
                <a:solidFill>
                  <a:srgbClr val="FF0000"/>
                </a:solidFill>
                <a:latin typeface="Comic Sans MS" pitchFamily="66" charset="0"/>
              </a:rPr>
              <a:t>-production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105400" y="3581400"/>
            <a:ext cx="2667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Comic Sans MS" pitchFamily="66" charset="0"/>
              </a:rPr>
              <a:t>Low energy </a:t>
            </a:r>
            <a:r>
              <a:rPr lang="el-GR" sz="160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sz="1600">
                <a:solidFill>
                  <a:srgbClr val="FF0000"/>
                </a:solidFill>
                <a:latin typeface="Comic Sans MS" pitchFamily="66" charset="0"/>
              </a:rPr>
              <a:t>-production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881188" y="5224463"/>
            <a:ext cx="990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Comic Sans MS" pitchFamily="66" charset="0"/>
              </a:rPr>
              <a:t>GAMS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876800" y="5757863"/>
            <a:ext cx="990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Comic Sans MS" pitchFamily="66" charset="0"/>
              </a:rPr>
              <a:t>CB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620000" y="5867400"/>
            <a:ext cx="990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Comic Sans MS" pitchFamily="66" charset="0"/>
              </a:rPr>
              <a:t>KLOE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7D695-A700-430A-B500-201661AE8814}" type="slidenum">
              <a:rPr lang="en-US"/>
              <a:pPr/>
              <a:t>27</a:t>
            </a:fld>
            <a:endParaRPr lang="en-US"/>
          </a:p>
        </p:txBody>
      </p:sp>
    </p:spTree>
    <p:custDataLst>
      <p:tags r:id="rId2"/>
    </p:custDataLst>
  </p:cSld>
  <p:clrMapOvr>
    <a:masterClrMapping/>
  </p:clrMapOvr>
  <p:transition advTm="204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5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5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95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Detectable </a:t>
            </a:r>
            <a:r>
              <a:rPr lang="el-GR" dirty="0" smtClean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Decays to 4</a:t>
            </a:r>
            <a:r>
              <a:rPr lang="el-GR" dirty="0" smtClean="0">
                <a:solidFill>
                  <a:srgbClr val="FF0000"/>
                </a:solidFill>
                <a:latin typeface="Comic Sans MS" pitchFamily="66" charset="0"/>
              </a:rPr>
              <a:t>γ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States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EA699-F0C6-472A-919A-816F126BDDD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43000" y="2209800"/>
            <a:ext cx="720261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Accepted </a:t>
            </a:r>
            <a:r>
              <a:rPr lang="el-GR" dirty="0" smtClean="0">
                <a:latin typeface="Comic Sans MS" pitchFamily="66" charset="0"/>
              </a:rPr>
              <a:t>η</a:t>
            </a:r>
            <a:r>
              <a:rPr lang="en-US" dirty="0" smtClean="0">
                <a:latin typeface="Comic Sans MS" pitchFamily="66" charset="0"/>
              </a:rPr>
              <a:t> decays/”year” = Produced  x Acceptance x Efficiency</a:t>
            </a:r>
          </a:p>
          <a:p>
            <a:endParaRPr lang="en-US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                                          = 3.1x10</a:t>
            </a:r>
            <a:r>
              <a:rPr lang="en-US" baseline="30000" dirty="0" smtClean="0">
                <a:latin typeface="Comic Sans MS" pitchFamily="66" charset="0"/>
              </a:rPr>
              <a:t>7</a:t>
            </a:r>
            <a:r>
              <a:rPr lang="en-US" dirty="0" smtClean="0">
                <a:latin typeface="Comic Sans MS" pitchFamily="66" charset="0"/>
              </a:rPr>
              <a:t> x      20%         x   60%</a:t>
            </a:r>
          </a:p>
          <a:p>
            <a:endParaRPr lang="en-US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                                           = 3.7x10</a:t>
            </a:r>
            <a:r>
              <a:rPr lang="en-US" baseline="30000" dirty="0" smtClean="0">
                <a:latin typeface="Comic Sans MS" pitchFamily="66" charset="0"/>
              </a:rPr>
              <a:t>6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Comic Sans MS" pitchFamily="66" charset="0"/>
              </a:rPr>
              <a:t>Jlab</a:t>
            </a: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 Niche Summary</a:t>
            </a:r>
            <a:endParaRPr lang="en-US" sz="1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371600"/>
            <a:ext cx="807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 smtClean="0">
                <a:latin typeface="Comic Sans MS" pitchFamily="66" charset="0"/>
              </a:rPr>
              <a:t>Produce a competitive number of </a:t>
            </a:r>
            <a:r>
              <a:rPr lang="el-GR" sz="1600" dirty="0" smtClean="0">
                <a:latin typeface="Comic Sans MS" pitchFamily="66" charset="0"/>
              </a:rPr>
              <a:t>η</a:t>
            </a:r>
            <a:r>
              <a:rPr lang="en-US" sz="1600" dirty="0" smtClean="0">
                <a:latin typeface="Comic Sans MS" pitchFamily="66" charset="0"/>
              </a:rPr>
              <a:t>’s (10</a:t>
            </a:r>
            <a:r>
              <a:rPr lang="en-US" sz="1600" baseline="30000" dirty="0" smtClean="0">
                <a:latin typeface="Comic Sans MS" pitchFamily="66" charset="0"/>
              </a:rPr>
              <a:t>7</a:t>
            </a:r>
            <a:r>
              <a:rPr lang="en-US" sz="1600" dirty="0" smtClean="0">
                <a:latin typeface="Comic Sans MS" pitchFamily="66" charset="0"/>
              </a:rPr>
              <a:t> – 10</a:t>
            </a:r>
            <a:r>
              <a:rPr lang="en-US" sz="1600" baseline="30000" dirty="0" smtClean="0">
                <a:latin typeface="Comic Sans MS" pitchFamily="66" charset="0"/>
              </a:rPr>
              <a:t>8</a:t>
            </a:r>
            <a:r>
              <a:rPr lang="en-US" sz="1600" dirty="0" smtClean="0">
                <a:latin typeface="Comic Sans MS" pitchFamily="66" charset="0"/>
              </a:rPr>
              <a:t>) in one year with acceptance for decay products of 1/3 or higher. </a:t>
            </a:r>
          </a:p>
          <a:p>
            <a:pPr marL="342900" indent="-342900"/>
            <a:endParaRPr lang="en-US" sz="1600" dirty="0" smtClean="0">
              <a:latin typeface="Comic Sans MS" pitchFamily="66" charset="0"/>
            </a:endParaRPr>
          </a:p>
          <a:p>
            <a:pPr marL="342900" indent="-342900"/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(It’s hard to do better than that without running into dead-time and pile-up issues. For every </a:t>
            </a:r>
            <a:r>
              <a:rPr lang="el-GR" sz="1600" dirty="0" smtClean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 produced,  a “million” other particles hit the detector.)</a:t>
            </a:r>
          </a:p>
          <a:p>
            <a:pPr marL="342900" indent="-342900">
              <a:buAutoNum type="arabicPeriod"/>
            </a:pPr>
            <a:endParaRPr lang="en-US" sz="1600" dirty="0" smtClean="0">
              <a:latin typeface="Comic Sans MS" pitchFamily="66" charset="0"/>
            </a:endParaRPr>
          </a:p>
          <a:p>
            <a:pPr marL="342900" indent="-342900"/>
            <a:r>
              <a:rPr lang="en-US" sz="1600" dirty="0" smtClean="0">
                <a:latin typeface="Comic Sans MS" pitchFamily="66" charset="0"/>
              </a:rPr>
              <a:t>2.  Achieve backgrounds up to 2 orders of magnitude lower than previous experiments for neutral channels due to </a:t>
            </a:r>
          </a:p>
          <a:p>
            <a:pPr marL="342900" indent="-342900">
              <a:buAutoNum type="arabicPeriod"/>
            </a:pPr>
            <a:endParaRPr lang="en-US" sz="1600" dirty="0" smtClean="0">
              <a:latin typeface="Comic Sans MS" pitchFamily="66" charset="0"/>
            </a:endParaRPr>
          </a:p>
          <a:p>
            <a:pPr marL="857250" lvl="1" indent="-400050"/>
            <a:r>
              <a:rPr lang="en-US" sz="1600" dirty="0" err="1" smtClean="0">
                <a:latin typeface="Comic Sans MS" pitchFamily="66" charset="0"/>
              </a:rPr>
              <a:t>i</a:t>
            </a:r>
            <a:r>
              <a:rPr lang="en-US" sz="1600" dirty="0" smtClean="0">
                <a:latin typeface="Comic Sans MS" pitchFamily="66" charset="0"/>
              </a:rPr>
              <a:t>. Fine grained, high resolution calorimeter  </a:t>
            </a:r>
          </a:p>
          <a:p>
            <a:pPr marL="400050" indent="-400050">
              <a:buAutoNum type="romanLcPeriod"/>
            </a:pPr>
            <a:endParaRPr lang="en-US" sz="1600" dirty="0" smtClean="0">
              <a:latin typeface="Comic Sans MS" pitchFamily="66" charset="0"/>
            </a:endParaRPr>
          </a:p>
          <a:p>
            <a:pPr marL="857250" lvl="1" indent="-400050"/>
            <a:r>
              <a:rPr lang="en-US" sz="1600" dirty="0" smtClean="0">
                <a:latin typeface="Comic Sans MS" pitchFamily="66" charset="0"/>
              </a:rPr>
              <a:t>ii. Beam of boosted, exclusively produced </a:t>
            </a:r>
            <a:r>
              <a:rPr lang="el-GR" sz="1600" dirty="0" smtClean="0">
                <a:latin typeface="Comic Sans MS" pitchFamily="66" charset="0"/>
              </a:rPr>
              <a:t>η</a:t>
            </a:r>
            <a:r>
              <a:rPr lang="en-US" sz="1600" dirty="0" smtClean="0">
                <a:latin typeface="Comic Sans MS" pitchFamily="66" charset="0"/>
              </a:rPr>
              <a:t>’s</a:t>
            </a:r>
          </a:p>
          <a:p>
            <a:pPr marL="857250" lvl="1" indent="-400050"/>
            <a:endParaRPr lang="en-US" sz="1600" dirty="0" smtClean="0">
              <a:latin typeface="Comic Sans MS" pitchFamily="66" charset="0"/>
            </a:endParaRPr>
          </a:p>
          <a:p>
            <a:pPr marL="857250" lvl="1" indent="-400050"/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(Our biggest improvement in FOM comes from reducing background.) </a:t>
            </a:r>
          </a:p>
          <a:p>
            <a:pPr marL="857250" lvl="1" indent="-400050"/>
            <a:endParaRPr lang="en-US" sz="1600" dirty="0" smtClean="0"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5486400"/>
            <a:ext cx="784860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Under these circumstances, the </a:t>
            </a:r>
            <a:r>
              <a:rPr lang="en-US" dirty="0" err="1" smtClean="0">
                <a:latin typeface="Comic Sans MS" pitchFamily="66" charset="0"/>
              </a:rPr>
              <a:t>JLab</a:t>
            </a:r>
            <a:r>
              <a:rPr lang="en-US" dirty="0" smtClean="0">
                <a:latin typeface="Comic Sans MS" pitchFamily="66" charset="0"/>
              </a:rPr>
              <a:t> Eta Factory in a 1 year run could lower  existing BR’s for many rare </a:t>
            </a:r>
            <a:r>
              <a:rPr lang="el-GR" dirty="0" smtClean="0">
                <a:latin typeface="Comic Sans MS" pitchFamily="66" charset="0"/>
              </a:rPr>
              <a:t>η</a:t>
            </a:r>
            <a:r>
              <a:rPr lang="en-US" dirty="0" smtClean="0">
                <a:latin typeface="Comic Sans MS" pitchFamily="66" charset="0"/>
              </a:rPr>
              <a:t> decays to all-neutral final states by 1-1.5 orders of magnitude, a very noteworthy achievement.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EA699-F0C6-472A-919A-816F126BDDD0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Selection Rule Summary Table:</a:t>
            </a:r>
            <a:b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l-GR" sz="3200" dirty="0" smtClean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 Decay to </a:t>
            </a:r>
            <a:r>
              <a:rPr lang="el-GR" sz="3200" dirty="0" smtClean="0">
                <a:solidFill>
                  <a:srgbClr val="FF0000"/>
                </a:solidFill>
                <a:latin typeface="Comic Sans MS" pitchFamily="66" charset="0"/>
              </a:rPr>
              <a:t>π</a:t>
            </a:r>
            <a:r>
              <a:rPr lang="en-US" sz="3200" baseline="30000" dirty="0" smtClean="0">
                <a:solidFill>
                  <a:srgbClr val="FF0000"/>
                </a:solidFill>
                <a:latin typeface="Comic Sans MS" pitchFamily="66" charset="0"/>
              </a:rPr>
              <a:t>0</a:t>
            </a: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’s and </a:t>
            </a:r>
            <a:r>
              <a:rPr lang="el-GR" sz="3200" dirty="0" smtClean="0">
                <a:solidFill>
                  <a:srgbClr val="FF0000"/>
                </a:solidFill>
                <a:latin typeface="Comic Sans MS" pitchFamily="66" charset="0"/>
              </a:rPr>
              <a:t>γ</a:t>
            </a: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’s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52600" y="1828800"/>
          <a:ext cx="5105399" cy="37337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40395"/>
                <a:gridCol w="840395"/>
                <a:gridCol w="840395"/>
                <a:gridCol w="840395"/>
                <a:gridCol w="840395"/>
                <a:gridCol w="903424"/>
              </a:tblGrid>
              <a:tr h="958164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η</a:t>
                      </a:r>
                      <a:r>
                        <a:rPr lang="en-US" dirty="0" smtClean="0">
                          <a:sym typeface="Wingdings" pitchFamily="2" charset="2"/>
                        </a:rPr>
                        <a:t>X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r>
                        <a:rPr lang="el-GR" dirty="0" smtClean="0"/>
                        <a:t>π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</a:t>
                      </a:r>
                      <a:r>
                        <a:rPr lang="el-GR" dirty="0" smtClean="0"/>
                        <a:t>π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</a:t>
                      </a:r>
                      <a:r>
                        <a:rPr lang="el-GR" dirty="0" smtClean="0"/>
                        <a:t>π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</a:t>
                      </a:r>
                      <a:r>
                        <a:rPr lang="el-GR" dirty="0" smtClean="0"/>
                        <a:t>π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</a:t>
                      </a:r>
                      <a:r>
                        <a:rPr lang="el-GR" dirty="0" smtClean="0"/>
                        <a:t>π</a:t>
                      </a:r>
                      <a:endParaRPr lang="en-US" dirty="0" smtClean="0"/>
                    </a:p>
                  </a:txBody>
                  <a:tcPr/>
                </a:tc>
              </a:tr>
              <a:tr h="55512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r>
                        <a:rPr lang="el-GR" dirty="0" smtClean="0"/>
                        <a:t>γ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trike="sngStrike" dirty="0" smtClean="0"/>
                        <a:t>P</a:t>
                      </a:r>
                      <a:r>
                        <a:rPr lang="en-US" sz="2000" dirty="0" smtClean="0"/>
                        <a:t>, </a:t>
                      </a:r>
                      <a:r>
                        <a:rPr lang="en-US" sz="2000" strike="sngStrike" dirty="0" smtClean="0"/>
                        <a:t>CP</a:t>
                      </a:r>
                      <a:endParaRPr lang="en-US" sz="2000" strike="sngStrik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trike="sngStrike" dirty="0" smtClean="0"/>
                        <a:t>P</a:t>
                      </a:r>
                      <a:r>
                        <a:rPr lang="en-US" sz="2000" dirty="0" smtClean="0"/>
                        <a:t>, </a:t>
                      </a:r>
                      <a:r>
                        <a:rPr lang="en-US" sz="2000" strike="sngStrike" dirty="0" smtClean="0"/>
                        <a:t>CP</a:t>
                      </a:r>
                      <a:endParaRPr lang="en-US" sz="2000" strike="sngStrike" dirty="0"/>
                    </a:p>
                  </a:txBody>
                  <a:tcPr/>
                </a:tc>
              </a:tr>
              <a:tr h="5551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</a:t>
                      </a:r>
                      <a:r>
                        <a:rPr lang="el-GR" dirty="0" smtClean="0"/>
                        <a:t>γ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trike="sngStrike" dirty="0" smtClean="0"/>
                        <a:t>C</a:t>
                      </a:r>
                      <a:r>
                        <a:rPr lang="en-US" sz="2000" dirty="0" smtClean="0"/>
                        <a:t>,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strike="sngStrike" baseline="0" dirty="0" smtClean="0"/>
                        <a:t>CP</a:t>
                      </a:r>
                      <a:endParaRPr lang="en-US" sz="2000" strike="sngStrik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trike="sngStrike" dirty="0" smtClean="0"/>
                        <a:t>C</a:t>
                      </a:r>
                      <a:r>
                        <a:rPr lang="en-US" sz="2000" dirty="0" smtClean="0"/>
                        <a:t>, CP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trike="sngStrike" dirty="0" smtClean="0"/>
                        <a:t>C</a:t>
                      </a:r>
                      <a:r>
                        <a:rPr lang="en-US" sz="2000" dirty="0" smtClean="0"/>
                        <a:t>, </a:t>
                      </a:r>
                      <a:r>
                        <a:rPr lang="en-US" sz="2000" strike="sngStrike" dirty="0" smtClean="0"/>
                        <a:t>CP</a:t>
                      </a:r>
                      <a:endParaRPr lang="en-US" sz="2000" strike="sngStrik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trike="sngStrike" dirty="0" smtClean="0"/>
                        <a:t>C</a:t>
                      </a:r>
                      <a:r>
                        <a:rPr lang="en-US" sz="2000" dirty="0" smtClean="0"/>
                        <a:t>, CP</a:t>
                      </a:r>
                      <a:endParaRPr lang="en-US" sz="2000" dirty="0"/>
                    </a:p>
                  </a:txBody>
                  <a:tcPr/>
                </a:tc>
              </a:tr>
              <a:tr h="5551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</a:t>
                      </a:r>
                      <a:r>
                        <a:rPr lang="el-GR" dirty="0" smtClean="0"/>
                        <a:t>γ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5551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</a:t>
                      </a:r>
                      <a:r>
                        <a:rPr lang="el-GR" dirty="0" smtClean="0"/>
                        <a:t>γ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trike="sngStrike" dirty="0" smtClean="0"/>
                        <a:t>C</a:t>
                      </a:r>
                      <a:endParaRPr lang="en-US" sz="2000" strike="sngStrik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strike="sngStrike" dirty="0" smtClean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trike="sngStrike" dirty="0" smtClean="0"/>
                        <a:t>C</a:t>
                      </a:r>
                      <a:endParaRPr lang="en-US" sz="2000" strike="sngStrik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strike="sngStrike" dirty="0" smtClean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strike="sngStrike" dirty="0" smtClean="0"/>
                        <a:t>C</a:t>
                      </a:r>
                    </a:p>
                  </a:txBody>
                  <a:tcPr/>
                </a:tc>
              </a:tr>
              <a:tr h="5551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</a:t>
                      </a:r>
                      <a:r>
                        <a:rPr lang="el-GR" dirty="0" smtClean="0"/>
                        <a:t>γ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4" name="Smiley Face 3"/>
          <p:cNvSpPr>
            <a:spLocks noChangeAspect="1"/>
          </p:cNvSpPr>
          <p:nvPr/>
        </p:nvSpPr>
        <p:spPr>
          <a:xfrm>
            <a:off x="2895600" y="4038600"/>
            <a:ext cx="300038" cy="288036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miley Face 4"/>
          <p:cNvSpPr>
            <a:spLocks noChangeAspect="1"/>
          </p:cNvSpPr>
          <p:nvPr/>
        </p:nvSpPr>
        <p:spPr>
          <a:xfrm>
            <a:off x="5410200" y="2895600"/>
            <a:ext cx="300038" cy="288036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/>
          <p:cNvSpPr>
            <a:spLocks noChangeAspect="1"/>
          </p:cNvSpPr>
          <p:nvPr/>
        </p:nvSpPr>
        <p:spPr>
          <a:xfrm>
            <a:off x="3733800" y="4038600"/>
            <a:ext cx="300038" cy="288036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1828800"/>
            <a:ext cx="12192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omic Sans MS" pitchFamily="66" charset="0"/>
              </a:rPr>
              <a:t>Gamma Column implicitly includes </a:t>
            </a:r>
            <a:r>
              <a:rPr lang="el-GR" sz="1200" dirty="0" smtClean="0">
                <a:latin typeface="Comic Sans MS" pitchFamily="66" charset="0"/>
              </a:rPr>
              <a:t>γ</a:t>
            </a:r>
            <a:r>
              <a:rPr lang="en-US" sz="1200" dirty="0" smtClean="0">
                <a:latin typeface="Comic Sans MS" pitchFamily="66" charset="0"/>
              </a:rPr>
              <a:t>*</a:t>
            </a:r>
            <a:r>
              <a:rPr lang="en-US" sz="1200" dirty="0" smtClean="0">
                <a:latin typeface="Comic Sans MS" pitchFamily="66" charset="0"/>
                <a:sym typeface="Wingdings" pitchFamily="2" charset="2"/>
              </a:rPr>
              <a:t></a:t>
            </a:r>
            <a:r>
              <a:rPr lang="en-US" sz="1200" dirty="0" err="1" smtClean="0">
                <a:latin typeface="Comic Sans MS" pitchFamily="66" charset="0"/>
                <a:sym typeface="Wingdings" pitchFamily="2" charset="2"/>
              </a:rPr>
              <a:t>e</a:t>
            </a:r>
            <a:r>
              <a:rPr lang="en-US" sz="1200" baseline="30000" dirty="0" err="1" smtClean="0">
                <a:latin typeface="Comic Sans MS" pitchFamily="66" charset="0"/>
                <a:sym typeface="Wingdings" pitchFamily="2" charset="2"/>
              </a:rPr>
              <a:t>+</a:t>
            </a:r>
            <a:r>
              <a:rPr lang="en-US" sz="1200" dirty="0" err="1" smtClean="0">
                <a:latin typeface="Comic Sans MS" pitchFamily="66" charset="0"/>
                <a:sym typeface="Wingdings" pitchFamily="2" charset="2"/>
              </a:rPr>
              <a:t>e</a:t>
            </a:r>
            <a:r>
              <a:rPr lang="en-US" sz="1200" baseline="30000" dirty="0" smtClean="0">
                <a:latin typeface="Comic Sans MS" pitchFamily="66" charset="0"/>
                <a:sym typeface="Wingdings" pitchFamily="2" charset="2"/>
              </a:rPr>
              <a:t>-</a:t>
            </a:r>
            <a:endParaRPr lang="en-US" sz="1200" baseline="30000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3800" y="16002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Key:</a:t>
            </a:r>
          </a:p>
        </p:txBody>
      </p:sp>
      <p:sp>
        <p:nvSpPr>
          <p:cNvPr id="9" name="Rectangle 8"/>
          <p:cNvSpPr/>
          <p:nvPr/>
        </p:nvSpPr>
        <p:spPr>
          <a:xfrm>
            <a:off x="7162800" y="2286000"/>
            <a:ext cx="609600" cy="381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>
            <a:spLocks noChangeAspect="1"/>
          </p:cNvSpPr>
          <p:nvPr/>
        </p:nvSpPr>
        <p:spPr>
          <a:xfrm>
            <a:off x="7315200" y="2362200"/>
            <a:ext cx="300038" cy="288036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001000" y="20574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omic Sans MS" pitchFamily="66" charset="0"/>
              </a:rPr>
              <a:t>C and P allowed, observed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01000" y="4800600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omic Sans MS" pitchFamily="66" charset="0"/>
              </a:rPr>
              <a:t>Forbidden by energy and momentum</a:t>
            </a:r>
          </a:p>
          <a:p>
            <a:pPr algn="ctr"/>
            <a:r>
              <a:rPr lang="en-US" sz="1200" dirty="0" smtClean="0">
                <a:latin typeface="Comic Sans MS" pitchFamily="66" charset="0"/>
              </a:rPr>
              <a:t>conservation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924800" y="2819400"/>
            <a:ext cx="106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omic Sans MS" pitchFamily="66" charset="0"/>
              </a:rPr>
              <a:t>C and P</a:t>
            </a:r>
          </a:p>
          <a:p>
            <a:pPr algn="ctr"/>
            <a:r>
              <a:rPr lang="en-US" sz="1200" dirty="0" smtClean="0">
                <a:latin typeface="Comic Sans MS" pitchFamily="66" charset="0"/>
              </a:rPr>
              <a:t>allowed, upper limits only</a:t>
            </a:r>
            <a:endParaRPr lang="en-US" sz="1200" dirty="0"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01000" y="38100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omic Sans MS" pitchFamily="66" charset="0"/>
              </a:rPr>
              <a:t>C violating, CP conserving, etc.  </a:t>
            </a:r>
            <a:endParaRPr lang="en-US" sz="1200" dirty="0"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2895600"/>
            <a:ext cx="1219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omic Sans MS" pitchFamily="66" charset="0"/>
              </a:rPr>
              <a:t>L = 0</a:t>
            </a:r>
          </a:p>
          <a:p>
            <a:pPr algn="ctr"/>
            <a:endParaRPr lang="en-US" sz="1200" dirty="0" smtClean="0">
              <a:latin typeface="Comic Sans MS" pitchFamily="66" charset="0"/>
            </a:endParaRPr>
          </a:p>
          <a:p>
            <a:pPr algn="ctr"/>
            <a:endParaRPr lang="en-US" sz="1200" dirty="0" smtClean="0">
              <a:latin typeface="Comic Sans MS" pitchFamily="66" charset="0"/>
            </a:endParaRPr>
          </a:p>
          <a:p>
            <a:pPr algn="ctr"/>
            <a:r>
              <a:rPr lang="en-US" sz="1200" dirty="0" smtClean="0">
                <a:latin typeface="Comic Sans MS" pitchFamily="66" charset="0"/>
              </a:rPr>
              <a:t>L = 1</a:t>
            </a:r>
          </a:p>
          <a:p>
            <a:pPr algn="ctr"/>
            <a:endParaRPr lang="en-US" sz="1200" dirty="0" smtClean="0">
              <a:latin typeface="Comic Sans MS" pitchFamily="66" charset="0"/>
            </a:endParaRPr>
          </a:p>
          <a:p>
            <a:pPr algn="ctr"/>
            <a:endParaRPr lang="en-US" sz="1200" dirty="0" smtClean="0">
              <a:latin typeface="Comic Sans MS" pitchFamily="66" charset="0"/>
            </a:endParaRPr>
          </a:p>
          <a:p>
            <a:pPr algn="ctr"/>
            <a:r>
              <a:rPr lang="en-US" sz="1200" dirty="0" smtClean="0">
                <a:latin typeface="Comic Sans MS" pitchFamily="66" charset="0"/>
              </a:rPr>
              <a:t>L = even or odd (no parity constraint)</a:t>
            </a:r>
          </a:p>
          <a:p>
            <a:pPr algn="ctr"/>
            <a:r>
              <a:rPr lang="en-US" sz="1200" dirty="0" smtClean="0">
                <a:latin typeface="Comic Sans MS" pitchFamily="66" charset="0"/>
              </a:rPr>
              <a:t>.</a:t>
            </a:r>
          </a:p>
          <a:p>
            <a:pPr algn="ctr"/>
            <a:r>
              <a:rPr lang="en-US" sz="1200" dirty="0" smtClean="0">
                <a:latin typeface="Comic Sans MS" pitchFamily="66" charset="0"/>
              </a:rPr>
              <a:t>.</a:t>
            </a:r>
          </a:p>
          <a:p>
            <a:pPr algn="ctr"/>
            <a:r>
              <a:rPr lang="en-US" sz="1200" dirty="0" smtClean="0">
                <a:latin typeface="Comic Sans MS" pitchFamily="66" charset="0"/>
              </a:rPr>
              <a:t>.</a:t>
            </a:r>
          </a:p>
          <a:p>
            <a:pPr algn="ctr"/>
            <a:r>
              <a:rPr lang="en-US" sz="1200" dirty="0" smtClean="0">
                <a:latin typeface="Comic Sans MS" pitchFamily="66" charset="0"/>
              </a:rPr>
              <a:t>.</a:t>
            </a:r>
          </a:p>
          <a:p>
            <a:pPr algn="ctr"/>
            <a:r>
              <a:rPr lang="en-US" sz="1200" dirty="0" smtClean="0">
                <a:latin typeface="Comic Sans MS" pitchFamily="66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62800" y="4876800"/>
            <a:ext cx="6096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162800" y="3810000"/>
            <a:ext cx="609600" cy="381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162800" y="3048000"/>
            <a:ext cx="609600" cy="381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162800" y="3810000"/>
            <a:ext cx="659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trike="sngStrike" dirty="0" smtClean="0"/>
              <a:t>C</a:t>
            </a:r>
            <a:r>
              <a:rPr lang="en-US" dirty="0" smtClean="0"/>
              <a:t>, CP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EA699-F0C6-472A-919A-816F126BDDD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429000" y="3962400"/>
            <a:ext cx="9144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81000" y="5791200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With respect to all-neutral final states, there are many allowed channels (green squares), but the only ones which have been observed are the two large branches (</a:t>
            </a:r>
            <a:r>
              <a:rPr lang="el-GR" dirty="0" smtClean="0">
                <a:latin typeface="Comic Sans MS" pitchFamily="66" charset="0"/>
              </a:rPr>
              <a:t>η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2</a:t>
            </a:r>
            <a:r>
              <a:rPr lang="el-GR" dirty="0" smtClean="0">
                <a:latin typeface="Comic Sans MS" pitchFamily="66" charset="0"/>
              </a:rPr>
              <a:t>γ</a:t>
            </a:r>
            <a:r>
              <a:rPr lang="en-US" dirty="0" smtClean="0">
                <a:latin typeface="Comic Sans MS" pitchFamily="66" charset="0"/>
              </a:rPr>
              <a:t>, 3</a:t>
            </a:r>
            <a:r>
              <a:rPr lang="el-GR" dirty="0" smtClean="0">
                <a:latin typeface="Comic Sans MS" pitchFamily="66" charset="0"/>
              </a:rPr>
              <a:t>π</a:t>
            </a:r>
            <a:r>
              <a:rPr lang="en-US" baseline="30000" dirty="0" smtClean="0">
                <a:latin typeface="Comic Sans MS" pitchFamily="66" charset="0"/>
              </a:rPr>
              <a:t>0</a:t>
            </a:r>
            <a:r>
              <a:rPr lang="en-US" dirty="0" smtClean="0">
                <a:latin typeface="Comic Sans MS" pitchFamily="66" charset="0"/>
              </a:rPr>
              <a:t>) plus the rare decay under discussion </a:t>
            </a:r>
            <a:r>
              <a:rPr lang="el-GR" dirty="0" smtClean="0">
                <a:latin typeface="Comic Sans MS" pitchFamily="66" charset="0"/>
              </a:rPr>
              <a:t>η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</a:t>
            </a:r>
            <a:r>
              <a:rPr lang="el-GR" dirty="0" smtClean="0">
                <a:latin typeface="Comic Sans MS" pitchFamily="66" charset="0"/>
              </a:rPr>
              <a:t>π</a:t>
            </a:r>
            <a:r>
              <a:rPr lang="en-US" baseline="30000" dirty="0" smtClean="0">
                <a:latin typeface="Comic Sans MS" pitchFamily="66" charset="0"/>
              </a:rPr>
              <a:t>0</a:t>
            </a:r>
            <a:r>
              <a:rPr lang="en-US" dirty="0" smtClean="0">
                <a:latin typeface="Comic Sans MS" pitchFamily="66" charset="0"/>
              </a:rPr>
              <a:t>2</a:t>
            </a:r>
            <a:r>
              <a:rPr lang="el-GR" dirty="0" smtClean="0">
                <a:latin typeface="Comic Sans MS" pitchFamily="66" charset="0"/>
              </a:rPr>
              <a:t>γ</a:t>
            </a:r>
            <a:r>
              <a:rPr lang="en-US" dirty="0" smtClean="0">
                <a:latin typeface="Comic Sans MS" pitchFamily="66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omic Sans MS" pitchFamily="66" charset="0"/>
              </a:rPr>
              <a:t>Jlab’s</a:t>
            </a: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 Niche:</a:t>
            </a:r>
            <a:b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l-GR" sz="3200" dirty="0" smtClean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 Rare Decays to All-Neutral Final States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03EE-B2FC-493B-9BCA-249D9AE3DBFB}" type="slidenum">
              <a:rPr lang="en-US"/>
              <a:pPr/>
              <a:t>30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8600" y="1600200"/>
            <a:ext cx="8686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Comic Sans MS" pitchFamily="66" charset="0"/>
              </a:rPr>
              <a:t>KLOE has produced fairly large </a:t>
            </a:r>
            <a:r>
              <a:rPr lang="el-GR" sz="1600" dirty="0" smtClean="0">
                <a:latin typeface="Comic Sans MS" pitchFamily="66" charset="0"/>
              </a:rPr>
              <a:t>η</a:t>
            </a:r>
            <a:r>
              <a:rPr lang="en-US" sz="1600" dirty="0" smtClean="0">
                <a:latin typeface="Comic Sans MS" pitchFamily="66" charset="0"/>
              </a:rPr>
              <a:t> datasets and done a nice job extracting physics from 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charged final states for common decay branches</a:t>
            </a:r>
            <a:r>
              <a:rPr lang="en-US" sz="1600" dirty="0" smtClean="0">
                <a:latin typeface="Comic Sans MS" pitchFamily="66" charset="0"/>
              </a:rPr>
              <a:t>.  </a:t>
            </a:r>
          </a:p>
          <a:p>
            <a:endParaRPr lang="en-US" sz="1600" dirty="0" smtClean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Comic Sans MS" pitchFamily="66" charset="0"/>
                <a:sym typeface="Wingdings" pitchFamily="2" charset="2"/>
              </a:rPr>
              <a:t>Mainz and WASA-at-COSY have made precise measurements of 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all-neutral final states for the common decay branches</a:t>
            </a:r>
            <a:r>
              <a:rPr lang="en-US" sz="1600" dirty="0" smtClean="0">
                <a:latin typeface="Comic Sans MS" pitchFamily="66" charset="0"/>
                <a:sym typeface="Wingdings" pitchFamily="2" charset="2"/>
              </a:rPr>
              <a:t>. </a:t>
            </a:r>
          </a:p>
          <a:p>
            <a:endParaRPr lang="en-US" sz="1600" dirty="0" smtClean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Comic Sans MS" pitchFamily="66" charset="0"/>
              </a:rPr>
              <a:t>A poorly exploited but exciting niche </a:t>
            </a:r>
            <a:r>
              <a:rPr lang="en-US" sz="1600" dirty="0" err="1" smtClean="0">
                <a:latin typeface="Comic Sans MS" pitchFamily="66" charset="0"/>
              </a:rPr>
              <a:t>wrt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el-GR" sz="1600" dirty="0" smtClean="0">
                <a:latin typeface="Comic Sans MS" pitchFamily="66" charset="0"/>
              </a:rPr>
              <a:t>η</a:t>
            </a:r>
            <a:r>
              <a:rPr lang="en-US" sz="1600" dirty="0" smtClean="0">
                <a:latin typeface="Comic Sans MS" pitchFamily="66" charset="0"/>
              </a:rPr>
              <a:t> decays is 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rare decays to all-neutral final states </a:t>
            </a:r>
            <a:r>
              <a:rPr lang="en-US" sz="1600" dirty="0" smtClean="0">
                <a:latin typeface="Comic Sans MS" pitchFamily="66" charset="0"/>
              </a:rPr>
              <a:t>because it requires features no previous </a:t>
            </a:r>
            <a:r>
              <a:rPr lang="el-GR" sz="1600" dirty="0" smtClean="0">
                <a:latin typeface="Comic Sans MS" pitchFamily="66" charset="0"/>
              </a:rPr>
              <a:t>η</a:t>
            </a:r>
            <a:r>
              <a:rPr lang="en-US" sz="1600" dirty="0" smtClean="0">
                <a:latin typeface="Comic Sans MS" pitchFamily="66" charset="0"/>
              </a:rPr>
              <a:t> decay experiment has had:</a:t>
            </a:r>
          </a:p>
          <a:p>
            <a:endParaRPr lang="en-US" sz="1600" dirty="0" smtClean="0">
              <a:latin typeface="Comic Sans MS" pitchFamily="66" charset="0"/>
            </a:endParaRPr>
          </a:p>
          <a:p>
            <a:pPr marL="342900" indent="-342900"/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	1.  boosted etas </a:t>
            </a:r>
            <a:r>
              <a:rPr lang="en-US" sz="1600" dirty="0" smtClean="0">
                <a:latin typeface="Comic Sans MS" pitchFamily="66" charset="0"/>
                <a:sym typeface="Wingdings" pitchFamily="2" charset="2"/>
              </a:rPr>
              <a:t>to suppress </a:t>
            </a:r>
            <a:r>
              <a:rPr lang="en-US" sz="1600" dirty="0" smtClean="0">
                <a:latin typeface="Comic Sans MS" pitchFamily="66" charset="0"/>
              </a:rPr>
              <a:t>the background from </a:t>
            </a:r>
            <a:r>
              <a:rPr lang="el-GR" sz="1600" dirty="0" smtClean="0">
                <a:latin typeface="Comic Sans MS" pitchFamily="66" charset="0"/>
              </a:rPr>
              <a:t>η</a:t>
            </a:r>
            <a:r>
              <a:rPr lang="en-US" sz="1600" dirty="0" smtClean="0">
                <a:latin typeface="Comic Sans MS" pitchFamily="66" charset="0"/>
                <a:sym typeface="Wingdings" pitchFamily="2" charset="2"/>
              </a:rPr>
              <a:t>3</a:t>
            </a:r>
            <a:r>
              <a:rPr lang="el-GR" sz="1600" dirty="0" smtClean="0">
                <a:latin typeface="Comic Sans MS" pitchFamily="66" charset="0"/>
                <a:sym typeface="Wingdings" pitchFamily="2" charset="2"/>
              </a:rPr>
              <a:t>π</a:t>
            </a:r>
            <a:r>
              <a:rPr lang="en-US" sz="1600" baseline="30000" dirty="0" smtClean="0">
                <a:latin typeface="Comic Sans MS" pitchFamily="66" charset="0"/>
                <a:sym typeface="Wingdings" pitchFamily="2" charset="2"/>
              </a:rPr>
              <a:t>0</a:t>
            </a:r>
            <a:r>
              <a:rPr lang="en-US" sz="1600" dirty="0" smtClean="0">
                <a:latin typeface="Comic Sans MS" pitchFamily="66" charset="0"/>
                <a:sym typeface="Wingdings" pitchFamily="2" charset="2"/>
              </a:rPr>
              <a:t>6</a:t>
            </a:r>
            <a:r>
              <a:rPr lang="el-GR" sz="1600" dirty="0" smtClean="0">
                <a:latin typeface="Comic Sans MS" pitchFamily="66" charset="0"/>
                <a:sym typeface="Wingdings" pitchFamily="2" charset="2"/>
              </a:rPr>
              <a:t>γ</a:t>
            </a:r>
            <a:r>
              <a:rPr lang="en-US" sz="1600" dirty="0" smtClean="0">
                <a:latin typeface="Comic Sans MS" pitchFamily="66" charset="0"/>
                <a:sym typeface="Wingdings" pitchFamily="2" charset="2"/>
              </a:rPr>
              <a:t>. (more later)</a:t>
            </a:r>
            <a:endParaRPr lang="en-US" sz="16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endParaRPr lang="en-US" sz="16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US" sz="1600" dirty="0" smtClean="0">
                <a:latin typeface="Comic Sans MS" pitchFamily="66" charset="0"/>
              </a:rPr>
              <a:t>	Hall D’s tagged photon facility and 30cm LH2 target, which are under construction, can provide the boosted </a:t>
            </a:r>
            <a:r>
              <a:rPr lang="el-GR" sz="1600" dirty="0" smtClean="0">
                <a:latin typeface="Comic Sans MS" pitchFamily="66" charset="0"/>
              </a:rPr>
              <a:t>η</a:t>
            </a:r>
            <a:r>
              <a:rPr lang="en-US" sz="1600" dirty="0" smtClean="0">
                <a:latin typeface="Comic Sans MS" pitchFamily="66" charset="0"/>
              </a:rPr>
              <a:t>’s. </a:t>
            </a:r>
          </a:p>
          <a:p>
            <a:pPr marL="342900" indent="-342900"/>
            <a:endParaRPr lang="en-US" sz="1600" dirty="0" smtClean="0">
              <a:latin typeface="Comic Sans MS" pitchFamily="66" charset="0"/>
              <a:sym typeface="Wingdings" pitchFamily="2" charset="2"/>
            </a:endParaRPr>
          </a:p>
          <a:p>
            <a:pPr marL="342900" indent="-342900"/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	2. superb </a:t>
            </a:r>
            <a:r>
              <a:rPr lang="en-US" sz="1600" dirty="0" err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calorimetry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 </a:t>
            </a:r>
            <a:endParaRPr lang="en-US" sz="1600" dirty="0" smtClean="0">
              <a:latin typeface="Comic Sans MS" pitchFamily="66" charset="0"/>
              <a:sym typeface="Wingdings" pitchFamily="2" charset="2"/>
            </a:endParaRPr>
          </a:p>
          <a:p>
            <a:endParaRPr lang="en-US" sz="1600" dirty="0" smtClean="0">
              <a:latin typeface="Comic Sans MS" pitchFamily="66" charset="0"/>
            </a:endParaRPr>
          </a:p>
          <a:p>
            <a:r>
              <a:rPr lang="en-US" sz="1600" dirty="0" smtClean="0">
                <a:latin typeface="Comic Sans MS" pitchFamily="66" charset="0"/>
              </a:rPr>
              <a:t>	Such as a large PbWO</a:t>
            </a:r>
            <a:r>
              <a:rPr lang="en-US" sz="1600" baseline="-25000" dirty="0" smtClean="0">
                <a:latin typeface="Comic Sans MS" pitchFamily="66" charset="0"/>
              </a:rPr>
              <a:t>4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en-US" sz="1600" dirty="0" smtClean="0">
                <a:latin typeface="Comic Sans MS" pitchFamily="66" charset="0"/>
                <a:sym typeface="Wingdings" pitchFamily="2" charset="2"/>
              </a:rPr>
              <a:t>calorimeter.</a:t>
            </a:r>
          </a:p>
          <a:p>
            <a:endParaRPr lang="en-US" sz="1600" dirty="0" smtClean="0">
              <a:latin typeface="Comic Sans MS" pitchFamily="66" charset="0"/>
              <a:sym typeface="Wingdings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advTm="23634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305800" cy="698500"/>
          </a:xfrm>
        </p:spPr>
        <p:txBody>
          <a:bodyPr/>
          <a:lstStyle/>
          <a:p>
            <a:pPr algn="ctr">
              <a:defRPr/>
            </a:pP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Beam Time Request</a:t>
            </a:r>
            <a:endParaRPr lang="en-US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CCC3-32DD-4294-AB2A-191365525155}" type="slidenum">
              <a:rPr lang="en-US"/>
              <a:pPr/>
              <a:t>31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838200" y="1219200"/>
          <a:ext cx="7543800" cy="4486593"/>
        </p:xfrm>
        <a:graphic>
          <a:graphicData uri="http://schemas.openxmlformats.org/drawingml/2006/table">
            <a:tbl>
              <a:tblPr/>
              <a:tblGrid>
                <a:gridCol w="3771900"/>
                <a:gridCol w="3771900"/>
              </a:tblGrid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</a:rPr>
                        <a:t>Run 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</a:rPr>
                        <a:t>Beam Time (days)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Tahoma" pitchFamily="34" charset="0"/>
                        </a:rPr>
                        <a:t>LH</a:t>
                      </a:r>
                      <a:r>
                        <a:rPr kumimoji="0" lang="en-US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Tahoma" pitchFamily="34" charset="0"/>
                        </a:rPr>
                        <a:t>2  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Tahoma" pitchFamily="34" charset="0"/>
                        </a:rPr>
                        <a:t>Production</a:t>
                      </a:r>
                      <a:endParaRPr kumimoji="0" lang="en-US" sz="18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Tahoma" pitchFamily="34" charset="0"/>
                        </a:rPr>
                        <a:t>Empty target and target out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Tahoma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Tahoma" pitchFamily="34" charset="0"/>
                        </a:rPr>
                        <a:t>Tagger efficiency, TAC runs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Tahoma" pitchFamily="34" charset="0"/>
                        </a:rPr>
                        <a:t>FCAL-II commissioning, Calibration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Tahoma" pitchFamily="34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Tahoma" pitchFamily="34" charset="0"/>
                        </a:rPr>
                        <a:t>Luminosity optimization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Tahoma" pitchFamily="34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</a:rPr>
                        <a:t>Total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</a:rPr>
                        <a:t>136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</a:tr>
            </a:tbl>
          </a:graphicData>
        </a:graphic>
      </p:graphicFrame>
      <p:sp>
        <p:nvSpPr>
          <p:cNvPr id="37918" name="TextBox 4"/>
          <p:cNvSpPr txBox="1">
            <a:spLocks noChangeArrowheads="1"/>
          </p:cNvSpPr>
          <p:nvPr/>
        </p:nvSpPr>
        <p:spPr bwMode="auto">
          <a:xfrm>
            <a:off x="1295400" y="5791200"/>
            <a:ext cx="6858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We will collect about one order of magnitude more </a:t>
            </a:r>
            <a:r>
              <a:rPr lang="el-GR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</a:t>
            </a:r>
            <a:r>
              <a:rPr lang="en-US" baseline="30000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0</a:t>
            </a:r>
            <a:r>
              <a:rPr lang="el-GR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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 events than current existing results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</p:spTree>
  </p:cSld>
  <p:clrMapOvr>
    <a:masterClrMapping/>
  </p:clrMapOvr>
  <p:transition advTm="27846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 Selection Rules for </a:t>
            </a:r>
            <a:r>
              <a:rPr lang="el-GR" sz="3200" dirty="0" smtClean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N</a:t>
            </a:r>
            <a:r>
              <a:rPr lang="el-GR" sz="32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π</a:t>
            </a: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+M</a:t>
            </a:r>
            <a:r>
              <a:rPr lang="el-GR" sz="3200" dirty="0" smtClean="0">
                <a:solidFill>
                  <a:srgbClr val="FF0000"/>
                </a:solidFill>
                <a:latin typeface="Comic Sans MS" pitchFamily="66" charset="0"/>
              </a:rPr>
              <a:t>γ</a:t>
            </a: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b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2200" dirty="0" smtClean="0">
                <a:solidFill>
                  <a:srgbClr val="FF0000"/>
                </a:solidFill>
                <a:latin typeface="Comic Sans MS" pitchFamily="66" charset="0"/>
              </a:rPr>
              <a:t>(for N,M ≥1 not covered in previous slides)</a:t>
            </a:r>
            <a:endParaRPr lang="en-US" sz="2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5562600"/>
            <a:ext cx="8610600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omic Sans MS" pitchFamily="66" charset="0"/>
              </a:rPr>
              <a:t>What is observed? The </a:t>
            </a:r>
            <a:r>
              <a:rPr lang="el-GR" sz="1600" dirty="0" smtClean="0">
                <a:latin typeface="Comic Sans MS" pitchFamily="66" charset="0"/>
              </a:rPr>
              <a:t>η</a:t>
            </a:r>
            <a:r>
              <a:rPr lang="en-US" sz="1600" dirty="0" smtClean="0">
                <a:latin typeface="Comic Sans MS" pitchFamily="66" charset="0"/>
              </a:rPr>
              <a:t> decays to </a:t>
            </a:r>
            <a:r>
              <a:rPr lang="el-GR" sz="1600" dirty="0" smtClean="0">
                <a:latin typeface="Comic Sans MS" pitchFamily="66" charset="0"/>
              </a:rPr>
              <a:t>π</a:t>
            </a:r>
            <a:r>
              <a:rPr lang="en-US" sz="1600" baseline="30000" dirty="0" smtClean="0">
                <a:latin typeface="Comic Sans MS" pitchFamily="66" charset="0"/>
              </a:rPr>
              <a:t>0</a:t>
            </a:r>
            <a:r>
              <a:rPr lang="en-US" sz="1600" dirty="0" smtClean="0">
                <a:latin typeface="Comic Sans MS" pitchFamily="66" charset="0"/>
              </a:rPr>
              <a:t>2</a:t>
            </a:r>
            <a:r>
              <a:rPr lang="el-GR" sz="1600" dirty="0" smtClean="0">
                <a:latin typeface="Comic Sans MS" pitchFamily="66" charset="0"/>
              </a:rPr>
              <a:t>γ</a:t>
            </a:r>
            <a:r>
              <a:rPr lang="en-US" sz="1600" dirty="0" smtClean="0">
                <a:latin typeface="Comic Sans MS" pitchFamily="66" charset="0"/>
              </a:rPr>
              <a:t> about 0.03% of the time.  C parity blocks the otherwise parity-allowed decays like </a:t>
            </a:r>
            <a:r>
              <a:rPr lang="el-GR" sz="1600" dirty="0" smtClean="0">
                <a:latin typeface="Comic Sans MS" pitchFamily="66" charset="0"/>
              </a:rPr>
              <a:t>π</a:t>
            </a:r>
            <a:r>
              <a:rPr lang="en-US" sz="1600" baseline="30000" dirty="0" smtClean="0">
                <a:latin typeface="Comic Sans MS" pitchFamily="66" charset="0"/>
              </a:rPr>
              <a:t>0</a:t>
            </a:r>
            <a:r>
              <a:rPr lang="el-GR" sz="1600" dirty="0" smtClean="0">
                <a:latin typeface="Comic Sans MS" pitchFamily="66" charset="0"/>
              </a:rPr>
              <a:t>γ</a:t>
            </a:r>
            <a:r>
              <a:rPr lang="en-US" sz="1600" dirty="0" smtClean="0">
                <a:latin typeface="Comic Sans MS" pitchFamily="66" charset="0"/>
              </a:rPr>
              <a:t>, </a:t>
            </a:r>
            <a:r>
              <a:rPr lang="el-GR" sz="1600" dirty="0" smtClean="0">
                <a:latin typeface="Comic Sans MS" pitchFamily="66" charset="0"/>
              </a:rPr>
              <a:t>π</a:t>
            </a:r>
            <a:r>
              <a:rPr lang="en-US" sz="1600" baseline="30000" dirty="0" smtClean="0">
                <a:latin typeface="Comic Sans MS" pitchFamily="66" charset="0"/>
              </a:rPr>
              <a:t>0</a:t>
            </a:r>
            <a:r>
              <a:rPr lang="en-US" sz="1600" dirty="0" smtClean="0">
                <a:latin typeface="Comic Sans MS" pitchFamily="66" charset="0"/>
              </a:rPr>
              <a:t>3</a:t>
            </a:r>
            <a:r>
              <a:rPr lang="el-GR" sz="1600" dirty="0" smtClean="0">
                <a:latin typeface="Comic Sans MS" pitchFamily="66" charset="0"/>
              </a:rPr>
              <a:t>γ</a:t>
            </a:r>
            <a:r>
              <a:rPr lang="en-US" sz="1600" dirty="0" smtClean="0">
                <a:latin typeface="Comic Sans MS" pitchFamily="66" charset="0"/>
              </a:rPr>
              <a:t>, etc.</a:t>
            </a:r>
          </a:p>
          <a:p>
            <a:endParaRPr lang="en-US" sz="1600" dirty="0" smtClean="0">
              <a:latin typeface="Comic Sans MS" pitchFamily="66" charset="0"/>
            </a:endParaRPr>
          </a:p>
          <a:p>
            <a:r>
              <a:rPr lang="en-US" sz="1600" dirty="0" smtClean="0">
                <a:latin typeface="Comic Sans MS" pitchFamily="66" charset="0"/>
              </a:rPr>
              <a:t>Note that the </a:t>
            </a:r>
            <a:r>
              <a:rPr lang="el-GR" sz="1600" dirty="0" smtClean="0">
                <a:latin typeface="Comic Sans MS" pitchFamily="66" charset="0"/>
              </a:rPr>
              <a:t>η</a:t>
            </a:r>
            <a:r>
              <a:rPr lang="en-US" sz="1600" dirty="0" smtClean="0">
                <a:latin typeface="Comic Sans MS" pitchFamily="66" charset="0"/>
              </a:rPr>
              <a:t> decays to </a:t>
            </a:r>
            <a:r>
              <a:rPr lang="el-GR" sz="1600" dirty="0" smtClean="0">
                <a:latin typeface="Comic Sans MS" pitchFamily="66" charset="0"/>
              </a:rPr>
              <a:t>π</a:t>
            </a:r>
            <a:r>
              <a:rPr lang="en-US" sz="1600" baseline="30000" dirty="0" smtClean="0">
                <a:latin typeface="Comic Sans MS" pitchFamily="66" charset="0"/>
              </a:rPr>
              <a:t>+</a:t>
            </a:r>
            <a:r>
              <a:rPr lang="el-GR" sz="1600" dirty="0" smtClean="0">
                <a:latin typeface="Comic Sans MS" pitchFamily="66" charset="0"/>
              </a:rPr>
              <a:t>π</a:t>
            </a:r>
            <a:r>
              <a:rPr lang="en-US" sz="1600" baseline="30000" dirty="0" smtClean="0">
                <a:latin typeface="Comic Sans MS" pitchFamily="66" charset="0"/>
              </a:rPr>
              <a:t>-</a:t>
            </a:r>
            <a:r>
              <a:rPr lang="el-GR" sz="1600" dirty="0" smtClean="0">
                <a:latin typeface="Comic Sans MS" pitchFamily="66" charset="0"/>
              </a:rPr>
              <a:t>γ</a:t>
            </a:r>
            <a:r>
              <a:rPr lang="en-US" sz="1600" dirty="0" smtClean="0">
                <a:latin typeface="Comic Sans MS" pitchFamily="66" charset="0"/>
              </a:rPr>
              <a:t> with a 4.6% branching ratio. C is evaded by </a:t>
            </a:r>
            <a:r>
              <a:rPr lang="el-GR" sz="1600" dirty="0" smtClean="0">
                <a:latin typeface="Comic Sans MS" pitchFamily="66" charset="0"/>
              </a:rPr>
              <a:t>π</a:t>
            </a:r>
            <a:r>
              <a:rPr lang="el-GR" sz="1600" baseline="30000" dirty="0" smtClean="0">
                <a:latin typeface="Comic Sans MS" pitchFamily="66" charset="0"/>
              </a:rPr>
              <a:t>±</a:t>
            </a:r>
            <a:r>
              <a:rPr lang="en-US" sz="1600" baseline="30000" dirty="0" smtClean="0">
                <a:latin typeface="Comic Sans MS" pitchFamily="66" charset="0"/>
              </a:rPr>
              <a:t> </a:t>
            </a:r>
            <a:r>
              <a:rPr lang="en-US" sz="1600" dirty="0" smtClean="0">
                <a:latin typeface="Comic Sans MS" pitchFamily="66" charset="0"/>
              </a:rPr>
              <a:t>!</a:t>
            </a:r>
            <a:endParaRPr lang="en-US" sz="1600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990600"/>
            <a:ext cx="8610600" cy="4811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latin typeface="Comic Sans MS" pitchFamily="66" charset="0"/>
            </a:endParaRPr>
          </a:p>
          <a:p>
            <a:pPr algn="ctr"/>
            <a:r>
              <a:rPr lang="en-US" dirty="0" smtClean="0">
                <a:latin typeface="Comic Sans MS" pitchFamily="66" charset="0"/>
              </a:rPr>
              <a:t>       </a:t>
            </a:r>
            <a:r>
              <a:rPr lang="el-GR" dirty="0" smtClean="0">
                <a:latin typeface="Comic Sans MS" pitchFamily="66" charset="0"/>
              </a:rPr>
              <a:t>η</a:t>
            </a:r>
            <a:r>
              <a:rPr lang="en-US" dirty="0" smtClean="0">
                <a:latin typeface="Comic Sans MS" pitchFamily="66" charset="0"/>
              </a:rPr>
              <a:t>: I</a:t>
            </a:r>
            <a:r>
              <a:rPr lang="en-US" baseline="30000" dirty="0" smtClean="0">
                <a:latin typeface="Comic Sans MS" pitchFamily="66" charset="0"/>
              </a:rPr>
              <a:t>G </a:t>
            </a:r>
            <a:r>
              <a:rPr lang="en-US" dirty="0" smtClean="0">
                <a:latin typeface="Comic Sans MS" pitchFamily="66" charset="0"/>
              </a:rPr>
              <a:t>(J</a:t>
            </a:r>
            <a:r>
              <a:rPr lang="en-US" baseline="30000" dirty="0" smtClean="0">
                <a:latin typeface="Comic Sans MS" pitchFamily="66" charset="0"/>
              </a:rPr>
              <a:t>PC</a:t>
            </a:r>
            <a:r>
              <a:rPr lang="en-US" dirty="0" smtClean="0">
                <a:latin typeface="Comic Sans MS" pitchFamily="66" charset="0"/>
              </a:rPr>
              <a:t>) = 0</a:t>
            </a:r>
            <a:r>
              <a:rPr lang="en-US" baseline="30000" dirty="0" smtClean="0">
                <a:latin typeface="Comic Sans MS" pitchFamily="66" charset="0"/>
              </a:rPr>
              <a:t>+ </a:t>
            </a:r>
            <a:r>
              <a:rPr lang="en-US" dirty="0" smtClean="0">
                <a:latin typeface="Comic Sans MS" pitchFamily="66" charset="0"/>
              </a:rPr>
              <a:t>(0</a:t>
            </a:r>
            <a:r>
              <a:rPr lang="en-US" baseline="30000" dirty="0" smtClean="0">
                <a:latin typeface="Comic Sans MS" pitchFamily="66" charset="0"/>
              </a:rPr>
              <a:t>-+</a:t>
            </a:r>
            <a:r>
              <a:rPr lang="en-US" dirty="0" smtClean="0">
                <a:latin typeface="Comic Sans MS" pitchFamily="66" charset="0"/>
              </a:rPr>
              <a:t>)        </a:t>
            </a:r>
            <a:r>
              <a:rPr lang="el-GR" dirty="0" smtClean="0">
                <a:latin typeface="Comic Sans MS" pitchFamily="66" charset="0"/>
              </a:rPr>
              <a:t> π</a:t>
            </a:r>
            <a:r>
              <a:rPr lang="en-US" baseline="30000" dirty="0" smtClean="0">
                <a:latin typeface="Comic Sans MS" pitchFamily="66" charset="0"/>
              </a:rPr>
              <a:t>0</a:t>
            </a:r>
            <a:r>
              <a:rPr lang="en-US" dirty="0" smtClean="0">
                <a:latin typeface="Comic Sans MS" pitchFamily="66" charset="0"/>
              </a:rPr>
              <a:t>: I</a:t>
            </a:r>
            <a:r>
              <a:rPr lang="en-US" baseline="30000" dirty="0" smtClean="0">
                <a:latin typeface="Comic Sans MS" pitchFamily="66" charset="0"/>
              </a:rPr>
              <a:t>G </a:t>
            </a:r>
            <a:r>
              <a:rPr lang="en-US" dirty="0" smtClean="0">
                <a:latin typeface="Comic Sans MS" pitchFamily="66" charset="0"/>
              </a:rPr>
              <a:t>(J</a:t>
            </a:r>
            <a:r>
              <a:rPr lang="en-US" baseline="30000" dirty="0" smtClean="0">
                <a:latin typeface="Comic Sans MS" pitchFamily="66" charset="0"/>
              </a:rPr>
              <a:t>PC</a:t>
            </a:r>
            <a:r>
              <a:rPr lang="en-US" dirty="0" smtClean="0">
                <a:latin typeface="Comic Sans MS" pitchFamily="66" charset="0"/>
              </a:rPr>
              <a:t>) = 1</a:t>
            </a:r>
            <a:r>
              <a:rPr lang="en-US" baseline="30000" dirty="0" smtClean="0">
                <a:latin typeface="Comic Sans MS" pitchFamily="66" charset="0"/>
              </a:rPr>
              <a:t>- </a:t>
            </a:r>
            <a:r>
              <a:rPr lang="en-US" dirty="0" smtClean="0">
                <a:latin typeface="Comic Sans MS" pitchFamily="66" charset="0"/>
              </a:rPr>
              <a:t>(0</a:t>
            </a:r>
            <a:r>
              <a:rPr lang="en-US" baseline="30000" dirty="0" smtClean="0">
                <a:latin typeface="Comic Sans MS" pitchFamily="66" charset="0"/>
              </a:rPr>
              <a:t>-+</a:t>
            </a:r>
            <a:r>
              <a:rPr lang="en-US" dirty="0" smtClean="0">
                <a:latin typeface="Comic Sans MS" pitchFamily="66" charset="0"/>
              </a:rPr>
              <a:t>)     </a:t>
            </a:r>
            <a:r>
              <a:rPr lang="el-GR" dirty="0" smtClean="0">
                <a:latin typeface="Comic Sans MS" pitchFamily="66" charset="0"/>
              </a:rPr>
              <a:t>γ</a:t>
            </a:r>
            <a:r>
              <a:rPr lang="en-US" dirty="0" smtClean="0">
                <a:latin typeface="Comic Sans MS" pitchFamily="66" charset="0"/>
              </a:rPr>
              <a:t>: I (J</a:t>
            </a:r>
            <a:r>
              <a:rPr lang="en-US" baseline="30000" dirty="0" smtClean="0">
                <a:latin typeface="Comic Sans MS" pitchFamily="66" charset="0"/>
              </a:rPr>
              <a:t>PC</a:t>
            </a:r>
            <a:r>
              <a:rPr lang="en-US" dirty="0" smtClean="0">
                <a:latin typeface="Comic Sans MS" pitchFamily="66" charset="0"/>
              </a:rPr>
              <a:t>) =  0,1 (1</a:t>
            </a:r>
            <a:r>
              <a:rPr lang="en-US" baseline="30000" dirty="0" smtClean="0">
                <a:latin typeface="Comic Sans MS" pitchFamily="66" charset="0"/>
              </a:rPr>
              <a:t>--</a:t>
            </a:r>
            <a:r>
              <a:rPr lang="en-US" dirty="0" smtClean="0">
                <a:latin typeface="Comic Sans MS" pitchFamily="66" charset="0"/>
              </a:rPr>
              <a:t>)</a:t>
            </a:r>
          </a:p>
          <a:p>
            <a:pPr algn="ctr"/>
            <a:r>
              <a:rPr lang="en-US" dirty="0" smtClean="0">
                <a:latin typeface="Comic Sans MS" pitchFamily="66" charset="0"/>
              </a:rPr>
              <a:t>M</a:t>
            </a:r>
            <a:r>
              <a:rPr lang="el-GR" baseline="-25000" dirty="0" smtClean="0">
                <a:latin typeface="Comic Sans MS" pitchFamily="66" charset="0"/>
              </a:rPr>
              <a:t>η</a:t>
            </a:r>
            <a:r>
              <a:rPr lang="en-US" dirty="0" smtClean="0">
                <a:latin typeface="Comic Sans MS" pitchFamily="66" charset="0"/>
              </a:rPr>
              <a:t> = 547.9 </a:t>
            </a:r>
            <a:r>
              <a:rPr lang="en-US" dirty="0" err="1" smtClean="0">
                <a:latin typeface="Comic Sans MS" pitchFamily="66" charset="0"/>
              </a:rPr>
              <a:t>MeV</a:t>
            </a:r>
            <a:r>
              <a:rPr lang="en-US" dirty="0" smtClean="0">
                <a:latin typeface="Comic Sans MS" pitchFamily="66" charset="0"/>
              </a:rPr>
              <a:t>/c</a:t>
            </a:r>
            <a:r>
              <a:rPr lang="en-US" baseline="30000" dirty="0" smtClean="0">
                <a:latin typeface="Comic Sans MS" pitchFamily="66" charset="0"/>
              </a:rPr>
              <a:t>2</a:t>
            </a:r>
            <a:r>
              <a:rPr lang="en-US" dirty="0" smtClean="0">
                <a:latin typeface="Comic Sans MS" pitchFamily="66" charset="0"/>
              </a:rPr>
              <a:t>        M</a:t>
            </a:r>
            <a:r>
              <a:rPr lang="el-GR" baseline="-25000" dirty="0" smtClean="0">
                <a:latin typeface="Comic Sans MS" pitchFamily="66" charset="0"/>
              </a:rPr>
              <a:t>π</a:t>
            </a:r>
            <a:r>
              <a:rPr lang="en-US" baseline="-25000" dirty="0" smtClean="0">
                <a:latin typeface="Comic Sans MS" pitchFamily="66" charset="0"/>
              </a:rPr>
              <a:t>0</a:t>
            </a:r>
            <a:r>
              <a:rPr lang="en-US" dirty="0" smtClean="0">
                <a:latin typeface="Comic Sans MS" pitchFamily="66" charset="0"/>
              </a:rPr>
              <a:t> = 135.0 </a:t>
            </a:r>
            <a:r>
              <a:rPr lang="en-US" dirty="0" err="1" smtClean="0">
                <a:latin typeface="Comic Sans MS" pitchFamily="66" charset="0"/>
              </a:rPr>
              <a:t>MeV</a:t>
            </a:r>
            <a:r>
              <a:rPr lang="en-US" dirty="0" smtClean="0">
                <a:latin typeface="Comic Sans MS" pitchFamily="66" charset="0"/>
              </a:rPr>
              <a:t>/c</a:t>
            </a:r>
            <a:r>
              <a:rPr lang="en-US" baseline="30000" dirty="0" smtClean="0">
                <a:latin typeface="Comic Sans MS" pitchFamily="66" charset="0"/>
              </a:rPr>
              <a:t>2</a:t>
            </a:r>
            <a:r>
              <a:rPr lang="en-US" dirty="0" smtClean="0">
                <a:latin typeface="Comic Sans MS" pitchFamily="66" charset="0"/>
              </a:rPr>
              <a:t>     M</a:t>
            </a:r>
            <a:r>
              <a:rPr lang="el-GR" baseline="-25000" dirty="0" smtClean="0">
                <a:latin typeface="Comic Sans MS" pitchFamily="66" charset="0"/>
              </a:rPr>
              <a:t>γ</a:t>
            </a:r>
            <a:r>
              <a:rPr lang="en-US" dirty="0" smtClean="0">
                <a:latin typeface="Comic Sans MS" pitchFamily="66" charset="0"/>
              </a:rPr>
              <a:t> = 0 </a:t>
            </a:r>
            <a:r>
              <a:rPr lang="en-US" dirty="0" err="1" smtClean="0">
                <a:latin typeface="Comic Sans MS" pitchFamily="66" charset="0"/>
              </a:rPr>
              <a:t>MeV</a:t>
            </a:r>
            <a:r>
              <a:rPr lang="en-US" dirty="0" smtClean="0">
                <a:latin typeface="Comic Sans MS" pitchFamily="66" charset="0"/>
              </a:rPr>
              <a:t>/c</a:t>
            </a:r>
            <a:r>
              <a:rPr lang="en-US" baseline="30000" dirty="0" smtClean="0">
                <a:latin typeface="Comic Sans MS" pitchFamily="66" charset="0"/>
              </a:rPr>
              <a:t>2</a:t>
            </a:r>
          </a:p>
          <a:p>
            <a:endParaRPr lang="en-US" dirty="0" smtClean="0">
              <a:latin typeface="Comic Sans MS" pitchFamily="66" charset="0"/>
            </a:endParaRPr>
          </a:p>
          <a:p>
            <a:r>
              <a:rPr lang="en-US" sz="1600" dirty="0" smtClean="0">
                <a:latin typeface="Comic Sans MS" pitchFamily="66" charset="0"/>
              </a:rPr>
              <a:t>Momentum/Energy 	 N = 1,2,3,4; M = 1,…,∞; N+M ≥ 2 allowed</a:t>
            </a:r>
          </a:p>
          <a:p>
            <a:endParaRPr lang="en-US" sz="1600" dirty="0" smtClean="0">
              <a:latin typeface="Comic Sans MS" pitchFamily="66" charset="0"/>
            </a:endParaRPr>
          </a:p>
          <a:p>
            <a:r>
              <a:rPr lang="en-US" sz="1600" dirty="0" smtClean="0">
                <a:latin typeface="Comic Sans MS" pitchFamily="66" charset="0"/>
              </a:rPr>
              <a:t>G parity	 		not meaningful with photons</a:t>
            </a:r>
            <a:endParaRPr lang="en-US" sz="1600" dirty="0" smtClean="0">
              <a:latin typeface="Comic Sans MS" pitchFamily="66" charset="0"/>
              <a:sym typeface="Wingdings" pitchFamily="2" charset="2"/>
            </a:endParaRPr>
          </a:p>
          <a:p>
            <a:r>
              <a:rPr lang="en-US" sz="1600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1600" baseline="300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	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1600" dirty="0" smtClean="0">
                <a:latin typeface="Comic Sans MS" pitchFamily="66" charset="0"/>
                <a:sym typeface="Wingdings" pitchFamily="2" charset="2"/>
              </a:rPr>
              <a:t>	</a:t>
            </a:r>
            <a:endParaRPr lang="en-US" sz="1600" dirty="0" smtClean="0">
              <a:latin typeface="Comic Sans MS" pitchFamily="66" charset="0"/>
            </a:endParaRPr>
          </a:p>
          <a:p>
            <a:endParaRPr lang="en-US" sz="1600" baseline="30000" dirty="0" smtClean="0">
              <a:solidFill>
                <a:srgbClr val="FF0000"/>
              </a:solidFill>
              <a:latin typeface="Comic Sans MS" pitchFamily="66" charset="0"/>
              <a:sym typeface="Wingdings" pitchFamily="2" charset="2"/>
            </a:endParaRPr>
          </a:p>
          <a:p>
            <a:r>
              <a:rPr lang="en-US" sz="1600" dirty="0" smtClean="0">
                <a:latin typeface="Comic Sans MS" pitchFamily="66" charset="0"/>
              </a:rPr>
              <a:t>Parity: 			P</a:t>
            </a:r>
            <a:r>
              <a:rPr lang="el-GR" sz="1600" baseline="-25000" dirty="0" smtClean="0">
                <a:latin typeface="Comic Sans MS" pitchFamily="66" charset="0"/>
              </a:rPr>
              <a:t>η</a:t>
            </a:r>
            <a:r>
              <a:rPr lang="en-US" sz="1600" dirty="0" smtClean="0">
                <a:latin typeface="Comic Sans MS" pitchFamily="66" charset="0"/>
              </a:rPr>
              <a:t> = P</a:t>
            </a:r>
            <a:r>
              <a:rPr lang="en-US" sz="1600" baseline="-25000" dirty="0" smtClean="0">
                <a:latin typeface="Comic Sans MS" pitchFamily="66" charset="0"/>
              </a:rPr>
              <a:t>N</a:t>
            </a:r>
            <a:r>
              <a:rPr lang="el-GR" sz="1600" baseline="-25000" dirty="0" smtClean="0">
                <a:latin typeface="Comic Sans MS" pitchFamily="66" charset="0"/>
              </a:rPr>
              <a:t>π</a:t>
            </a:r>
            <a:r>
              <a:rPr lang="en-US" sz="1600" baseline="-25000" dirty="0" smtClean="0">
                <a:latin typeface="Comic Sans MS" pitchFamily="66" charset="0"/>
              </a:rPr>
              <a:t>+M</a:t>
            </a:r>
            <a:r>
              <a:rPr lang="el-GR" sz="1600" baseline="-25000" dirty="0" smtClean="0">
                <a:latin typeface="Comic Sans MS" pitchFamily="66" charset="0"/>
              </a:rPr>
              <a:t>γ</a:t>
            </a:r>
            <a:r>
              <a:rPr lang="en-US" sz="1600" baseline="-25000" dirty="0" smtClean="0">
                <a:latin typeface="Comic Sans MS" pitchFamily="66" charset="0"/>
              </a:rPr>
              <a:t>  </a:t>
            </a:r>
            <a:r>
              <a:rPr lang="en-US" sz="1600" dirty="0" smtClean="0">
                <a:latin typeface="Comic Sans MS" pitchFamily="66" charset="0"/>
              </a:rPr>
              <a:t> </a:t>
            </a:r>
            <a:endParaRPr lang="en-US" sz="1600" baseline="-25000" dirty="0" smtClean="0">
              <a:latin typeface="Comic Sans MS" pitchFamily="66" charset="0"/>
            </a:endParaRPr>
          </a:p>
          <a:p>
            <a:r>
              <a:rPr lang="en-US" sz="1600" baseline="-25000" dirty="0" smtClean="0">
                <a:latin typeface="Comic Sans MS" pitchFamily="66" charset="0"/>
              </a:rPr>
              <a:t>			</a:t>
            </a:r>
            <a:r>
              <a:rPr lang="en-US" sz="1600" dirty="0" smtClean="0">
                <a:latin typeface="Comic Sans MS" pitchFamily="66" charset="0"/>
              </a:rPr>
              <a:t>-1 = (-1)</a:t>
            </a:r>
            <a:r>
              <a:rPr lang="en-US" sz="1600" baseline="30000" dirty="0" smtClean="0">
                <a:latin typeface="Comic Sans MS" pitchFamily="66" charset="0"/>
              </a:rPr>
              <a:t>N</a:t>
            </a:r>
            <a:r>
              <a:rPr lang="en-US" sz="1600" dirty="0" smtClean="0">
                <a:latin typeface="Comic Sans MS" pitchFamily="66" charset="0"/>
              </a:rPr>
              <a:t>(-1)</a:t>
            </a:r>
            <a:r>
              <a:rPr lang="en-US" sz="1600" baseline="30000" dirty="0" smtClean="0">
                <a:latin typeface="Comic Sans MS" pitchFamily="66" charset="0"/>
              </a:rPr>
              <a:t>M </a:t>
            </a:r>
            <a:r>
              <a:rPr lang="en-US" sz="1600" dirty="0" smtClean="0">
                <a:latin typeface="Comic Sans MS" pitchFamily="66" charset="0"/>
              </a:rPr>
              <a:t>(-1)</a:t>
            </a:r>
            <a:r>
              <a:rPr lang="en-US" sz="1600" baseline="30000" dirty="0" smtClean="0">
                <a:latin typeface="Comic Sans MS" pitchFamily="66" charset="0"/>
              </a:rPr>
              <a:t>L</a:t>
            </a:r>
          </a:p>
          <a:p>
            <a:r>
              <a:rPr lang="en-US" sz="1600" dirty="0" smtClean="0">
                <a:latin typeface="Comic Sans MS" pitchFamily="66" charset="0"/>
              </a:rPr>
              <a:t>	(The final state can usually select a value of L that conserves parity. </a:t>
            </a:r>
          </a:p>
          <a:p>
            <a:r>
              <a:rPr lang="en-US" sz="1600" dirty="0" smtClean="0">
                <a:latin typeface="Comic Sans MS" pitchFamily="66" charset="0"/>
              </a:rPr>
              <a:t>	The case of a single </a:t>
            </a:r>
            <a:r>
              <a:rPr lang="el-GR" sz="1600" dirty="0" smtClean="0">
                <a:latin typeface="Comic Sans MS" pitchFamily="66" charset="0"/>
              </a:rPr>
              <a:t>γ</a:t>
            </a:r>
            <a:r>
              <a:rPr lang="en-US" sz="1600" dirty="0" smtClean="0">
                <a:latin typeface="Comic Sans MS" pitchFamily="66" charset="0"/>
              </a:rPr>
              <a:t> is unique since only  L=1 is allowed.)  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			No constraints from parity. </a:t>
            </a:r>
          </a:p>
          <a:p>
            <a:endParaRPr lang="en-US" sz="1600" dirty="0" smtClean="0">
              <a:latin typeface="Comic Sans MS" pitchFamily="66" charset="0"/>
            </a:endParaRPr>
          </a:p>
          <a:p>
            <a:r>
              <a:rPr lang="en-US" sz="1600" dirty="0" smtClean="0">
                <a:latin typeface="Comic Sans MS" pitchFamily="66" charset="0"/>
              </a:rPr>
              <a:t>C parity:			C</a:t>
            </a:r>
            <a:r>
              <a:rPr lang="el-GR" sz="1600" baseline="-25000" dirty="0" smtClean="0">
                <a:latin typeface="Comic Sans MS" pitchFamily="66" charset="0"/>
              </a:rPr>
              <a:t>η</a:t>
            </a:r>
            <a:r>
              <a:rPr lang="en-US" sz="1600" dirty="0" smtClean="0">
                <a:latin typeface="Comic Sans MS" pitchFamily="66" charset="0"/>
              </a:rPr>
              <a:t> = C</a:t>
            </a:r>
            <a:r>
              <a:rPr lang="en-US" sz="1600" baseline="-25000" dirty="0" smtClean="0">
                <a:latin typeface="Comic Sans MS" pitchFamily="66" charset="0"/>
              </a:rPr>
              <a:t>N</a:t>
            </a:r>
            <a:r>
              <a:rPr lang="el-GR" sz="1600" baseline="-25000" dirty="0" smtClean="0">
                <a:latin typeface="Comic Sans MS" pitchFamily="66" charset="0"/>
              </a:rPr>
              <a:t>π</a:t>
            </a:r>
            <a:r>
              <a:rPr lang="en-US" sz="1600" baseline="-25000" dirty="0" smtClean="0">
                <a:latin typeface="Comic Sans MS" pitchFamily="66" charset="0"/>
              </a:rPr>
              <a:t>+M</a:t>
            </a:r>
            <a:r>
              <a:rPr lang="el-GR" sz="1600" baseline="-25000" dirty="0" smtClean="0">
                <a:latin typeface="Comic Sans MS" pitchFamily="66" charset="0"/>
              </a:rPr>
              <a:t>γ</a:t>
            </a:r>
            <a:endParaRPr lang="en-US" sz="1600" baseline="-25000" dirty="0" smtClean="0">
              <a:latin typeface="Comic Sans MS" pitchFamily="66" charset="0"/>
            </a:endParaRPr>
          </a:p>
          <a:p>
            <a:r>
              <a:rPr lang="en-US" sz="1600" dirty="0" smtClean="0">
                <a:latin typeface="Comic Sans MS" pitchFamily="66" charset="0"/>
              </a:rPr>
              <a:t>			+1 = (+1)</a:t>
            </a:r>
            <a:r>
              <a:rPr lang="en-US" sz="1600" baseline="30000" dirty="0" smtClean="0">
                <a:latin typeface="Comic Sans MS" pitchFamily="66" charset="0"/>
              </a:rPr>
              <a:t>N</a:t>
            </a:r>
            <a:r>
              <a:rPr lang="en-US" sz="1600" dirty="0" smtClean="0">
                <a:latin typeface="Comic Sans MS" pitchFamily="66" charset="0"/>
              </a:rPr>
              <a:t>(-1)</a:t>
            </a:r>
            <a:r>
              <a:rPr lang="en-US" sz="1600" baseline="30000" dirty="0" smtClean="0">
                <a:latin typeface="Comic Sans MS" pitchFamily="66" charset="0"/>
              </a:rPr>
              <a:t>M</a:t>
            </a:r>
            <a:r>
              <a:rPr lang="en-US" sz="1600" dirty="0" smtClean="0">
                <a:latin typeface="Comic Sans MS" pitchFamily="66" charset="0"/>
              </a:rPr>
              <a:t>    (note: only the number of photons matters)</a:t>
            </a:r>
          </a:p>
          <a:p>
            <a:pPr lvl="1"/>
            <a:r>
              <a:rPr lang="en-US" sz="1600" dirty="0" smtClean="0">
                <a:latin typeface="Comic Sans MS" pitchFamily="66" charset="0"/>
              </a:rPr>
              <a:t>			hence M = even. 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Possible decays are </a:t>
            </a:r>
            <a:r>
              <a:rPr lang="el-GR" sz="1600" dirty="0" smtClean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N</a:t>
            </a:r>
            <a:r>
              <a:rPr lang="el-GR" sz="16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π</a:t>
            </a:r>
            <a:r>
              <a:rPr lang="en-US" sz="1600" baseline="300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0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2</a:t>
            </a:r>
            <a:r>
              <a:rPr lang="el-GR" sz="16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γ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, N</a:t>
            </a:r>
            <a:r>
              <a:rPr lang="el-GR" sz="16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π</a:t>
            </a:r>
            <a:r>
              <a:rPr lang="en-US" sz="1600" baseline="300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0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4</a:t>
            </a:r>
            <a:r>
              <a:rPr lang="el-GR" sz="16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γ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, etc.</a:t>
            </a:r>
            <a:endParaRPr lang="en-US" sz="16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US" sz="1600" dirty="0" smtClean="0">
                <a:latin typeface="Comic Sans MS" pitchFamily="66" charset="0"/>
              </a:rPr>
              <a:t>			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EA699-F0C6-472A-919A-816F126BDDD0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686800" y="6248400"/>
            <a:ext cx="45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omic Sans MS" pitchFamily="66" charset="0"/>
              </a:rPr>
              <a:t>v2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 Interesting All-Neutral Final States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62000" y="1066800"/>
          <a:ext cx="7848600" cy="5152644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182688"/>
                <a:gridCol w="1855787"/>
                <a:gridCol w="2405063"/>
                <a:gridCol w="2405062"/>
              </a:tblGrid>
              <a:tr h="537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Mode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Branching Ratio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(PDG)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Physics Highlight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Role in Proposal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</a:tr>
              <a:tr h="5081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π</a:t>
                      </a:r>
                      <a:r>
                        <a:rPr kumimoji="0" lang="en-US" sz="1600" u="none" strike="noStrike" cap="none" normalizeH="0" baseline="3000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2γ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smtClean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(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2.7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±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0.5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)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×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10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30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−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30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4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χPTh, Ο(p</a:t>
                      </a:r>
                      <a:r>
                        <a:rPr kumimoji="0" lang="en-US" sz="1600" u="none" strike="noStrike" cap="none" normalizeH="0" baseline="3000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priority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</a:tr>
              <a:tr h="4778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2π</a:t>
                      </a:r>
                      <a:r>
                        <a:rPr kumimoji="0" lang="en-US" sz="1600" u="none" strike="noStrike" cap="none" normalizeH="0" baseline="3000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smtClean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&lt;3.5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×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10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30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-4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CP, P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priority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</a:tr>
              <a:tr h="4778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3γ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smtClean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&lt;1.6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×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10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30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−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30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priority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</a:tr>
              <a:tr h="4778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π</a:t>
                      </a:r>
                      <a:r>
                        <a:rPr kumimoji="0" lang="en-US" sz="1600" u="none" strike="noStrike" cap="none" normalizeH="0" baseline="3000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γ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smtClean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&lt;9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×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10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30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−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30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C, L, gauge inv.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(control)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</a:tr>
              <a:tr h="4778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4γ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smtClean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&lt;2.8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×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10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30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-4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Suppressed  (&lt;10</a:t>
                      </a:r>
                      <a:r>
                        <a:rPr kumimoji="0" lang="en-US" sz="1600" u="none" strike="noStrike" cap="none" normalizeH="0" baseline="30000" smtClean="0">
                          <a:ln>
                            <a:noFill/>
                          </a:ln>
                          <a:effectLst/>
                        </a:rPr>
                        <a:t>-11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ancillary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</a:tr>
              <a:tr h="4778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π</a:t>
                      </a:r>
                      <a:r>
                        <a:rPr kumimoji="0" lang="en-US" sz="1600" u="none" strike="noStrike" cap="none" normalizeH="0" baseline="3000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π</a:t>
                      </a:r>
                      <a:r>
                        <a:rPr kumimoji="0" lang="en-US" sz="1600" u="none" strike="noStrike" cap="none" normalizeH="0" baseline="3000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γ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smtClean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&lt;5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×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10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30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−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30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4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ancillary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</a:tr>
              <a:tr h="4778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π</a:t>
                      </a:r>
                      <a:r>
                        <a:rPr kumimoji="0" lang="en-US" sz="1600" u="none" strike="noStrike" cap="none" normalizeH="0" baseline="3000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π</a:t>
                      </a:r>
                      <a:r>
                        <a:rPr kumimoji="0" lang="en-US" sz="1600" u="none" strike="noStrike" cap="none" normalizeH="0" baseline="3000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π</a:t>
                      </a:r>
                      <a:r>
                        <a:rPr kumimoji="0" lang="en-US" sz="1600" u="none" strike="noStrike" cap="none" normalizeH="0" baseline="3000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γ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smtClean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&lt;6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×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10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30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−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30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ancillary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</a:tr>
              <a:tr h="4778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4π</a:t>
                      </a:r>
                      <a:r>
                        <a:rPr kumimoji="0" lang="en-US" sz="1600" u="none" strike="noStrike" cap="none" normalizeH="0" baseline="3000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smtClean="0">
                        <a:ln>
                          <a:noFill/>
                        </a:ln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&lt;6.9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×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10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30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−</a:t>
                      </a:r>
                      <a:r>
                        <a:rPr kumimoji="0" lang="en-US" sz="1600" u="none" strike="noStrike" cap="none" normalizeH="0" baseline="-25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u="none" strike="noStrike" cap="none" normalizeH="0" baseline="3000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7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CP, P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ancillary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3827" marR="53827" marT="0" marB="0" horzOverflow="overflow"/>
                </a:tc>
              </a:tr>
            </a:tbl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903EE-B2FC-493B-9BCA-249D9AE3DBFB}" type="slidenum">
              <a:rPr lang="en-US"/>
              <a:pPr/>
              <a:t>33</a:t>
            </a:fld>
            <a:endParaRPr lang="en-US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066800" y="1676400"/>
            <a:ext cx="457200" cy="6858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990600" y="2438400"/>
            <a:ext cx="685800" cy="1143000"/>
          </a:xfrm>
          <a:prstGeom prst="ellipse">
            <a:avLst/>
          </a:prstGeom>
          <a:noFill/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066800" y="3505200"/>
            <a:ext cx="457200" cy="685800"/>
          </a:xfrm>
          <a:prstGeom prst="ellipse">
            <a:avLst/>
          </a:prstGeom>
          <a:noFill/>
          <a:ln w="9525" algn="ctr">
            <a:solidFill>
              <a:srgbClr val="9900CC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236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Other Unobserved </a:t>
            </a:r>
            <a:r>
              <a:rPr lang="el-GR" sz="3200" dirty="0" smtClean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 Decay Modes</a:t>
            </a:r>
            <a:b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43800" y="685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PDG 2011</a:t>
            </a:r>
            <a:endParaRPr lang="en-US" dirty="0">
              <a:latin typeface="Comic Sans MS" pitchFamily="66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52600" y="1143000"/>
          <a:ext cx="5043854" cy="4602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71600"/>
                <a:gridCol w="1781908"/>
                <a:gridCol w="1890346"/>
              </a:tblGrid>
              <a:tr h="28511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Final State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Branching Ratio 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(upper limit)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Physics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Interest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omic Sans MS" pitchFamily="66" charset="0"/>
                        </a:rPr>
                        <a:t>2</a:t>
                      </a:r>
                      <a:r>
                        <a:rPr lang="el-GR" sz="1600" dirty="0" smtClean="0">
                          <a:latin typeface="Comic Sans MS" pitchFamily="66" charset="0"/>
                        </a:rPr>
                        <a:t>π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0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2</a:t>
                      </a:r>
                      <a:r>
                        <a:rPr lang="el-GR" sz="1600" dirty="0" smtClean="0">
                          <a:latin typeface="Comic Sans MS" pitchFamily="66" charset="0"/>
                        </a:rPr>
                        <a:t>γ</a:t>
                      </a:r>
                      <a:endParaRPr lang="en-US" sz="1600" dirty="0" smtClean="0"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 &lt; 1•10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-3</a:t>
                      </a:r>
                      <a:endParaRPr lang="en-US" sz="1600" baseline="3000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Comic Sans MS" pitchFamily="66" charset="0"/>
                        </a:rPr>
                        <a:t> </a:t>
                      </a:r>
                      <a:endParaRPr lang="en-US" sz="1600" baseline="30000" dirty="0" smtClean="0"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28511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4</a:t>
                      </a:r>
                      <a:r>
                        <a:rPr lang="el-GR" sz="1600" dirty="0" smtClean="0">
                          <a:latin typeface="Comic Sans MS" pitchFamily="66" charset="0"/>
                        </a:rPr>
                        <a:t>γ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omic Sans MS" pitchFamily="66" charset="0"/>
                        </a:rPr>
                        <a:t>&lt; 3•10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-4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Comic Sans MS" pitchFamily="66" charset="0"/>
                        </a:rPr>
                        <a:t>Low SM branching ratio </a:t>
                      </a:r>
                      <a:endParaRPr lang="en-US" sz="1200" dirty="0" smtClean="0"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2851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latin typeface="Comic Sans MS" pitchFamily="66" charset="0"/>
                        </a:rPr>
                        <a:t>e</a:t>
                      </a:r>
                      <a:r>
                        <a:rPr lang="en-US" sz="1600" baseline="30000" dirty="0" err="1" smtClean="0">
                          <a:latin typeface="Comic Sans MS" pitchFamily="66" charset="0"/>
                        </a:rPr>
                        <a:t>+</a:t>
                      </a:r>
                      <a:r>
                        <a:rPr lang="en-US" sz="1600" dirty="0" err="1" smtClean="0">
                          <a:latin typeface="Comic Sans MS" pitchFamily="66" charset="0"/>
                        </a:rPr>
                        <a:t>e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omic Sans MS" pitchFamily="66" charset="0"/>
                        </a:rPr>
                        <a:t>&lt; 3•10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Comic Sans MS" pitchFamily="66" charset="0"/>
                        </a:rPr>
                        <a:t>Helicity</a:t>
                      </a:r>
                      <a:r>
                        <a:rPr lang="en-US" sz="1200" baseline="0" dirty="0" smtClean="0">
                          <a:latin typeface="Comic Sans MS" pitchFamily="66" charset="0"/>
                        </a:rPr>
                        <a:t> suppressed SM process which could be enhanced by s- or t-channel exchange of exotic particles</a:t>
                      </a:r>
                      <a:endParaRPr lang="en-US" sz="12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851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omic Sans MS" pitchFamily="66" charset="0"/>
                        </a:rPr>
                        <a:t>2e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+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e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omic Sans MS" pitchFamily="66" charset="0"/>
                        </a:rPr>
                        <a:t>&lt; 7•10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851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latin typeface="Comic Sans MS" pitchFamily="66" charset="0"/>
                        </a:rPr>
                        <a:t>e</a:t>
                      </a:r>
                      <a:r>
                        <a:rPr lang="en-US" sz="1600" baseline="30000" dirty="0" err="1" smtClean="0">
                          <a:latin typeface="Comic Sans MS" pitchFamily="66" charset="0"/>
                        </a:rPr>
                        <a:t>+</a:t>
                      </a:r>
                      <a:r>
                        <a:rPr lang="en-US" sz="1600" dirty="0" err="1" smtClean="0">
                          <a:latin typeface="Comic Sans MS" pitchFamily="66" charset="0"/>
                        </a:rPr>
                        <a:t>e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-</a:t>
                      </a:r>
                      <a:r>
                        <a:rPr lang="el-GR" sz="1600" dirty="0" smtClean="0">
                          <a:latin typeface="Comic Sans MS" pitchFamily="66" charset="0"/>
                        </a:rPr>
                        <a:t>μ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+</a:t>
                      </a:r>
                      <a:r>
                        <a:rPr lang="el-GR" sz="1600" dirty="0" smtClean="0">
                          <a:latin typeface="Comic Sans MS" pitchFamily="66" charset="0"/>
                        </a:rPr>
                        <a:t>μ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omic Sans MS" pitchFamily="66" charset="0"/>
                        </a:rPr>
                        <a:t>&lt; 2</a:t>
                      </a:r>
                      <a:r>
                        <a:rPr lang="el-GR" sz="1600" baseline="0" dirty="0" smtClean="0">
                          <a:latin typeface="Comic Sans MS" pitchFamily="66" charset="0"/>
                        </a:rPr>
                        <a:t>•</a:t>
                      </a:r>
                      <a:r>
                        <a:rPr lang="en-US" sz="1600" baseline="0" dirty="0" smtClean="0">
                          <a:latin typeface="Comic Sans MS" pitchFamily="66" charset="0"/>
                        </a:rPr>
                        <a:t>10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851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omic Sans MS" pitchFamily="66" charset="0"/>
                        </a:rPr>
                        <a:t>2</a:t>
                      </a:r>
                      <a:r>
                        <a:rPr lang="el-GR" sz="1600" dirty="0" smtClean="0">
                          <a:latin typeface="Comic Sans MS" pitchFamily="66" charset="0"/>
                        </a:rPr>
                        <a:t>μ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+</a:t>
                      </a:r>
                      <a:r>
                        <a:rPr lang="en-US" sz="1600" baseline="0" dirty="0" smtClean="0">
                          <a:latin typeface="Comic Sans MS" pitchFamily="66" charset="0"/>
                        </a:rPr>
                        <a:t>2</a:t>
                      </a:r>
                      <a:r>
                        <a:rPr lang="el-GR" sz="1600" dirty="0" smtClean="0">
                          <a:latin typeface="Comic Sans MS" pitchFamily="66" charset="0"/>
                        </a:rPr>
                        <a:t>μ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omic Sans MS" pitchFamily="66" charset="0"/>
                        </a:rPr>
                        <a:t>&lt; 4•10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85115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>
                          <a:latin typeface="Comic Sans MS" pitchFamily="66" charset="0"/>
                        </a:rPr>
                        <a:t>μ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+</a:t>
                      </a:r>
                      <a:r>
                        <a:rPr lang="el-GR" sz="1600" dirty="0" smtClean="0">
                          <a:latin typeface="Comic Sans MS" pitchFamily="66" charset="0"/>
                        </a:rPr>
                        <a:t>μ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-</a:t>
                      </a:r>
                      <a:r>
                        <a:rPr lang="el-GR" sz="1600" baseline="0" dirty="0" smtClean="0">
                          <a:latin typeface="Comic Sans MS" pitchFamily="66" charset="0"/>
                        </a:rPr>
                        <a:t>π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+</a:t>
                      </a:r>
                      <a:r>
                        <a:rPr lang="el-GR" sz="1600" baseline="0" dirty="0" smtClean="0">
                          <a:latin typeface="Comic Sans MS" pitchFamily="66" charset="0"/>
                        </a:rPr>
                        <a:t>π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-</a:t>
                      </a:r>
                      <a:endParaRPr lang="en-US" sz="1600" baseline="30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omic Sans MS" pitchFamily="66" charset="0"/>
                        </a:rPr>
                        <a:t>&lt; 4•10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85115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>
                          <a:latin typeface="Comic Sans MS" pitchFamily="66" charset="0"/>
                        </a:rPr>
                        <a:t>π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+</a:t>
                      </a:r>
                      <a:r>
                        <a:rPr lang="el-GR" sz="1600" dirty="0" smtClean="0">
                          <a:latin typeface="Comic Sans MS" pitchFamily="66" charset="0"/>
                        </a:rPr>
                        <a:t>π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-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2</a:t>
                      </a:r>
                      <a:r>
                        <a:rPr lang="el-GR" sz="1600" dirty="0" smtClean="0">
                          <a:latin typeface="Comic Sans MS" pitchFamily="66" charset="0"/>
                        </a:rPr>
                        <a:t>γ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omic Sans MS" pitchFamily="66" charset="0"/>
                        </a:rPr>
                        <a:t>&lt; 2•10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85115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>
                          <a:latin typeface="Comic Sans MS" pitchFamily="66" charset="0"/>
                        </a:rPr>
                        <a:t>π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+</a:t>
                      </a:r>
                      <a:r>
                        <a:rPr lang="el-GR" sz="1600" dirty="0" smtClean="0">
                          <a:latin typeface="Comic Sans MS" pitchFamily="66" charset="0"/>
                        </a:rPr>
                        <a:t>π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-</a:t>
                      </a:r>
                      <a:r>
                        <a:rPr lang="el-GR" sz="1600" dirty="0" smtClean="0">
                          <a:latin typeface="Comic Sans MS" pitchFamily="66" charset="0"/>
                        </a:rPr>
                        <a:t>π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0</a:t>
                      </a:r>
                      <a:r>
                        <a:rPr lang="el-GR" sz="1600" dirty="0" smtClean="0">
                          <a:latin typeface="Comic Sans MS" pitchFamily="66" charset="0"/>
                        </a:rPr>
                        <a:t>γ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omic Sans MS" pitchFamily="66" charset="0"/>
                        </a:rPr>
                        <a:t>&lt; 5•10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85115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>
                          <a:latin typeface="Comic Sans MS" pitchFamily="66" charset="0"/>
                        </a:rPr>
                        <a:t>π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0</a:t>
                      </a:r>
                      <a:r>
                        <a:rPr lang="el-GR" sz="1600" dirty="0" smtClean="0">
                          <a:latin typeface="Comic Sans MS" pitchFamily="66" charset="0"/>
                        </a:rPr>
                        <a:t>μ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+</a:t>
                      </a:r>
                      <a:r>
                        <a:rPr lang="el-GR" sz="1600" dirty="0" smtClean="0">
                          <a:latin typeface="Comic Sans MS" pitchFamily="66" charset="0"/>
                        </a:rPr>
                        <a:t>μ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-</a:t>
                      </a:r>
                      <a:r>
                        <a:rPr lang="el-GR" sz="1600" dirty="0" smtClean="0">
                          <a:latin typeface="Comic Sans MS" pitchFamily="66" charset="0"/>
                        </a:rPr>
                        <a:t>γ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omic Sans MS" pitchFamily="66" charset="0"/>
                        </a:rPr>
                        <a:t>&lt; 3•10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EA699-F0C6-472A-919A-816F126BDDD0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228600" y="3429000"/>
            <a:ext cx="861060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dirty="0" smtClean="0">
                <a:latin typeface="Comic Sans MS" pitchFamily="66" charset="0"/>
              </a:rPr>
              <a:t>Given the mass of the </a:t>
            </a:r>
            <a:r>
              <a:rPr lang="el-GR" sz="1600" dirty="0" smtClean="0">
                <a:latin typeface="Comic Sans MS" pitchFamily="66" charset="0"/>
              </a:rPr>
              <a:t>η</a:t>
            </a:r>
            <a:r>
              <a:rPr lang="en-US" sz="1600" dirty="0" smtClean="0">
                <a:latin typeface="Comic Sans MS" pitchFamily="66" charset="0"/>
              </a:rPr>
              <a:t>, one would naively expect it to quickly decay to multiple </a:t>
            </a:r>
            <a:r>
              <a:rPr lang="en-US" sz="1600" dirty="0" err="1" smtClean="0">
                <a:latin typeface="Comic Sans MS" pitchFamily="66" charset="0"/>
              </a:rPr>
              <a:t>pions</a:t>
            </a:r>
            <a:r>
              <a:rPr lang="en-US" sz="1600" dirty="0" smtClean="0">
                <a:latin typeface="Comic Sans MS" pitchFamily="66" charset="0"/>
              </a:rPr>
              <a:t> and have a decay width O(100) </a:t>
            </a:r>
            <a:r>
              <a:rPr lang="en-US" sz="1600" dirty="0" err="1" smtClean="0">
                <a:latin typeface="Comic Sans MS" pitchFamily="66" charset="0"/>
              </a:rPr>
              <a:t>MeV</a:t>
            </a:r>
            <a:r>
              <a:rPr lang="en-US" sz="1600" dirty="0" smtClean="0">
                <a:latin typeface="Comic Sans MS" pitchFamily="66" charset="0"/>
              </a:rPr>
              <a:t>. 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But due 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to 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inhibitions by </a:t>
            </a:r>
            <a:r>
              <a:rPr lang="en-US" sz="1600" dirty="0" err="1" smtClean="0">
                <a:solidFill>
                  <a:srgbClr val="000000"/>
                </a:solidFill>
                <a:latin typeface="Comic Sans MS" pitchFamily="66" charset="0"/>
              </a:rPr>
              <a:t>chiral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 symmetry and selection rules, 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l-GR" sz="1600" dirty="0" smtClean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 decay </a:t>
            </a: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width 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is only </a:t>
            </a:r>
            <a:r>
              <a:rPr lang="el-GR" sz="1600" dirty="0" smtClean="0">
                <a:solidFill>
                  <a:srgbClr val="FF0000"/>
                </a:solidFill>
                <a:latin typeface="Comic Sans MS" pitchFamily="66" charset="0"/>
              </a:rPr>
              <a:t>Γ</a:t>
            </a:r>
            <a:r>
              <a:rPr lang="el-GR" sz="1600" baseline="-25000" dirty="0" smtClean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l-GR" sz="16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= 1.3 </a:t>
            </a:r>
            <a:r>
              <a:rPr lang="en-US" sz="1600" dirty="0" err="1" smtClean="0">
                <a:solidFill>
                  <a:srgbClr val="FF0000"/>
                </a:solidFill>
                <a:latin typeface="Comic Sans MS" pitchFamily="66" charset="0"/>
              </a:rPr>
              <a:t>KeV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. </a:t>
            </a:r>
            <a:r>
              <a:rPr lang="en-US" sz="1600" dirty="0" smtClean="0">
                <a:latin typeface="Comic Sans MS" pitchFamily="66" charset="0"/>
              </a:rPr>
              <a:t>(The </a:t>
            </a:r>
            <a:r>
              <a:rPr lang="el-GR" sz="1600" dirty="0" smtClean="0">
                <a:solidFill>
                  <a:srgbClr val="000000"/>
                </a:solidFill>
                <a:latin typeface="Comic Sans MS" pitchFamily="66" charset="0"/>
              </a:rPr>
              <a:t>ρ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 meson width by contrast is </a:t>
            </a:r>
            <a:r>
              <a:rPr lang="el-GR" sz="1600" dirty="0" smtClean="0">
                <a:solidFill>
                  <a:srgbClr val="000000"/>
                </a:solidFill>
                <a:latin typeface="Comic Sans MS" pitchFamily="66" charset="0"/>
              </a:rPr>
              <a:t>Γ</a:t>
            </a:r>
            <a:r>
              <a:rPr lang="el-GR" sz="1600" baseline="-25000" dirty="0" smtClean="0">
                <a:solidFill>
                  <a:srgbClr val="000000"/>
                </a:solidFill>
                <a:latin typeface="Comic Sans MS" pitchFamily="66" charset="0"/>
              </a:rPr>
              <a:t>ρ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= 149 </a:t>
            </a:r>
            <a:r>
              <a:rPr lang="en-US" sz="1600" dirty="0" err="1" smtClean="0">
                <a:solidFill>
                  <a:srgbClr val="000000"/>
                </a:solidFill>
                <a:latin typeface="Comic Sans MS" pitchFamily="66" charset="0"/>
              </a:rPr>
              <a:t>MeV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.)</a:t>
            </a:r>
          </a:p>
          <a:p>
            <a:pPr algn="l">
              <a:buClr>
                <a:srgbClr val="FF0000"/>
              </a:buClr>
            </a:pPr>
            <a:endParaRPr lang="en-US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algn="l">
              <a:buClr>
                <a:srgbClr val="FF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Because the </a:t>
            </a:r>
            <a:r>
              <a:rPr lang="en-US" sz="1600" dirty="0" err="1" smtClean="0">
                <a:solidFill>
                  <a:srgbClr val="000000"/>
                </a:solidFill>
                <a:latin typeface="Comic Sans MS" pitchFamily="66" charset="0"/>
              </a:rPr>
              <a:t>isospin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 conserving strong interaction does not participate in </a:t>
            </a:r>
            <a:r>
              <a:rPr lang="el-GR" sz="1600" dirty="0" smtClean="0">
                <a:solidFill>
                  <a:srgbClr val="000000"/>
                </a:solidFill>
                <a:latin typeface="Comic Sans MS" pitchFamily="66" charset="0"/>
              </a:rPr>
              <a:t>η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 decays, potential exotic phenomena in the </a:t>
            </a:r>
            <a:r>
              <a:rPr lang="en-US" sz="1600" dirty="0" err="1" smtClean="0">
                <a:solidFill>
                  <a:srgbClr val="FF0000"/>
                </a:solidFill>
                <a:latin typeface="Comic Sans MS" pitchFamily="66" charset="0"/>
              </a:rPr>
              <a:t>isospin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 violating 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strong interaction could be enhanced by 5 orders of magnitude in an </a:t>
            </a:r>
            <a:r>
              <a:rPr lang="el-GR" sz="1600" dirty="0" smtClean="0">
                <a:solidFill>
                  <a:srgbClr val="000000"/>
                </a:solidFill>
                <a:latin typeface="Comic Sans MS" pitchFamily="66" charset="0"/>
              </a:rPr>
              <a:t>η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 decay compared to a </a:t>
            </a:r>
            <a:r>
              <a:rPr lang="el-GR" sz="1600" dirty="0" smtClean="0">
                <a:solidFill>
                  <a:srgbClr val="000000"/>
                </a:solidFill>
                <a:latin typeface="Comic Sans MS" pitchFamily="66" charset="0"/>
              </a:rPr>
              <a:t>ρ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 decay for example.  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304800" y="5867400"/>
            <a:ext cx="8458200" cy="6463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η decays provide a unique, flavor-conserving laboratory to search for new sources of C, P, and CP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violation  between the strong and weak scales. </a:t>
            </a: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57D50-2440-4419-964B-F6B667948613}" type="slidenum">
              <a:rPr lang="en-US"/>
              <a:pPr/>
              <a:t>35</a:t>
            </a:fld>
            <a:endParaRPr lang="en-US"/>
          </a:p>
        </p:txBody>
      </p:sp>
      <p:pic>
        <p:nvPicPr>
          <p:cNvPr id="11" name="Picture 7" descr="mes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685800"/>
            <a:ext cx="23383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304800" y="838200"/>
            <a:ext cx="5943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The most massive member 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of the </a:t>
            </a:r>
            <a:r>
              <a:rPr lang="en-US" sz="1600" dirty="0" err="1" smtClean="0">
                <a:solidFill>
                  <a:srgbClr val="000000"/>
                </a:solidFill>
                <a:latin typeface="Comic Sans MS" pitchFamily="66" charset="0"/>
              </a:rPr>
              <a:t>pseudoscalar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 meson octet 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(547.9 </a:t>
            </a:r>
            <a:r>
              <a:rPr lang="en-US" sz="1600" dirty="0" err="1" smtClean="0">
                <a:solidFill>
                  <a:srgbClr val="000000"/>
                </a:solidFill>
                <a:latin typeface="Comic Sans MS" pitchFamily="66" charset="0"/>
              </a:rPr>
              <a:t>MeV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/c</a:t>
            </a:r>
            <a:r>
              <a:rPr lang="en-US" sz="1600" baseline="30000" dirty="0" smtClean="0">
                <a:solidFill>
                  <a:srgbClr val="000000"/>
                </a:solidFill>
                <a:latin typeface="Comic Sans MS" pitchFamily="66" charset="0"/>
              </a:rPr>
              <a:t>2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) </a:t>
            </a:r>
          </a:p>
          <a:p>
            <a:pPr algn="l" eaLnBrk="1" hangingPunct="1">
              <a:buClr>
                <a:srgbClr val="FF0000"/>
              </a:buClr>
              <a:buFont typeface="Arial" pitchFamily="34" charset="0"/>
              <a:buChar char="•"/>
            </a:pPr>
            <a:endParaRPr lang="en-US" sz="16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Significant strange quark content (but no net strangeness)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endParaRPr lang="en-US" sz="16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endParaRPr lang="en-US" sz="16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endParaRPr lang="en-US" sz="16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 sz="1600" dirty="0" smtClean="0">
                <a:latin typeface="Comic Sans MS" pitchFamily="66" charset="0"/>
              </a:rPr>
              <a:t>Since the </a:t>
            </a:r>
            <a:r>
              <a:rPr lang="el-GR" sz="1600" dirty="0" smtClean="0">
                <a:latin typeface="Comic Sans MS" pitchFamily="66" charset="0"/>
              </a:rPr>
              <a:t>η</a:t>
            </a:r>
            <a:r>
              <a:rPr lang="en-US" sz="1600" dirty="0" smtClean="0">
                <a:latin typeface="Comic Sans MS" pitchFamily="66" charset="0"/>
              </a:rPr>
              <a:t>, </a:t>
            </a:r>
            <a:r>
              <a:rPr lang="el-GR" sz="1600" dirty="0" smtClean="0">
                <a:latin typeface="Comic Sans MS" pitchFamily="66" charset="0"/>
              </a:rPr>
              <a:t>π</a:t>
            </a:r>
            <a:r>
              <a:rPr lang="en-US" sz="1600" baseline="30000" dirty="0" smtClean="0">
                <a:latin typeface="Comic Sans MS" pitchFamily="66" charset="0"/>
              </a:rPr>
              <a:t>0</a:t>
            </a:r>
            <a:r>
              <a:rPr lang="en-US" sz="1600" dirty="0" smtClean="0">
                <a:latin typeface="Comic Sans MS" pitchFamily="66" charset="0"/>
              </a:rPr>
              <a:t>, and </a:t>
            </a:r>
            <a:r>
              <a:rPr lang="el-GR" sz="1600" dirty="0" smtClean="0">
                <a:latin typeface="Comic Sans MS" pitchFamily="66" charset="0"/>
              </a:rPr>
              <a:t>γ</a:t>
            </a:r>
            <a:r>
              <a:rPr lang="en-US" sz="1600" dirty="0" smtClean="0">
                <a:latin typeface="Comic Sans MS" pitchFamily="66" charset="0"/>
              </a:rPr>
              <a:t> are states of good C, decays of the </a:t>
            </a:r>
            <a:r>
              <a:rPr lang="el-GR" sz="1600" dirty="0" smtClean="0">
                <a:latin typeface="Comic Sans MS" pitchFamily="66" charset="0"/>
              </a:rPr>
              <a:t>η</a:t>
            </a:r>
            <a:r>
              <a:rPr lang="en-US" sz="1600" dirty="0" smtClean="0">
                <a:latin typeface="Comic Sans MS" pitchFamily="66" charset="0"/>
              </a:rPr>
              <a:t> to all-neutral final states permit interesting C and CP tests. </a:t>
            </a:r>
            <a:endParaRPr lang="en-US" sz="1600" dirty="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28600" y="228600"/>
            <a:ext cx="8534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Why Are </a:t>
            </a: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η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Meson Decays Unique and Interesting?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43000" y="1981200"/>
            <a:ext cx="38042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>(u*</a:t>
            </a:r>
            <a:r>
              <a:rPr lang="en-US" sz="2000" dirty="0" err="1" smtClean="0">
                <a:solidFill>
                  <a:srgbClr val="FF0000"/>
                </a:solidFill>
                <a:latin typeface="Comic Sans MS" pitchFamily="66" charset="0"/>
              </a:rPr>
              <a:t>ubar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> + d*</a:t>
            </a:r>
            <a:r>
              <a:rPr lang="en-US" sz="2000" dirty="0" err="1" smtClean="0">
                <a:solidFill>
                  <a:srgbClr val="FF0000"/>
                </a:solidFill>
                <a:latin typeface="Comic Sans MS" pitchFamily="66" charset="0"/>
              </a:rPr>
              <a:t>dbar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> - s*</a:t>
            </a:r>
            <a:r>
              <a:rPr lang="en-US" sz="2000" dirty="0" err="1" smtClean="0">
                <a:solidFill>
                  <a:srgbClr val="FF0000"/>
                </a:solidFill>
                <a:latin typeface="Comic Sans MS" pitchFamily="66" charset="0"/>
              </a:rPr>
              <a:t>sbar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>)/√3</a:t>
            </a:r>
            <a:endParaRPr lang="en-US" sz="20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Tm="103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266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Observed Rare </a:t>
            </a:r>
            <a:r>
              <a:rPr lang="el-GR" sz="3200" dirty="0" smtClean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 Decay Modes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47800" y="1219200"/>
          <a:ext cx="7086600" cy="2743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76400"/>
                <a:gridCol w="2446713"/>
                <a:gridCol w="2963487"/>
              </a:tblGrid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Final State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Branching Ratio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(decreasing order)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Physics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Interest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851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latin typeface="Comic Sans MS" pitchFamily="66" charset="0"/>
                        </a:rPr>
                        <a:t>e</a:t>
                      </a:r>
                      <a:r>
                        <a:rPr lang="en-US" sz="1600" baseline="30000" dirty="0" err="1" smtClean="0">
                          <a:latin typeface="Comic Sans MS" pitchFamily="66" charset="0"/>
                        </a:rPr>
                        <a:t>+</a:t>
                      </a:r>
                      <a:r>
                        <a:rPr lang="en-US" sz="1600" dirty="0" err="1" smtClean="0">
                          <a:latin typeface="Comic Sans MS" pitchFamily="66" charset="0"/>
                        </a:rPr>
                        <a:t>e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-</a:t>
                      </a:r>
                      <a:r>
                        <a:rPr lang="el-GR" sz="1600" dirty="0" smtClean="0">
                          <a:latin typeface="Comic Sans MS" pitchFamily="66" charset="0"/>
                        </a:rPr>
                        <a:t>γ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B0F0"/>
                          </a:solidFill>
                          <a:latin typeface="Comic Sans MS" pitchFamily="66" charset="0"/>
                        </a:rPr>
                        <a:t>(light blue sliver!)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7.0•10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-3</a:t>
                      </a:r>
                      <a:endParaRPr lang="en-US" sz="1600" baseline="30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>
                          <a:latin typeface="Comic Sans MS" pitchFamily="66" charset="0"/>
                        </a:rPr>
                        <a:t>η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electromagnetic 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form factor F(q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2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,0) </a:t>
                      </a:r>
                      <a:endParaRPr lang="en-US" sz="1600" dirty="0"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85115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>
                          <a:latin typeface="Comic Sans MS" pitchFamily="66" charset="0"/>
                        </a:rPr>
                        <a:t>μ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+</a:t>
                      </a:r>
                      <a:r>
                        <a:rPr lang="el-GR" sz="1600" dirty="0" smtClean="0">
                          <a:latin typeface="Comic Sans MS" pitchFamily="66" charset="0"/>
                        </a:rPr>
                        <a:t>μ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-</a:t>
                      </a:r>
                      <a:r>
                        <a:rPr lang="el-GR" sz="1600" dirty="0" smtClean="0">
                          <a:latin typeface="Comic Sans MS" pitchFamily="66" charset="0"/>
                        </a:rPr>
                        <a:t>γ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3.1•10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-4</a:t>
                      </a:r>
                      <a:endParaRPr lang="en-US" sz="1600" baseline="30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>
                          <a:latin typeface="Comic Sans MS" pitchFamily="66" charset="0"/>
                        </a:rPr>
                        <a:t>η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 electromagnetic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omic Sans MS" pitchFamily="66" charset="0"/>
                        </a:rPr>
                        <a:t>form factor F(q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2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,0)</a:t>
                      </a:r>
                    </a:p>
                  </a:txBody>
                  <a:tcPr/>
                </a:tc>
              </a:tr>
              <a:tr h="2851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 smtClean="0">
                          <a:latin typeface="Comic Sans MS" pitchFamily="66" charset="0"/>
                        </a:rPr>
                        <a:t>π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0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2</a:t>
                      </a:r>
                      <a:r>
                        <a:rPr lang="el-GR" sz="1600" dirty="0" smtClean="0">
                          <a:latin typeface="Comic Sans MS" pitchFamily="66" charset="0"/>
                        </a:rPr>
                        <a:t>γ</a:t>
                      </a:r>
                      <a:endParaRPr lang="en-US" sz="1600" dirty="0" smtClean="0"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2.7•10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-4</a:t>
                      </a:r>
                      <a:endParaRPr lang="en-US" sz="1600" baseline="3000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O(p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6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) matrix</a:t>
                      </a:r>
                      <a:r>
                        <a:rPr lang="en-US" sz="1600" baseline="0" dirty="0" smtClean="0">
                          <a:latin typeface="Comic Sans MS" pitchFamily="66" charset="0"/>
                        </a:rPr>
                        <a:t> elements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285115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>
                          <a:latin typeface="Comic Sans MS" pitchFamily="66" charset="0"/>
                        </a:rPr>
                        <a:t>π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+</a:t>
                      </a:r>
                      <a:r>
                        <a:rPr lang="el-GR" sz="1600" dirty="0" smtClean="0">
                          <a:latin typeface="Comic Sans MS" pitchFamily="66" charset="0"/>
                        </a:rPr>
                        <a:t>π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-</a:t>
                      </a:r>
                      <a:r>
                        <a:rPr lang="en-US" sz="1600" dirty="0" err="1" smtClean="0">
                          <a:latin typeface="Comic Sans MS" pitchFamily="66" charset="0"/>
                        </a:rPr>
                        <a:t>e</a:t>
                      </a:r>
                      <a:r>
                        <a:rPr lang="en-US" sz="1600" baseline="30000" dirty="0" err="1" smtClean="0">
                          <a:latin typeface="Comic Sans MS" pitchFamily="66" charset="0"/>
                        </a:rPr>
                        <a:t>+</a:t>
                      </a:r>
                      <a:r>
                        <a:rPr lang="en-US" sz="1600" dirty="0" err="1" smtClean="0">
                          <a:latin typeface="Comic Sans MS" pitchFamily="66" charset="0"/>
                        </a:rPr>
                        <a:t>e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-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2.7•10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-4</a:t>
                      </a:r>
                      <a:endParaRPr lang="en-US" sz="1600" baseline="30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851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 smtClean="0">
                          <a:latin typeface="Comic Sans MS" pitchFamily="66" charset="0"/>
                        </a:rPr>
                        <a:t>μ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+</a:t>
                      </a:r>
                      <a:r>
                        <a:rPr lang="el-GR" sz="1600" dirty="0" smtClean="0">
                          <a:latin typeface="Comic Sans MS" pitchFamily="66" charset="0"/>
                        </a:rPr>
                        <a:t>μ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omic Sans MS" pitchFamily="66" charset="0"/>
                        </a:rPr>
                        <a:t>5.8•10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-6</a:t>
                      </a:r>
                      <a:endParaRPr lang="en-US" sz="1600" baseline="0" dirty="0" smtClean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924800" y="609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PDG 2011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EA699-F0C6-472A-919A-816F126BDDD0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4800" y="4343400"/>
            <a:ext cx="8610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mic Sans MS" pitchFamily="66" charset="0"/>
              </a:rPr>
              <a:t>Except for </a:t>
            </a:r>
            <a:r>
              <a:rPr lang="el-GR" sz="1600" dirty="0" smtClean="0">
                <a:latin typeface="Comic Sans MS" pitchFamily="66" charset="0"/>
              </a:rPr>
              <a:t>π</a:t>
            </a:r>
            <a:r>
              <a:rPr lang="en-US" sz="1600" baseline="30000" dirty="0" smtClean="0">
                <a:latin typeface="Comic Sans MS" pitchFamily="66" charset="0"/>
              </a:rPr>
              <a:t>0</a:t>
            </a:r>
            <a:r>
              <a:rPr lang="en-US" sz="1600" dirty="0" smtClean="0">
                <a:latin typeface="Comic Sans MS" pitchFamily="66" charset="0"/>
              </a:rPr>
              <a:t>2</a:t>
            </a:r>
            <a:r>
              <a:rPr lang="el-GR" sz="1600" dirty="0" smtClean="0">
                <a:latin typeface="Comic Sans MS" pitchFamily="66" charset="0"/>
              </a:rPr>
              <a:t>γ</a:t>
            </a:r>
            <a:r>
              <a:rPr lang="en-US" sz="1600" dirty="0" smtClean="0">
                <a:latin typeface="Comic Sans MS" pitchFamily="66" charset="0"/>
              </a:rPr>
              <a:t>, these reactions can be thought of as higher order QED processes, O(</a:t>
            </a:r>
            <a:r>
              <a:rPr lang="el-GR" sz="1600" dirty="0" smtClean="0">
                <a:latin typeface="Comic Sans MS" pitchFamily="66" charset="0"/>
              </a:rPr>
              <a:t>α</a:t>
            </a:r>
            <a:r>
              <a:rPr lang="en-US" sz="1600" dirty="0" smtClean="0">
                <a:latin typeface="Comic Sans MS" pitchFamily="66" charset="0"/>
              </a:rPr>
              <a:t>)- or O(</a:t>
            </a:r>
            <a:r>
              <a:rPr lang="el-GR" sz="1600" dirty="0" smtClean="0">
                <a:latin typeface="Comic Sans MS" pitchFamily="66" charset="0"/>
              </a:rPr>
              <a:t>α</a:t>
            </a:r>
            <a:r>
              <a:rPr lang="en-US" sz="1600" baseline="30000" dirty="0" smtClean="0">
                <a:latin typeface="Comic Sans MS" pitchFamily="66" charset="0"/>
              </a:rPr>
              <a:t>2</a:t>
            </a:r>
            <a:r>
              <a:rPr lang="en-US" sz="1600" dirty="0" smtClean="0">
                <a:latin typeface="Comic Sans MS" pitchFamily="66" charset="0"/>
              </a:rPr>
              <a:t>)-suppressed versions of a common decay. For example, </a:t>
            </a:r>
            <a:r>
              <a:rPr lang="el-GR" sz="1600" dirty="0" smtClean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2</a:t>
            </a:r>
            <a:r>
              <a:rPr lang="el-GR" sz="16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γ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1600" dirty="0" smtClean="0">
                <a:latin typeface="Comic Sans MS" pitchFamily="66" charset="0"/>
                <a:sym typeface="Wingdings" pitchFamily="2" charset="2"/>
              </a:rPr>
              <a:t>becomes</a:t>
            </a:r>
          </a:p>
          <a:p>
            <a:endParaRPr lang="en-US" sz="1600" dirty="0" smtClean="0">
              <a:solidFill>
                <a:srgbClr val="FF0000"/>
              </a:solidFill>
              <a:latin typeface="Comic Sans MS" pitchFamily="66" charset="0"/>
              <a:sym typeface="Wingdings" pitchFamily="2" charset="2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			</a:t>
            </a:r>
            <a:r>
              <a:rPr lang="el-GR" sz="2000" dirty="0" smtClean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</a:t>
            </a:r>
            <a:r>
              <a:rPr lang="el-GR" sz="20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γ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 + </a:t>
            </a:r>
            <a:r>
              <a:rPr lang="el-GR" sz="20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γ</a:t>
            </a:r>
            <a:r>
              <a:rPr lang="en-US" sz="2000" baseline="-250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v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  </a:t>
            </a:r>
            <a:r>
              <a:rPr lang="el-GR" sz="20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γ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 + </a:t>
            </a:r>
            <a:r>
              <a:rPr lang="en-US" sz="2000" dirty="0" err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e</a:t>
            </a:r>
            <a:r>
              <a:rPr lang="en-US" sz="2000" baseline="30000" dirty="0" err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+</a:t>
            </a:r>
            <a:r>
              <a:rPr lang="en-US" sz="2000" dirty="0" err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e</a:t>
            </a:r>
            <a:r>
              <a:rPr lang="en-US" sz="2000" baseline="300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-</a:t>
            </a:r>
          </a:p>
          <a:p>
            <a:endParaRPr lang="en-US" sz="1600" dirty="0" smtClean="0">
              <a:latin typeface="Comic Sans MS" pitchFamily="66" charset="0"/>
            </a:endParaRPr>
          </a:p>
          <a:p>
            <a:r>
              <a:rPr lang="en-US" sz="1600" dirty="0" smtClean="0">
                <a:latin typeface="Comic Sans MS" pitchFamily="66" charset="0"/>
              </a:rPr>
              <a:t>Where the decay spectrum d</a:t>
            </a:r>
            <a:r>
              <a:rPr lang="el-GR" sz="1600" dirty="0" smtClean="0">
                <a:latin typeface="Comic Sans MS" pitchFamily="66" charset="0"/>
              </a:rPr>
              <a:t>Γ</a:t>
            </a:r>
            <a:r>
              <a:rPr lang="en-US" sz="1600" dirty="0" smtClean="0">
                <a:latin typeface="Comic Sans MS" pitchFamily="66" charset="0"/>
              </a:rPr>
              <a:t>/</a:t>
            </a:r>
            <a:r>
              <a:rPr lang="en-US" sz="1600" dirty="0" err="1" smtClean="0">
                <a:latin typeface="Comic Sans MS" pitchFamily="66" charset="0"/>
              </a:rPr>
              <a:t>dM</a:t>
            </a:r>
            <a:r>
              <a:rPr lang="el-GR" sz="1600" baseline="-25000" dirty="0" smtClean="0">
                <a:latin typeface="Comic Sans MS" pitchFamily="66" charset="0"/>
              </a:rPr>
              <a:t>γ</a:t>
            </a:r>
            <a:r>
              <a:rPr lang="en-US" sz="1600" baseline="-25000" dirty="0" smtClean="0">
                <a:latin typeface="Comic Sans MS" pitchFamily="66" charset="0"/>
              </a:rPr>
              <a:t> </a:t>
            </a:r>
            <a:r>
              <a:rPr lang="en-US" sz="1600" dirty="0" smtClean="0">
                <a:latin typeface="Comic Sans MS" pitchFamily="66" charset="0"/>
              </a:rPr>
              <a:t>provides information on the EM structure of the </a:t>
            </a:r>
            <a:r>
              <a:rPr lang="el-GR" sz="1600" dirty="0" smtClean="0">
                <a:latin typeface="Comic Sans MS" pitchFamily="66" charset="0"/>
              </a:rPr>
              <a:t>η</a:t>
            </a:r>
            <a:r>
              <a:rPr lang="en-US" sz="1600" dirty="0" smtClean="0">
                <a:latin typeface="Comic Sans MS" pitchFamily="66" charset="0"/>
              </a:rPr>
              <a:t>.</a:t>
            </a:r>
          </a:p>
          <a:p>
            <a:r>
              <a:rPr lang="en-US" sz="1600" dirty="0" smtClean="0">
                <a:latin typeface="Comic Sans MS" pitchFamily="66" charset="0"/>
              </a:rPr>
              <a:t>  </a:t>
            </a:r>
          </a:p>
          <a:p>
            <a:pPr algn="ctr"/>
            <a:r>
              <a:rPr lang="en-US" sz="1400" dirty="0" smtClean="0">
                <a:latin typeface="Comic Sans MS" pitchFamily="66" charset="0"/>
              </a:rPr>
              <a:t>(Note these virtual photons have a real mass, unlike the virtual photons in electron scattering. 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3622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All-neutral final state.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914400" y="2971800"/>
            <a:ext cx="4572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850900"/>
          </a:xfrm>
        </p:spPr>
        <p:txBody>
          <a:bodyPr/>
          <a:lstStyle/>
          <a:p>
            <a:pPr algn="ctr">
              <a:defRPr/>
            </a:pPr>
            <a:r>
              <a:rPr lang="en-US" sz="3200" dirty="0" smtClean="0">
                <a:solidFill>
                  <a:schemeClr val="bg1"/>
                </a:solidFill>
                <a:latin typeface="Comic Sans MS" pitchFamily="66" charset="0"/>
              </a:rPr>
              <a:t>PWO Transverse Shower Profile</a:t>
            </a:r>
            <a:endParaRPr lang="en-US" sz="32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804B-53DD-40C3-89D6-70DA3853EF53}" type="slidenum">
              <a:rPr lang="en-US"/>
              <a:pPr/>
              <a:t>37</a:t>
            </a:fld>
            <a:endParaRPr lang="en-US"/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990600"/>
            <a:ext cx="9020175" cy="5029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76200" y="5311775"/>
            <a:ext cx="3276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Experimental electron scan data (E</a:t>
            </a:r>
            <a:r>
              <a:rPr lang="en-US" baseline="-25000">
                <a:solidFill>
                  <a:schemeClr val="bg1"/>
                </a:solidFill>
                <a:latin typeface="Comic Sans MS" pitchFamily="66" charset="0"/>
              </a:rPr>
              <a:t>e</a:t>
            </a:r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~4 GeV)</a:t>
            </a:r>
          </a:p>
        </p:txBody>
      </p:sp>
      <p:sp>
        <p:nvSpPr>
          <p:cNvPr id="63494" name="TextBox 6"/>
          <p:cNvSpPr txBox="1">
            <a:spLocks noChangeArrowheads="1"/>
          </p:cNvSpPr>
          <p:nvPr/>
        </p:nvSpPr>
        <p:spPr bwMode="auto">
          <a:xfrm>
            <a:off x="6400800" y="5311775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extracted shower profile function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762000"/>
            <a:ext cx="349567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>
                <a:solidFill>
                  <a:srgbClr val="FF0000"/>
                </a:solidFill>
                <a:latin typeface="Comic Sans MS" pitchFamily="66" charset="0"/>
              </a:rPr>
              <a:t>Magnetic Shielding of FCAL-II PMTs </a:t>
            </a:r>
          </a:p>
        </p:txBody>
      </p:sp>
      <p:sp>
        <p:nvSpPr>
          <p:cNvPr id="45060" name="TextBox 5"/>
          <p:cNvSpPr txBox="1">
            <a:spLocks noChangeArrowheads="1"/>
          </p:cNvSpPr>
          <p:nvPr/>
        </p:nvSpPr>
        <p:spPr bwMode="auto">
          <a:xfrm>
            <a:off x="685800" y="4267200"/>
            <a:ext cx="3581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Calibri" pitchFamily="34" charset="0"/>
              </a:rPr>
              <a:t>Radial Distance from Solenoid Z axis (cm)</a:t>
            </a:r>
          </a:p>
        </p:txBody>
      </p:sp>
      <p:sp>
        <p:nvSpPr>
          <p:cNvPr id="45061" name="TextBox 6"/>
          <p:cNvSpPr txBox="1">
            <a:spLocks noChangeArrowheads="1"/>
          </p:cNvSpPr>
          <p:nvPr/>
        </p:nvSpPr>
        <p:spPr bwMode="auto">
          <a:xfrm>
            <a:off x="0" y="2286000"/>
            <a:ext cx="76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Calibri" pitchFamily="34" charset="0"/>
              </a:rPr>
              <a:t>B Field</a:t>
            </a:r>
          </a:p>
          <a:p>
            <a:r>
              <a:rPr lang="en-US" sz="1600">
                <a:solidFill>
                  <a:srgbClr val="000000"/>
                </a:solidFill>
                <a:latin typeface="Calibri" pitchFamily="34" charset="0"/>
              </a:rPr>
              <a:t>(G)</a:t>
            </a:r>
          </a:p>
        </p:txBody>
      </p:sp>
      <p:sp>
        <p:nvSpPr>
          <p:cNvPr id="45062" name="TextBox 7"/>
          <p:cNvSpPr txBox="1">
            <a:spLocks noChangeArrowheads="1"/>
          </p:cNvSpPr>
          <p:nvPr/>
        </p:nvSpPr>
        <p:spPr bwMode="auto">
          <a:xfrm>
            <a:off x="2514600" y="3429000"/>
            <a:ext cx="379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B</a:t>
            </a:r>
            <a:r>
              <a:rPr lang="en-US" baseline="-25000">
                <a:latin typeface="Calibri" pitchFamily="34" charset="0"/>
              </a:rPr>
              <a:t>Z</a:t>
            </a:r>
          </a:p>
        </p:txBody>
      </p:sp>
      <p:sp>
        <p:nvSpPr>
          <p:cNvPr id="45063" name="TextBox 9"/>
          <p:cNvSpPr txBox="1">
            <a:spLocks noChangeArrowheads="1"/>
          </p:cNvSpPr>
          <p:nvPr/>
        </p:nvSpPr>
        <p:spPr bwMode="auto">
          <a:xfrm>
            <a:off x="2438400" y="2286000"/>
            <a:ext cx="384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B</a:t>
            </a:r>
            <a:r>
              <a:rPr lang="en-US" baseline="-25000">
                <a:latin typeface="Calibri" pitchFamily="34" charset="0"/>
              </a:rPr>
              <a:t>X</a:t>
            </a:r>
          </a:p>
        </p:txBody>
      </p:sp>
      <p:sp>
        <p:nvSpPr>
          <p:cNvPr id="45064" name="TextBox 10"/>
          <p:cNvSpPr txBox="1">
            <a:spLocks noChangeArrowheads="1"/>
          </p:cNvSpPr>
          <p:nvPr/>
        </p:nvSpPr>
        <p:spPr bwMode="auto">
          <a:xfrm>
            <a:off x="457200" y="4800600"/>
            <a:ext cx="3505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For R</a:t>
            </a:r>
            <a:r>
              <a:rPr lang="en-US" sz="1600" baseline="-25000">
                <a:solidFill>
                  <a:srgbClr val="000000"/>
                </a:solidFill>
                <a:latin typeface="Comic Sans MS" pitchFamily="66" charset="0"/>
              </a:rPr>
              <a:t>calorimeter</a:t>
            </a:r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 = 0 to 83cm:</a:t>
            </a:r>
          </a:p>
          <a:p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B</a:t>
            </a:r>
            <a:r>
              <a:rPr lang="en-US" sz="1600" baseline="-25000">
                <a:solidFill>
                  <a:srgbClr val="000000"/>
                </a:solidFill>
                <a:latin typeface="Comic Sans MS" pitchFamily="66" charset="0"/>
              </a:rPr>
              <a:t>x</a:t>
            </a:r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 = 0-55 Gauss</a:t>
            </a:r>
          </a:p>
          <a:p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B</a:t>
            </a:r>
            <a:r>
              <a:rPr lang="en-US" sz="1600" baseline="-25000">
                <a:solidFill>
                  <a:srgbClr val="000000"/>
                </a:solidFill>
                <a:latin typeface="Comic Sans MS" pitchFamily="66" charset="0"/>
              </a:rPr>
              <a:t>z </a:t>
            </a:r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= 60-105 Gauss</a:t>
            </a:r>
          </a:p>
          <a:p>
            <a:r>
              <a:rPr lang="en-US" sz="1600" i="1">
                <a:solidFill>
                  <a:srgbClr val="FF0000"/>
                </a:solidFill>
                <a:latin typeface="Comic Sans MS" pitchFamily="66" charset="0"/>
              </a:rPr>
              <a:t>B field must be mitigated. The small diameter of our PMTs  helps  a lot (18.6mm  or 0.75”). </a:t>
            </a:r>
          </a:p>
        </p:txBody>
      </p:sp>
      <p:sp>
        <p:nvSpPr>
          <p:cNvPr id="45065" name="TextBox 11"/>
          <p:cNvSpPr txBox="1">
            <a:spLocks noChangeArrowheads="1"/>
          </p:cNvSpPr>
          <p:nvPr/>
        </p:nvSpPr>
        <p:spPr bwMode="auto">
          <a:xfrm>
            <a:off x="4114800" y="1066800"/>
            <a:ext cx="50292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The transverse shielding factor of a cylinder</a:t>
            </a:r>
          </a:p>
          <a:p>
            <a:pPr algn="l"/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of material with permeability </a:t>
            </a:r>
            <a:r>
              <a:rPr lang="el-GR" sz="1600">
                <a:solidFill>
                  <a:srgbClr val="000000"/>
                </a:solidFill>
                <a:latin typeface="Comic Sans MS" pitchFamily="66" charset="0"/>
              </a:rPr>
              <a:t>μ</a:t>
            </a:r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 is</a:t>
            </a:r>
          </a:p>
          <a:p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SF</a:t>
            </a:r>
            <a:r>
              <a:rPr lang="en-US" baseline="-25000">
                <a:solidFill>
                  <a:srgbClr val="FF0000"/>
                </a:solidFill>
                <a:latin typeface="Comic Sans MS" pitchFamily="66" charset="0"/>
              </a:rPr>
              <a:t>T</a:t>
            </a:r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  = H</a:t>
            </a:r>
            <a:r>
              <a:rPr lang="en-US" baseline="-25000">
                <a:solidFill>
                  <a:srgbClr val="FF0000"/>
                </a:solidFill>
                <a:latin typeface="Comic Sans MS" pitchFamily="66" charset="0"/>
              </a:rPr>
              <a:t>out</a:t>
            </a:r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/H</a:t>
            </a:r>
            <a:r>
              <a:rPr lang="en-US" baseline="-25000">
                <a:solidFill>
                  <a:srgbClr val="FF0000"/>
                </a:solidFill>
                <a:latin typeface="Comic Sans MS" pitchFamily="66" charset="0"/>
              </a:rPr>
              <a:t>in </a:t>
            </a:r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= ¾ (t/r) </a:t>
            </a:r>
            <a:r>
              <a:rPr lang="el-GR">
                <a:solidFill>
                  <a:srgbClr val="FF0000"/>
                </a:solidFill>
                <a:latin typeface="Comic Sans MS" pitchFamily="66" charset="0"/>
              </a:rPr>
              <a:t>μ</a:t>
            </a:r>
            <a:endParaRPr lang="en-US">
              <a:solidFill>
                <a:srgbClr val="FF0000"/>
              </a:solidFill>
              <a:latin typeface="Comic Sans MS" pitchFamily="66" charset="0"/>
            </a:endParaRPr>
          </a:p>
          <a:p>
            <a:pPr algn="l"/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where t is the thickness, and r is the radius.</a:t>
            </a:r>
          </a:p>
          <a:p>
            <a:pPr algn="l"/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(The longitudinal shielding factor is 10x smaller.) The field is not high enough to saturate mu metal, so a single layer is sufficient. Assuming 0.5mm of co-netic (</a:t>
            </a:r>
            <a:r>
              <a:rPr lang="el-GR" sz="1600">
                <a:solidFill>
                  <a:srgbClr val="000000"/>
                </a:solidFill>
                <a:latin typeface="Comic Sans MS" pitchFamily="66" charset="0"/>
              </a:rPr>
              <a:t>μ</a:t>
            </a:r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 = 50,000) we estimate:  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495800" y="3276600"/>
          <a:ext cx="4419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070"/>
                <a:gridCol w="871070"/>
                <a:gridCol w="267746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SF</a:t>
                      </a:r>
                      <a:r>
                        <a:rPr lang="en-US" baseline="-25000" dirty="0" smtClean="0"/>
                        <a:t>T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</a:t>
                      </a:r>
                      <a:r>
                        <a:rPr lang="en-US" baseline="-25000" dirty="0" err="1" smtClean="0"/>
                        <a:t>T</a:t>
                      </a:r>
                      <a:r>
                        <a:rPr lang="en-US" baseline="30000" dirty="0" err="1" smtClean="0"/>
                        <a:t>max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Shielded Field = </a:t>
                      </a:r>
                      <a:r>
                        <a:rPr lang="en-US" dirty="0" err="1" smtClean="0"/>
                        <a:t>B</a:t>
                      </a:r>
                      <a:r>
                        <a:rPr lang="en-US" baseline="-25000" dirty="0" err="1" smtClean="0"/>
                        <a:t>T</a:t>
                      </a:r>
                      <a:r>
                        <a:rPr lang="en-US" baseline="30000" dirty="0" err="1" smtClean="0"/>
                        <a:t>max</a:t>
                      </a:r>
                      <a:r>
                        <a:rPr lang="en-US" dirty="0" smtClean="0"/>
                        <a:t>/SF</a:t>
                      </a:r>
                      <a:r>
                        <a:rPr lang="en-US" baseline="-25000" dirty="0" smtClean="0"/>
                        <a:t>T</a:t>
                      </a:r>
                      <a:endParaRPr lang="en-US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55 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0.03 G (negligible)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495800" y="4267200"/>
          <a:ext cx="4343400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9589"/>
                <a:gridCol w="839589"/>
                <a:gridCol w="2664222"/>
              </a:tblGrid>
              <a:tr h="294640">
                <a:tc>
                  <a:txBody>
                    <a:bodyPr/>
                    <a:lstStyle/>
                    <a:p>
                      <a:r>
                        <a:rPr lang="en-US" dirty="0" smtClean="0"/>
                        <a:t>SF</a:t>
                      </a:r>
                      <a:r>
                        <a:rPr lang="en-US" baseline="-25000" dirty="0" smtClean="0"/>
                        <a:t>L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</a:t>
                      </a:r>
                      <a:r>
                        <a:rPr lang="en-US" baseline="-25000" dirty="0" err="1" smtClean="0"/>
                        <a:t>L</a:t>
                      </a:r>
                      <a:r>
                        <a:rPr lang="en-US" baseline="30000" dirty="0" err="1" smtClean="0"/>
                        <a:t>max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Shielded Field = </a:t>
                      </a:r>
                      <a:r>
                        <a:rPr lang="en-US" dirty="0" err="1" smtClean="0"/>
                        <a:t>B</a:t>
                      </a:r>
                      <a:r>
                        <a:rPr lang="en-US" baseline="-25000" dirty="0" err="1" smtClean="0"/>
                        <a:t>L</a:t>
                      </a:r>
                      <a:r>
                        <a:rPr lang="en-US" baseline="30000" dirty="0" err="1" smtClean="0"/>
                        <a:t>max</a:t>
                      </a:r>
                      <a:r>
                        <a:rPr lang="en-US" dirty="0" smtClean="0"/>
                        <a:t>/SF</a:t>
                      </a:r>
                      <a:r>
                        <a:rPr lang="en-US" baseline="-25000" dirty="0" smtClean="0"/>
                        <a:t>L</a:t>
                      </a:r>
                      <a:endParaRPr lang="en-US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105 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0.5 G (acceptable)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5094" name="Picture 15" descr="PMTLGShieldingZoom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5257800"/>
            <a:ext cx="3621088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95" name="TextBox 14"/>
          <p:cNvSpPr txBox="1">
            <a:spLocks noChangeArrowheads="1"/>
          </p:cNvSpPr>
          <p:nvPr/>
        </p:nvSpPr>
        <p:spPr bwMode="auto">
          <a:xfrm>
            <a:off x="5105400" y="6324600"/>
            <a:ext cx="3429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Note the new lightguide.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820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I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sland  algorithm for the PWO calorimeter</a:t>
            </a: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>by I. </a:t>
            </a:r>
            <a:r>
              <a:rPr lang="en-US" sz="2000" dirty="0" err="1" smtClean="0">
                <a:solidFill>
                  <a:srgbClr val="FF0000"/>
                </a:solidFill>
                <a:latin typeface="Comic Sans MS" pitchFamily="66" charset="0"/>
              </a:rPr>
              <a:t>Larin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FAB73-B75F-4AC4-AED8-58B91BB55997}" type="slidenum">
              <a:rPr lang="en-US"/>
              <a:pPr/>
              <a:t>39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81400" y="1792288"/>
            <a:ext cx="5181600" cy="317023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>
                <a:solidFill>
                  <a:srgbClr val="336600"/>
                </a:solidFill>
                <a:latin typeface="Comic Sans MS" pitchFamily="66" charset="0"/>
              </a:rPr>
              <a:t>Island algorithm:</a:t>
            </a:r>
          </a:p>
          <a:p>
            <a:endParaRPr lang="en-US">
              <a:solidFill>
                <a:srgbClr val="000000"/>
              </a:solidFill>
              <a:latin typeface="Comic Sans MS" pitchFamily="66" charset="0"/>
            </a:endParaRPr>
          </a:p>
          <a:p>
            <a:pPr algn="l">
              <a:buFont typeface="Tahoma" pitchFamily="34" charset="0"/>
              <a:buAutoNum type="arabicPeriod"/>
            </a:pPr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 Find maximum energy deposition cell</a:t>
            </a:r>
          </a:p>
          <a:p>
            <a:pPr algn="l"/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 </a:t>
            </a:r>
          </a:p>
          <a:p>
            <a:pPr algn="l">
              <a:buFont typeface="Tahoma" pitchFamily="34" charset="0"/>
              <a:buAutoNum type="arabicPeriod" startAt="2"/>
            </a:pPr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Declare all simply connected area around as initial “raw” cluster </a:t>
            </a:r>
          </a:p>
          <a:p>
            <a:pPr algn="l">
              <a:buFont typeface="Tahoma" pitchFamily="34" charset="0"/>
              <a:buAutoNum type="arabicPeriod" startAt="2"/>
            </a:pPr>
            <a:endParaRPr lang="en-US">
              <a:solidFill>
                <a:srgbClr val="000000"/>
              </a:solidFill>
              <a:latin typeface="Comic Sans MS" pitchFamily="66" charset="0"/>
            </a:endParaRPr>
          </a:p>
          <a:p>
            <a:pPr algn="l">
              <a:buFont typeface="Tahoma" pitchFamily="34" charset="0"/>
              <a:buAutoNum type="arabicPeriod" startAt="2"/>
            </a:pPr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Try to split “raw” cluster into many hits based on the shower profile function</a:t>
            </a:r>
          </a:p>
        </p:txBody>
      </p:sp>
      <p:pic>
        <p:nvPicPr>
          <p:cNvPr id="6246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612900"/>
            <a:ext cx="3092450" cy="2959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Comic Sans MS" pitchFamily="66" charset="0"/>
              </a:rPr>
              <a:t>Proposal Update</a:t>
            </a:r>
            <a:endParaRPr lang="en-US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EA699-F0C6-472A-919A-816F126BDDD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4800" y="1371600"/>
            <a:ext cx="8839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The JEF “boosted </a:t>
            </a:r>
            <a:r>
              <a:rPr lang="el-GR" dirty="0" smtClean="0">
                <a:latin typeface="Comic Sans MS" pitchFamily="66" charset="0"/>
              </a:rPr>
              <a:t>η</a:t>
            </a:r>
            <a:r>
              <a:rPr lang="en-US" dirty="0" smtClean="0">
                <a:latin typeface="Comic Sans MS" pitchFamily="66" charset="0"/>
              </a:rPr>
              <a:t>” program will take </a:t>
            </a:r>
            <a:r>
              <a:rPr lang="en-US" dirty="0" smtClean="0">
                <a:latin typeface="Comic Sans MS" pitchFamily="66" charset="0"/>
              </a:rPr>
              <a:t>roughly </a:t>
            </a:r>
            <a:r>
              <a:rPr lang="en-US" dirty="0" smtClean="0">
                <a:latin typeface="Comic Sans MS" pitchFamily="66" charset="0"/>
              </a:rPr>
              <a:t>5 years to get up and running following PAC approval. (</a:t>
            </a:r>
            <a:r>
              <a:rPr lang="en-US" dirty="0" err="1" smtClean="0">
                <a:latin typeface="Comic Sans MS" pitchFamily="66" charset="0"/>
              </a:rPr>
              <a:t>Eg</a:t>
            </a:r>
            <a:r>
              <a:rPr lang="en-US" dirty="0" smtClean="0">
                <a:latin typeface="Comic Sans MS" pitchFamily="66" charset="0"/>
              </a:rPr>
              <a:t>, calorimeter funding, construction, Hall D commissioning, etc.) </a:t>
            </a:r>
          </a:p>
          <a:p>
            <a:endParaRPr lang="en-US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Our proposal, PR12-12-003, was submitted to this year’s Program Advisory Committee and deferred. (In total, 6 of 19 proposals were deferred. Formal report still unavailable.) The proposal can be downloaded from </a:t>
            </a:r>
          </a:p>
          <a:p>
            <a:pPr algn="ctr"/>
            <a:r>
              <a:rPr lang="en-US" dirty="0" smtClean="0">
                <a:latin typeface="Comic Sans MS" pitchFamily="66" charset="0"/>
                <a:hlinkClick r:id="rId3"/>
              </a:rPr>
              <a:t>https://cnidlamp.jlab.org/RareEtaDecay/JDocDB/node/10</a:t>
            </a:r>
            <a:endParaRPr lang="en-US" dirty="0" smtClean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There are representatives at this conference from COSY, MAMI, KLOE, and BES with much experience measuring </a:t>
            </a:r>
            <a:r>
              <a:rPr lang="el-GR" dirty="0" smtClean="0">
                <a:latin typeface="Comic Sans MS" pitchFamily="66" charset="0"/>
              </a:rPr>
              <a:t>η</a:t>
            </a:r>
            <a:r>
              <a:rPr lang="en-US" dirty="0" smtClean="0">
                <a:latin typeface="Comic Sans MS" pitchFamily="66" charset="0"/>
              </a:rPr>
              <a:t> decays. </a:t>
            </a:r>
          </a:p>
          <a:p>
            <a:endParaRPr lang="en-US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We are happy to receive constructive criticism and/or expressions of interest from experimentalists and theorists.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* </a:t>
            </a:r>
          </a:p>
          <a:p>
            <a:endParaRPr lang="en-US" dirty="0" smtClean="0">
              <a:latin typeface="Comic Sans MS" pitchFamily="66" charset="0"/>
            </a:endParaRPr>
          </a:p>
          <a:p>
            <a:endParaRPr lang="en-US" dirty="0" smtClean="0">
              <a:latin typeface="Comic Sans MS" pitchFamily="66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* Contact person </a:t>
            </a:r>
            <a:r>
              <a:rPr lang="en-US" dirty="0" err="1" smtClean="0">
                <a:solidFill>
                  <a:srgbClr val="FF0000"/>
                </a:solidFill>
                <a:latin typeface="Comic Sans MS" pitchFamily="66" charset="0"/>
              </a:rPr>
              <a:t>LiPing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omic Sans MS" pitchFamily="66" charset="0"/>
              </a:rPr>
              <a:t>Gan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 (U North Carolina, Wilmington)  ganl@uncw.edu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7100"/>
          </a:xfrm>
        </p:spPr>
        <p:txBody>
          <a:bodyPr/>
          <a:lstStyle/>
          <a:p>
            <a:pPr algn="ctr">
              <a:defRPr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Probability of two-cluster separation vs. distance between hits</a:t>
            </a:r>
            <a:b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  </a:t>
            </a:r>
            <a:endParaRPr lang="en-US" sz="16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61443" name="Content Placeholder 5" descr="p_lg.eps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4400" y="2362200"/>
            <a:ext cx="3886200" cy="38862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922EF-ADFC-41C4-929F-144F60918C91}" type="slidenum">
              <a:rPr lang="en-US"/>
              <a:pPr/>
              <a:t>40</a:t>
            </a:fld>
            <a:endParaRPr lang="en-US"/>
          </a:p>
        </p:txBody>
      </p:sp>
      <p:sp>
        <p:nvSpPr>
          <p:cNvPr id="61445" name="TextBox 7"/>
          <p:cNvSpPr txBox="1">
            <a:spLocks noChangeArrowheads="1"/>
          </p:cNvSpPr>
          <p:nvPr/>
        </p:nvSpPr>
        <p:spPr bwMode="auto">
          <a:xfrm>
            <a:off x="1676400" y="914400"/>
            <a:ext cx="59436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Study done by using PrimEx-II snake scan data</a:t>
            </a:r>
          </a:p>
          <a:p>
            <a:pPr algn="l">
              <a:buFont typeface="Wingdings" pitchFamily="2" charset="2"/>
              <a:buChar char="q"/>
            </a:pPr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First cluster: “permanent” with energy 5 GeV</a:t>
            </a:r>
          </a:p>
          <a:p>
            <a:pPr algn="l">
              <a:buFont typeface="Wingdings" pitchFamily="2" charset="2"/>
              <a:buChar char="q"/>
            </a:pPr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Second cluster: “moving” with energy 1-5 GeV</a:t>
            </a:r>
          </a:p>
          <a:p>
            <a:pPr algn="l">
              <a:buFont typeface="Wingdings" pitchFamily="2" charset="2"/>
              <a:buChar char="q"/>
            </a:pPr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Artificially split events are counted as </a:t>
            </a:r>
          </a:p>
          <a:p>
            <a:pPr algn="l"/>
            <a:r>
              <a:rPr lang="en-US">
                <a:solidFill>
                  <a:srgbClr val="000000"/>
                </a:solidFill>
                <a:latin typeface="Comic Sans MS" pitchFamily="66" charset="0"/>
              </a:rPr>
              <a:t>   missing</a:t>
            </a:r>
          </a:p>
        </p:txBody>
      </p:sp>
      <p:sp>
        <p:nvSpPr>
          <p:cNvPr id="61446" name="TextBox 12"/>
          <p:cNvSpPr txBox="1">
            <a:spLocks noChangeArrowheads="1"/>
          </p:cNvSpPr>
          <p:nvPr/>
        </p:nvSpPr>
        <p:spPr bwMode="auto">
          <a:xfrm rot="-5400000">
            <a:off x="2863057" y="4387056"/>
            <a:ext cx="4114800" cy="36988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Reconstruction efficiency (</a:t>
            </a:r>
            <a:r>
              <a:rPr lang="en-US" altLang="zh-CN" sz="1800">
                <a:solidFill>
                  <a:srgbClr val="000000"/>
                </a:solidFill>
                <a:latin typeface="Comic Sans MS" pitchFamily="66" charset="0"/>
                <a:ea typeface="宋体" pitchFamily="2" charset="-122"/>
              </a:rPr>
              <a:t>100</a:t>
            </a: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%)</a:t>
            </a:r>
          </a:p>
        </p:txBody>
      </p:sp>
      <p:pic>
        <p:nvPicPr>
          <p:cNvPr id="61447" name="Picture 6" descr="p_pwo.ep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3622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8" name="TextBox 11"/>
          <p:cNvSpPr txBox="1">
            <a:spLocks noChangeArrowheads="1"/>
          </p:cNvSpPr>
          <p:nvPr/>
        </p:nvSpPr>
        <p:spPr bwMode="auto">
          <a:xfrm rot="-5400000">
            <a:off x="-1491456" y="4310856"/>
            <a:ext cx="4114800" cy="36988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Reconstruction efficiency (</a:t>
            </a:r>
            <a:r>
              <a:rPr lang="en-US" altLang="zh-CN" sz="1800">
                <a:solidFill>
                  <a:srgbClr val="000000"/>
                </a:solidFill>
                <a:latin typeface="Comic Sans MS" pitchFamily="66" charset="0"/>
                <a:ea typeface="宋体" pitchFamily="2" charset="-122"/>
              </a:rPr>
              <a:t>100</a:t>
            </a:r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%)</a:t>
            </a:r>
          </a:p>
        </p:txBody>
      </p:sp>
      <p:sp>
        <p:nvSpPr>
          <p:cNvPr id="61449" name="TextBox 13"/>
          <p:cNvSpPr txBox="1">
            <a:spLocks noChangeArrowheads="1"/>
          </p:cNvSpPr>
          <p:nvPr/>
        </p:nvSpPr>
        <p:spPr bwMode="auto">
          <a:xfrm>
            <a:off x="1143000" y="6019800"/>
            <a:ext cx="2895600" cy="36988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Separation distance (cm)</a:t>
            </a:r>
          </a:p>
        </p:txBody>
      </p:sp>
      <p:sp>
        <p:nvSpPr>
          <p:cNvPr id="61450" name="TextBox 14"/>
          <p:cNvSpPr txBox="1">
            <a:spLocks noChangeArrowheads="1"/>
          </p:cNvSpPr>
          <p:nvPr/>
        </p:nvSpPr>
        <p:spPr bwMode="auto">
          <a:xfrm>
            <a:off x="5410200" y="6019800"/>
            <a:ext cx="2895600" cy="36988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omic Sans MS" pitchFamily="66" charset="0"/>
              </a:rPr>
              <a:t>Separation distance (cm)</a:t>
            </a:r>
          </a:p>
        </p:txBody>
      </p:sp>
      <p:sp>
        <p:nvSpPr>
          <p:cNvPr id="61451" name="TextBox 9"/>
          <p:cNvSpPr txBox="1">
            <a:spLocks noChangeArrowheads="1"/>
          </p:cNvSpPr>
          <p:nvPr/>
        </p:nvSpPr>
        <p:spPr bwMode="auto">
          <a:xfrm>
            <a:off x="5715000" y="4191000"/>
            <a:ext cx="129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Pb glass</a:t>
            </a:r>
          </a:p>
        </p:txBody>
      </p:sp>
      <p:sp>
        <p:nvSpPr>
          <p:cNvPr id="61452" name="TextBox 8"/>
          <p:cNvSpPr txBox="1">
            <a:spLocks noChangeArrowheads="1"/>
          </p:cNvSpPr>
          <p:nvPr/>
        </p:nvSpPr>
        <p:spPr bwMode="auto">
          <a:xfrm>
            <a:off x="2286000" y="4191000"/>
            <a:ext cx="129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PWO</a:t>
            </a:r>
          </a:p>
        </p:txBody>
      </p:sp>
    </p:spTree>
  </p:cSld>
  <p:clrMapOvr>
    <a:masterClrMapping/>
  </p:clrMapOvr>
  <p:transition advTm="2056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3048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00FF"/>
                </a:solidFill>
                <a:latin typeface="Comic Sans MS" pitchFamily="66" charset="0"/>
              </a:rPr>
              <a:t>Can we use existing FCAL located at 10 m?</a:t>
            </a:r>
          </a:p>
        </p:txBody>
      </p:sp>
      <p:pic>
        <p:nvPicPr>
          <p:cNvPr id="8196" name="Content Placeholder 6" descr="1d-inmas-FCAL-10m.eps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343400" y="1295400"/>
            <a:ext cx="4525963" cy="4525963"/>
          </a:xfrm>
        </p:spPr>
      </p:pic>
      <p:pic>
        <p:nvPicPr>
          <p:cNvPr id="8197" name="Picture 7" descr="1d-inmas-pi0gamma2-norm-pwo.eps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228600"/>
            <a:ext cx="3292475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8" descr="1d-inmas-pi0gamma2-norm-pb.eps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3429000"/>
            <a:ext cx="3292475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TextBox 9"/>
          <p:cNvSpPr txBox="1">
            <a:spLocks noChangeArrowheads="1"/>
          </p:cNvSpPr>
          <p:nvPr/>
        </p:nvSpPr>
        <p:spPr bwMode="auto">
          <a:xfrm>
            <a:off x="1524000" y="1371600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Calibri" pitchFamily="34" charset="0"/>
              </a:rPr>
              <a:t>PWO</a:t>
            </a:r>
          </a:p>
        </p:txBody>
      </p:sp>
      <p:sp>
        <p:nvSpPr>
          <p:cNvPr id="8200" name="TextBox 10"/>
          <p:cNvSpPr txBox="1">
            <a:spLocks noChangeArrowheads="1"/>
          </p:cNvSpPr>
          <p:nvPr/>
        </p:nvSpPr>
        <p:spPr bwMode="auto">
          <a:xfrm>
            <a:off x="1066800" y="4267200"/>
            <a:ext cx="121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Calibri" pitchFamily="34" charset="0"/>
              </a:rPr>
              <a:t>Pb glass</a:t>
            </a:r>
          </a:p>
        </p:txBody>
      </p:sp>
      <p:sp>
        <p:nvSpPr>
          <p:cNvPr id="8201" name="TextBox 11"/>
          <p:cNvSpPr txBox="1">
            <a:spLocks noChangeArrowheads="1"/>
          </p:cNvSpPr>
          <p:nvPr/>
        </p:nvSpPr>
        <p:spPr bwMode="auto">
          <a:xfrm>
            <a:off x="4953000" y="2438400"/>
            <a:ext cx="129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Calibri" pitchFamily="34" charset="0"/>
              </a:rPr>
              <a:t>Pb glass</a:t>
            </a:r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5122" name="Equation" r:id="rId7" imgW="114151" imgH="215619" progId="Equation.3">
              <p:embed/>
            </p:oleObj>
          </a:graphicData>
        </a:graphic>
      </p:graphicFrame>
      <p:sp>
        <p:nvSpPr>
          <p:cNvPr id="8202" name="TextBox 13"/>
          <p:cNvSpPr txBox="1">
            <a:spLocks noChangeArrowheads="1"/>
          </p:cNvSpPr>
          <p:nvPr/>
        </p:nvSpPr>
        <p:spPr bwMode="auto">
          <a:xfrm>
            <a:off x="1066800" y="2057400"/>
            <a:ext cx="2057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Calibri" pitchFamily="34" charset="0"/>
              </a:rPr>
              <a:t>σ=6.7 MeV</a:t>
            </a:r>
          </a:p>
        </p:txBody>
      </p:sp>
      <p:sp>
        <p:nvSpPr>
          <p:cNvPr id="8203" name="TextBox 14"/>
          <p:cNvSpPr txBox="1">
            <a:spLocks noChangeArrowheads="1"/>
          </p:cNvSpPr>
          <p:nvPr/>
        </p:nvSpPr>
        <p:spPr bwMode="auto">
          <a:xfrm>
            <a:off x="1600200" y="5867400"/>
            <a:ext cx="2057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Calibri" pitchFamily="34" charset="0"/>
              </a:rPr>
              <a:t>σ=16.2 MeV</a:t>
            </a:r>
          </a:p>
        </p:txBody>
      </p:sp>
      <p:sp>
        <p:nvSpPr>
          <p:cNvPr id="8204" name="TextBox 15"/>
          <p:cNvSpPr txBox="1">
            <a:spLocks noChangeArrowheads="1"/>
          </p:cNvSpPr>
          <p:nvPr/>
        </p:nvSpPr>
        <p:spPr bwMode="auto">
          <a:xfrm>
            <a:off x="4572000" y="3124200"/>
            <a:ext cx="2057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Calibri" pitchFamily="34" charset="0"/>
              </a:rPr>
              <a:t>σ=14.5  MeV</a:t>
            </a:r>
          </a:p>
        </p:txBody>
      </p:sp>
      <p:sp>
        <p:nvSpPr>
          <p:cNvPr id="8205" name="TextBox 16"/>
          <p:cNvSpPr txBox="1">
            <a:spLocks noChangeArrowheads="1"/>
          </p:cNvSpPr>
          <p:nvPr/>
        </p:nvSpPr>
        <p:spPr bwMode="auto">
          <a:xfrm>
            <a:off x="1219200" y="990600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Z=6 m</a:t>
            </a:r>
          </a:p>
        </p:txBody>
      </p:sp>
      <p:sp>
        <p:nvSpPr>
          <p:cNvPr id="8206" name="TextBox 17"/>
          <p:cNvSpPr txBox="1">
            <a:spLocks noChangeArrowheads="1"/>
          </p:cNvSpPr>
          <p:nvPr/>
        </p:nvSpPr>
        <p:spPr bwMode="auto">
          <a:xfrm>
            <a:off x="5486400" y="5562600"/>
            <a:ext cx="2362200" cy="3048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Invariant Mass of 4</a:t>
            </a:r>
            <a:r>
              <a:rPr lang="el-GR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(GeV)</a:t>
            </a:r>
            <a:endParaRPr lang="en-US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207" name="TextBox 18"/>
          <p:cNvSpPr txBox="1">
            <a:spLocks noChangeArrowheads="1"/>
          </p:cNvSpPr>
          <p:nvPr/>
        </p:nvSpPr>
        <p:spPr bwMode="auto">
          <a:xfrm>
            <a:off x="1371600" y="3352800"/>
            <a:ext cx="2362200" cy="3048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Invariant Mass of 4</a:t>
            </a:r>
            <a:r>
              <a:rPr lang="el-GR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(GeV)</a:t>
            </a:r>
            <a:endParaRPr lang="en-US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208" name="TextBox 19"/>
          <p:cNvSpPr txBox="1">
            <a:spLocks noChangeArrowheads="1"/>
          </p:cNvSpPr>
          <p:nvPr/>
        </p:nvSpPr>
        <p:spPr bwMode="auto">
          <a:xfrm>
            <a:off x="1295400" y="6553200"/>
            <a:ext cx="2362200" cy="3048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Invariant Mass of 4</a:t>
            </a:r>
            <a:r>
              <a:rPr lang="el-GR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(GeV)</a:t>
            </a:r>
            <a:endParaRPr lang="en-US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209" name="TextBox 20"/>
          <p:cNvSpPr txBox="1">
            <a:spLocks noChangeArrowheads="1"/>
          </p:cNvSpPr>
          <p:nvPr/>
        </p:nvSpPr>
        <p:spPr bwMode="auto">
          <a:xfrm>
            <a:off x="990600" y="3810000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Z=6  m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B259D-526C-4D3F-9157-2CDC0A15D526}" type="slidenum">
              <a:rPr lang="en-US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305800" cy="4699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Detection of recoil p by GlueX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6BB4-C5C2-446F-A0AC-0C36965D76EA}" type="slidenum">
              <a:rPr lang="en-US"/>
              <a:pPr/>
              <a:t>42</a:t>
            </a:fld>
            <a:endParaRPr lang="en-US"/>
          </a:p>
        </p:txBody>
      </p:sp>
      <p:pic>
        <p:nvPicPr>
          <p:cNvPr id="55300" name="Content Placeholder 10" descr="p_eta_kin.eps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0" y="990600"/>
            <a:ext cx="6248400" cy="50752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305800" cy="6985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Comparison of different crystals</a:t>
            </a:r>
            <a:b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>(From R. Y. Zhu)</a:t>
            </a:r>
            <a:endParaRPr lang="en-US" sz="2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73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" y="1109663"/>
            <a:ext cx="7315200" cy="5595937"/>
          </a:xfrm>
          <a:noFill/>
        </p:spPr>
      </p:pic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2667000" y="2514600"/>
            <a:ext cx="5105400" cy="228600"/>
          </a:xfrm>
          <a:prstGeom prst="rect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57349" name="Rectangle 7"/>
          <p:cNvSpPr>
            <a:spLocks noChangeArrowheads="1"/>
          </p:cNvSpPr>
          <p:nvPr/>
        </p:nvSpPr>
        <p:spPr bwMode="auto">
          <a:xfrm>
            <a:off x="2743200" y="3810000"/>
            <a:ext cx="5105400" cy="228600"/>
          </a:xfrm>
          <a:prstGeom prst="rect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F80CC-2360-484C-B61F-64D7B1980E8A}" type="slidenum">
              <a:rPr lang="en-US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066800"/>
            <a:ext cx="4166711" cy="3151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The Most Common </a:t>
            </a:r>
            <a:r>
              <a:rPr lang="el-GR" sz="3200" dirty="0" smtClean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 Decay Modes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066800" y="4419600"/>
          <a:ext cx="6096000" cy="2164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25039"/>
                <a:gridCol w="2216727"/>
                <a:gridCol w="2454234"/>
              </a:tblGrid>
              <a:tr h="54863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Final State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Branching Ratio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(decreasing order)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Physics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Interest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6065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2</a:t>
                      </a:r>
                      <a:r>
                        <a:rPr lang="el-GR" sz="1600" dirty="0" smtClean="0">
                          <a:latin typeface="Comic Sans MS" pitchFamily="66" charset="0"/>
                        </a:rPr>
                        <a:t>γ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0.39</a:t>
                      </a:r>
                      <a:endParaRPr lang="en-US" sz="1600" baseline="3000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baseline="0" dirty="0" smtClean="0">
                          <a:latin typeface="Comic Sans MS" pitchFamily="66" charset="0"/>
                        </a:rPr>
                        <a:t>η</a:t>
                      </a:r>
                      <a:r>
                        <a:rPr lang="en-US" sz="1600" baseline="0" dirty="0" smtClean="0">
                          <a:latin typeface="Comic Sans MS" pitchFamily="66" charset="0"/>
                        </a:rPr>
                        <a:t>, </a:t>
                      </a:r>
                      <a:r>
                        <a:rPr lang="el-GR" sz="1600" baseline="0" dirty="0" smtClean="0">
                          <a:latin typeface="Comic Sans MS" pitchFamily="66" charset="0"/>
                        </a:rPr>
                        <a:t>η</a:t>
                      </a:r>
                      <a:r>
                        <a:rPr lang="en-US" sz="1600" baseline="0" dirty="0" smtClean="0">
                          <a:latin typeface="Comic Sans MS" pitchFamily="66" charset="0"/>
                        </a:rPr>
                        <a:t>’, </a:t>
                      </a:r>
                      <a:r>
                        <a:rPr lang="el-GR" sz="1600" baseline="0" dirty="0" smtClean="0">
                          <a:latin typeface="Comic Sans MS" pitchFamily="66" charset="0"/>
                        </a:rPr>
                        <a:t>π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0 </a:t>
                      </a:r>
                      <a:r>
                        <a:rPr lang="en-US" sz="1600" baseline="0" dirty="0" smtClean="0">
                          <a:latin typeface="Comic Sans MS" pitchFamily="66" charset="0"/>
                        </a:rPr>
                        <a:t>mixing</a:t>
                      </a:r>
                      <a:endParaRPr lang="en-US" sz="1600" baseline="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26065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3</a:t>
                      </a:r>
                      <a:r>
                        <a:rPr lang="el-GR" sz="1600" dirty="0" smtClean="0">
                          <a:latin typeface="Comic Sans MS" pitchFamily="66" charset="0"/>
                        </a:rPr>
                        <a:t>π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0</a:t>
                      </a:r>
                      <a:endParaRPr lang="en-US" sz="1600" baseline="3000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omic Sans MS" pitchFamily="66" charset="0"/>
                        </a:rPr>
                        <a:t>0.33</a:t>
                      </a:r>
                      <a:endParaRPr lang="en-US" sz="1600" baseline="3000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omic Sans MS" pitchFamily="66" charset="0"/>
                        </a:rPr>
                        <a:t>m</a:t>
                      </a:r>
                      <a:r>
                        <a:rPr lang="en-US" sz="1600" baseline="-25000" dirty="0" smtClean="0">
                          <a:latin typeface="Comic Sans MS" pitchFamily="66" charset="0"/>
                        </a:rPr>
                        <a:t>u 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– </a:t>
                      </a:r>
                      <a:r>
                        <a:rPr lang="en-US" sz="1600" dirty="0" err="1" smtClean="0">
                          <a:latin typeface="Comic Sans MS" pitchFamily="66" charset="0"/>
                        </a:rPr>
                        <a:t>m</a:t>
                      </a:r>
                      <a:r>
                        <a:rPr lang="en-US" sz="1600" baseline="-25000" dirty="0" err="1" smtClean="0">
                          <a:latin typeface="Comic Sans MS" pitchFamily="66" charset="0"/>
                        </a:rPr>
                        <a:t>d</a:t>
                      </a:r>
                      <a:r>
                        <a:rPr lang="en-US" sz="1600" dirty="0" smtClean="0">
                          <a:latin typeface="Comic Sans MS" pitchFamily="66" charset="0"/>
                        </a:rPr>
                        <a:t>, </a:t>
                      </a:r>
                    </a:p>
                    <a:p>
                      <a:pPr algn="ctr"/>
                      <a:r>
                        <a:rPr lang="el-GR" sz="1600" dirty="0" smtClean="0">
                          <a:latin typeface="Comic Sans MS" pitchFamily="66" charset="0"/>
                        </a:rPr>
                        <a:t>ππ</a:t>
                      </a:r>
                      <a:r>
                        <a:rPr lang="en-US" sz="1600" baseline="0" dirty="0" smtClean="0">
                          <a:latin typeface="Comic Sans MS" pitchFamily="66" charset="0"/>
                        </a:rPr>
                        <a:t> scattering length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260652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>
                          <a:latin typeface="Comic Sans MS" pitchFamily="66" charset="0"/>
                        </a:rPr>
                        <a:t>π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+</a:t>
                      </a:r>
                      <a:r>
                        <a:rPr lang="el-GR" sz="1600" dirty="0" smtClean="0">
                          <a:latin typeface="Comic Sans MS" pitchFamily="66" charset="0"/>
                        </a:rPr>
                        <a:t>π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-</a:t>
                      </a:r>
                      <a:r>
                        <a:rPr lang="el-GR" sz="1600" dirty="0" smtClean="0">
                          <a:latin typeface="Comic Sans MS" pitchFamily="66" charset="0"/>
                        </a:rPr>
                        <a:t>π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0</a:t>
                      </a:r>
                      <a:endParaRPr lang="en-US" sz="1600" baseline="30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omic Sans MS" pitchFamily="66" charset="0"/>
                        </a:rPr>
                        <a:t>0.23</a:t>
                      </a:r>
                      <a:endParaRPr lang="en-US" sz="1600" baseline="30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260652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>
                          <a:latin typeface="Comic Sans MS" pitchFamily="66" charset="0"/>
                        </a:rPr>
                        <a:t>π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+</a:t>
                      </a:r>
                      <a:r>
                        <a:rPr lang="el-GR" sz="1600" dirty="0" smtClean="0">
                          <a:latin typeface="Comic Sans MS" pitchFamily="66" charset="0"/>
                        </a:rPr>
                        <a:t>π</a:t>
                      </a:r>
                      <a:r>
                        <a:rPr lang="en-US" sz="1600" baseline="30000" dirty="0" smtClean="0">
                          <a:latin typeface="Comic Sans MS" pitchFamily="66" charset="0"/>
                        </a:rPr>
                        <a:t>-</a:t>
                      </a:r>
                      <a:r>
                        <a:rPr lang="el-GR" sz="1600" dirty="0" smtClean="0">
                          <a:latin typeface="Comic Sans MS" pitchFamily="66" charset="0"/>
                        </a:rPr>
                        <a:t>γ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omic Sans MS" pitchFamily="66" charset="0"/>
                        </a:rPr>
                        <a:t>0.046</a:t>
                      </a:r>
                      <a:endParaRPr lang="en-US" sz="1600" baseline="30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72400" y="762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PDG 2011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EA699-F0C6-472A-919A-816F126BDDD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335280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mic Sans MS" pitchFamily="66" charset="0"/>
              </a:rPr>
              <a:t>All-neutral final states </a:t>
            </a:r>
          </a:p>
          <a:p>
            <a:r>
              <a:rPr lang="en-US" sz="1600" dirty="0" smtClean="0">
                <a:latin typeface="Comic Sans MS" pitchFamily="66" charset="0"/>
              </a:rPr>
              <a:t>in yellow.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85800" y="4267200"/>
            <a:ext cx="30480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629400" y="1828800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omic Sans MS" pitchFamily="66" charset="0"/>
              </a:rPr>
              <a:t>The </a:t>
            </a:r>
            <a:r>
              <a:rPr lang="en-US" sz="1600" dirty="0" smtClean="0">
                <a:solidFill>
                  <a:srgbClr val="00B0F0"/>
                </a:solidFill>
                <a:latin typeface="Comic Sans MS" pitchFamily="66" charset="0"/>
              </a:rPr>
              <a:t>light blue sliver </a:t>
            </a:r>
            <a:r>
              <a:rPr lang="en-US" sz="1600" dirty="0" smtClean="0">
                <a:latin typeface="Comic Sans MS" pitchFamily="66" charset="0"/>
              </a:rPr>
              <a:t>represents BR = 0.7%. </a:t>
            </a:r>
          </a:p>
          <a:p>
            <a:pPr algn="ctr"/>
            <a:r>
              <a:rPr lang="en-US" sz="1600" dirty="0" smtClean="0">
                <a:latin typeface="Comic Sans MS" pitchFamily="66" charset="0"/>
              </a:rPr>
              <a:t>All other </a:t>
            </a:r>
            <a:r>
              <a:rPr lang="el-GR" sz="1600" dirty="0" smtClean="0">
                <a:latin typeface="Comic Sans MS" pitchFamily="66" charset="0"/>
              </a:rPr>
              <a:t>η</a:t>
            </a:r>
            <a:r>
              <a:rPr lang="en-US" sz="1600" dirty="0" smtClean="0">
                <a:latin typeface="Comic Sans MS" pitchFamily="66" charset="0"/>
              </a:rPr>
              <a:t> rare decays  would be invisible on this pie chart.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572000" y="1600200"/>
            <a:ext cx="2286000" cy="533400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086600" y="4648200"/>
            <a:ext cx="205740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Remember: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These two reactions can be a big background for  all-neutral decays </a:t>
            </a:r>
          </a:p>
          <a:p>
            <a:pPr algn="ctr"/>
            <a:r>
              <a:rPr lang="el-GR" sz="1600" dirty="0" smtClean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</a:t>
            </a:r>
            <a:r>
              <a:rPr lang="en-US" sz="1600" dirty="0" err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lotsa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 photons.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  </a:t>
            </a:r>
          </a:p>
        </p:txBody>
      </p:sp>
      <p:sp>
        <p:nvSpPr>
          <p:cNvPr id="18" name="Oval 17"/>
          <p:cNvSpPr/>
          <p:nvPr/>
        </p:nvSpPr>
        <p:spPr>
          <a:xfrm>
            <a:off x="1295400" y="4953000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152400"/>
            <a:ext cx="8458200" cy="850900"/>
          </a:xfrm>
        </p:spPr>
        <p:txBody>
          <a:bodyPr/>
          <a:lstStyle/>
          <a:p>
            <a:pPr algn="ctr">
              <a:defRPr/>
            </a:pP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Recent History of </a:t>
            </a:r>
            <a:r>
              <a:rPr lang="el-GR" sz="2400" dirty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l-GR" sz="2400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→</a:t>
            </a:r>
            <a:r>
              <a:rPr lang="el-GR" sz="2400" dirty="0">
                <a:solidFill>
                  <a:srgbClr val="FF00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</a:t>
            </a:r>
            <a:r>
              <a:rPr lang="en-US" sz="2400" baseline="30000" dirty="0">
                <a:solidFill>
                  <a:srgbClr val="FF00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0</a:t>
            </a:r>
            <a:r>
              <a:rPr lang="el-GR" sz="2400" dirty="0">
                <a:solidFill>
                  <a:srgbClr val="FF0000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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 Measurements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9B4BE-380E-4EB2-BB6C-756E027FF603}" type="slidenum">
              <a:rPr lang="en-US"/>
              <a:pPr/>
              <a:t>6</a:t>
            </a:fld>
            <a:endParaRPr lang="en-US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4495800" y="533400"/>
            <a:ext cx="4724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8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GAMS Experiment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The </a:t>
            </a:r>
            <a:r>
              <a:rPr lang="el-GR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η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’s were produced with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30 </a:t>
            </a:r>
            <a:r>
              <a:rPr lang="en-US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GeV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/c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</a:t>
            </a:r>
            <a:r>
              <a:rPr lang="en-US" sz="18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-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 beam in the </a:t>
            </a:r>
            <a:r>
              <a:rPr lang="en-US" sz="18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-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p</a:t>
            </a:r>
            <a:r>
              <a:rPr lang="el-GR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S Mincho" pitchFamily="49" charset="-128"/>
                <a:cs typeface="Arial" charset="0"/>
                <a:sym typeface="Symbol" pitchFamily="18" charset="2"/>
              </a:rPr>
              <a:t>→</a:t>
            </a:r>
            <a:r>
              <a:rPr lang="el-GR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S Mincho" pitchFamily="49" charset="-128"/>
                <a:cs typeface="Arial" charset="0"/>
                <a:sym typeface="Symbol" pitchFamily="18" charset="2"/>
              </a:rPr>
              <a:t>η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S Mincho" pitchFamily="49" charset="-128"/>
                <a:cs typeface="Arial" charset="0"/>
                <a:sym typeface="Symbol" pitchFamily="18" charset="2"/>
              </a:rPr>
              <a:t> + neutron</a:t>
            </a:r>
            <a:endParaRPr lang="el-GR" sz="1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ea typeface="MS Mincho" pitchFamily="49" charset="-128"/>
              <a:cs typeface="Arial" charset="0"/>
              <a:sym typeface="Symbol" pitchFamily="18" charset="2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 Decay ’s were detected by lead-glass calorimeter</a:t>
            </a:r>
          </a:p>
        </p:txBody>
      </p:sp>
      <p:pic>
        <p:nvPicPr>
          <p:cNvPr id="11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419600" y="2133600"/>
            <a:ext cx="2362200" cy="1363663"/>
          </a:xfrm>
          <a:noFill/>
        </p:spPr>
      </p:pic>
      <p:pic>
        <p:nvPicPr>
          <p:cNvPr id="12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162800" y="1828800"/>
            <a:ext cx="1828800" cy="1782763"/>
          </a:xfrm>
          <a:noFill/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4572000" y="3733800"/>
            <a:ext cx="4572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000000"/>
              </a:buClr>
            </a:pPr>
            <a:r>
              <a:rPr lang="en-US" sz="1800">
                <a:solidFill>
                  <a:srgbClr val="008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CB –</a:t>
            </a:r>
            <a:r>
              <a:rPr lang="en-US" sz="1800">
                <a:solidFill>
                  <a:srgbClr val="008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  <a:sym typeface="Symbol" pitchFamily="18" charset="2"/>
              </a:rPr>
              <a:t>AGS </a:t>
            </a:r>
            <a:r>
              <a:rPr lang="en-US" sz="1800">
                <a:solidFill>
                  <a:srgbClr val="008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experiment 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The </a:t>
            </a:r>
            <a:r>
              <a:rPr lang="el-GR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η</a:t>
            </a:r>
            <a:r>
              <a:rPr 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’s were produced with </a:t>
            </a:r>
            <a:r>
              <a:rPr lang="en-US" sz="1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720 MeV/c</a:t>
            </a:r>
            <a:r>
              <a:rPr 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 </a:t>
            </a:r>
            <a:r>
              <a:rPr 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</a:t>
            </a:r>
            <a:r>
              <a:rPr lang="en-US" sz="1800" baseline="30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-</a:t>
            </a:r>
            <a:r>
              <a:rPr 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 beam through the </a:t>
            </a:r>
            <a:r>
              <a:rPr lang="en-US" sz="1800" baseline="30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-</a:t>
            </a:r>
            <a:r>
              <a:rPr 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p</a:t>
            </a:r>
            <a:r>
              <a:rPr lang="el-GR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S Mincho" pitchFamily="49" charset="-128"/>
                <a:cs typeface="Arial" charset="0"/>
                <a:sym typeface="Symbol" pitchFamily="18" charset="2"/>
              </a:rPr>
              <a:t>→η</a:t>
            </a:r>
            <a:r>
              <a:rPr 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S Mincho" pitchFamily="49" charset="-128"/>
                <a:cs typeface="Arial" charset="0"/>
                <a:sym typeface="Symbol" pitchFamily="18" charset="2"/>
              </a:rPr>
              <a:t>n </a:t>
            </a:r>
            <a:endParaRPr lang="el-GR" sz="18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ea typeface="MS Mincho" pitchFamily="49" charset="-128"/>
              <a:cs typeface="Arial" charset="0"/>
              <a:sym typeface="Symbol" pitchFamily="18" charset="2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Decay ’s energy range: 50-500 MeV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75163" y="5035550"/>
            <a:ext cx="1773237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381000" y="5638800"/>
            <a:ext cx="3429000" cy="990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</a:pPr>
            <a:r>
              <a:rPr 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Major Background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</a:t>
            </a:r>
            <a:r>
              <a:rPr lang="en-US" sz="18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-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p</a:t>
            </a:r>
            <a:r>
              <a:rPr lang="el-GR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S Mincho" pitchFamily="49" charset="-128"/>
                <a:cs typeface="Arial" charset="0"/>
                <a:sym typeface="Symbol" pitchFamily="18" charset="2"/>
              </a:rPr>
              <a:t>→ 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</a:t>
            </a:r>
            <a:r>
              <a:rPr lang="en-US" sz="18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0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</a:t>
            </a:r>
            <a:r>
              <a:rPr lang="en-US" sz="1800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0 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+</a:t>
            </a:r>
            <a:r>
              <a:rPr lang="en-US" sz="1800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S Mincho" pitchFamily="49" charset="-128"/>
                <a:sym typeface="Symbol" pitchFamily="18" charset="2"/>
              </a:rPr>
              <a:t>neutron</a:t>
            </a:r>
            <a:endParaRPr lang="el-GR" sz="1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ea typeface="MS Mincho" pitchFamily="49" charset="-128"/>
              <a:sym typeface="Symbol" pitchFamily="18" charset="2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 </a:t>
            </a:r>
            <a:r>
              <a:rPr lang="el-GR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S Mincho" pitchFamily="49" charset="-128"/>
                <a:sym typeface="Symbol" pitchFamily="18" charset="2"/>
              </a:rPr>
              <a:t>η →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</a:t>
            </a:r>
            <a:r>
              <a:rPr lang="en-US" sz="18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0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</a:t>
            </a:r>
            <a:r>
              <a:rPr lang="en-US" sz="18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0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</a:t>
            </a:r>
            <a:r>
              <a:rPr lang="en-US" sz="1800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0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/>
              </a:rPr>
              <a:t>6</a:t>
            </a:r>
            <a:endParaRPr lang="en-US" sz="1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ea typeface="MS Mincho" pitchFamily="49" charset="-128"/>
              <a:sym typeface="Symbol" pitchFamily="18" charset="2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endParaRPr lang="en-US" sz="1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ea typeface="MS Mincho" pitchFamily="49" charset="-128"/>
              <a:sym typeface="Symbol" pitchFamily="18" charset="2"/>
            </a:endParaRPr>
          </a:p>
        </p:txBody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5486400" y="5334000"/>
            <a:ext cx="1143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NaI</a:t>
            </a:r>
          </a:p>
        </p:txBody>
      </p:sp>
      <p:pic>
        <p:nvPicPr>
          <p:cNvPr id="23" name="Picture 20" descr="CB_prakhov08-1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5078413"/>
            <a:ext cx="20574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6" name="Picture 25" descr="data-pi0gamma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400" y="685800"/>
            <a:ext cx="4318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7" name="Text Box 26"/>
          <p:cNvSpPr txBox="1">
            <a:spLocks noChangeArrowheads="1"/>
          </p:cNvSpPr>
          <p:nvPr/>
        </p:nvSpPr>
        <p:spPr bwMode="auto">
          <a:xfrm>
            <a:off x="685800" y="990600"/>
            <a:ext cx="31242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8000"/>
                </a:solidFill>
                <a:latin typeface="Comic Sans MS" pitchFamily="66" charset="0"/>
              </a:rPr>
              <a:t>After 1980</a:t>
            </a:r>
          </a:p>
        </p:txBody>
      </p:sp>
      <p:sp>
        <p:nvSpPr>
          <p:cNvPr id="28" name="Left Arrow 27"/>
          <p:cNvSpPr>
            <a:spLocks noChangeArrowheads="1"/>
          </p:cNvSpPr>
          <p:nvPr/>
        </p:nvSpPr>
        <p:spPr bwMode="auto">
          <a:xfrm rot="-1501564">
            <a:off x="1374775" y="2255838"/>
            <a:ext cx="609600" cy="152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828800" y="1828800"/>
            <a:ext cx="1600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660066"/>
                </a:solidFill>
                <a:latin typeface="Comic Sans MS" pitchFamily="66" charset="0"/>
              </a:rPr>
              <a:t>High energy </a:t>
            </a:r>
            <a:r>
              <a:rPr lang="el-GR" sz="1400" dirty="0">
                <a:solidFill>
                  <a:srgbClr val="66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η</a:t>
            </a:r>
            <a:r>
              <a:rPr lang="en-US" sz="1400" dirty="0">
                <a:solidFill>
                  <a:srgbClr val="66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production</a:t>
            </a:r>
            <a:r>
              <a:rPr lang="en-US" sz="1400" dirty="0">
                <a:solidFill>
                  <a:srgbClr val="660066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1371600" y="3810000"/>
            <a:ext cx="2057400" cy="762000"/>
          </a:xfrm>
          <a:prstGeom prst="ellipse">
            <a:avLst/>
          </a:prstGeom>
          <a:noFill/>
          <a:ln w="9525" algn="ctr">
            <a:solidFill>
              <a:srgbClr val="00FF00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667000" y="3590925"/>
            <a:ext cx="1600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660066"/>
                </a:solidFill>
                <a:latin typeface="Comic Sans MS" pitchFamily="66" charset="0"/>
              </a:rPr>
              <a:t>Low energy </a:t>
            </a:r>
            <a:r>
              <a:rPr lang="el-GR" sz="1400" dirty="0">
                <a:solidFill>
                  <a:srgbClr val="66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η</a:t>
            </a:r>
            <a:r>
              <a:rPr lang="en-US" sz="1400" dirty="0">
                <a:solidFill>
                  <a:srgbClr val="66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production</a:t>
            </a:r>
            <a:r>
              <a:rPr lang="en-US" sz="1400" dirty="0">
                <a:solidFill>
                  <a:srgbClr val="660066"/>
                </a:solidFill>
                <a:latin typeface="Comic Sans MS" pitchFamily="66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 advTm="754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6" grpId="0" animBg="1"/>
      <p:bldP spid="22" grpId="0"/>
      <p:bldP spid="28" grpId="0" animBg="1"/>
      <p:bldP spid="29" grpId="0"/>
      <p:bldP spid="30" grpId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7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F6E8971-223F-43A0-BC39-35C35E2D5B4A}" type="slidenum">
              <a:rPr lang="en-US" sz="1400">
                <a:latin typeface="Arial" charset="0"/>
              </a:rPr>
              <a:pPr algn="r"/>
              <a:t>7</a:t>
            </a:fld>
            <a:endParaRPr lang="en-US" sz="1400">
              <a:latin typeface="Arial" charset="0"/>
            </a:endParaRPr>
          </a:p>
        </p:txBody>
      </p:sp>
      <p:sp>
        <p:nvSpPr>
          <p:cNvPr id="194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381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Proposed Experiment in Hall D </a:t>
            </a:r>
            <a:endParaRPr lang="en-US" sz="2800" dirty="0" smtClean="0">
              <a:solidFill>
                <a:srgbClr val="FF0000"/>
              </a:solidFill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32772" name="AutoShape 8"/>
          <p:cNvSpPr>
            <a:spLocks noChangeArrowheads="1"/>
          </p:cNvSpPr>
          <p:nvPr/>
        </p:nvSpPr>
        <p:spPr bwMode="auto">
          <a:xfrm>
            <a:off x="1828800" y="54102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73" name="TextBox 86"/>
          <p:cNvSpPr txBox="1">
            <a:spLocks noChangeArrowheads="1"/>
          </p:cNvSpPr>
          <p:nvPr/>
        </p:nvSpPr>
        <p:spPr bwMode="auto">
          <a:xfrm>
            <a:off x="7543800" y="990600"/>
            <a:ext cx="1066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FCAL</a:t>
            </a:r>
          </a:p>
        </p:txBody>
      </p:sp>
      <p:sp>
        <p:nvSpPr>
          <p:cNvPr id="32774" name="Rectangle 88"/>
          <p:cNvSpPr>
            <a:spLocks noChangeArrowheads="1"/>
          </p:cNvSpPr>
          <p:nvPr/>
        </p:nvSpPr>
        <p:spPr bwMode="auto">
          <a:xfrm>
            <a:off x="76200" y="4343400"/>
            <a:ext cx="7848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Simultaneously measure the 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</a:rPr>
              <a:t>η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  <a:cs typeface="Arial" charset="0"/>
              </a:rPr>
              <a:t>→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</a:t>
            </a:r>
            <a:r>
              <a:rPr lang="en-US" sz="1800" b="1" baseline="30000" dirty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0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</a:t>
            </a:r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, 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</a:rPr>
              <a:t>η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  <a:cs typeface="Arial" charset="0"/>
              </a:rPr>
              <a:t> →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</a:t>
            </a:r>
            <a:r>
              <a:rPr lang="en-US" sz="1800" b="1" baseline="30000" dirty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0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</a:t>
            </a:r>
            <a:r>
              <a:rPr lang="en-US" sz="1800" b="1" baseline="30000" dirty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0</a:t>
            </a:r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, 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</a:rPr>
              <a:t>η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  <a:cs typeface="Arial" charset="0"/>
              </a:rPr>
              <a:t>→</a:t>
            </a:r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3</a:t>
            </a:r>
            <a:r>
              <a:rPr lang="el-GR" sz="1800" b="1" dirty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</a:t>
            </a:r>
            <a:r>
              <a:rPr lang="en-US" sz="1800" b="1" dirty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, and     </a:t>
            </a:r>
            <a:endParaRPr lang="en-US" sz="1800" b="1" dirty="0">
              <a:solidFill>
                <a:schemeClr val="bg2"/>
              </a:solidFill>
            </a:endParaRPr>
          </a:p>
        </p:txBody>
      </p:sp>
      <p:sp>
        <p:nvSpPr>
          <p:cNvPr id="90" name="Text Placeholder 88"/>
          <p:cNvSpPr txBox="1">
            <a:spLocks/>
          </p:cNvSpPr>
          <p:nvPr/>
        </p:nvSpPr>
        <p:spPr bwMode="auto">
          <a:xfrm>
            <a:off x="381000" y="4724400"/>
            <a:ext cx="8610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2929FF"/>
              </a:buClr>
              <a:buFont typeface="Wingdings" pitchFamily="2" charset="2"/>
              <a:buChar char="q"/>
            </a:pP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Boosted </a:t>
            </a:r>
            <a:r>
              <a:rPr lang="el-GR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η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’s 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produced on LH</a:t>
            </a:r>
            <a:r>
              <a:rPr lang="en-US" sz="1600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2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target with </a:t>
            </a:r>
            <a:r>
              <a:rPr lang="en-US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9-11.7 </a:t>
            </a:r>
            <a:r>
              <a:rPr lang="en-US" sz="16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GeV</a:t>
            </a:r>
            <a:r>
              <a:rPr lang="en-US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tagged 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photons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: </a:t>
            </a:r>
            <a:r>
              <a:rPr lang="el-G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MS Mincho" pitchFamily="49" charset="-128"/>
                <a:sym typeface="Symbol" pitchFamily="18" charset="2"/>
              </a:rPr>
              <a:t>γ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MS Mincho" pitchFamily="49" charset="-128"/>
                <a:sym typeface="Symbol" pitchFamily="18" charset="2"/>
              </a:rPr>
              <a:t>+p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Arial" charset="0"/>
                <a:sym typeface="Symbol" pitchFamily="18" charset="2"/>
              </a:rPr>
              <a:t> → </a:t>
            </a:r>
            <a:r>
              <a:rPr lang="el-G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MS Mincho" pitchFamily="49" charset="-128"/>
                <a:sym typeface="Symbol" pitchFamily="18" charset="2"/>
              </a:rPr>
              <a:t>η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MS Mincho" pitchFamily="49" charset="-128"/>
                <a:sym typeface="Symbol" pitchFamily="18" charset="2"/>
              </a:rPr>
              <a:t>+p</a:t>
            </a:r>
            <a:endParaRPr lang="en-US" sz="16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ea typeface="MS Mincho" pitchFamily="49" charset="-128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Clr>
                <a:srgbClr val="2929FF"/>
              </a:buClr>
              <a:buFont typeface="Wingdings" pitchFamily="2" charset="2"/>
              <a:buChar char="q"/>
            </a:pP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Upgraded Forward Calorimeter with 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PbWO</a:t>
            </a:r>
            <a:r>
              <a:rPr lang="en-US" sz="16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4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(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FCAL-II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)  to detect multi-photons from the </a:t>
            </a:r>
            <a:r>
              <a:rPr lang="el-GR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η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decays</a:t>
            </a:r>
            <a:endParaRPr lang="en-US" sz="32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marL="342900" indent="-342900" algn="l">
              <a:spcBef>
                <a:spcPct val="20000"/>
              </a:spcBef>
              <a:buClr>
                <a:srgbClr val="2929FF"/>
              </a:buClr>
              <a:buFont typeface="Wingdings" pitchFamily="2" charset="2"/>
              <a:buChar char="q"/>
            </a:pP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Further 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reduce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Arial" charset="0"/>
                <a:sym typeface="Symbol" pitchFamily="18" charset="2"/>
              </a:rPr>
              <a:t>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p</a:t>
            </a:r>
            <a:r>
              <a:rPr lang="el-GR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S Mincho" pitchFamily="49" charset="-128"/>
                <a:cs typeface="Arial" charset="0"/>
                <a:sym typeface="Symbol" pitchFamily="18" charset="2"/>
              </a:rPr>
              <a:t>→ 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</a:t>
            </a:r>
            <a:r>
              <a:rPr lang="en-US" sz="16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0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</a:t>
            </a:r>
            <a:r>
              <a:rPr lang="en-US" sz="16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0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sym typeface="Symbol" pitchFamily="18" charset="2"/>
              </a:rPr>
              <a:t>p and other 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S Mincho" pitchFamily="49" charset="-128"/>
                <a:sym typeface="Symbol" pitchFamily="18" charset="2"/>
              </a:rPr>
              <a:t>background</a:t>
            </a:r>
            <a:r>
              <a:rPr lang="zh-CN" alt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宋体" pitchFamily="2" charset="-122"/>
                <a:sym typeface="Symbol" pitchFamily="18" charset="2"/>
              </a:rPr>
              <a:t> 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by </a:t>
            </a:r>
            <a:r>
              <a:rPr lang="en-US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detecting recoil </a:t>
            </a:r>
            <a:r>
              <a:rPr lang="en-US" sz="16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p’s</a:t>
            </a:r>
            <a:r>
              <a:rPr lang="en-US" sz="16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with </a:t>
            </a:r>
            <a:r>
              <a:rPr lang="en-US" sz="1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GlueX</a:t>
            </a: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detector </a:t>
            </a:r>
          </a:p>
        </p:txBody>
      </p:sp>
      <p:sp>
        <p:nvSpPr>
          <p:cNvPr id="79" name="Slide Number Placeholder 7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E8D6-2C06-42B7-9D55-2C1F9DFFC00E}" type="slidenum">
              <a:rPr lang="en-US"/>
              <a:pPr/>
              <a:t>7</a:t>
            </a:fld>
            <a:endParaRPr lang="en-US"/>
          </a:p>
        </p:txBody>
      </p:sp>
      <p:sp>
        <p:nvSpPr>
          <p:cNvPr id="32777" name="Rectangle 87"/>
          <p:cNvSpPr>
            <a:spLocks noChangeArrowheads="1"/>
          </p:cNvSpPr>
          <p:nvPr/>
        </p:nvSpPr>
        <p:spPr bwMode="auto">
          <a:xfrm>
            <a:off x="6553200" y="4324350"/>
            <a:ext cx="927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chemeClr val="bg2"/>
                </a:solidFill>
                <a:latin typeface="Comic Sans MS" pitchFamily="66" charset="0"/>
              </a:rPr>
              <a:t>η</a:t>
            </a:r>
            <a:r>
              <a:rPr lang="el-GR" b="1" dirty="0">
                <a:solidFill>
                  <a:schemeClr val="bg2"/>
                </a:solidFill>
                <a:latin typeface="Comic Sans MS" pitchFamily="66" charset="0"/>
                <a:cs typeface="Arial" charset="0"/>
              </a:rPr>
              <a:t>→</a:t>
            </a:r>
            <a:r>
              <a:rPr lang="el-GR" b="1" dirty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</a:t>
            </a:r>
            <a:r>
              <a:rPr lang="en-US" b="1" baseline="30000" dirty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0</a:t>
            </a:r>
            <a:r>
              <a:rPr lang="el-GR" b="1" dirty="0">
                <a:solidFill>
                  <a:schemeClr val="bg2"/>
                </a:solidFill>
                <a:latin typeface="Comic Sans MS" pitchFamily="66" charset="0"/>
                <a:cs typeface="Arial" charset="0"/>
                <a:sym typeface="Symbol" pitchFamily="18" charset="2"/>
              </a:rPr>
              <a:t></a:t>
            </a:r>
            <a:endParaRPr lang="en-US" dirty="0"/>
          </a:p>
        </p:txBody>
      </p:sp>
      <p:pic>
        <p:nvPicPr>
          <p:cNvPr id="3277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219200"/>
            <a:ext cx="536575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2779" name="Picture 11" descr="detector_labels_noplug.pd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762000"/>
            <a:ext cx="5486400" cy="342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3352800" y="1066800"/>
            <a:ext cx="990600" cy="304800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FFFFCC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1752600" y="2286000"/>
            <a:ext cx="914400" cy="914400"/>
          </a:xfrm>
          <a:prstGeom prst="ellipse">
            <a:avLst/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Tm="379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4699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New Equipment: FCAL-II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B1706-ADF1-4D15-B2D5-15D2966A61A2}" type="slidenum">
              <a:rPr lang="en-US"/>
              <a:pPr/>
              <a:t>8</a:t>
            </a:fld>
            <a:endParaRPr lang="en-US"/>
          </a:p>
        </p:txBody>
      </p:sp>
      <p:pic>
        <p:nvPicPr>
          <p:cNvPr id="40964" name="Picture 18" descr="hycal_oct_2_testlab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1371600"/>
            <a:ext cx="3042458" cy="2281844"/>
          </a:xfrm>
          <a:noFill/>
        </p:spPr>
      </p:pic>
      <p:sp>
        <p:nvSpPr>
          <p:cNvPr id="6" name="TextBox 5"/>
          <p:cNvSpPr txBox="1"/>
          <p:nvPr/>
        </p:nvSpPr>
        <p:spPr>
          <a:xfrm>
            <a:off x="609600" y="971550"/>
            <a:ext cx="21336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PrimEx HyCal</a:t>
            </a:r>
          </a:p>
        </p:txBody>
      </p:sp>
      <p:sp>
        <p:nvSpPr>
          <p:cNvPr id="40966" name="TextBox 6"/>
          <p:cNvSpPr txBox="1">
            <a:spLocks noChangeArrowheads="1"/>
          </p:cNvSpPr>
          <p:nvPr/>
        </p:nvSpPr>
        <p:spPr bwMode="auto">
          <a:xfrm>
            <a:off x="3657600" y="990600"/>
            <a:ext cx="5257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118x118 cm</a:t>
            </a:r>
            <a:r>
              <a:rPr lang="en-US" sz="1800" baseline="30000" dirty="0">
                <a:solidFill>
                  <a:srgbClr val="000000"/>
                </a:solidFill>
                <a:latin typeface="Comic Sans MS" pitchFamily="66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(3445 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PWO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modules) with a 12x12 cm</a:t>
            </a:r>
            <a:r>
              <a:rPr lang="en-US" sz="1800" baseline="30000" dirty="0" smtClean="0">
                <a:solidFill>
                  <a:srgbClr val="000000"/>
                </a:solidFill>
                <a:latin typeface="Comic Sans MS" pitchFamily="66" charset="0"/>
              </a:rPr>
              <a:t>2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central hole.</a:t>
            </a:r>
          </a:p>
          <a:p>
            <a:pPr algn="l">
              <a:buClr>
                <a:srgbClr val="FF0000"/>
              </a:buClr>
            </a:pPr>
            <a:endParaRPr lang="en-US" sz="1800" dirty="0">
              <a:solidFill>
                <a:srgbClr val="000000"/>
              </a:solidFill>
              <a:latin typeface="Comic Sans MS" pitchFamily="66" charset="0"/>
            </a:endParaRPr>
          </a:p>
          <a:p>
            <a:pPr algn="l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Similar 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to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the 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inner part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of the </a:t>
            </a:r>
            <a:r>
              <a:rPr lang="en-US" sz="1800" dirty="0" err="1" smtClean="0">
                <a:solidFill>
                  <a:srgbClr val="000000"/>
                </a:solidFill>
                <a:latin typeface="Comic Sans MS" pitchFamily="66" charset="0"/>
              </a:rPr>
              <a:t>PrimEx</a:t>
            </a:r>
            <a:r>
              <a:rPr lang="en-US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omic Sans MS" pitchFamily="66" charset="0"/>
              </a:rPr>
              <a:t>HyCal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with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minor modifications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to the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magnetic 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shielding.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endParaRPr lang="en-US" sz="18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40967" name="Picture 6" descr="PrimEx_0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191000"/>
            <a:ext cx="2665269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352800"/>
            <a:ext cx="3581399" cy="106385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0969" name="TextBox 6"/>
          <p:cNvSpPr txBox="1">
            <a:spLocks noChangeArrowheads="1"/>
          </p:cNvSpPr>
          <p:nvPr/>
        </p:nvSpPr>
        <p:spPr bwMode="auto">
          <a:xfrm>
            <a:off x="3276600" y="4824413"/>
            <a:ext cx="56388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Energy 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and 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angle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resolutions will be a factor </a:t>
            </a:r>
            <a:r>
              <a:rPr lang="en-US" sz="1800" dirty="0">
                <a:solidFill>
                  <a:srgbClr val="000000"/>
                </a:solidFill>
                <a:latin typeface="Comic Sans MS" pitchFamily="66" charset="0"/>
              </a:rPr>
              <a:t>of two better than current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FCAL-I (lead glass).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endParaRPr lang="en-US" sz="18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Also more </a:t>
            </a:r>
            <a:r>
              <a:rPr lang="en-US" dirty="0" err="1" smtClean="0">
                <a:solidFill>
                  <a:srgbClr val="000000"/>
                </a:solidFill>
                <a:latin typeface="Comic Sans MS" pitchFamily="66" charset="0"/>
              </a:rPr>
              <a:t>rad</a:t>
            </a: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-hard by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 one order of magnitude. </a:t>
            </a:r>
            <a:endParaRPr lang="en-US" sz="1800" dirty="0">
              <a:solidFill>
                <a:srgbClr val="000000"/>
              </a:solidFill>
              <a:latin typeface="Comic Sans MS" pitchFamily="66" charset="0"/>
            </a:endParaRPr>
          </a:p>
          <a:p>
            <a:pPr algn="l">
              <a:buClr>
                <a:srgbClr val="FF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 </a:t>
            </a: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Tm="38532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9" descr="recoil-an.png"/>
          <p:cNvPicPr>
            <a:picLocks noGrp="1" noChangeAspect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76800" y="3810000"/>
            <a:ext cx="2700338" cy="2700338"/>
          </a:xfrm>
        </p:spPr>
      </p:pic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153400" cy="3175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Kinematics 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and Relative Yield </a:t>
            </a:r>
            <a:b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of </a:t>
            </a:r>
            <a:r>
              <a:rPr lang="el-GR" sz="2400" dirty="0" smtClean="0">
                <a:solidFill>
                  <a:srgbClr val="FF0000"/>
                </a:solidFill>
                <a:latin typeface="Comic Sans MS" pitchFamily="66" charset="0"/>
              </a:rPr>
              <a:t>γ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+p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</a:t>
            </a:r>
            <a:r>
              <a:rPr lang="el-GR" sz="2400" dirty="0" smtClean="0">
                <a:solidFill>
                  <a:srgbClr val="FF0000"/>
                </a:solidFill>
                <a:latin typeface="Comic Sans MS" pitchFamily="66" charset="0"/>
              </a:rPr>
              <a:t>η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+p</a:t>
            </a:r>
            <a:b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with ~10 </a:t>
            </a:r>
            <a:r>
              <a:rPr lang="en-US" sz="2400" dirty="0" err="1" smtClean="0">
                <a:solidFill>
                  <a:srgbClr val="FF0000"/>
                </a:solidFill>
                <a:latin typeface="Comic Sans MS" pitchFamily="66" charset="0"/>
              </a:rPr>
              <a:t>GeV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 Tagged Photons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56325" name="Content Placeholder 15" descr="ang-eta-11gev.eps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953000" y="1143000"/>
            <a:ext cx="2405841" cy="2401583"/>
          </a:xfrm>
        </p:spPr>
      </p:pic>
      <p:sp>
        <p:nvSpPr>
          <p:cNvPr id="56326" name="Text Box 18"/>
          <p:cNvSpPr txBox="1">
            <a:spLocks noChangeArrowheads="1"/>
          </p:cNvSpPr>
          <p:nvPr/>
        </p:nvSpPr>
        <p:spPr bwMode="auto">
          <a:xfrm>
            <a:off x="5562600" y="3429000"/>
            <a:ext cx="1524000" cy="307777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000000"/>
                </a:solidFill>
                <a:latin typeface="Comic Sans MS" pitchFamily="66" charset="0"/>
                <a:cs typeface="Tahoma" pitchFamily="34" charset="0"/>
              </a:rPr>
              <a:t>Angle </a:t>
            </a:r>
            <a:r>
              <a:rPr lang="el-GR" sz="1400" dirty="0" smtClean="0">
                <a:solidFill>
                  <a:srgbClr val="000000"/>
                </a:solidFill>
                <a:latin typeface="Comic Sans MS" pitchFamily="66" charset="0"/>
                <a:cs typeface="Tahoma" pitchFamily="34" charset="0"/>
              </a:rPr>
              <a:t>θ</a:t>
            </a:r>
            <a:r>
              <a:rPr lang="en-US" sz="1400" baseline="-25000" dirty="0" smtClean="0">
                <a:solidFill>
                  <a:srgbClr val="000000"/>
                </a:solidFill>
                <a:latin typeface="Comic Sans MS" pitchFamily="66" charset="0"/>
                <a:cs typeface="Tahoma" pitchFamily="34" charset="0"/>
              </a:rPr>
              <a:t>eta </a:t>
            </a:r>
            <a:r>
              <a:rPr lang="en-US" sz="1400" dirty="0">
                <a:solidFill>
                  <a:srgbClr val="000000"/>
                </a:solidFill>
                <a:latin typeface="Comic Sans MS" pitchFamily="66" charset="0"/>
                <a:cs typeface="Tahoma" pitchFamily="34" charset="0"/>
              </a:rPr>
              <a:t>(Deg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  <a:cs typeface="Tahoma" pitchFamily="34" charset="0"/>
              </a:rPr>
              <a:t>)</a:t>
            </a:r>
          </a:p>
        </p:txBody>
      </p:sp>
      <p:pic>
        <p:nvPicPr>
          <p:cNvPr id="56327" name="Content Placeholder 18" descr="ang-p-eta.eps"/>
          <p:cNvPicPr>
            <a:picLocks noGrp="1" noChangeAspect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57200" y="1219200"/>
            <a:ext cx="3849345" cy="3842533"/>
          </a:xfrm>
        </p:spPr>
      </p:pic>
      <p:sp>
        <p:nvSpPr>
          <p:cNvPr id="56328" name="Text Box 21"/>
          <p:cNvSpPr txBox="1">
            <a:spLocks noChangeArrowheads="1"/>
          </p:cNvSpPr>
          <p:nvPr/>
        </p:nvSpPr>
        <p:spPr bwMode="auto">
          <a:xfrm>
            <a:off x="1524000" y="4876800"/>
            <a:ext cx="2057400" cy="307777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000000"/>
                </a:solidFill>
                <a:latin typeface="Comic Sans MS" pitchFamily="66" charset="0"/>
                <a:cs typeface="Tahoma" pitchFamily="34" charset="0"/>
              </a:rPr>
              <a:t>Recoil </a:t>
            </a:r>
            <a:r>
              <a:rPr lang="el-GR" sz="1400" dirty="0">
                <a:solidFill>
                  <a:srgbClr val="000000"/>
                </a:solidFill>
                <a:latin typeface="Comic Sans MS" pitchFamily="66" charset="0"/>
                <a:cs typeface="Tahoma" pitchFamily="34" charset="0"/>
              </a:rPr>
              <a:t>θ</a:t>
            </a:r>
            <a:r>
              <a:rPr lang="en-US" sz="1400" baseline="-25000" dirty="0">
                <a:solidFill>
                  <a:srgbClr val="000000"/>
                </a:solidFill>
                <a:latin typeface="Comic Sans MS" pitchFamily="66" charset="0"/>
                <a:cs typeface="Tahoma" pitchFamily="34" charset="0"/>
              </a:rPr>
              <a:t>p </a:t>
            </a:r>
            <a:r>
              <a:rPr lang="en-US" sz="1400" dirty="0" err="1" smtClean="0">
                <a:solidFill>
                  <a:srgbClr val="000000"/>
                </a:solidFill>
                <a:latin typeface="Comic Sans MS" pitchFamily="66" charset="0"/>
                <a:cs typeface="Tahoma" pitchFamily="34" charset="0"/>
              </a:rPr>
              <a:t>vs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  <a:cs typeface="Tahoma" pitchFamily="34" charset="0"/>
              </a:rPr>
              <a:t> </a:t>
            </a:r>
            <a:r>
              <a:rPr lang="el-GR" sz="1400" dirty="0" smtClean="0">
                <a:solidFill>
                  <a:srgbClr val="000000"/>
                </a:solidFill>
                <a:latin typeface="Comic Sans MS" pitchFamily="66" charset="0"/>
                <a:cs typeface="Tahoma" pitchFamily="34" charset="0"/>
              </a:rPr>
              <a:t>θ</a:t>
            </a:r>
            <a:r>
              <a:rPr lang="en-US" sz="1400" baseline="-25000" dirty="0" smtClean="0">
                <a:solidFill>
                  <a:srgbClr val="000000"/>
                </a:solidFill>
                <a:latin typeface="Comic Sans MS" pitchFamily="66" charset="0"/>
                <a:cs typeface="Tahoma" pitchFamily="34" charset="0"/>
              </a:rPr>
              <a:t>eta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  <a:cs typeface="Tahoma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Comic Sans MS" pitchFamily="66" charset="0"/>
                <a:cs typeface="Tahoma" pitchFamily="34" charset="0"/>
              </a:rPr>
              <a:t>(Deg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  <a:cs typeface="Tahoma" pitchFamily="34" charset="0"/>
              </a:rPr>
              <a:t>)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662CA-C86D-4382-953B-58164D23BBBF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56334" name="Text Box 22"/>
          <p:cNvSpPr txBox="1">
            <a:spLocks noChangeArrowheads="1"/>
          </p:cNvSpPr>
          <p:nvPr/>
        </p:nvSpPr>
        <p:spPr bwMode="auto">
          <a:xfrm>
            <a:off x="5486400" y="6248400"/>
            <a:ext cx="1447800" cy="307777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000000"/>
                </a:solidFill>
                <a:latin typeface="Comic Sans MS" pitchFamily="66" charset="0"/>
                <a:cs typeface="Tahoma" pitchFamily="34" charset="0"/>
              </a:rPr>
              <a:t>Recoil </a:t>
            </a:r>
            <a:r>
              <a:rPr lang="el-GR" sz="1400" dirty="0">
                <a:solidFill>
                  <a:srgbClr val="000000"/>
                </a:solidFill>
                <a:latin typeface="Comic Sans MS" pitchFamily="66" charset="0"/>
                <a:cs typeface="Tahoma" pitchFamily="34" charset="0"/>
              </a:rPr>
              <a:t>θ</a:t>
            </a:r>
            <a:r>
              <a:rPr lang="en-US" sz="1400" baseline="-25000" dirty="0">
                <a:solidFill>
                  <a:srgbClr val="000000"/>
                </a:solidFill>
                <a:latin typeface="Comic Sans MS" pitchFamily="66" charset="0"/>
                <a:cs typeface="Tahoma" pitchFamily="34" charset="0"/>
              </a:rPr>
              <a:t>p</a:t>
            </a:r>
            <a:r>
              <a:rPr lang="en-US" sz="1400" dirty="0">
                <a:solidFill>
                  <a:srgbClr val="000000"/>
                </a:solidFill>
                <a:latin typeface="Comic Sans MS" pitchFamily="66" charset="0"/>
                <a:cs typeface="Tahoma" pitchFamily="34" charset="0"/>
              </a:rPr>
              <a:t> (Deg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  <a:cs typeface="Tahoma" pitchFamily="34" charset="0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91400" y="1143000"/>
            <a:ext cx="1447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>
                <a:latin typeface="Comic Sans MS" pitchFamily="66" charset="0"/>
              </a:rPr>
              <a:t>η</a:t>
            </a:r>
            <a:r>
              <a:rPr lang="en-US" sz="1600" dirty="0" smtClean="0">
                <a:latin typeface="Comic Sans MS" pitchFamily="66" charset="0"/>
              </a:rPr>
              <a:t>’s are mostly produced at 1-5 degrees.</a:t>
            </a:r>
          </a:p>
          <a:p>
            <a:pPr algn="ctr"/>
            <a:endParaRPr lang="en-US" sz="1600" dirty="0" smtClean="0">
              <a:latin typeface="Comic Sans MS" pitchFamily="66" charset="0"/>
            </a:endParaRPr>
          </a:p>
          <a:p>
            <a:pPr algn="ctr"/>
            <a:r>
              <a:rPr lang="en-US" sz="1600" dirty="0" smtClean="0">
                <a:latin typeface="Comic Sans MS" pitchFamily="66" charset="0"/>
              </a:rPr>
              <a:t> The </a:t>
            </a:r>
            <a:r>
              <a:rPr lang="el-GR" sz="1600" dirty="0" smtClean="0">
                <a:latin typeface="Comic Sans MS" pitchFamily="66" charset="0"/>
              </a:rPr>
              <a:t>η</a:t>
            </a:r>
            <a:r>
              <a:rPr lang="en-US" sz="1600" dirty="0" smtClean="0">
                <a:latin typeface="Comic Sans MS" pitchFamily="66" charset="0"/>
              </a:rPr>
              <a:t>’s carry the majority of the beam energy.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91400" y="3886200"/>
            <a:ext cx="1752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omic Sans MS" pitchFamily="66" charset="0"/>
              </a:rPr>
              <a:t>Recoil protons are produced at 60-80 degrees.</a:t>
            </a:r>
          </a:p>
          <a:p>
            <a:pPr algn="ctr"/>
            <a:r>
              <a:rPr lang="en-US" sz="1600" dirty="0" smtClean="0">
                <a:latin typeface="Comic Sans MS" pitchFamily="66" charset="0"/>
              </a:rPr>
              <a:t> </a:t>
            </a:r>
          </a:p>
          <a:p>
            <a:pPr algn="ctr"/>
            <a:r>
              <a:rPr lang="en-US" sz="1600" dirty="0" smtClean="0">
                <a:latin typeface="Comic Sans MS" pitchFamily="66" charset="0"/>
              </a:rPr>
              <a:t>A co-planarity cut will help suppress 2</a:t>
            </a:r>
            <a:r>
              <a:rPr lang="el-GR" sz="1600" dirty="0" smtClean="0">
                <a:latin typeface="Comic Sans MS" pitchFamily="66" charset="0"/>
              </a:rPr>
              <a:t>π</a:t>
            </a:r>
            <a:r>
              <a:rPr lang="en-US" sz="1600" baseline="30000" dirty="0" smtClean="0">
                <a:latin typeface="Comic Sans MS" pitchFamily="66" charset="0"/>
              </a:rPr>
              <a:t>0</a:t>
            </a:r>
            <a:r>
              <a:rPr lang="en-US" sz="1600" dirty="0" smtClean="0">
                <a:latin typeface="Comic Sans MS" pitchFamily="66" charset="0"/>
              </a:rPr>
              <a:t> continuum like</a:t>
            </a:r>
          </a:p>
          <a:p>
            <a:pPr algn="ctr"/>
            <a:r>
              <a:rPr lang="el-GR" sz="1600" dirty="0" smtClean="0">
                <a:latin typeface="Comic Sans MS" pitchFamily="66" charset="0"/>
              </a:rPr>
              <a:t>γ</a:t>
            </a:r>
            <a:r>
              <a:rPr lang="en-US" sz="1600" dirty="0" smtClean="0">
                <a:latin typeface="Comic Sans MS" pitchFamily="66" charset="0"/>
              </a:rPr>
              <a:t>+p</a:t>
            </a:r>
            <a:r>
              <a:rPr lang="en-US" sz="1600" dirty="0" smtClean="0">
                <a:latin typeface="Comic Sans MS" pitchFamily="66" charset="0"/>
                <a:sym typeface="Wingdings" pitchFamily="2" charset="2"/>
              </a:rPr>
              <a:t></a:t>
            </a:r>
            <a:r>
              <a:rPr lang="el-GR" sz="1600" dirty="0" smtClean="0">
                <a:latin typeface="Comic Sans MS" pitchFamily="66" charset="0"/>
                <a:sym typeface="Wingdings" pitchFamily="2" charset="2"/>
              </a:rPr>
              <a:t>π</a:t>
            </a:r>
            <a:r>
              <a:rPr lang="en-US" sz="1600" baseline="30000" dirty="0" smtClean="0">
                <a:latin typeface="Comic Sans MS" pitchFamily="66" charset="0"/>
                <a:sym typeface="Wingdings" pitchFamily="2" charset="2"/>
              </a:rPr>
              <a:t>0</a:t>
            </a:r>
            <a:r>
              <a:rPr lang="en-US" sz="1600" dirty="0" smtClean="0">
                <a:latin typeface="Comic Sans MS" pitchFamily="66" charset="0"/>
                <a:sym typeface="Wingdings" pitchFamily="2" charset="2"/>
              </a:rPr>
              <a:t>+</a:t>
            </a:r>
            <a:r>
              <a:rPr lang="el-GR" sz="1600" dirty="0" smtClean="0">
                <a:latin typeface="Comic Sans MS" pitchFamily="66" charset="0"/>
                <a:sym typeface="Wingdings" pitchFamily="2" charset="2"/>
              </a:rPr>
              <a:t>∆</a:t>
            </a:r>
            <a:r>
              <a:rPr lang="en-US" sz="1600" baseline="30000" dirty="0" smtClean="0">
                <a:latin typeface="Comic Sans MS" pitchFamily="66" charset="0"/>
                <a:sym typeface="Wingdings" pitchFamily="2" charset="2"/>
              </a:rPr>
              <a:t>+</a:t>
            </a:r>
            <a:r>
              <a:rPr lang="en-US" sz="1600" dirty="0" smtClean="0">
                <a:latin typeface="Comic Sans MS" pitchFamily="66" charset="0"/>
                <a:sym typeface="Wingdings" pitchFamily="2" charset="2"/>
              </a:rPr>
              <a:t></a:t>
            </a:r>
          </a:p>
          <a:p>
            <a:pPr algn="ctr"/>
            <a:r>
              <a:rPr lang="en-US" sz="1600" dirty="0" smtClean="0">
                <a:latin typeface="Comic Sans MS" pitchFamily="66" charset="0"/>
                <a:sym typeface="Wingdings" pitchFamily="2" charset="2"/>
              </a:rPr>
              <a:t>2</a:t>
            </a:r>
            <a:r>
              <a:rPr lang="el-GR" sz="1600" dirty="0" smtClean="0">
                <a:latin typeface="Comic Sans MS" pitchFamily="66" charset="0"/>
                <a:sym typeface="Wingdings" pitchFamily="2" charset="2"/>
              </a:rPr>
              <a:t>π</a:t>
            </a:r>
            <a:r>
              <a:rPr lang="en-US" sz="1600" baseline="30000" dirty="0" smtClean="0">
                <a:latin typeface="Comic Sans MS" pitchFamily="66" charset="0"/>
                <a:sym typeface="Wingdings" pitchFamily="2" charset="2"/>
              </a:rPr>
              <a:t>0</a:t>
            </a:r>
            <a:r>
              <a:rPr lang="en-US" sz="1600" dirty="0" smtClean="0">
                <a:latin typeface="Comic Sans MS" pitchFamily="66" charset="0"/>
                <a:sym typeface="Wingdings" pitchFamily="2" charset="2"/>
              </a:rPr>
              <a:t>+p</a:t>
            </a:r>
            <a:endParaRPr lang="en-US" sz="1600" dirty="0" smtClean="0">
              <a:latin typeface="Comic Sans MS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54864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The only </a:t>
            </a:r>
            <a:r>
              <a:rPr lang="el-GR" dirty="0" smtClean="0">
                <a:latin typeface="Comic Sans MS" pitchFamily="66" charset="0"/>
              </a:rPr>
              <a:t>η</a:t>
            </a:r>
            <a:r>
              <a:rPr lang="en-US" dirty="0" smtClean="0">
                <a:latin typeface="Comic Sans MS" pitchFamily="66" charset="0"/>
              </a:rPr>
              <a:t>’s of interest are exclusively produced thru this 2-body reaction.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6|4.4|24.1|5.5|3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16|16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4.6|4.8|7.8|18.9|29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|9.9|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|9.9|7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rgbClr val="FF000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Comic Sans MS" pitchFamily="66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6141</TotalTime>
  <Words>3495</Words>
  <Application>Microsoft Office PowerPoint</Application>
  <PresentationFormat>On-screen Show (4:3)</PresentationFormat>
  <Paragraphs>728</Paragraphs>
  <Slides>43</Slides>
  <Notes>43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Office Theme</vt:lpstr>
      <vt:lpstr>Equation</vt:lpstr>
      <vt:lpstr>The Outlook for Improved ηπ0γγ Measurements</vt:lpstr>
      <vt:lpstr>Jlab Eta Factory Physics Program</vt:lpstr>
      <vt:lpstr>Selection Rule Summary Table: η Decay to π0’s and γ’s</vt:lpstr>
      <vt:lpstr>Proposal Update</vt:lpstr>
      <vt:lpstr>The Most Common η Decay Modes</vt:lpstr>
      <vt:lpstr>Recent History of η→0 Measurements</vt:lpstr>
      <vt:lpstr>Proposed Experiment in Hall D </vt:lpstr>
      <vt:lpstr>New Equipment: FCAL-II</vt:lpstr>
      <vt:lpstr>Kinematics and Relative Yield  of γ+pη+p with ~10 GeV Tagged Photons </vt:lpstr>
      <vt:lpstr>Jlab Hall D η Production Rate</vt:lpstr>
      <vt:lpstr>Optimizing Distance Between Tgt Center and Calorimeter Face</vt:lpstr>
      <vt:lpstr>Acceptance for 4γ Final State with Calorimeter at 6m</vt:lpstr>
      <vt:lpstr>Detection of Recoil Proton with GlueX</vt:lpstr>
      <vt:lpstr>ηπ02γ Detection Rate</vt:lpstr>
      <vt:lpstr>Invariant Mass and Elasticity Resolutions</vt:lpstr>
      <vt:lpstr>S/B Ratio vs. Calorimeter Types signal:                background:                      </vt:lpstr>
      <vt:lpstr>Filter Background with η Energy Boost </vt:lpstr>
      <vt:lpstr>Projected JEF Measurement on ηπ02γ</vt:lpstr>
      <vt:lpstr>FCAL-II Projected Cost (118x118cm2)</vt:lpstr>
      <vt:lpstr>Slide 20</vt:lpstr>
      <vt:lpstr>Summary</vt:lpstr>
      <vt:lpstr>Collaboration (GlueX Collaboration and Other Participants, 33 institutes)</vt:lpstr>
      <vt:lpstr>Extras</vt:lpstr>
      <vt:lpstr>Jlab’s Projected Sensitivity for η2π0</vt:lpstr>
      <vt:lpstr>Effect of Cuts on 4 States </vt:lpstr>
      <vt:lpstr>Allowed Rare Decay η→0 </vt:lpstr>
      <vt:lpstr>Advantages of JLab </vt:lpstr>
      <vt:lpstr>Detectable η Decays to 4γ States</vt:lpstr>
      <vt:lpstr>Jlab Niche Summary</vt:lpstr>
      <vt:lpstr> Jlab’s Niche: η Rare Decays to All-Neutral Final States </vt:lpstr>
      <vt:lpstr>Beam Time Request</vt:lpstr>
      <vt:lpstr> Selection Rules for ηNπ+Mγ  (for N,M ≥1 not covered in previous slides)</vt:lpstr>
      <vt:lpstr> Interesting All-Neutral Final States </vt:lpstr>
      <vt:lpstr>Other Unobserved η Decay Modes  </vt:lpstr>
      <vt:lpstr>Slide 35</vt:lpstr>
      <vt:lpstr>Observed Rare η Decay Modes</vt:lpstr>
      <vt:lpstr>PWO Transverse Shower Profile</vt:lpstr>
      <vt:lpstr>Magnetic Shielding of FCAL-II PMTs </vt:lpstr>
      <vt:lpstr>Island  algorithm for the PWO calorimeter by I. Larin  </vt:lpstr>
      <vt:lpstr>Probability of two-cluster separation vs. distance between hits   </vt:lpstr>
      <vt:lpstr>Can we use existing FCAL located at 10 m?</vt:lpstr>
      <vt:lpstr>Detection of recoil p by GlueX</vt:lpstr>
      <vt:lpstr>Comparison of different crystals (From R. Y. Zhu)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Decay Modes</dc:title>
  <dc:creator>Dad</dc:creator>
  <cp:lastModifiedBy>David J. Mack</cp:lastModifiedBy>
  <cp:revision>277</cp:revision>
  <dcterms:created xsi:type="dcterms:W3CDTF">2011-09-11T14:44:06Z</dcterms:created>
  <dcterms:modified xsi:type="dcterms:W3CDTF">2012-08-08T15:10:39Z</dcterms:modified>
</cp:coreProperties>
</file>