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1" r:id="rId2"/>
    <p:sldId id="292" r:id="rId3"/>
    <p:sldId id="293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03" r:id="rId15"/>
    <p:sldId id="318" r:id="rId16"/>
    <p:sldId id="305" r:id="rId17"/>
  </p:sldIdLst>
  <p:sldSz cx="9144000" cy="6858000" type="screen4x3"/>
  <p:notesSz cx="6815138" cy="99425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30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30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30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30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gnasi Rosell" initials="I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9713" autoAdjust="0"/>
  </p:normalViewPr>
  <p:slideViewPr>
    <p:cSldViewPr>
      <p:cViewPr varScale="1">
        <p:scale>
          <a:sx n="89" d="100"/>
          <a:sy n="89" d="100"/>
        </p:scale>
        <p:origin x="-24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1685" y="-77"/>
      </p:cViewPr>
      <p:guideLst>
        <p:guide orient="horz" pos="3132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handoutMaster" Target="handoutMasters/handoutMaster1.xml"/><Relationship Id="rId20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1" Type="http://schemas.openxmlformats.org/officeDocument/2006/relationships/commentAuthors" Target="commentAuthors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7" tIns="45734" rIns="91467" bIns="4573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7" tIns="45734" rIns="91467" bIns="4573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7" tIns="45734" rIns="91467" bIns="4573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7" tIns="45734" rIns="91467" bIns="4573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fld id="{15882BA0-860B-9B49-8EBB-45A5C91C6D6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385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7" tIns="45734" rIns="91467" bIns="4573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7" tIns="45734" rIns="91467" bIns="4573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37100"/>
            <a:ext cx="54530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7" tIns="45734" rIns="91467" bIns="457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905000" y="8102600"/>
            <a:ext cx="4006850" cy="496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67" tIns="45734" rIns="91467" bIns="4573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7" tIns="45734" rIns="91467" bIns="4573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fld id="{E0704F22-0DD0-4C40-ABC0-0DA342E01D15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3750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Arial" pitchFamily="-110" charset="0"/>
        <a:cs typeface="Arial" pitchFamily="-110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CBD058-8B9E-2A47-BD66-8134E8B8CFF7}" type="slidenum">
              <a:rPr lang="es-ES">
                <a:latin typeface="Arial" charset="0"/>
                <a:ea typeface="Arial" charset="0"/>
                <a:cs typeface="Arial" charset="0"/>
              </a:rPr>
              <a:pPr/>
              <a:t>1</a:t>
            </a:fld>
            <a:endParaRPr lang="es-E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Revisiting the Vector Form Factor at NLO in 1/NC, I. Rosell 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DF047-5007-1D45-ABDB-A83909B8CF0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Revisiting the Vector Form Factor at NLO in 1/NC, I. Rosell 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A79A-BE97-F645-9724-93A262EC17A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Revisiting the Vector Form Factor at NLO in 1/NC, I. Rosell 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9E9FB-9FA9-5146-9A79-568E762E0D5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Revisiting the Vector Form Factor at NLO in 1/NC, I. Rosell 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44FBF-DE6B-8847-96B5-3CFE3B738AF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Revisiting the Vector Form Factor at NLO in 1/NC, I. Rosell </a:t>
            </a: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F6284-0F81-284C-A176-127D7346AEA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Revisiting the Vector Form Factor at NLO in 1/NC, I. Rosell 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9C385-A403-074B-9D21-C7F0FECEB12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Revisiting the Vector Form Factor at NLO in 1/NC, I. Rosell 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CD1B5-69EF-1E40-AEEA-FA6D91B1715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Revisiting the Vector Form Factor at NLO in 1/NC, I. Rosell 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0F6B0-D9B7-194D-87DB-DEDE9BF15EC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Revisiting the Vector Form Factor at NLO in 1/NC, I. Rosell </a:t>
            </a: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99B4C-169E-8640-A190-AF966994708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Revisiting the Vector Form Factor at NLO in 1/NC, I. Rosell 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99818-9E27-034D-BED8-6B405582027B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Revisiting the Vector Form Factor at NLO in 1/NC, I. Rosell 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F74C2-899F-FF47-8C38-1261F0D4FA5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Revisiting the Vector Form Factor at NLO in 1/NC, I. Rosell 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13B29-F789-6046-B0A0-7980E07EDFC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Revisiting the Vector Form Factor at NLO in 1/NC, I. Rosell 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711E9-B429-F049-98A8-85BA2FF65885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6375" y="6245225"/>
            <a:ext cx="6048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r>
              <a:rPr lang="es-ES_tradnl" smtClean="0"/>
              <a:t>Revisiting the Vector Form Factor at NLO in 1/NC, I. Rosell </a:t>
            </a:r>
            <a:endParaRPr lang="es-E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fld id="{E5C9018C-AAEE-884B-85E3-E2EE7AAF804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Arial" pitchFamily="-110" charset="0"/>
          <a:cs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7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40.emf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Relationship Id="rId3" Type="http://schemas.openxmlformats.org/officeDocument/2006/relationships/image" Target="../media/image37.emf"/><Relationship Id="rId5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3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7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Relationship Id="rId6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7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Relationship Id="rId6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Relationship Id="rId5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image" Target="../media/image32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Relationship Id="rId5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5"/>
          <p:cNvSpPr>
            <a:spLocks noGrp="1" noChangeArrowheads="1"/>
          </p:cNvSpPr>
          <p:nvPr>
            <p:ph type="ctrTitle"/>
          </p:nvPr>
        </p:nvSpPr>
        <p:spPr>
          <a:xfrm>
            <a:off x="304800" y="4173538"/>
            <a:ext cx="4321175" cy="1008062"/>
          </a:xfrm>
          <a:noFill/>
        </p:spPr>
        <p:txBody>
          <a:bodyPr/>
          <a:lstStyle/>
          <a:p>
            <a:pPr eaLnBrk="1" hangingPunct="1"/>
            <a:r>
              <a:rPr lang="es-ES" sz="1800" dirty="0" smtClean="0">
                <a:solidFill>
                  <a:srgbClr val="CC3300"/>
                </a:solidFill>
              </a:rPr>
              <a:t>Ignasi Rosell</a:t>
            </a: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dirty="0" smtClean="0"/>
              <a:t>Universidad CEU Cardenal Herrera</a:t>
            </a:r>
            <a:br>
              <a:rPr lang="es-ES" sz="1800" dirty="0" smtClean="0"/>
            </a:br>
            <a:r>
              <a:rPr lang="es-ES" sz="1800" dirty="0" smtClean="0"/>
              <a:t>IFIC, CSIC–Universitat de València</a:t>
            </a:r>
          </a:p>
        </p:txBody>
      </p:sp>
      <p:sp>
        <p:nvSpPr>
          <p:cNvPr id="17411" name="Rectangle 6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905000"/>
            <a:ext cx="8077200" cy="1944688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sz="2800" dirty="0" err="1" smtClean="0">
                <a:solidFill>
                  <a:srgbClr val="CC3300"/>
                </a:solidFill>
              </a:rPr>
              <a:t>Viability</a:t>
            </a:r>
            <a:r>
              <a:rPr lang="es-ES" sz="2800" dirty="0" smtClean="0">
                <a:solidFill>
                  <a:srgbClr val="CC3300"/>
                </a:solidFill>
              </a:rPr>
              <a:t> </a:t>
            </a:r>
            <a:r>
              <a:rPr lang="es-ES" sz="2800" dirty="0">
                <a:solidFill>
                  <a:srgbClr val="CC3300"/>
                </a:solidFill>
              </a:rPr>
              <a:t>of </a:t>
            </a:r>
            <a:r>
              <a:rPr lang="es-ES" sz="2800" dirty="0" err="1" smtClean="0">
                <a:solidFill>
                  <a:srgbClr val="CC3300"/>
                </a:solidFill>
              </a:rPr>
              <a:t>Higgsless</a:t>
            </a:r>
            <a:r>
              <a:rPr lang="es-ES" sz="2800" dirty="0" smtClean="0">
                <a:solidFill>
                  <a:srgbClr val="CC3300"/>
                </a:solidFill>
              </a:rPr>
              <a:t> </a:t>
            </a:r>
            <a:r>
              <a:rPr lang="es-ES" sz="2800" dirty="0" err="1" smtClean="0">
                <a:solidFill>
                  <a:srgbClr val="CC3300"/>
                </a:solidFill>
              </a:rPr>
              <a:t>models</a:t>
            </a:r>
            <a:r>
              <a:rPr lang="es-ES" sz="2800" dirty="0" smtClean="0">
                <a:solidFill>
                  <a:srgbClr val="CC3300"/>
                </a:solidFill>
              </a:rPr>
              <a:t> </a:t>
            </a:r>
            <a:r>
              <a:rPr lang="es-ES" sz="2800" dirty="0" err="1" smtClean="0">
                <a:solidFill>
                  <a:srgbClr val="CC3300"/>
                </a:solidFill>
              </a:rPr>
              <a:t>within</a:t>
            </a:r>
            <a:r>
              <a:rPr lang="es-ES" sz="2800" dirty="0" smtClean="0">
                <a:solidFill>
                  <a:srgbClr val="CC3300"/>
                </a:solidFill>
              </a:rPr>
              <a:t> </a:t>
            </a:r>
            <a:r>
              <a:rPr lang="es-ES" sz="2800" dirty="0" err="1" smtClean="0">
                <a:solidFill>
                  <a:srgbClr val="CC3300"/>
                </a:solidFill>
              </a:rPr>
              <a:t>the</a:t>
            </a:r>
            <a:r>
              <a:rPr lang="es-ES" sz="2800" dirty="0" smtClean="0">
                <a:solidFill>
                  <a:srgbClr val="CC3300"/>
                </a:solidFill>
              </a:rPr>
              <a:t> </a:t>
            </a:r>
            <a:r>
              <a:rPr lang="es-ES" sz="2800" dirty="0" err="1" smtClean="0">
                <a:solidFill>
                  <a:srgbClr val="CC3300"/>
                </a:solidFill>
              </a:rPr>
              <a:t>Electroweak</a:t>
            </a:r>
            <a:r>
              <a:rPr lang="es-ES" sz="2800" dirty="0" smtClean="0">
                <a:solidFill>
                  <a:srgbClr val="CC3300"/>
                </a:solidFill>
              </a:rPr>
              <a:t> </a:t>
            </a:r>
            <a:r>
              <a:rPr lang="es-ES" sz="2800" dirty="0" err="1" smtClean="0">
                <a:solidFill>
                  <a:srgbClr val="CC3300"/>
                </a:solidFill>
              </a:rPr>
              <a:t>Precision</a:t>
            </a:r>
            <a:r>
              <a:rPr lang="es-ES" sz="2800" dirty="0" smtClean="0">
                <a:solidFill>
                  <a:srgbClr val="CC3300"/>
                </a:solidFill>
              </a:rPr>
              <a:t> Observables</a:t>
            </a:r>
            <a:endParaRPr lang="es-ES" sz="2800" dirty="0" smtClean="0"/>
          </a:p>
        </p:txBody>
      </p:sp>
      <p:pic>
        <p:nvPicPr>
          <p:cNvPr id="17412" name="Picture 67" descr="ceu_u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76251"/>
            <a:ext cx="2360612" cy="11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Line 71"/>
          <p:cNvSpPr>
            <a:spLocks noChangeShapeType="1"/>
          </p:cNvSpPr>
          <p:nvPr/>
        </p:nvSpPr>
        <p:spPr bwMode="auto">
          <a:xfrm>
            <a:off x="5580112" y="5733256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 dirty="0"/>
          </a:p>
        </p:txBody>
      </p:sp>
      <p:pic>
        <p:nvPicPr>
          <p:cNvPr id="17416" name="Picture 72" descr="Escudo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599" y="333375"/>
            <a:ext cx="900113" cy="118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73" descr="logotipo del CS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602" y="260349"/>
            <a:ext cx="792122" cy="133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74" descr="Logo2_Fina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1680" y="5733256"/>
            <a:ext cx="1635125" cy="86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 Box 75"/>
          <p:cNvSpPr txBox="1">
            <a:spLocks noChangeArrowheads="1"/>
          </p:cNvSpPr>
          <p:nvPr/>
        </p:nvSpPr>
        <p:spPr bwMode="auto">
          <a:xfrm>
            <a:off x="5076056" y="3861048"/>
            <a:ext cx="28410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800" dirty="0" smtClean="0">
                <a:solidFill>
                  <a:srgbClr val="CC3300"/>
                </a:solidFill>
              </a:rPr>
              <a:t>CD12</a:t>
            </a:r>
            <a:r>
              <a:rPr lang="es-ES" sz="1800" dirty="0" smtClean="0"/>
              <a:t>, </a:t>
            </a:r>
            <a:r>
              <a:rPr lang="es-ES" sz="1800" dirty="0"/>
              <a:t>6</a:t>
            </a:r>
            <a:r>
              <a:rPr lang="es-ES" sz="1800" dirty="0" smtClean="0"/>
              <a:t> - 10 </a:t>
            </a:r>
            <a:r>
              <a:rPr lang="es-ES" sz="1800" dirty="0" err="1" smtClean="0"/>
              <a:t>August</a:t>
            </a:r>
            <a:r>
              <a:rPr lang="es-ES" sz="1800" dirty="0" smtClean="0"/>
              <a:t> 2012</a:t>
            </a:r>
            <a:endParaRPr lang="es-ES" sz="1800" dirty="0"/>
          </a:p>
        </p:txBody>
      </p:sp>
      <p:sp>
        <p:nvSpPr>
          <p:cNvPr id="13" name="Text Box 70"/>
          <p:cNvSpPr txBox="1">
            <a:spLocks noChangeArrowheads="1"/>
          </p:cNvSpPr>
          <p:nvPr/>
        </p:nvSpPr>
        <p:spPr bwMode="auto">
          <a:xfrm>
            <a:off x="5364088" y="4581128"/>
            <a:ext cx="313680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500" dirty="0"/>
              <a:t>In collaboration with:</a:t>
            </a:r>
          </a:p>
          <a:p>
            <a:r>
              <a:rPr lang="es-ES" sz="1500" dirty="0"/>
              <a:t>A. Pich (</a:t>
            </a:r>
            <a:r>
              <a:rPr lang="es-ES" sz="1500" dirty="0" smtClean="0"/>
              <a:t>IFIC, Valencia, </a:t>
            </a:r>
            <a:r>
              <a:rPr lang="es-ES" sz="1500" dirty="0" err="1" smtClean="0"/>
              <a:t>Spain</a:t>
            </a:r>
            <a:r>
              <a:rPr lang="es-ES" sz="1500" dirty="0" smtClean="0"/>
              <a:t>)</a:t>
            </a:r>
            <a:endParaRPr lang="es-ES" sz="1500" dirty="0"/>
          </a:p>
          <a:p>
            <a:r>
              <a:rPr lang="es-ES" sz="1500" dirty="0"/>
              <a:t>J.J. Sanz-Cillero </a:t>
            </a:r>
            <a:r>
              <a:rPr lang="es-ES" sz="1500" dirty="0" smtClean="0"/>
              <a:t>(INFN, Bari, </a:t>
            </a:r>
            <a:r>
              <a:rPr lang="es-ES" sz="1500" dirty="0" err="1" smtClean="0"/>
              <a:t>Italy</a:t>
            </a:r>
            <a:r>
              <a:rPr lang="es-ES" sz="1500" dirty="0" smtClean="0"/>
              <a:t>)</a:t>
            </a:r>
            <a:endParaRPr lang="es-ES" sz="1500" dirty="0"/>
          </a:p>
        </p:txBody>
      </p:sp>
      <p:sp>
        <p:nvSpPr>
          <p:cNvPr id="15" name="Text Box 77"/>
          <p:cNvSpPr txBox="1">
            <a:spLocks noChangeArrowheads="1"/>
          </p:cNvSpPr>
          <p:nvPr/>
        </p:nvSpPr>
        <p:spPr bwMode="auto">
          <a:xfrm>
            <a:off x="5364088" y="5877272"/>
            <a:ext cx="33123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s-ES" sz="1200" dirty="0" err="1" smtClean="0"/>
              <a:t>Accepted</a:t>
            </a:r>
            <a:r>
              <a:rPr lang="es-ES" sz="1200" dirty="0" smtClean="0"/>
              <a:t> in JHEP</a:t>
            </a:r>
            <a:r>
              <a:rPr lang="es-ES" sz="1200" dirty="0">
                <a:solidFill>
                  <a:srgbClr val="CC3300"/>
                </a:solidFill>
              </a:rPr>
              <a:t> </a:t>
            </a:r>
            <a:r>
              <a:rPr lang="es-ES" sz="1200" dirty="0" smtClean="0">
                <a:solidFill>
                  <a:srgbClr val="CC3300"/>
                </a:solidFill>
              </a:rPr>
              <a:t>[arXiv:1206.3454 [</a:t>
            </a:r>
            <a:r>
              <a:rPr lang="es-ES" sz="1200" dirty="0" err="1" smtClean="0">
                <a:solidFill>
                  <a:srgbClr val="CC3300"/>
                </a:solidFill>
              </a:rPr>
              <a:t>hep-ph</a:t>
            </a:r>
            <a:r>
              <a:rPr lang="es-ES" sz="1200" dirty="0" smtClean="0">
                <a:solidFill>
                  <a:srgbClr val="CC3300"/>
                </a:solidFill>
              </a:rPr>
              <a:t>]]</a:t>
            </a:r>
          </a:p>
          <a:p>
            <a:r>
              <a:rPr lang="es-ES" sz="1200" dirty="0" smtClean="0">
                <a:solidFill>
                  <a:srgbClr val="CC3300"/>
                </a:solidFill>
              </a:rPr>
              <a:t>Related works:</a:t>
            </a:r>
          </a:p>
          <a:p>
            <a:r>
              <a:rPr lang="es-ES" sz="1200" dirty="0" smtClean="0"/>
              <a:t>JHEP </a:t>
            </a:r>
            <a:r>
              <a:rPr lang="es-ES" sz="1200" b="1" dirty="0"/>
              <a:t>07</a:t>
            </a:r>
            <a:r>
              <a:rPr lang="es-ES" sz="1200" dirty="0"/>
              <a:t> (2008) 014 [arXiv:0803.1567</a:t>
            </a:r>
            <a:r>
              <a:rPr lang="es-ES" sz="1200" dirty="0" smtClean="0"/>
              <a:t>]</a:t>
            </a:r>
            <a:endParaRPr lang="es-ES" sz="1200" dirty="0"/>
          </a:p>
        </p:txBody>
      </p:sp>
      <p:pic>
        <p:nvPicPr>
          <p:cNvPr id="3" name="Imagen 2" descr="borram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7272808" cy="230767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6" name="Rectangle 66"/>
          <p:cNvSpPr txBox="1">
            <a:spLocks noChangeArrowheads="1"/>
          </p:cNvSpPr>
          <p:nvPr/>
        </p:nvSpPr>
        <p:spPr bwMode="auto">
          <a:xfrm>
            <a:off x="609600" y="1916832"/>
            <a:ext cx="80772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sz="2800" dirty="0" err="1" smtClean="0">
                <a:solidFill>
                  <a:srgbClr val="CC3300"/>
                </a:solidFill>
              </a:rPr>
              <a:t>Viability</a:t>
            </a:r>
            <a:r>
              <a:rPr lang="es-ES" sz="2800" dirty="0" smtClean="0">
                <a:solidFill>
                  <a:srgbClr val="CC3300"/>
                </a:solidFill>
              </a:rPr>
              <a:t> of </a:t>
            </a:r>
            <a:r>
              <a:rPr lang="es-ES" sz="2800" dirty="0" err="1" smtClean="0">
                <a:solidFill>
                  <a:srgbClr val="CC3300"/>
                </a:solidFill>
              </a:rPr>
              <a:t>strongly-coupled</a:t>
            </a:r>
            <a:r>
              <a:rPr lang="es-ES" sz="2800" dirty="0" smtClean="0">
                <a:solidFill>
                  <a:srgbClr val="CC3300"/>
                </a:solidFill>
              </a:rPr>
              <a:t> </a:t>
            </a:r>
            <a:r>
              <a:rPr lang="es-ES" sz="2800" dirty="0" err="1" smtClean="0">
                <a:solidFill>
                  <a:srgbClr val="CC3300"/>
                </a:solidFill>
              </a:rPr>
              <a:t>models</a:t>
            </a:r>
            <a:r>
              <a:rPr lang="es-ES" sz="2800" dirty="0" smtClean="0">
                <a:solidFill>
                  <a:srgbClr val="CC3300"/>
                </a:solidFill>
              </a:rPr>
              <a:t> </a:t>
            </a:r>
            <a:r>
              <a:rPr lang="es-ES" sz="2800" dirty="0" err="1" smtClean="0">
                <a:solidFill>
                  <a:srgbClr val="CC3300"/>
                </a:solidFill>
              </a:rPr>
              <a:t>within</a:t>
            </a:r>
            <a:r>
              <a:rPr lang="es-ES" sz="2800" dirty="0" smtClean="0">
                <a:solidFill>
                  <a:srgbClr val="CC3300"/>
                </a:solidFill>
              </a:rPr>
              <a:t> </a:t>
            </a:r>
            <a:r>
              <a:rPr lang="es-ES" sz="2800" dirty="0" err="1" smtClean="0">
                <a:solidFill>
                  <a:srgbClr val="CC3300"/>
                </a:solidFill>
              </a:rPr>
              <a:t>the</a:t>
            </a:r>
            <a:r>
              <a:rPr lang="es-ES" sz="2800" dirty="0" smtClean="0">
                <a:solidFill>
                  <a:srgbClr val="CC3300"/>
                </a:solidFill>
              </a:rPr>
              <a:t> </a:t>
            </a:r>
            <a:r>
              <a:rPr lang="es-ES" sz="2800" dirty="0" err="1" smtClean="0">
                <a:solidFill>
                  <a:srgbClr val="CC3300"/>
                </a:solidFill>
              </a:rPr>
              <a:t>Electroweak</a:t>
            </a:r>
            <a:r>
              <a:rPr lang="es-ES" sz="2800" dirty="0" smtClean="0">
                <a:solidFill>
                  <a:srgbClr val="CC3300"/>
                </a:solidFill>
              </a:rPr>
              <a:t> </a:t>
            </a:r>
            <a:r>
              <a:rPr lang="es-ES" sz="2800" dirty="0" err="1" smtClean="0">
                <a:solidFill>
                  <a:srgbClr val="CC3300"/>
                </a:solidFill>
              </a:rPr>
              <a:t>Precision</a:t>
            </a:r>
            <a:r>
              <a:rPr lang="es-ES" sz="2800" dirty="0" smtClean="0">
                <a:solidFill>
                  <a:srgbClr val="CC3300"/>
                </a:solidFill>
              </a:rPr>
              <a:t> Observables</a:t>
            </a:r>
            <a:endParaRPr lang="es-E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</p:spPr>
        <p:txBody>
          <a:bodyPr/>
          <a:lstStyle/>
          <a:p>
            <a:pPr>
              <a:defRPr/>
            </a:pPr>
            <a:fld id="{6BF9C385-A403-074B-9D21-C7F0FECEB122}" type="slidenum">
              <a:rPr lang="es-ES" sz="1200" smtClean="0">
                <a:solidFill>
                  <a:srgbClr val="0000FF"/>
                </a:solidFill>
              </a:rPr>
              <a:pPr>
                <a:defRPr/>
              </a:pPr>
              <a:t>10</a:t>
            </a:fld>
            <a:r>
              <a:rPr lang="es-ES" sz="1200" dirty="0" smtClean="0">
                <a:solidFill>
                  <a:srgbClr val="0000FF"/>
                </a:solidFill>
              </a:rPr>
              <a:t>/15</a:t>
            </a:r>
            <a:endParaRPr lang="es-ES" sz="1200" dirty="0">
              <a:solidFill>
                <a:srgbClr val="0000FF"/>
              </a:solidFill>
            </a:endParaRPr>
          </a:p>
        </p:txBody>
      </p:sp>
      <p:sp>
        <p:nvSpPr>
          <p:cNvPr id="7" name="Line 71"/>
          <p:cNvSpPr>
            <a:spLocks noChangeShapeType="1"/>
          </p:cNvSpPr>
          <p:nvPr/>
        </p:nvSpPr>
        <p:spPr bwMode="auto">
          <a:xfrm>
            <a:off x="3352800" y="6248400"/>
            <a:ext cx="2592388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251520" y="179348"/>
            <a:ext cx="412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dirty="0" smtClean="0">
                <a:solidFill>
                  <a:srgbClr val="CC3300"/>
                </a:solidFill>
              </a:rPr>
              <a:t>ii) </a:t>
            </a:r>
            <a:r>
              <a:rPr lang="es-ES_tradnl" sz="1800" dirty="0" err="1" smtClean="0">
                <a:solidFill>
                  <a:srgbClr val="CC3300"/>
                </a:solidFill>
              </a:rPr>
              <a:t>Additional</a:t>
            </a:r>
            <a:r>
              <a:rPr lang="es-ES_tradnl" sz="1800" dirty="0" smtClean="0">
                <a:solidFill>
                  <a:srgbClr val="CC3300"/>
                </a:solidFill>
              </a:rPr>
              <a:t> short-</a:t>
            </a:r>
            <a:r>
              <a:rPr lang="es-ES_tradnl" sz="1800" dirty="0" err="1" smtClean="0">
                <a:solidFill>
                  <a:srgbClr val="CC3300"/>
                </a:solidFill>
              </a:rPr>
              <a:t>distance</a:t>
            </a:r>
            <a:r>
              <a:rPr lang="es-ES_tradnl" sz="1800" dirty="0" smtClean="0">
                <a:solidFill>
                  <a:srgbClr val="CC3300"/>
                </a:solidFill>
              </a:rPr>
              <a:t> </a:t>
            </a:r>
            <a:r>
              <a:rPr lang="es-ES_tradnl" sz="1800" dirty="0" err="1" smtClean="0">
                <a:solidFill>
                  <a:srgbClr val="CC3300"/>
                </a:solidFill>
              </a:rPr>
              <a:t>constraints</a:t>
            </a:r>
            <a:endParaRPr lang="es-ES_tradnl" sz="1800" dirty="0">
              <a:solidFill>
                <a:srgbClr val="CC33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79512" y="1052736"/>
            <a:ext cx="26949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500" dirty="0" err="1" smtClean="0">
                <a:solidFill>
                  <a:srgbClr val="CC3300"/>
                </a:solidFill>
              </a:rPr>
              <a:t>ii.i</a:t>
            </a:r>
            <a:r>
              <a:rPr lang="es-ES_tradnl" sz="1500" dirty="0" smtClean="0">
                <a:solidFill>
                  <a:srgbClr val="CC3300"/>
                </a:solidFill>
              </a:rPr>
              <a:t>) W</a:t>
            </a:r>
            <a:r>
              <a:rPr lang="es-ES_tradnl" sz="1500" baseline="-25000" dirty="0" smtClean="0">
                <a:solidFill>
                  <a:srgbClr val="CC3300"/>
                </a:solidFill>
              </a:rPr>
              <a:t>L</a:t>
            </a:r>
            <a:r>
              <a:rPr lang="es-ES_tradnl" sz="1500" dirty="0" smtClean="0">
                <a:solidFill>
                  <a:srgbClr val="CC3300"/>
                </a:solidFill>
              </a:rPr>
              <a:t>W</a:t>
            </a:r>
            <a:r>
              <a:rPr lang="es-ES_tradnl" sz="1500" baseline="-25000" dirty="0" smtClean="0">
                <a:solidFill>
                  <a:srgbClr val="CC3300"/>
                </a:solidFill>
              </a:rPr>
              <a:t>L</a:t>
            </a:r>
            <a:r>
              <a:rPr lang="es-ES_tradnl" sz="1500" dirty="0" smtClean="0">
                <a:solidFill>
                  <a:srgbClr val="CC33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s-ES_tradnl" sz="1500" dirty="0" smtClean="0">
                <a:solidFill>
                  <a:srgbClr val="CC3300"/>
                </a:solidFill>
              </a:rPr>
              <a:t> W</a:t>
            </a:r>
            <a:r>
              <a:rPr lang="es-ES_tradnl" sz="1500" baseline="-25000" dirty="0" smtClean="0">
                <a:solidFill>
                  <a:srgbClr val="CC3300"/>
                </a:solidFill>
              </a:rPr>
              <a:t>L</a:t>
            </a:r>
            <a:r>
              <a:rPr lang="es-ES_tradnl" sz="1500" dirty="0" smtClean="0">
                <a:solidFill>
                  <a:srgbClr val="CC3300"/>
                </a:solidFill>
              </a:rPr>
              <a:t>W</a:t>
            </a:r>
            <a:r>
              <a:rPr lang="es-ES_tradnl" sz="1500" baseline="-25000" dirty="0" smtClean="0">
                <a:solidFill>
                  <a:srgbClr val="CC3300"/>
                </a:solidFill>
              </a:rPr>
              <a:t>L</a:t>
            </a:r>
            <a:r>
              <a:rPr lang="es-ES_tradnl" sz="1500" dirty="0" smtClean="0">
                <a:solidFill>
                  <a:srgbClr val="CC3300"/>
                </a:solidFill>
              </a:rPr>
              <a:t> </a:t>
            </a:r>
            <a:r>
              <a:rPr lang="es-ES_tradnl" sz="1500" dirty="0" err="1" smtClean="0">
                <a:solidFill>
                  <a:srgbClr val="CC3300"/>
                </a:solidFill>
              </a:rPr>
              <a:t>scattering</a:t>
            </a:r>
            <a:r>
              <a:rPr lang="es-ES_tradnl" sz="1500" dirty="0" smtClean="0">
                <a:solidFill>
                  <a:srgbClr val="CC3300"/>
                </a:solidFill>
              </a:rPr>
              <a:t>*</a:t>
            </a:r>
            <a:endParaRPr lang="es-ES_tradnl" sz="1500" dirty="0">
              <a:solidFill>
                <a:srgbClr val="CC33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79512" y="1628800"/>
            <a:ext cx="232242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500" dirty="0" err="1" smtClean="0">
                <a:solidFill>
                  <a:srgbClr val="CC3300"/>
                </a:solidFill>
              </a:rPr>
              <a:t>ii.ii</a:t>
            </a:r>
            <a:r>
              <a:rPr lang="es-ES_tradnl" sz="1500" dirty="0" smtClean="0">
                <a:solidFill>
                  <a:srgbClr val="CC3300"/>
                </a:solidFill>
              </a:rPr>
              <a:t>) Vector </a:t>
            </a:r>
            <a:r>
              <a:rPr lang="es-ES_tradnl" sz="1500" dirty="0" err="1" smtClean="0">
                <a:solidFill>
                  <a:srgbClr val="CC3300"/>
                </a:solidFill>
              </a:rPr>
              <a:t>Form</a:t>
            </a:r>
            <a:r>
              <a:rPr lang="es-ES_tradnl" sz="1500" dirty="0" smtClean="0">
                <a:solidFill>
                  <a:srgbClr val="CC3300"/>
                </a:solidFill>
              </a:rPr>
              <a:t> Factor**</a:t>
            </a:r>
            <a:endParaRPr lang="es-ES_tradnl" sz="1500" dirty="0">
              <a:solidFill>
                <a:srgbClr val="CC33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79512" y="2241739"/>
            <a:ext cx="23010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500" dirty="0" err="1" smtClean="0">
                <a:solidFill>
                  <a:srgbClr val="CC3300"/>
                </a:solidFill>
              </a:rPr>
              <a:t>ii.iii</a:t>
            </a:r>
            <a:r>
              <a:rPr lang="es-ES_tradnl" sz="1500" dirty="0" smtClean="0">
                <a:solidFill>
                  <a:srgbClr val="CC3300"/>
                </a:solidFill>
              </a:rPr>
              <a:t>) Axial </a:t>
            </a:r>
            <a:r>
              <a:rPr lang="es-ES_tradnl" sz="1500" dirty="0" err="1" smtClean="0">
                <a:solidFill>
                  <a:srgbClr val="CC3300"/>
                </a:solidFill>
              </a:rPr>
              <a:t>Form</a:t>
            </a:r>
            <a:r>
              <a:rPr lang="es-ES_tradnl" sz="1500" dirty="0" smtClean="0">
                <a:solidFill>
                  <a:srgbClr val="CC3300"/>
                </a:solidFill>
              </a:rPr>
              <a:t> Factor***</a:t>
            </a:r>
            <a:endParaRPr lang="es-ES_tradnl" sz="1500" dirty="0">
              <a:solidFill>
                <a:srgbClr val="CC33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5496" y="602128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000" dirty="0" smtClean="0">
                <a:solidFill>
                  <a:srgbClr val="000000"/>
                </a:solidFill>
              </a:rPr>
              <a:t>* </a:t>
            </a:r>
            <a:r>
              <a:rPr lang="es-ES_tradnl" sz="1000" dirty="0" err="1" smtClean="0">
                <a:solidFill>
                  <a:srgbClr val="000000"/>
                </a:solidFill>
              </a:rPr>
              <a:t>Bagger</a:t>
            </a:r>
            <a:r>
              <a:rPr lang="es-ES_tradnl" sz="1000" dirty="0" smtClean="0">
                <a:solidFill>
                  <a:srgbClr val="000000"/>
                </a:solidFill>
              </a:rPr>
              <a:t> </a:t>
            </a:r>
            <a:r>
              <a:rPr lang="es-ES_tradnl" sz="1000" dirty="0">
                <a:solidFill>
                  <a:srgbClr val="000000"/>
                </a:solidFill>
              </a:rPr>
              <a:t>et al.’</a:t>
            </a:r>
            <a:r>
              <a:rPr lang="es-ES_tradnl" sz="1000" dirty="0" smtClean="0">
                <a:solidFill>
                  <a:srgbClr val="000000"/>
                </a:solidFill>
              </a:rPr>
              <a:t>94</a:t>
            </a:r>
            <a:endParaRPr lang="es-ES_tradnl" sz="1000" dirty="0" smtClean="0"/>
          </a:p>
          <a:p>
            <a:r>
              <a:rPr lang="es-ES_tradnl" sz="1000" dirty="0" smtClean="0"/>
              <a:t>* Barbieri et al.’08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8459" y="6351131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000" dirty="0" smtClean="0">
                <a:solidFill>
                  <a:srgbClr val="000000"/>
                </a:solidFill>
              </a:rPr>
              <a:t>** </a:t>
            </a:r>
            <a:r>
              <a:rPr lang="es-ES_tradnl" sz="1000" dirty="0" err="1" smtClean="0">
                <a:solidFill>
                  <a:srgbClr val="000000"/>
                </a:solidFill>
              </a:rPr>
              <a:t>Ecker</a:t>
            </a:r>
            <a:r>
              <a:rPr lang="es-ES_tradnl" sz="1000" dirty="0" smtClean="0">
                <a:solidFill>
                  <a:srgbClr val="000000"/>
                </a:solidFill>
              </a:rPr>
              <a:t> et al.’89</a:t>
            </a:r>
            <a:endParaRPr lang="es-ES_tradnl" sz="1000" dirty="0" smtClean="0"/>
          </a:p>
        </p:txBody>
      </p:sp>
      <p:sp>
        <p:nvSpPr>
          <p:cNvPr id="16" name="CuadroTexto 15"/>
          <p:cNvSpPr txBox="1"/>
          <p:nvPr/>
        </p:nvSpPr>
        <p:spPr>
          <a:xfrm>
            <a:off x="35496" y="6567155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000" dirty="0" smtClean="0">
                <a:solidFill>
                  <a:srgbClr val="000000"/>
                </a:solidFill>
              </a:rPr>
              <a:t>*** </a:t>
            </a:r>
            <a:r>
              <a:rPr lang="es-ES_tradnl" sz="1000" dirty="0" err="1" smtClean="0">
                <a:solidFill>
                  <a:srgbClr val="000000"/>
                </a:solidFill>
              </a:rPr>
              <a:t>Pich</a:t>
            </a:r>
            <a:r>
              <a:rPr lang="es-ES_tradnl" sz="1000" dirty="0" smtClean="0">
                <a:solidFill>
                  <a:srgbClr val="000000"/>
                </a:solidFill>
              </a:rPr>
              <a:t> et al.’08</a:t>
            </a:r>
            <a:endParaRPr lang="es-ES_tradnl" sz="1000" dirty="0" smtClean="0"/>
          </a:p>
        </p:txBody>
      </p:sp>
      <p:pic>
        <p:nvPicPr>
          <p:cNvPr id="17" name="Imagen 1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644" y="1091084"/>
            <a:ext cx="876300" cy="393700"/>
          </a:xfrm>
          <a:prstGeom prst="rect">
            <a:avLst/>
          </a:prstGeom>
        </p:spPr>
      </p:pic>
      <p:pic>
        <p:nvPicPr>
          <p:cNvPr id="18" name="Imagen 1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050" y="1700808"/>
            <a:ext cx="1028700" cy="203200"/>
          </a:xfrm>
          <a:prstGeom prst="rect">
            <a:avLst/>
          </a:prstGeom>
        </p:spPr>
      </p:pic>
      <p:pic>
        <p:nvPicPr>
          <p:cNvPr id="20" name="Imagen 1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76872"/>
            <a:ext cx="2146300" cy="203200"/>
          </a:xfrm>
          <a:prstGeom prst="rect">
            <a:avLst/>
          </a:prstGeom>
        </p:spPr>
      </p:pic>
      <p:sp>
        <p:nvSpPr>
          <p:cNvPr id="23" name="Abrir llave 22"/>
          <p:cNvSpPr/>
          <p:nvPr/>
        </p:nvSpPr>
        <p:spPr>
          <a:xfrm>
            <a:off x="5292080" y="980728"/>
            <a:ext cx="432048" cy="1584176"/>
          </a:xfrm>
          <a:prstGeom prst="leftBrace">
            <a:avLst>
              <a:gd name="adj1" fmla="val 42124"/>
              <a:gd name="adj2" fmla="val 50000"/>
            </a:avLst>
          </a:prstGeom>
          <a:ln>
            <a:solidFill>
              <a:srgbClr val="CC3300"/>
            </a:solidFill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6372200" y="1506850"/>
            <a:ext cx="1168634" cy="5539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_tradnl" sz="1500" dirty="0" smtClean="0">
                <a:solidFill>
                  <a:srgbClr val="0000FF"/>
                </a:solidFill>
              </a:rPr>
              <a:t>3 </a:t>
            </a:r>
            <a:r>
              <a:rPr lang="es-ES_tradnl" sz="1500" dirty="0" err="1" smtClean="0">
                <a:solidFill>
                  <a:srgbClr val="0000FF"/>
                </a:solidFill>
              </a:rPr>
              <a:t>additional</a:t>
            </a:r>
            <a:r>
              <a:rPr lang="es-ES_tradnl" sz="1500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s-ES_tradnl" sz="1500" dirty="0" err="1" smtClean="0">
                <a:solidFill>
                  <a:srgbClr val="0000FF"/>
                </a:solidFill>
              </a:rPr>
              <a:t>constraints</a:t>
            </a:r>
            <a:r>
              <a:rPr lang="es-ES_tradnl" sz="1500" dirty="0" smtClean="0">
                <a:solidFill>
                  <a:srgbClr val="0000FF"/>
                </a:solidFill>
              </a:rPr>
              <a:t>!</a:t>
            </a:r>
          </a:p>
        </p:txBody>
      </p:sp>
      <p:sp>
        <p:nvSpPr>
          <p:cNvPr id="25" name="Line 71"/>
          <p:cNvSpPr>
            <a:spLocks noChangeShapeType="1"/>
          </p:cNvSpPr>
          <p:nvPr/>
        </p:nvSpPr>
        <p:spPr bwMode="auto">
          <a:xfrm>
            <a:off x="3347864" y="3501008"/>
            <a:ext cx="2592388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6" name="CuadroTexto 25"/>
          <p:cNvSpPr txBox="1"/>
          <p:nvPr/>
        </p:nvSpPr>
        <p:spPr>
          <a:xfrm>
            <a:off x="755576" y="4285545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err="1"/>
              <a:t>We</a:t>
            </a:r>
            <a:r>
              <a:rPr lang="es-ES" sz="1500" dirty="0"/>
              <a:t> </a:t>
            </a:r>
            <a:r>
              <a:rPr lang="es-ES" sz="1500" dirty="0" err="1" smtClean="0"/>
              <a:t>have</a:t>
            </a:r>
            <a:r>
              <a:rPr lang="es-ES" sz="1500" dirty="0" smtClean="0"/>
              <a:t> up </a:t>
            </a:r>
            <a:r>
              <a:rPr lang="es-ES" sz="1500" dirty="0" err="1" smtClean="0"/>
              <a:t>to</a:t>
            </a:r>
            <a:r>
              <a:rPr lang="es-ES" sz="1500" dirty="0" smtClean="0"/>
              <a:t> </a:t>
            </a:r>
            <a:r>
              <a:rPr lang="es-ES" sz="1500" dirty="0" smtClean="0">
                <a:solidFill>
                  <a:srgbClr val="0000FF"/>
                </a:solidFill>
              </a:rPr>
              <a:t>9</a:t>
            </a:r>
            <a:r>
              <a:rPr lang="es-ES" sz="1500" dirty="0" smtClean="0"/>
              <a:t> (</a:t>
            </a:r>
            <a:r>
              <a:rPr lang="es-ES" sz="1500" dirty="0" smtClean="0">
                <a:solidFill>
                  <a:srgbClr val="0000FF"/>
                </a:solidFill>
              </a:rPr>
              <a:t>7</a:t>
            </a:r>
            <a:r>
              <a:rPr lang="es-ES" sz="1500" dirty="0" smtClean="0"/>
              <a:t>) </a:t>
            </a:r>
            <a:r>
              <a:rPr lang="es-ES" sz="1500" dirty="0" err="1" smtClean="0"/>
              <a:t>constraints</a:t>
            </a:r>
            <a:r>
              <a:rPr lang="es-ES" sz="1500" dirty="0" smtClean="0"/>
              <a:t> </a:t>
            </a:r>
            <a:r>
              <a:rPr lang="es-ES" sz="1500" dirty="0" err="1" smtClean="0"/>
              <a:t>with</a:t>
            </a:r>
            <a:r>
              <a:rPr lang="es-ES" sz="1500" dirty="0" smtClean="0"/>
              <a:t> </a:t>
            </a:r>
            <a:r>
              <a:rPr lang="es-ES" sz="1500" dirty="0" smtClean="0">
                <a:solidFill>
                  <a:srgbClr val="0000FF"/>
                </a:solidFill>
              </a:rPr>
              <a:t>2</a:t>
            </a:r>
            <a:r>
              <a:rPr lang="es-ES" sz="1500" dirty="0" smtClean="0"/>
              <a:t> (</a:t>
            </a:r>
            <a:r>
              <a:rPr lang="es-ES" sz="1500" dirty="0" smtClean="0">
                <a:solidFill>
                  <a:srgbClr val="0000FF"/>
                </a:solidFill>
              </a:rPr>
              <a:t>1</a:t>
            </a:r>
            <a:r>
              <a:rPr lang="es-ES" sz="1500" dirty="0" smtClean="0"/>
              <a:t>) WSR and 7 </a:t>
            </a:r>
            <a:r>
              <a:rPr lang="es-ES" sz="1500" dirty="0" err="1" smtClean="0"/>
              <a:t>resonance</a:t>
            </a:r>
            <a:r>
              <a:rPr lang="es-ES" sz="1500" dirty="0" smtClean="0"/>
              <a:t> </a:t>
            </a:r>
            <a:r>
              <a:rPr lang="es-ES" sz="1500" dirty="0" err="1" smtClean="0"/>
              <a:t>parameters</a:t>
            </a:r>
            <a:r>
              <a:rPr lang="es-ES" sz="1500" dirty="0" smtClean="0"/>
              <a:t>: </a:t>
            </a:r>
            <a:r>
              <a:rPr lang="es-ES" sz="1500" dirty="0" err="1" smtClean="0"/>
              <a:t>we</a:t>
            </a:r>
            <a:r>
              <a:rPr lang="es-ES" sz="1500" dirty="0" smtClean="0"/>
              <a:t> </a:t>
            </a:r>
            <a:r>
              <a:rPr lang="es-ES" sz="1500" dirty="0" err="1" smtClean="0"/>
              <a:t>cannot</a:t>
            </a:r>
            <a:r>
              <a:rPr lang="es-ES" sz="1500" dirty="0" smtClean="0"/>
              <a:t> </a:t>
            </a:r>
            <a:r>
              <a:rPr lang="es-ES" sz="1500" dirty="0" err="1" smtClean="0"/>
              <a:t>consider</a:t>
            </a:r>
            <a:r>
              <a:rPr lang="es-ES" sz="1500" dirty="0" smtClean="0"/>
              <a:t> </a:t>
            </a:r>
            <a:r>
              <a:rPr lang="es-ES" sz="1500" dirty="0" err="1" smtClean="0"/>
              <a:t>all</a:t>
            </a:r>
            <a:r>
              <a:rPr lang="es-ES" sz="1500" dirty="0" smtClean="0"/>
              <a:t> </a:t>
            </a:r>
            <a:r>
              <a:rPr lang="es-ES" sz="1500" dirty="0" err="1" smtClean="0"/>
              <a:t>the</a:t>
            </a:r>
            <a:r>
              <a:rPr lang="es-ES" sz="1500" dirty="0" smtClean="0"/>
              <a:t> </a:t>
            </a:r>
            <a:r>
              <a:rPr lang="es-ES" sz="1500" dirty="0" err="1" smtClean="0"/>
              <a:t>constraints</a:t>
            </a:r>
            <a:r>
              <a:rPr lang="es-ES" sz="1500" dirty="0" smtClean="0"/>
              <a:t> at </a:t>
            </a:r>
            <a:r>
              <a:rPr lang="es-ES" sz="1500" dirty="0" err="1" smtClean="0"/>
              <a:t>the</a:t>
            </a:r>
            <a:r>
              <a:rPr lang="es-ES" sz="1500" dirty="0" smtClean="0"/>
              <a:t> </a:t>
            </a:r>
            <a:r>
              <a:rPr lang="es-ES" sz="1500" dirty="0" err="1" smtClean="0"/>
              <a:t>same</a:t>
            </a:r>
            <a:r>
              <a:rPr lang="es-ES" sz="1500" dirty="0" smtClean="0"/>
              <a:t> time, </a:t>
            </a:r>
            <a:r>
              <a:rPr lang="es-ES" sz="1500" dirty="0" err="1" smtClean="0"/>
              <a:t>some</a:t>
            </a:r>
            <a:r>
              <a:rPr lang="es-ES" sz="1500" dirty="0" smtClean="0"/>
              <a:t> </a:t>
            </a:r>
            <a:r>
              <a:rPr lang="es-ES" sz="1500" dirty="0" err="1" smtClean="0"/>
              <a:t>approximately</a:t>
            </a:r>
            <a:r>
              <a:rPr lang="es-ES" sz="1500" dirty="0" smtClean="0"/>
              <a:t>.</a:t>
            </a:r>
          </a:p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endParaRPr lang="es-ES" sz="1500" dirty="0" smtClean="0"/>
          </a:p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smtClean="0"/>
              <a:t>As a </a:t>
            </a:r>
            <a:r>
              <a:rPr lang="es-ES" sz="1500" dirty="0" err="1" smtClean="0">
                <a:solidFill>
                  <a:srgbClr val="0000FF"/>
                </a:solidFill>
              </a:rPr>
              <a:t>check</a:t>
            </a:r>
            <a:r>
              <a:rPr lang="es-ES" sz="1500" dirty="0" smtClean="0">
                <a:solidFill>
                  <a:srgbClr val="0000FF"/>
                </a:solidFill>
              </a:rPr>
              <a:t> of </a:t>
            </a:r>
            <a:r>
              <a:rPr lang="es-ES" sz="1500" dirty="0" err="1" smtClean="0">
                <a:solidFill>
                  <a:srgbClr val="0000FF"/>
                </a:solidFill>
              </a:rPr>
              <a:t>consistency</a:t>
            </a:r>
            <a:r>
              <a:rPr lang="es-ES" sz="1500" dirty="0" smtClean="0">
                <a:solidFill>
                  <a:srgbClr val="0000FF"/>
                </a:solidFill>
              </a:rPr>
              <a:t> </a:t>
            </a:r>
            <a:r>
              <a:rPr lang="es-ES" sz="1500" dirty="0" err="1" smtClean="0"/>
              <a:t>we</a:t>
            </a:r>
            <a:r>
              <a:rPr lang="es-ES" sz="1500" dirty="0" smtClean="0"/>
              <a:t> </a:t>
            </a:r>
            <a:r>
              <a:rPr lang="es-ES" sz="1500" dirty="0" err="1" smtClean="0"/>
              <a:t>consider</a:t>
            </a:r>
            <a:r>
              <a:rPr lang="es-ES" sz="1500" dirty="0" smtClean="0"/>
              <a:t> </a:t>
            </a:r>
            <a:r>
              <a:rPr lang="es-ES" sz="1500" dirty="0" err="1" smtClean="0"/>
              <a:t>different</a:t>
            </a:r>
            <a:r>
              <a:rPr lang="es-ES" sz="1500" dirty="0" smtClean="0"/>
              <a:t> </a:t>
            </a:r>
            <a:r>
              <a:rPr lang="es-ES" sz="1500" dirty="0" err="1" smtClean="0"/>
              <a:t>combination</a:t>
            </a:r>
            <a:r>
              <a:rPr lang="es-ES" sz="1500" dirty="0" smtClean="0"/>
              <a:t> of </a:t>
            </a:r>
            <a:r>
              <a:rPr lang="es-ES" sz="1500" dirty="0" err="1" smtClean="0"/>
              <a:t>constraints</a:t>
            </a:r>
            <a:r>
              <a:rPr lang="es-ES" sz="1500" dirty="0" smtClean="0"/>
              <a:t>.</a:t>
            </a:r>
          </a:p>
        </p:txBody>
      </p:sp>
      <p:sp>
        <p:nvSpPr>
          <p:cNvPr id="19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120680" cy="251842"/>
          </a:xfrm>
        </p:spPr>
        <p:txBody>
          <a:bodyPr/>
          <a:lstStyle/>
          <a:p>
            <a:pPr>
              <a:defRPr/>
            </a:pPr>
            <a:r>
              <a:rPr lang="es-ES_tradnl" sz="1200" dirty="0" err="1" smtClean="0">
                <a:solidFill>
                  <a:srgbClr val="CC3300"/>
                </a:solidFill>
              </a:rPr>
              <a:t>Viability</a:t>
            </a:r>
            <a:r>
              <a:rPr lang="es-ES_tradnl" sz="1200" dirty="0" smtClean="0">
                <a:solidFill>
                  <a:srgbClr val="CC3300"/>
                </a:solidFill>
              </a:rPr>
              <a:t> of </a:t>
            </a:r>
            <a:r>
              <a:rPr lang="es-ES_tradnl" sz="1200" dirty="0" err="1" smtClean="0">
                <a:solidFill>
                  <a:srgbClr val="CC3300"/>
                </a:solidFill>
              </a:rPr>
              <a:t>Higgsless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models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within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the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Electroweak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Precision</a:t>
            </a:r>
            <a:r>
              <a:rPr lang="es-ES_tradnl" sz="1200" dirty="0" smtClean="0">
                <a:solidFill>
                  <a:srgbClr val="CC3300"/>
                </a:solidFill>
              </a:rPr>
              <a:t> Observables</a:t>
            </a:r>
            <a:r>
              <a:rPr lang="es-ES_tradnl" sz="1200" dirty="0" smtClean="0">
                <a:solidFill>
                  <a:srgbClr val="3366FF"/>
                </a:solidFill>
              </a:rPr>
              <a:t>, I. Rosell </a:t>
            </a:r>
            <a:endParaRPr lang="es-ES" sz="1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70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</p:spPr>
        <p:txBody>
          <a:bodyPr/>
          <a:lstStyle/>
          <a:p>
            <a:pPr>
              <a:defRPr/>
            </a:pPr>
            <a:fld id="{6BF9C385-A403-074B-9D21-C7F0FECEB122}" type="slidenum">
              <a:rPr lang="es-ES" sz="1200" smtClean="0">
                <a:solidFill>
                  <a:srgbClr val="0000FF"/>
                </a:solidFill>
              </a:rPr>
              <a:pPr>
                <a:defRPr/>
              </a:pPr>
              <a:t>11</a:t>
            </a:fld>
            <a:r>
              <a:rPr lang="es-ES" sz="1200" dirty="0" smtClean="0">
                <a:solidFill>
                  <a:srgbClr val="0000FF"/>
                </a:solidFill>
              </a:rPr>
              <a:t>/15</a:t>
            </a:r>
            <a:endParaRPr lang="es-ES" sz="1200" dirty="0">
              <a:solidFill>
                <a:srgbClr val="0000FF"/>
              </a:solidFill>
            </a:endParaRPr>
          </a:p>
        </p:txBody>
      </p:sp>
      <p:sp>
        <p:nvSpPr>
          <p:cNvPr id="7" name="Line 71"/>
          <p:cNvSpPr>
            <a:spLocks noChangeShapeType="1"/>
          </p:cNvSpPr>
          <p:nvPr/>
        </p:nvSpPr>
        <p:spPr bwMode="auto">
          <a:xfrm>
            <a:off x="3352800" y="6248400"/>
            <a:ext cx="2592388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7544" y="116632"/>
            <a:ext cx="8064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dirty="0">
                <a:solidFill>
                  <a:srgbClr val="CC3300"/>
                </a:solidFill>
              </a:rPr>
              <a:t>6</a:t>
            </a:r>
            <a:r>
              <a:rPr lang="es-ES" sz="2000" dirty="0" smtClean="0">
                <a:solidFill>
                  <a:srgbClr val="CC3300"/>
                </a:solidFill>
              </a:rPr>
              <a:t>. </a:t>
            </a:r>
            <a:r>
              <a:rPr lang="es-ES" sz="2000" dirty="0" err="1" smtClean="0">
                <a:solidFill>
                  <a:srgbClr val="CC3300"/>
                </a:solidFill>
              </a:rPr>
              <a:t>Phenomenology</a:t>
            </a:r>
            <a:endParaRPr lang="es-ES" sz="2000" dirty="0">
              <a:solidFill>
                <a:srgbClr val="CC33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059832" y="836712"/>
            <a:ext cx="3077585" cy="323165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wrap="none" rtlCol="0">
            <a:spAutoFit/>
          </a:bodyPr>
          <a:lstStyle/>
          <a:p>
            <a:r>
              <a:rPr lang="es-ES" sz="1500" dirty="0" smtClean="0">
                <a:solidFill>
                  <a:srgbClr val="CC3300"/>
                </a:solidFill>
              </a:rPr>
              <a:t>S = 0.04 ± 0.10 </a:t>
            </a:r>
            <a:r>
              <a:rPr lang="es-ES" sz="1500" dirty="0" smtClean="0"/>
              <a:t>* (M</a:t>
            </a:r>
            <a:r>
              <a:rPr lang="es-ES" sz="1500" baseline="-25000" dirty="0" smtClean="0"/>
              <a:t>H</a:t>
            </a:r>
            <a:r>
              <a:rPr lang="es-ES" sz="1500" dirty="0" smtClean="0"/>
              <a:t>=0.120 </a:t>
            </a:r>
            <a:r>
              <a:rPr lang="es-ES" sz="1500" dirty="0" err="1" smtClean="0"/>
              <a:t>TeV</a:t>
            </a:r>
            <a:r>
              <a:rPr lang="es-ES" sz="1500" dirty="0" smtClean="0"/>
              <a:t>)</a:t>
            </a:r>
            <a:endParaRPr lang="es-ES" sz="15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5496" y="6309320"/>
            <a:ext cx="1944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000" dirty="0" smtClean="0">
                <a:solidFill>
                  <a:srgbClr val="000000"/>
                </a:solidFill>
              </a:rPr>
              <a:t>* </a:t>
            </a:r>
            <a:r>
              <a:rPr lang="es-ES_tradnl" sz="1000" dirty="0" err="1" smtClean="0">
                <a:solidFill>
                  <a:srgbClr val="000000"/>
                </a:solidFill>
              </a:rPr>
              <a:t>Gfitter</a:t>
            </a:r>
            <a:endParaRPr lang="es-ES_tradnl" sz="1000" dirty="0">
              <a:solidFill>
                <a:srgbClr val="000000"/>
              </a:solidFill>
            </a:endParaRPr>
          </a:p>
          <a:p>
            <a:pPr lvl="0"/>
            <a:r>
              <a:rPr lang="es-ES_tradnl" sz="1000" dirty="0" smtClean="0">
                <a:solidFill>
                  <a:srgbClr val="000000"/>
                </a:solidFill>
              </a:rPr>
              <a:t>* LEP EWWG</a:t>
            </a:r>
          </a:p>
          <a:p>
            <a:pPr lvl="0"/>
            <a:r>
              <a:rPr lang="es-ES_tradnl" sz="1000" dirty="0" smtClean="0">
                <a:solidFill>
                  <a:srgbClr val="000000"/>
                </a:solidFill>
              </a:rPr>
              <a:t>* </a:t>
            </a:r>
            <a:r>
              <a:rPr lang="es-ES_tradnl" sz="1000" dirty="0" err="1" smtClean="0">
                <a:solidFill>
                  <a:srgbClr val="000000"/>
                </a:solidFill>
              </a:rPr>
              <a:t>Zfitter</a:t>
            </a:r>
            <a:endParaRPr lang="es-ES_tradnl" sz="1000" dirty="0" smtClean="0"/>
          </a:p>
        </p:txBody>
      </p:sp>
      <p:sp>
        <p:nvSpPr>
          <p:cNvPr id="12" name="CuadroTexto 11"/>
          <p:cNvSpPr txBox="1"/>
          <p:nvPr/>
        </p:nvSpPr>
        <p:spPr>
          <a:xfrm>
            <a:off x="251520" y="1547500"/>
            <a:ext cx="142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dirty="0" smtClean="0">
                <a:solidFill>
                  <a:srgbClr val="CC3300"/>
                </a:solidFill>
              </a:rPr>
              <a:t>i) LO </a:t>
            </a:r>
            <a:r>
              <a:rPr lang="es-ES_tradnl" sz="1800" dirty="0" err="1" smtClean="0">
                <a:solidFill>
                  <a:srgbClr val="CC3300"/>
                </a:solidFill>
              </a:rPr>
              <a:t>results</a:t>
            </a:r>
            <a:endParaRPr lang="es-ES_tradnl" sz="1800" dirty="0">
              <a:solidFill>
                <a:srgbClr val="CC33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51520" y="2097723"/>
            <a:ext cx="20448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500" dirty="0" err="1" smtClean="0">
                <a:solidFill>
                  <a:srgbClr val="CC3300"/>
                </a:solidFill>
              </a:rPr>
              <a:t>i.i</a:t>
            </a:r>
            <a:r>
              <a:rPr lang="es-ES_tradnl" sz="1500" dirty="0" smtClean="0">
                <a:solidFill>
                  <a:srgbClr val="CC3300"/>
                </a:solidFill>
              </a:rPr>
              <a:t>) 1st and 2nd </a:t>
            </a:r>
            <a:r>
              <a:rPr lang="es-ES_tradnl" sz="1500" dirty="0" err="1" smtClean="0">
                <a:solidFill>
                  <a:srgbClr val="CC3300"/>
                </a:solidFill>
              </a:rPr>
              <a:t>WSRs</a:t>
            </a:r>
            <a:endParaRPr lang="es-ES_tradnl" sz="1500" dirty="0">
              <a:solidFill>
                <a:srgbClr val="CC33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51520" y="4041939"/>
            <a:ext cx="169161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500" dirty="0" err="1" smtClean="0">
                <a:solidFill>
                  <a:srgbClr val="CC3300"/>
                </a:solidFill>
              </a:rPr>
              <a:t>i.ii</a:t>
            </a:r>
            <a:r>
              <a:rPr lang="es-ES_tradnl" sz="1500" dirty="0" smtClean="0">
                <a:solidFill>
                  <a:srgbClr val="CC3300"/>
                </a:solidFill>
              </a:rPr>
              <a:t>) </a:t>
            </a:r>
            <a:r>
              <a:rPr lang="es-ES_tradnl" sz="1500" dirty="0" err="1" smtClean="0">
                <a:solidFill>
                  <a:srgbClr val="CC3300"/>
                </a:solidFill>
              </a:rPr>
              <a:t>Only</a:t>
            </a:r>
            <a:r>
              <a:rPr lang="es-ES_tradnl" sz="1500" dirty="0">
                <a:solidFill>
                  <a:srgbClr val="CC3300"/>
                </a:solidFill>
              </a:rPr>
              <a:t> </a:t>
            </a:r>
            <a:r>
              <a:rPr lang="es-ES_tradnl" sz="1500" dirty="0" smtClean="0">
                <a:solidFill>
                  <a:srgbClr val="CC3300"/>
                </a:solidFill>
              </a:rPr>
              <a:t>1st WSR</a:t>
            </a:r>
            <a:endParaRPr lang="es-ES_tradnl" sz="1500" dirty="0">
              <a:solidFill>
                <a:srgbClr val="CC3300"/>
              </a:solidFill>
            </a:endParaRPr>
          </a:p>
        </p:txBody>
      </p:sp>
      <p:pic>
        <p:nvPicPr>
          <p:cNvPr id="15" name="Imagen 1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45668"/>
            <a:ext cx="2159000" cy="495300"/>
          </a:xfrm>
          <a:prstGeom prst="rect">
            <a:avLst/>
          </a:prstGeom>
        </p:spPr>
      </p:pic>
      <p:pic>
        <p:nvPicPr>
          <p:cNvPr id="19" name="Imagen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93740"/>
            <a:ext cx="1714500" cy="495300"/>
          </a:xfrm>
          <a:prstGeom prst="rect">
            <a:avLst/>
          </a:prstGeom>
          <a:ln>
            <a:solidFill>
              <a:srgbClr val="CC3300"/>
            </a:solidFill>
          </a:ln>
        </p:spPr>
      </p:pic>
      <p:pic>
        <p:nvPicPr>
          <p:cNvPr id="20" name="Imagen 1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53136"/>
            <a:ext cx="3327400" cy="495300"/>
          </a:xfrm>
          <a:prstGeom prst="rect">
            <a:avLst/>
          </a:prstGeom>
        </p:spPr>
      </p:pic>
      <p:pic>
        <p:nvPicPr>
          <p:cNvPr id="21" name="Imagen 2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52" y="5301208"/>
            <a:ext cx="1041400" cy="495300"/>
          </a:xfrm>
          <a:prstGeom prst="rect">
            <a:avLst/>
          </a:prstGeom>
          <a:ln>
            <a:solidFill>
              <a:srgbClr val="CC3300"/>
            </a:solidFill>
          </a:ln>
        </p:spPr>
      </p:pic>
      <p:sp>
        <p:nvSpPr>
          <p:cNvPr id="22" name="Flecha derecha 21"/>
          <p:cNvSpPr/>
          <p:nvPr/>
        </p:nvSpPr>
        <p:spPr>
          <a:xfrm>
            <a:off x="6084168" y="3789040"/>
            <a:ext cx="360040" cy="2088232"/>
          </a:xfrm>
          <a:prstGeom prst="rightArrow">
            <a:avLst/>
          </a:prstGeom>
          <a:solidFill>
            <a:srgbClr val="CC3300"/>
          </a:solidFill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4839945" y="5301208"/>
            <a:ext cx="3044423" cy="40011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rgbClr val="0000FF"/>
                </a:solidFill>
              </a:rPr>
              <a:t>At LO M</a:t>
            </a:r>
            <a:r>
              <a:rPr lang="es-ES" sz="2000" baseline="-25000" dirty="0" smtClean="0">
                <a:solidFill>
                  <a:srgbClr val="0000FF"/>
                </a:solidFill>
              </a:rPr>
              <a:t>V </a:t>
            </a:r>
            <a:r>
              <a:rPr lang="es-ES" sz="2000" dirty="0" smtClean="0">
                <a:solidFill>
                  <a:srgbClr val="0000FF"/>
                </a:solidFill>
              </a:rPr>
              <a:t>&gt; 1.5 </a:t>
            </a:r>
            <a:r>
              <a:rPr lang="es-ES" sz="2000" dirty="0" err="1" smtClean="0">
                <a:solidFill>
                  <a:srgbClr val="0000FF"/>
                </a:solidFill>
              </a:rPr>
              <a:t>TeV</a:t>
            </a:r>
            <a:r>
              <a:rPr lang="es-ES" sz="2000" dirty="0" smtClean="0">
                <a:solidFill>
                  <a:srgbClr val="0000FF"/>
                </a:solidFill>
              </a:rPr>
              <a:t> at 3σ</a:t>
            </a:r>
            <a:endParaRPr lang="es-ES" sz="2000" dirty="0">
              <a:solidFill>
                <a:srgbClr val="0000FF"/>
              </a:solidFill>
            </a:endParaRPr>
          </a:p>
        </p:txBody>
      </p:sp>
      <p:sp>
        <p:nvSpPr>
          <p:cNvPr id="18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120680" cy="251842"/>
          </a:xfrm>
        </p:spPr>
        <p:txBody>
          <a:bodyPr/>
          <a:lstStyle/>
          <a:p>
            <a:pPr>
              <a:defRPr/>
            </a:pPr>
            <a:r>
              <a:rPr lang="es-ES_tradnl" sz="1200" dirty="0" err="1" smtClean="0">
                <a:solidFill>
                  <a:srgbClr val="CC3300"/>
                </a:solidFill>
              </a:rPr>
              <a:t>Viability</a:t>
            </a:r>
            <a:r>
              <a:rPr lang="es-ES_tradnl" sz="1200" dirty="0" smtClean="0">
                <a:solidFill>
                  <a:srgbClr val="CC3300"/>
                </a:solidFill>
              </a:rPr>
              <a:t> of </a:t>
            </a:r>
            <a:r>
              <a:rPr lang="es-ES_tradnl" sz="1200" dirty="0" err="1" smtClean="0">
                <a:solidFill>
                  <a:srgbClr val="CC3300"/>
                </a:solidFill>
              </a:rPr>
              <a:t>Higgsless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models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within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the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Electroweak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Precision</a:t>
            </a:r>
            <a:r>
              <a:rPr lang="es-ES_tradnl" sz="1200" dirty="0" smtClean="0">
                <a:solidFill>
                  <a:srgbClr val="CC3300"/>
                </a:solidFill>
              </a:rPr>
              <a:t> Observables</a:t>
            </a:r>
            <a:r>
              <a:rPr lang="es-ES_tradnl" sz="1200" dirty="0" smtClean="0">
                <a:solidFill>
                  <a:srgbClr val="3366FF"/>
                </a:solidFill>
              </a:rPr>
              <a:t>, I. Rosell </a:t>
            </a:r>
            <a:endParaRPr lang="es-ES" sz="1200" dirty="0">
              <a:solidFill>
                <a:srgbClr val="3366FF"/>
              </a:solidFill>
            </a:endParaRPr>
          </a:p>
        </p:txBody>
      </p:sp>
      <p:pic>
        <p:nvPicPr>
          <p:cNvPr id="2" name="Imagen 1" descr="S_LO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56792"/>
            <a:ext cx="531751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14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71"/>
          <p:cNvSpPr>
            <a:spLocks noChangeShapeType="1"/>
          </p:cNvSpPr>
          <p:nvPr/>
        </p:nvSpPr>
        <p:spPr bwMode="auto">
          <a:xfrm>
            <a:off x="3352800" y="6248400"/>
            <a:ext cx="2592388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</p:spPr>
        <p:txBody>
          <a:bodyPr/>
          <a:lstStyle/>
          <a:p>
            <a:pPr>
              <a:defRPr/>
            </a:pPr>
            <a:fld id="{6BF9C385-A403-074B-9D21-C7F0FECEB122}" type="slidenum">
              <a:rPr lang="es-ES" sz="1200" smtClean="0">
                <a:solidFill>
                  <a:srgbClr val="0000FF"/>
                </a:solidFill>
              </a:rPr>
              <a:pPr>
                <a:defRPr/>
              </a:pPr>
              <a:t>12</a:t>
            </a:fld>
            <a:r>
              <a:rPr lang="es-ES" sz="1200" dirty="0" smtClean="0">
                <a:solidFill>
                  <a:srgbClr val="0000FF"/>
                </a:solidFill>
              </a:rPr>
              <a:t>/15</a:t>
            </a:r>
            <a:endParaRPr lang="es-ES" sz="1200" dirty="0">
              <a:solidFill>
                <a:srgbClr val="0000FF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51520" y="395372"/>
            <a:ext cx="369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dirty="0" smtClean="0">
                <a:solidFill>
                  <a:srgbClr val="CC3300"/>
                </a:solidFill>
              </a:rPr>
              <a:t>ii) NLO </a:t>
            </a:r>
            <a:r>
              <a:rPr lang="es-ES_tradnl" sz="1800" dirty="0" err="1" smtClean="0">
                <a:solidFill>
                  <a:srgbClr val="CC3300"/>
                </a:solidFill>
              </a:rPr>
              <a:t>results</a:t>
            </a:r>
            <a:r>
              <a:rPr lang="es-ES_tradnl" sz="1800" dirty="0" smtClean="0">
                <a:solidFill>
                  <a:srgbClr val="CC3300"/>
                </a:solidFill>
              </a:rPr>
              <a:t>: 1st and 2nd </a:t>
            </a:r>
            <a:r>
              <a:rPr lang="es-ES_tradnl" sz="1800" dirty="0" err="1" smtClean="0">
                <a:solidFill>
                  <a:srgbClr val="CC3300"/>
                </a:solidFill>
              </a:rPr>
              <a:t>WSRs</a:t>
            </a:r>
            <a:endParaRPr lang="es-ES_tradnl" sz="1800" dirty="0">
              <a:solidFill>
                <a:srgbClr val="CC33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79512" y="1124744"/>
            <a:ext cx="374441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smtClean="0"/>
              <a:t>1st and 2nd </a:t>
            </a:r>
            <a:r>
              <a:rPr lang="es-ES" sz="1500" dirty="0" err="1" smtClean="0"/>
              <a:t>WSRs</a:t>
            </a:r>
            <a:r>
              <a:rPr lang="es-ES" sz="1500" dirty="0" smtClean="0"/>
              <a:t> at LO and at NLO:</a:t>
            </a:r>
          </a:p>
          <a:p>
            <a:pPr marL="800100" lvl="1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smtClean="0">
                <a:solidFill>
                  <a:srgbClr val="CC3300"/>
                </a:solidFill>
              </a:rPr>
              <a:t>6 </a:t>
            </a:r>
            <a:r>
              <a:rPr lang="es-ES" sz="1500" dirty="0" err="1" smtClean="0">
                <a:solidFill>
                  <a:srgbClr val="CC3300"/>
                </a:solidFill>
              </a:rPr>
              <a:t>constraints</a:t>
            </a:r>
            <a:endParaRPr lang="es-ES" sz="1500" dirty="0" smtClean="0">
              <a:solidFill>
                <a:srgbClr val="CC3300"/>
              </a:solidFill>
            </a:endParaRPr>
          </a:p>
          <a:p>
            <a:pPr marL="800100" lvl="1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smtClean="0">
                <a:solidFill>
                  <a:srgbClr val="CC3300"/>
                </a:solidFill>
              </a:rPr>
              <a:t>M</a:t>
            </a:r>
            <a:r>
              <a:rPr lang="es-ES" sz="1500" baseline="-25000" dirty="0" smtClean="0">
                <a:solidFill>
                  <a:srgbClr val="CC3300"/>
                </a:solidFill>
              </a:rPr>
              <a:t>V </a:t>
            </a:r>
            <a:r>
              <a:rPr lang="es-ES" sz="1500" dirty="0" err="1" smtClean="0"/>
              <a:t>the</a:t>
            </a:r>
            <a:r>
              <a:rPr lang="es-ES" sz="1500" dirty="0" smtClean="0"/>
              <a:t> </a:t>
            </a:r>
            <a:r>
              <a:rPr lang="es-ES" sz="1500" dirty="0" err="1" smtClean="0"/>
              <a:t>only</a:t>
            </a:r>
            <a:r>
              <a:rPr lang="es-ES" sz="1500" dirty="0" smtClean="0"/>
              <a:t> free </a:t>
            </a:r>
            <a:r>
              <a:rPr lang="es-ES" sz="1500" dirty="0" err="1" smtClean="0"/>
              <a:t>parameter</a:t>
            </a:r>
            <a:endParaRPr lang="es-ES" sz="1500" dirty="0" smtClean="0"/>
          </a:p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endParaRPr lang="es-ES" sz="1500" dirty="0" smtClean="0"/>
          </a:p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smtClean="0">
                <a:solidFill>
                  <a:srgbClr val="CC3300"/>
                </a:solidFill>
              </a:rPr>
              <a:t>8 </a:t>
            </a:r>
            <a:r>
              <a:rPr lang="es-ES" sz="1500" dirty="0" err="1" smtClean="0">
                <a:solidFill>
                  <a:srgbClr val="CC3300"/>
                </a:solidFill>
              </a:rPr>
              <a:t>solutions</a:t>
            </a:r>
            <a:r>
              <a:rPr lang="es-ES" sz="1500" dirty="0" smtClean="0"/>
              <a:t>.</a:t>
            </a:r>
          </a:p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endParaRPr lang="es-ES" sz="1500" dirty="0" smtClean="0"/>
          </a:p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err="1" smtClean="0"/>
              <a:t>Only</a:t>
            </a:r>
            <a:r>
              <a:rPr lang="es-ES" sz="1500" dirty="0" smtClean="0"/>
              <a:t> </a:t>
            </a:r>
            <a:r>
              <a:rPr lang="es-ES" sz="1500" dirty="0" smtClean="0">
                <a:solidFill>
                  <a:srgbClr val="CC3300"/>
                </a:solidFill>
              </a:rPr>
              <a:t>2</a:t>
            </a:r>
            <a:r>
              <a:rPr lang="es-ES" sz="1500" dirty="0" smtClean="0"/>
              <a:t> </a:t>
            </a:r>
            <a:r>
              <a:rPr lang="es-ES" sz="1500" dirty="0" err="1" smtClean="0"/>
              <a:t>approximately</a:t>
            </a:r>
            <a:r>
              <a:rPr lang="es-ES" sz="1500" dirty="0" smtClean="0"/>
              <a:t> compatible </a:t>
            </a:r>
            <a:r>
              <a:rPr lang="es-ES" sz="1500" dirty="0" err="1" smtClean="0"/>
              <a:t>with</a:t>
            </a:r>
            <a:r>
              <a:rPr lang="es-ES" sz="1500" dirty="0" smtClean="0"/>
              <a:t> </a:t>
            </a:r>
            <a:r>
              <a:rPr lang="es-ES" sz="1500" dirty="0" smtClean="0">
                <a:solidFill>
                  <a:srgbClr val="CC3300"/>
                </a:solidFill>
              </a:rPr>
              <a:t>VFF</a:t>
            </a:r>
            <a:r>
              <a:rPr lang="es-ES" sz="1500" dirty="0" smtClean="0"/>
              <a:t>, </a:t>
            </a:r>
            <a:r>
              <a:rPr lang="es-ES" sz="1500" dirty="0" smtClean="0">
                <a:solidFill>
                  <a:srgbClr val="CC3300"/>
                </a:solidFill>
              </a:rPr>
              <a:t>AFF</a:t>
            </a:r>
            <a:r>
              <a:rPr lang="es-ES" sz="1500" dirty="0" smtClean="0"/>
              <a:t> and </a:t>
            </a:r>
            <a:r>
              <a:rPr lang="es-ES" sz="1500" dirty="0" err="1" smtClean="0">
                <a:solidFill>
                  <a:srgbClr val="CC3300"/>
                </a:solidFill>
              </a:rPr>
              <a:t>scattering</a:t>
            </a:r>
            <a:r>
              <a:rPr lang="es-ES" sz="1500" dirty="0" smtClean="0"/>
              <a:t> </a:t>
            </a:r>
            <a:r>
              <a:rPr lang="es-ES" sz="1500" dirty="0" err="1" smtClean="0"/>
              <a:t>constraints</a:t>
            </a:r>
            <a:r>
              <a:rPr lang="es-ES" sz="1500" dirty="0"/>
              <a:t> </a:t>
            </a:r>
            <a:r>
              <a:rPr lang="es-ES" sz="1500" dirty="0" smtClean="0"/>
              <a:t>(</a:t>
            </a:r>
            <a:r>
              <a:rPr lang="es-ES" sz="1500" dirty="0" err="1" smtClean="0">
                <a:solidFill>
                  <a:srgbClr val="008000"/>
                </a:solidFill>
              </a:rPr>
              <a:t>green</a:t>
            </a:r>
            <a:r>
              <a:rPr lang="es-ES" sz="1500" dirty="0" smtClean="0"/>
              <a:t>).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95536" y="4005064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err="1" smtClean="0"/>
              <a:t>If</a:t>
            </a:r>
            <a:r>
              <a:rPr lang="es-ES" sz="1500" dirty="0" smtClean="0"/>
              <a:t>, </a:t>
            </a:r>
            <a:r>
              <a:rPr lang="es-ES" sz="1500" dirty="0" err="1" smtClean="0"/>
              <a:t>alternatively</a:t>
            </a:r>
            <a:r>
              <a:rPr lang="es-ES" sz="1500" dirty="0" smtClean="0"/>
              <a:t>, </a:t>
            </a:r>
            <a:r>
              <a:rPr lang="es-ES" sz="1500" dirty="0" err="1" smtClean="0"/>
              <a:t>we</a:t>
            </a:r>
            <a:r>
              <a:rPr lang="es-ES" sz="1500" dirty="0" smtClean="0"/>
              <a:t> </a:t>
            </a:r>
            <a:r>
              <a:rPr lang="es-ES" sz="1500" dirty="0" err="1"/>
              <a:t>consider</a:t>
            </a:r>
            <a:r>
              <a:rPr lang="es-ES" sz="1500" dirty="0"/>
              <a:t> </a:t>
            </a:r>
            <a:r>
              <a:rPr lang="es-ES" sz="1500" dirty="0" err="1"/>
              <a:t>the</a:t>
            </a:r>
            <a:r>
              <a:rPr lang="es-ES" sz="1500" dirty="0"/>
              <a:t> </a:t>
            </a:r>
            <a:r>
              <a:rPr lang="es-ES" sz="1500" dirty="0" smtClean="0">
                <a:solidFill>
                  <a:srgbClr val="0000FF"/>
                </a:solidFill>
              </a:rPr>
              <a:t>1st </a:t>
            </a:r>
            <a:r>
              <a:rPr lang="es-ES" sz="1500" dirty="0">
                <a:solidFill>
                  <a:srgbClr val="0000FF"/>
                </a:solidFill>
              </a:rPr>
              <a:t>and </a:t>
            </a:r>
            <a:r>
              <a:rPr lang="es-ES" sz="1500" dirty="0" err="1">
                <a:solidFill>
                  <a:srgbClr val="0000FF"/>
                </a:solidFill>
              </a:rPr>
              <a:t>the</a:t>
            </a:r>
            <a:r>
              <a:rPr lang="es-ES" sz="1500" dirty="0">
                <a:solidFill>
                  <a:srgbClr val="0000FF"/>
                </a:solidFill>
              </a:rPr>
              <a:t> </a:t>
            </a:r>
            <a:r>
              <a:rPr lang="es-ES" sz="1500" dirty="0" smtClean="0">
                <a:solidFill>
                  <a:srgbClr val="0000FF"/>
                </a:solidFill>
              </a:rPr>
              <a:t>2nd </a:t>
            </a:r>
            <a:r>
              <a:rPr lang="es-ES" sz="1500" dirty="0">
                <a:solidFill>
                  <a:srgbClr val="0000FF"/>
                </a:solidFill>
              </a:rPr>
              <a:t>WSR </a:t>
            </a:r>
            <a:r>
              <a:rPr lang="es-ES" sz="1500" dirty="0" err="1">
                <a:solidFill>
                  <a:srgbClr val="0000FF"/>
                </a:solidFill>
              </a:rPr>
              <a:t>only</a:t>
            </a:r>
            <a:r>
              <a:rPr lang="es-ES" sz="1500" dirty="0">
                <a:solidFill>
                  <a:srgbClr val="0000FF"/>
                </a:solidFill>
              </a:rPr>
              <a:t> at </a:t>
            </a:r>
            <a:r>
              <a:rPr lang="es-ES" sz="1500" dirty="0" smtClean="0">
                <a:solidFill>
                  <a:srgbClr val="0000FF"/>
                </a:solidFill>
              </a:rPr>
              <a:t>NLO </a:t>
            </a:r>
            <a:r>
              <a:rPr lang="es-ES" sz="1500" dirty="0" err="1" smtClean="0">
                <a:solidFill>
                  <a:srgbClr val="0000FF"/>
                </a:solidFill>
              </a:rPr>
              <a:t>with</a:t>
            </a:r>
            <a:r>
              <a:rPr lang="es-ES" sz="1500" dirty="0" smtClean="0">
                <a:solidFill>
                  <a:srgbClr val="0000FF"/>
                </a:solidFill>
              </a:rPr>
              <a:t> </a:t>
            </a:r>
            <a:r>
              <a:rPr lang="es-ES" sz="1500" dirty="0" err="1">
                <a:solidFill>
                  <a:srgbClr val="0000FF"/>
                </a:solidFill>
              </a:rPr>
              <a:t>the</a:t>
            </a:r>
            <a:r>
              <a:rPr lang="es-ES" sz="1500" dirty="0">
                <a:solidFill>
                  <a:srgbClr val="0000FF"/>
                </a:solidFill>
              </a:rPr>
              <a:t> VFF and AFF </a:t>
            </a:r>
            <a:r>
              <a:rPr lang="es-ES" sz="1500" dirty="0" err="1" smtClean="0">
                <a:solidFill>
                  <a:srgbClr val="0000FF"/>
                </a:solidFill>
              </a:rPr>
              <a:t>constraints</a:t>
            </a:r>
            <a:r>
              <a:rPr lang="es-ES" sz="1500" dirty="0" smtClean="0"/>
              <a:t> (</a:t>
            </a:r>
            <a:r>
              <a:rPr lang="es-ES" sz="1500" dirty="0"/>
              <a:t>6 </a:t>
            </a:r>
            <a:r>
              <a:rPr lang="es-ES" sz="1500" dirty="0" err="1"/>
              <a:t>constraints</a:t>
            </a:r>
            <a:r>
              <a:rPr lang="es-ES" sz="1500" dirty="0"/>
              <a:t>), a </a:t>
            </a:r>
            <a:r>
              <a:rPr lang="es-ES" sz="1500" dirty="0" err="1" smtClean="0"/>
              <a:t>heavier</a:t>
            </a:r>
            <a:r>
              <a:rPr lang="es-ES" sz="1500" dirty="0" smtClean="0"/>
              <a:t> </a:t>
            </a:r>
            <a:r>
              <a:rPr lang="es-ES" sz="1500" dirty="0" err="1"/>
              <a:t>result</a:t>
            </a:r>
            <a:r>
              <a:rPr lang="es-ES" sz="1500" dirty="0"/>
              <a:t> </a:t>
            </a:r>
            <a:r>
              <a:rPr lang="es-ES" sz="1500" dirty="0" err="1"/>
              <a:t>is</a:t>
            </a:r>
            <a:r>
              <a:rPr lang="es-ES" sz="1500" dirty="0"/>
              <a:t> </a:t>
            </a:r>
            <a:r>
              <a:rPr lang="es-ES" sz="1500" dirty="0" err="1" smtClean="0"/>
              <a:t>found</a:t>
            </a:r>
            <a:r>
              <a:rPr lang="es-ES" sz="1500" dirty="0" smtClean="0"/>
              <a:t>: </a:t>
            </a:r>
            <a:r>
              <a:rPr lang="es-ES" sz="1500" dirty="0" smtClean="0">
                <a:solidFill>
                  <a:srgbClr val="0000FF"/>
                </a:solidFill>
              </a:rPr>
              <a:t>M</a:t>
            </a:r>
            <a:r>
              <a:rPr lang="es-ES" sz="1500" baseline="-25000" dirty="0" smtClean="0">
                <a:solidFill>
                  <a:srgbClr val="0000FF"/>
                </a:solidFill>
              </a:rPr>
              <a:t>V</a:t>
            </a:r>
            <a:r>
              <a:rPr lang="es-ES" sz="1500" dirty="0" smtClean="0">
                <a:solidFill>
                  <a:srgbClr val="0000FF"/>
                </a:solidFill>
              </a:rPr>
              <a:t> &gt; 2.4 </a:t>
            </a:r>
            <a:r>
              <a:rPr lang="es-ES" sz="1500" dirty="0" err="1" smtClean="0">
                <a:solidFill>
                  <a:srgbClr val="0000FF"/>
                </a:solidFill>
              </a:rPr>
              <a:t>TeV</a:t>
            </a:r>
            <a:r>
              <a:rPr lang="es-ES" sz="1500" dirty="0" smtClean="0">
                <a:solidFill>
                  <a:srgbClr val="0000FF"/>
                </a:solidFill>
              </a:rPr>
              <a:t> at 3σ</a:t>
            </a:r>
            <a:r>
              <a:rPr lang="es-ES" sz="1500" dirty="0" smtClean="0"/>
              <a:t>.</a:t>
            </a:r>
            <a:endParaRPr lang="es-ES" sz="1500" dirty="0"/>
          </a:p>
        </p:txBody>
      </p:sp>
      <p:sp>
        <p:nvSpPr>
          <p:cNvPr id="14" name="Flecha derecha 13"/>
          <p:cNvSpPr/>
          <p:nvPr/>
        </p:nvSpPr>
        <p:spPr>
          <a:xfrm>
            <a:off x="6084168" y="3140968"/>
            <a:ext cx="360040" cy="2088232"/>
          </a:xfrm>
          <a:prstGeom prst="rightArrow">
            <a:avLst/>
          </a:prstGeom>
          <a:solidFill>
            <a:srgbClr val="CC3300"/>
          </a:solidFill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249300" y="4653136"/>
            <a:ext cx="4203244" cy="70788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0000FF"/>
                </a:solidFill>
              </a:rPr>
              <a:t>At NLO </a:t>
            </a:r>
            <a:r>
              <a:rPr lang="es-ES" sz="2000" dirty="0" err="1" smtClean="0">
                <a:solidFill>
                  <a:srgbClr val="0000FF"/>
                </a:solidFill>
              </a:rPr>
              <a:t>with</a:t>
            </a:r>
            <a:r>
              <a:rPr lang="es-ES" sz="2000" dirty="0" smtClean="0">
                <a:solidFill>
                  <a:srgbClr val="0000FF"/>
                </a:solidFill>
              </a:rPr>
              <a:t> </a:t>
            </a:r>
            <a:r>
              <a:rPr lang="es-ES" sz="2000" dirty="0" err="1" smtClean="0">
                <a:solidFill>
                  <a:srgbClr val="0000FF"/>
                </a:solidFill>
              </a:rPr>
              <a:t>the</a:t>
            </a:r>
            <a:r>
              <a:rPr lang="es-ES" sz="2000" dirty="0" smtClean="0">
                <a:solidFill>
                  <a:srgbClr val="0000FF"/>
                </a:solidFill>
              </a:rPr>
              <a:t> 1st and 2nd </a:t>
            </a:r>
            <a:r>
              <a:rPr lang="es-ES" sz="2000" dirty="0" err="1" smtClean="0">
                <a:solidFill>
                  <a:srgbClr val="0000FF"/>
                </a:solidFill>
              </a:rPr>
              <a:t>WSRs</a:t>
            </a:r>
            <a:endParaRPr lang="es-ES" sz="2000" dirty="0" smtClean="0">
              <a:solidFill>
                <a:srgbClr val="0000FF"/>
              </a:solidFill>
            </a:endParaRPr>
          </a:p>
          <a:p>
            <a:pPr algn="ctr"/>
            <a:r>
              <a:rPr lang="es-ES" sz="2000" dirty="0" smtClean="0">
                <a:solidFill>
                  <a:srgbClr val="0000FF"/>
                </a:solidFill>
              </a:rPr>
              <a:t> M</a:t>
            </a:r>
            <a:r>
              <a:rPr lang="es-ES" sz="2000" baseline="-25000" dirty="0" smtClean="0">
                <a:solidFill>
                  <a:srgbClr val="0000FF"/>
                </a:solidFill>
              </a:rPr>
              <a:t>V </a:t>
            </a:r>
            <a:r>
              <a:rPr lang="es-ES" sz="2000" dirty="0" smtClean="0">
                <a:solidFill>
                  <a:srgbClr val="0000FF"/>
                </a:solidFill>
              </a:rPr>
              <a:t>&gt; 1.8 </a:t>
            </a:r>
            <a:r>
              <a:rPr lang="es-ES" sz="2000" dirty="0" err="1" smtClean="0">
                <a:solidFill>
                  <a:srgbClr val="0000FF"/>
                </a:solidFill>
              </a:rPr>
              <a:t>TeV</a:t>
            </a:r>
            <a:r>
              <a:rPr lang="es-ES" sz="2000" dirty="0" smtClean="0">
                <a:solidFill>
                  <a:srgbClr val="0000FF"/>
                </a:solidFill>
              </a:rPr>
              <a:t> at 3σ</a:t>
            </a:r>
            <a:endParaRPr lang="es-ES" sz="2000" dirty="0">
              <a:solidFill>
                <a:srgbClr val="0000FF"/>
              </a:solidFill>
            </a:endParaRPr>
          </a:p>
        </p:txBody>
      </p:sp>
      <p:sp>
        <p:nvSpPr>
          <p:cNvPr id="11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120680" cy="251842"/>
          </a:xfrm>
        </p:spPr>
        <p:txBody>
          <a:bodyPr/>
          <a:lstStyle/>
          <a:p>
            <a:pPr>
              <a:defRPr/>
            </a:pPr>
            <a:r>
              <a:rPr lang="es-ES_tradnl" sz="1200" dirty="0" err="1" smtClean="0">
                <a:solidFill>
                  <a:srgbClr val="CC3300"/>
                </a:solidFill>
              </a:rPr>
              <a:t>Viability</a:t>
            </a:r>
            <a:r>
              <a:rPr lang="es-ES_tradnl" sz="1200" dirty="0" smtClean="0">
                <a:solidFill>
                  <a:srgbClr val="CC3300"/>
                </a:solidFill>
              </a:rPr>
              <a:t> of </a:t>
            </a:r>
            <a:r>
              <a:rPr lang="es-ES_tradnl" sz="1200" dirty="0" err="1" smtClean="0">
                <a:solidFill>
                  <a:srgbClr val="CC3300"/>
                </a:solidFill>
              </a:rPr>
              <a:t>Higgsless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models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within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the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Electroweak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Precision</a:t>
            </a:r>
            <a:r>
              <a:rPr lang="es-ES_tradnl" sz="1200" dirty="0" smtClean="0">
                <a:solidFill>
                  <a:srgbClr val="CC3300"/>
                </a:solidFill>
              </a:rPr>
              <a:t> Observables</a:t>
            </a:r>
            <a:r>
              <a:rPr lang="es-ES_tradnl" sz="1200" dirty="0" smtClean="0">
                <a:solidFill>
                  <a:srgbClr val="3366FF"/>
                </a:solidFill>
              </a:rPr>
              <a:t>, I. Rosell </a:t>
            </a:r>
            <a:endParaRPr lang="es-ES" sz="1200" dirty="0">
              <a:solidFill>
                <a:srgbClr val="3366FF"/>
              </a:solidFill>
            </a:endParaRPr>
          </a:p>
        </p:txBody>
      </p:sp>
      <p:pic>
        <p:nvPicPr>
          <p:cNvPr id="3" name="Imagen 2" descr="grSMv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78" y="980728"/>
            <a:ext cx="502171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4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</p:spPr>
        <p:txBody>
          <a:bodyPr/>
          <a:lstStyle/>
          <a:p>
            <a:pPr>
              <a:defRPr/>
            </a:pPr>
            <a:fld id="{6BF9C385-A403-074B-9D21-C7F0FECEB122}" type="slidenum">
              <a:rPr lang="es-ES" sz="1200" smtClean="0">
                <a:solidFill>
                  <a:srgbClr val="0000FF"/>
                </a:solidFill>
              </a:rPr>
              <a:pPr>
                <a:defRPr/>
              </a:pPr>
              <a:t>13</a:t>
            </a:fld>
            <a:r>
              <a:rPr lang="es-ES" sz="1200" dirty="0" smtClean="0">
                <a:solidFill>
                  <a:srgbClr val="0000FF"/>
                </a:solidFill>
              </a:rPr>
              <a:t>/15</a:t>
            </a:r>
            <a:endParaRPr lang="es-ES" sz="1200" dirty="0">
              <a:solidFill>
                <a:srgbClr val="0000FF"/>
              </a:solidFill>
            </a:endParaRPr>
          </a:p>
        </p:txBody>
      </p:sp>
      <p:sp>
        <p:nvSpPr>
          <p:cNvPr id="7" name="Line 71"/>
          <p:cNvSpPr>
            <a:spLocks noChangeShapeType="1"/>
          </p:cNvSpPr>
          <p:nvPr/>
        </p:nvSpPr>
        <p:spPr bwMode="auto">
          <a:xfrm>
            <a:off x="3352800" y="6248400"/>
            <a:ext cx="2592388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251520" y="116632"/>
            <a:ext cx="3288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dirty="0" smtClean="0">
                <a:solidFill>
                  <a:srgbClr val="CC3300"/>
                </a:solidFill>
              </a:rPr>
              <a:t>iii) NLO </a:t>
            </a:r>
            <a:r>
              <a:rPr lang="es-ES_tradnl" sz="1800" dirty="0" err="1" smtClean="0">
                <a:solidFill>
                  <a:srgbClr val="CC3300"/>
                </a:solidFill>
              </a:rPr>
              <a:t>results</a:t>
            </a:r>
            <a:r>
              <a:rPr lang="es-ES_tradnl" sz="1800" dirty="0" smtClean="0">
                <a:solidFill>
                  <a:srgbClr val="CC3300"/>
                </a:solidFill>
              </a:rPr>
              <a:t>: </a:t>
            </a:r>
            <a:r>
              <a:rPr lang="es-ES_tradnl" sz="1800" dirty="0" err="1" smtClean="0">
                <a:solidFill>
                  <a:srgbClr val="CC3300"/>
                </a:solidFill>
              </a:rPr>
              <a:t>only</a:t>
            </a:r>
            <a:r>
              <a:rPr lang="es-ES_tradnl" sz="1800" dirty="0" smtClean="0">
                <a:solidFill>
                  <a:srgbClr val="CC3300"/>
                </a:solidFill>
              </a:rPr>
              <a:t> 1st WSR</a:t>
            </a:r>
            <a:endParaRPr lang="es-ES_tradnl" sz="1800" dirty="0">
              <a:solidFill>
                <a:srgbClr val="CC33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7504" y="620688"/>
            <a:ext cx="403244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smtClean="0"/>
              <a:t>1st WSR at NLO + VFF and AFF </a:t>
            </a:r>
            <a:r>
              <a:rPr lang="es-ES" sz="1500" dirty="0" err="1" smtClean="0"/>
              <a:t>constraints</a:t>
            </a:r>
            <a:r>
              <a:rPr lang="es-ES" sz="1500" dirty="0" smtClean="0"/>
              <a:t>:</a:t>
            </a:r>
          </a:p>
          <a:p>
            <a:pPr marL="800100" lvl="1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smtClean="0"/>
              <a:t> </a:t>
            </a:r>
            <a:r>
              <a:rPr lang="es-ES" sz="1500" dirty="0" smtClean="0">
                <a:solidFill>
                  <a:srgbClr val="CC3300"/>
                </a:solidFill>
              </a:rPr>
              <a:t>5 </a:t>
            </a:r>
            <a:r>
              <a:rPr lang="es-ES" sz="1500" dirty="0" err="1" smtClean="0">
                <a:solidFill>
                  <a:srgbClr val="CC3300"/>
                </a:solidFill>
              </a:rPr>
              <a:t>constraints</a:t>
            </a:r>
            <a:endParaRPr lang="es-ES" sz="1500" dirty="0"/>
          </a:p>
          <a:p>
            <a:pPr marL="800100" lvl="1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>
                <a:solidFill>
                  <a:srgbClr val="CC3300"/>
                </a:solidFill>
              </a:rPr>
              <a:t>M</a:t>
            </a:r>
            <a:r>
              <a:rPr lang="es-ES" sz="1500" baseline="-25000" dirty="0">
                <a:solidFill>
                  <a:srgbClr val="CC3300"/>
                </a:solidFill>
              </a:rPr>
              <a:t>V</a:t>
            </a:r>
            <a:r>
              <a:rPr lang="es-ES" sz="1500" dirty="0"/>
              <a:t> and </a:t>
            </a:r>
            <a:r>
              <a:rPr lang="es-ES" sz="1500" dirty="0" smtClean="0">
                <a:solidFill>
                  <a:srgbClr val="CC3300"/>
                </a:solidFill>
              </a:rPr>
              <a:t>M</a:t>
            </a:r>
            <a:r>
              <a:rPr lang="es-ES" sz="1500" baseline="-25000" dirty="0" smtClean="0">
                <a:solidFill>
                  <a:srgbClr val="CC3300"/>
                </a:solidFill>
              </a:rPr>
              <a:t>A </a:t>
            </a:r>
            <a:r>
              <a:rPr lang="es-ES" sz="1500" dirty="0" err="1" smtClean="0"/>
              <a:t>the</a:t>
            </a:r>
            <a:r>
              <a:rPr lang="es-ES" sz="1500" dirty="0" smtClean="0"/>
              <a:t> </a:t>
            </a:r>
            <a:r>
              <a:rPr lang="es-ES" sz="1500" dirty="0" err="1" smtClean="0"/>
              <a:t>only</a:t>
            </a:r>
            <a:r>
              <a:rPr lang="es-ES" sz="1500" dirty="0" smtClean="0"/>
              <a:t> free </a:t>
            </a:r>
            <a:r>
              <a:rPr lang="es-ES" sz="1500" dirty="0" err="1" smtClean="0"/>
              <a:t>parameters</a:t>
            </a:r>
            <a:r>
              <a:rPr lang="es-ES" sz="1500" dirty="0" smtClean="0"/>
              <a:t> are.</a:t>
            </a:r>
          </a:p>
          <a:p>
            <a:pPr marL="800100" lvl="1" indent="-342900" algn="just">
              <a:buClr>
                <a:srgbClr val="0000FF"/>
              </a:buClr>
              <a:buFont typeface="Wingdings" charset="2"/>
              <a:buChar char="ü"/>
            </a:pPr>
            <a:endParaRPr lang="es-ES" sz="1500" dirty="0" smtClean="0"/>
          </a:p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err="1" smtClean="0"/>
              <a:t>Without</a:t>
            </a:r>
            <a:r>
              <a:rPr lang="es-ES" sz="1500" dirty="0" smtClean="0"/>
              <a:t> </a:t>
            </a:r>
            <a:r>
              <a:rPr lang="es-ES" sz="1500" dirty="0" err="1" smtClean="0"/>
              <a:t>the</a:t>
            </a:r>
            <a:r>
              <a:rPr lang="es-ES" sz="1500" dirty="0" smtClean="0"/>
              <a:t> 2nd WSR </a:t>
            </a:r>
            <a:r>
              <a:rPr lang="es-ES" sz="1500" dirty="0" err="1" smtClean="0"/>
              <a:t>we</a:t>
            </a:r>
            <a:r>
              <a:rPr lang="es-ES" sz="1500" dirty="0" smtClean="0"/>
              <a:t> can </a:t>
            </a:r>
            <a:r>
              <a:rPr lang="es-ES" sz="1500" dirty="0" err="1" smtClean="0"/>
              <a:t>only</a:t>
            </a:r>
            <a:r>
              <a:rPr lang="es-ES" sz="1500" dirty="0" smtClean="0"/>
              <a:t> derive </a:t>
            </a:r>
            <a:r>
              <a:rPr lang="es-ES" sz="1500" dirty="0" err="1" smtClean="0">
                <a:solidFill>
                  <a:srgbClr val="CC3300"/>
                </a:solidFill>
              </a:rPr>
              <a:t>lower</a:t>
            </a:r>
            <a:r>
              <a:rPr lang="es-ES" sz="1500" dirty="0" smtClean="0">
                <a:solidFill>
                  <a:srgbClr val="CC3300"/>
                </a:solidFill>
              </a:rPr>
              <a:t> </a:t>
            </a:r>
            <a:r>
              <a:rPr lang="es-ES" sz="1500" dirty="0" err="1" smtClean="0">
                <a:solidFill>
                  <a:srgbClr val="CC3300"/>
                </a:solidFill>
              </a:rPr>
              <a:t>bounds</a:t>
            </a:r>
            <a:r>
              <a:rPr lang="es-ES" sz="1500" dirty="0" smtClean="0">
                <a:solidFill>
                  <a:srgbClr val="CC3300"/>
                </a:solidFill>
              </a:rPr>
              <a:t> </a:t>
            </a:r>
            <a:r>
              <a:rPr lang="es-ES" sz="1500" dirty="0" err="1" smtClean="0">
                <a:solidFill>
                  <a:srgbClr val="CC3300"/>
                </a:solidFill>
              </a:rPr>
              <a:t>on</a:t>
            </a:r>
            <a:r>
              <a:rPr lang="es-ES" sz="1500" dirty="0" smtClean="0">
                <a:solidFill>
                  <a:srgbClr val="CC3300"/>
                </a:solidFill>
              </a:rPr>
              <a:t> S</a:t>
            </a:r>
            <a:r>
              <a:rPr lang="es-ES" sz="1500" dirty="0" smtClean="0"/>
              <a:t>.</a:t>
            </a:r>
          </a:p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endParaRPr lang="es-ES" sz="1500" dirty="0" smtClean="0"/>
          </a:p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err="1" smtClean="0"/>
              <a:t>Imposing</a:t>
            </a:r>
            <a:r>
              <a:rPr lang="es-ES" sz="1500" dirty="0" smtClean="0"/>
              <a:t> </a:t>
            </a:r>
            <a:r>
              <a:rPr lang="es-ES" sz="1500" dirty="0" err="1" smtClean="0"/>
              <a:t>that</a:t>
            </a:r>
            <a:r>
              <a:rPr lang="es-ES" sz="1500" dirty="0" smtClean="0"/>
              <a:t> F</a:t>
            </a:r>
            <a:r>
              <a:rPr lang="es-ES" sz="1500" baseline="-25000" dirty="0" smtClean="0"/>
              <a:t>v</a:t>
            </a:r>
            <a:r>
              <a:rPr lang="es-ES" sz="1500" baseline="30000" dirty="0" smtClean="0"/>
              <a:t>2</a:t>
            </a:r>
            <a:r>
              <a:rPr lang="es-ES" sz="1500" dirty="0" smtClean="0"/>
              <a:t> – F</a:t>
            </a:r>
            <a:r>
              <a:rPr lang="es-ES" sz="1500" baseline="-25000" dirty="0" smtClean="0"/>
              <a:t>A</a:t>
            </a:r>
            <a:r>
              <a:rPr lang="es-ES" sz="1500" baseline="30000" dirty="0" smtClean="0"/>
              <a:t>2</a:t>
            </a:r>
            <a:r>
              <a:rPr lang="es-ES" sz="1500" dirty="0" smtClean="0"/>
              <a:t> &gt; 0 </a:t>
            </a:r>
            <a:r>
              <a:rPr lang="es-ES" sz="1500" dirty="0" err="1"/>
              <a:t>w</a:t>
            </a:r>
            <a:r>
              <a:rPr lang="es-ES" sz="1500" dirty="0" err="1" smtClean="0"/>
              <a:t>e</a:t>
            </a:r>
            <a:r>
              <a:rPr lang="es-ES" sz="1500" dirty="0" smtClean="0"/>
              <a:t> </a:t>
            </a:r>
            <a:r>
              <a:rPr lang="es-ES" sz="1500" dirty="0" err="1" smtClean="0"/>
              <a:t>have</a:t>
            </a:r>
            <a:r>
              <a:rPr lang="es-ES" sz="1500" dirty="0" smtClean="0"/>
              <a:t> </a:t>
            </a:r>
            <a:r>
              <a:rPr lang="es-ES" sz="1500" dirty="0" err="1" smtClean="0"/>
              <a:t>found</a:t>
            </a:r>
            <a:r>
              <a:rPr lang="es-ES" sz="1500" dirty="0" smtClean="0"/>
              <a:t> </a:t>
            </a:r>
            <a:r>
              <a:rPr lang="es-ES" sz="1500" dirty="0" err="1" smtClean="0"/>
              <a:t>only</a:t>
            </a:r>
            <a:r>
              <a:rPr lang="es-ES" sz="1500" dirty="0" smtClean="0"/>
              <a:t> </a:t>
            </a:r>
            <a:r>
              <a:rPr lang="es-ES" sz="1500" dirty="0">
                <a:solidFill>
                  <a:srgbClr val="CC3300"/>
                </a:solidFill>
              </a:rPr>
              <a:t>2</a:t>
            </a:r>
            <a:r>
              <a:rPr lang="es-ES" sz="1500" dirty="0" smtClean="0">
                <a:solidFill>
                  <a:srgbClr val="CC3300"/>
                </a:solidFill>
              </a:rPr>
              <a:t> </a:t>
            </a:r>
            <a:r>
              <a:rPr lang="es-ES" sz="1500" dirty="0" err="1" smtClean="0">
                <a:solidFill>
                  <a:srgbClr val="CC3300"/>
                </a:solidFill>
              </a:rPr>
              <a:t>solutions</a:t>
            </a:r>
            <a:r>
              <a:rPr lang="es-ES" sz="1500" dirty="0" smtClean="0"/>
              <a:t>.</a:t>
            </a:r>
          </a:p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endParaRPr lang="es-ES" sz="1500" dirty="0" smtClean="0"/>
          </a:p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err="1" smtClean="0"/>
              <a:t>One</a:t>
            </a:r>
            <a:r>
              <a:rPr lang="es-ES" sz="1500" dirty="0" smtClean="0"/>
              <a:t> of </a:t>
            </a:r>
            <a:r>
              <a:rPr lang="es-ES" sz="1500" dirty="0" err="1" smtClean="0"/>
              <a:t>them</a:t>
            </a:r>
            <a:r>
              <a:rPr lang="es-ES" sz="1500" dirty="0" smtClean="0"/>
              <a:t> (</a:t>
            </a:r>
            <a:r>
              <a:rPr lang="es-ES" sz="1500" dirty="0" smtClean="0">
                <a:solidFill>
                  <a:srgbClr val="FF0000"/>
                </a:solidFill>
              </a:rPr>
              <a:t>red</a:t>
            </a:r>
            <a:r>
              <a:rPr lang="es-ES" sz="1500" dirty="0" smtClean="0"/>
              <a:t>) </a:t>
            </a:r>
            <a:r>
              <a:rPr lang="es-ES" sz="1500" dirty="0" err="1" smtClean="0"/>
              <a:t>is</a:t>
            </a:r>
            <a:r>
              <a:rPr lang="es-ES" sz="1500" dirty="0" smtClean="0"/>
              <a:t> </a:t>
            </a:r>
            <a:r>
              <a:rPr lang="es-ES" sz="1500" dirty="0" err="1" smtClean="0"/>
              <a:t>clearly</a:t>
            </a:r>
            <a:r>
              <a:rPr lang="es-ES" sz="1500" dirty="0" smtClean="0"/>
              <a:t> </a:t>
            </a:r>
            <a:r>
              <a:rPr lang="es-ES" sz="1500" dirty="0" err="1" smtClean="0"/>
              <a:t>disfavoured</a:t>
            </a:r>
            <a:r>
              <a:rPr lang="es-ES" sz="1500" dirty="0" smtClean="0"/>
              <a:t>:</a:t>
            </a:r>
          </a:p>
          <a:p>
            <a:pPr marL="800100" lvl="1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err="1" smtClean="0"/>
              <a:t>Sharply</a:t>
            </a:r>
            <a:r>
              <a:rPr lang="es-ES" sz="1500" dirty="0" smtClean="0"/>
              <a:t> </a:t>
            </a:r>
            <a:r>
              <a:rPr lang="es-ES" sz="1500" dirty="0" err="1" smtClean="0"/>
              <a:t>violation</a:t>
            </a:r>
            <a:r>
              <a:rPr lang="es-ES" sz="1500" dirty="0" smtClean="0"/>
              <a:t> of </a:t>
            </a:r>
            <a:r>
              <a:rPr lang="es-ES" sz="1500" dirty="0" err="1" smtClean="0"/>
              <a:t>the</a:t>
            </a:r>
            <a:r>
              <a:rPr lang="es-ES" sz="1500" dirty="0" smtClean="0"/>
              <a:t> 2nd WSR at LO and at NLO</a:t>
            </a:r>
          </a:p>
          <a:p>
            <a:pPr marL="800100" lvl="1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err="1"/>
              <a:t>L</a:t>
            </a:r>
            <a:r>
              <a:rPr lang="es-ES" sz="1500" dirty="0" err="1" smtClean="0"/>
              <a:t>arge</a:t>
            </a:r>
            <a:r>
              <a:rPr lang="es-ES" sz="1500" dirty="0" smtClean="0"/>
              <a:t> NLO </a:t>
            </a:r>
            <a:r>
              <a:rPr lang="es-ES" sz="1500" dirty="0" err="1" smtClean="0"/>
              <a:t>correction</a:t>
            </a:r>
            <a:endParaRPr lang="es-ES" sz="1500" dirty="0" smtClean="0"/>
          </a:p>
          <a:p>
            <a:pPr marL="800100" lvl="1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/>
              <a:t>B</a:t>
            </a:r>
            <a:r>
              <a:rPr lang="es-ES" sz="1500" dirty="0" smtClean="0"/>
              <a:t>ig </a:t>
            </a:r>
            <a:r>
              <a:rPr lang="es-ES" sz="1500" dirty="0" err="1" smtClean="0"/>
              <a:t>splitting</a:t>
            </a:r>
            <a:r>
              <a:rPr lang="es-ES" sz="1500" dirty="0" smtClean="0"/>
              <a:t> </a:t>
            </a:r>
            <a:r>
              <a:rPr lang="es-ES" sz="1500" dirty="0" err="1" smtClean="0"/>
              <a:t>between</a:t>
            </a:r>
            <a:r>
              <a:rPr lang="es-ES" sz="1500" dirty="0" smtClean="0"/>
              <a:t> M</a:t>
            </a:r>
            <a:r>
              <a:rPr lang="es-ES" sz="1500" baseline="-25000" dirty="0" smtClean="0"/>
              <a:t>V</a:t>
            </a:r>
            <a:r>
              <a:rPr lang="es-ES" sz="1500" dirty="0" smtClean="0"/>
              <a:t> and M</a:t>
            </a:r>
            <a:r>
              <a:rPr lang="es-ES" sz="1500" baseline="-25000" dirty="0" smtClean="0"/>
              <a:t>A</a:t>
            </a:r>
            <a:r>
              <a:rPr lang="es-ES" sz="1500" dirty="0" smtClean="0"/>
              <a:t>.</a:t>
            </a:r>
          </a:p>
        </p:txBody>
      </p:sp>
      <p:sp>
        <p:nvSpPr>
          <p:cNvPr id="12" name="Flecha derecha 11"/>
          <p:cNvSpPr/>
          <p:nvPr/>
        </p:nvSpPr>
        <p:spPr>
          <a:xfrm>
            <a:off x="6516216" y="3429000"/>
            <a:ext cx="360040" cy="2088232"/>
          </a:xfrm>
          <a:prstGeom prst="rightArrow">
            <a:avLst/>
          </a:prstGeom>
          <a:solidFill>
            <a:srgbClr val="CC3300"/>
          </a:solidFill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914042" y="5025370"/>
            <a:ext cx="3618398" cy="70788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0000FF"/>
                </a:solidFill>
              </a:rPr>
              <a:t>At NLO </a:t>
            </a:r>
            <a:r>
              <a:rPr lang="es-ES" sz="2000" dirty="0" err="1" smtClean="0">
                <a:solidFill>
                  <a:srgbClr val="0000FF"/>
                </a:solidFill>
              </a:rPr>
              <a:t>with</a:t>
            </a:r>
            <a:r>
              <a:rPr lang="es-ES" sz="2000" dirty="0" smtClean="0">
                <a:solidFill>
                  <a:srgbClr val="0000FF"/>
                </a:solidFill>
              </a:rPr>
              <a:t> </a:t>
            </a:r>
            <a:r>
              <a:rPr lang="es-ES" sz="2000" dirty="0" err="1" smtClean="0">
                <a:solidFill>
                  <a:srgbClr val="0000FF"/>
                </a:solidFill>
              </a:rPr>
              <a:t>only</a:t>
            </a:r>
            <a:r>
              <a:rPr lang="es-ES" sz="2000" dirty="0" smtClean="0">
                <a:solidFill>
                  <a:srgbClr val="0000FF"/>
                </a:solidFill>
              </a:rPr>
              <a:t> </a:t>
            </a:r>
            <a:r>
              <a:rPr lang="es-ES" sz="2000" dirty="0" err="1" smtClean="0">
                <a:solidFill>
                  <a:srgbClr val="0000FF"/>
                </a:solidFill>
              </a:rPr>
              <a:t>the</a:t>
            </a:r>
            <a:r>
              <a:rPr lang="es-ES" sz="2000" dirty="0" smtClean="0">
                <a:solidFill>
                  <a:srgbClr val="0000FF"/>
                </a:solidFill>
              </a:rPr>
              <a:t> 1st WSR</a:t>
            </a:r>
          </a:p>
          <a:p>
            <a:pPr algn="ctr"/>
            <a:r>
              <a:rPr lang="es-ES" sz="2000" dirty="0" smtClean="0">
                <a:solidFill>
                  <a:srgbClr val="0000FF"/>
                </a:solidFill>
              </a:rPr>
              <a:t> M</a:t>
            </a:r>
            <a:r>
              <a:rPr lang="es-ES" sz="2000" baseline="-25000" dirty="0" smtClean="0">
                <a:solidFill>
                  <a:srgbClr val="0000FF"/>
                </a:solidFill>
              </a:rPr>
              <a:t>V </a:t>
            </a:r>
            <a:r>
              <a:rPr lang="es-ES" sz="2000" dirty="0" smtClean="0">
                <a:solidFill>
                  <a:srgbClr val="0000FF"/>
                </a:solidFill>
              </a:rPr>
              <a:t>&gt; 1.8 </a:t>
            </a:r>
            <a:r>
              <a:rPr lang="es-ES" sz="2000" dirty="0" err="1" smtClean="0">
                <a:solidFill>
                  <a:srgbClr val="0000FF"/>
                </a:solidFill>
              </a:rPr>
              <a:t>TeV</a:t>
            </a:r>
            <a:r>
              <a:rPr lang="es-ES" sz="2000" dirty="0" smtClean="0">
                <a:solidFill>
                  <a:srgbClr val="0000FF"/>
                </a:solidFill>
              </a:rPr>
              <a:t> at 3σ</a:t>
            </a:r>
            <a:endParaRPr lang="es-ES" sz="2000" dirty="0">
              <a:solidFill>
                <a:srgbClr val="0000FF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07504" y="5164450"/>
            <a:ext cx="41764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err="1" smtClean="0"/>
              <a:t>Without</a:t>
            </a:r>
            <a:r>
              <a:rPr lang="es-ES" sz="1500" dirty="0" smtClean="0"/>
              <a:t> </a:t>
            </a:r>
            <a:r>
              <a:rPr lang="es-ES" sz="1500" dirty="0" err="1" smtClean="0"/>
              <a:t>the</a:t>
            </a:r>
            <a:r>
              <a:rPr lang="es-ES" sz="1500" dirty="0" smtClean="0"/>
              <a:t> 2nd WSR </a:t>
            </a:r>
            <a:r>
              <a:rPr lang="es-ES" sz="1500" dirty="0" err="1" smtClean="0"/>
              <a:t>it</a:t>
            </a:r>
            <a:r>
              <a:rPr lang="es-ES" sz="1500" dirty="0" smtClean="0"/>
              <a:t> </a:t>
            </a:r>
            <a:r>
              <a:rPr lang="es-ES" sz="1500" dirty="0" err="1" smtClean="0"/>
              <a:t>is</a:t>
            </a:r>
            <a:r>
              <a:rPr lang="es-ES" sz="1500" dirty="0" smtClean="0"/>
              <a:t> </a:t>
            </a:r>
            <a:r>
              <a:rPr lang="es-ES" sz="1500" dirty="0" err="1" smtClean="0"/>
              <a:t>possible</a:t>
            </a:r>
            <a:r>
              <a:rPr lang="es-ES" sz="1500" dirty="0" smtClean="0"/>
              <a:t> </a:t>
            </a:r>
            <a:r>
              <a:rPr lang="es-ES" sz="1500" dirty="0" err="1" smtClean="0"/>
              <a:t>the</a:t>
            </a:r>
            <a:r>
              <a:rPr lang="es-ES" sz="1500" dirty="0" smtClean="0"/>
              <a:t> </a:t>
            </a:r>
            <a:r>
              <a:rPr lang="es-ES" sz="1500" dirty="0" err="1" smtClean="0"/>
              <a:t>analysis</a:t>
            </a:r>
            <a:r>
              <a:rPr lang="es-ES" sz="1500" dirty="0" smtClean="0"/>
              <a:t> </a:t>
            </a:r>
            <a:r>
              <a:rPr lang="es-ES" sz="1500" dirty="0" err="1" smtClean="0"/>
              <a:t>with</a:t>
            </a:r>
            <a:r>
              <a:rPr lang="es-ES" sz="1500" dirty="0" smtClean="0"/>
              <a:t> </a:t>
            </a:r>
            <a:r>
              <a:rPr lang="es-ES" sz="1500" dirty="0" err="1" smtClean="0"/>
              <a:t>only</a:t>
            </a:r>
            <a:r>
              <a:rPr lang="es-ES" sz="1500" dirty="0" smtClean="0"/>
              <a:t> </a:t>
            </a:r>
            <a:r>
              <a:rPr lang="es-ES" sz="1500" dirty="0" err="1" smtClean="0"/>
              <a:t>the</a:t>
            </a:r>
            <a:r>
              <a:rPr lang="es-ES" sz="1500" dirty="0" smtClean="0"/>
              <a:t> ππ </a:t>
            </a:r>
            <a:r>
              <a:rPr lang="es-ES" sz="1500" dirty="0" err="1" smtClean="0"/>
              <a:t>cut</a:t>
            </a:r>
            <a:r>
              <a:rPr lang="es-ES" sz="1500" dirty="0" smtClean="0"/>
              <a:t>. </a:t>
            </a:r>
            <a:r>
              <a:rPr lang="es-ES" sz="1500" dirty="0" err="1"/>
              <a:t>T</a:t>
            </a:r>
            <a:r>
              <a:rPr lang="es-ES" sz="1500" dirty="0" err="1" smtClean="0"/>
              <a:t>he</a:t>
            </a:r>
            <a:r>
              <a:rPr lang="es-ES" sz="1500" dirty="0" smtClean="0"/>
              <a:t> </a:t>
            </a:r>
            <a:r>
              <a:rPr lang="es-ES" sz="1500" dirty="0" err="1" smtClean="0"/>
              <a:t>same</a:t>
            </a:r>
            <a:r>
              <a:rPr lang="es-ES" sz="1500" dirty="0" smtClean="0"/>
              <a:t> </a:t>
            </a:r>
            <a:r>
              <a:rPr lang="es-ES" sz="1500" dirty="0" err="1" smtClean="0"/>
              <a:t>result</a:t>
            </a:r>
            <a:r>
              <a:rPr lang="es-ES" sz="1500" dirty="0" smtClean="0"/>
              <a:t> </a:t>
            </a:r>
            <a:r>
              <a:rPr lang="es-ES" sz="1500" dirty="0" err="1" smtClean="0"/>
              <a:t>is</a:t>
            </a:r>
            <a:r>
              <a:rPr lang="es-ES" sz="1500" dirty="0" smtClean="0"/>
              <a:t> </a:t>
            </a:r>
            <a:r>
              <a:rPr lang="es-ES" sz="1500" dirty="0" err="1" smtClean="0"/>
              <a:t>found</a:t>
            </a:r>
            <a:r>
              <a:rPr lang="es-ES" sz="1500" dirty="0" smtClean="0"/>
              <a:t>: </a:t>
            </a:r>
            <a:r>
              <a:rPr lang="es-ES" sz="1500" dirty="0">
                <a:solidFill>
                  <a:srgbClr val="0000FF"/>
                </a:solidFill>
              </a:rPr>
              <a:t>M</a:t>
            </a:r>
            <a:r>
              <a:rPr lang="es-ES" sz="1500" baseline="-25000" dirty="0">
                <a:solidFill>
                  <a:srgbClr val="0000FF"/>
                </a:solidFill>
              </a:rPr>
              <a:t>V</a:t>
            </a:r>
            <a:r>
              <a:rPr lang="es-ES" sz="1500" dirty="0">
                <a:solidFill>
                  <a:srgbClr val="0000FF"/>
                </a:solidFill>
              </a:rPr>
              <a:t> &gt; </a:t>
            </a:r>
            <a:r>
              <a:rPr lang="es-ES" sz="1500" dirty="0" smtClean="0">
                <a:solidFill>
                  <a:srgbClr val="0000FF"/>
                </a:solidFill>
              </a:rPr>
              <a:t>1.8 </a:t>
            </a:r>
            <a:r>
              <a:rPr lang="es-ES" sz="1500" dirty="0" err="1">
                <a:solidFill>
                  <a:srgbClr val="0000FF"/>
                </a:solidFill>
              </a:rPr>
              <a:t>TeV</a:t>
            </a:r>
            <a:r>
              <a:rPr lang="es-ES" sz="1500" dirty="0">
                <a:solidFill>
                  <a:srgbClr val="0000FF"/>
                </a:solidFill>
              </a:rPr>
              <a:t> at 3σ</a:t>
            </a:r>
            <a:r>
              <a:rPr lang="es-ES" sz="1500" dirty="0" smtClean="0"/>
              <a:t>.</a:t>
            </a:r>
            <a:endParaRPr lang="es-ES" sz="1500" dirty="0"/>
          </a:p>
        </p:txBody>
      </p:sp>
      <p:sp>
        <p:nvSpPr>
          <p:cNvPr id="15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120680" cy="251842"/>
          </a:xfrm>
        </p:spPr>
        <p:txBody>
          <a:bodyPr/>
          <a:lstStyle/>
          <a:p>
            <a:pPr>
              <a:defRPr/>
            </a:pPr>
            <a:r>
              <a:rPr lang="es-ES_tradnl" sz="1200" dirty="0" err="1" smtClean="0">
                <a:solidFill>
                  <a:srgbClr val="CC3300"/>
                </a:solidFill>
              </a:rPr>
              <a:t>Viability</a:t>
            </a:r>
            <a:r>
              <a:rPr lang="es-ES_tradnl" sz="1200" dirty="0" smtClean="0">
                <a:solidFill>
                  <a:srgbClr val="CC3300"/>
                </a:solidFill>
              </a:rPr>
              <a:t> of </a:t>
            </a:r>
            <a:r>
              <a:rPr lang="es-ES_tradnl" sz="1200" dirty="0" err="1" smtClean="0">
                <a:solidFill>
                  <a:srgbClr val="CC3300"/>
                </a:solidFill>
              </a:rPr>
              <a:t>Higgsless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models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within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the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Electroweak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Precision</a:t>
            </a:r>
            <a:r>
              <a:rPr lang="es-ES_tradnl" sz="1200" dirty="0" smtClean="0">
                <a:solidFill>
                  <a:srgbClr val="CC3300"/>
                </a:solidFill>
              </a:rPr>
              <a:t> Observables</a:t>
            </a:r>
            <a:r>
              <a:rPr lang="es-ES_tradnl" sz="1200" dirty="0" smtClean="0">
                <a:solidFill>
                  <a:srgbClr val="3366FF"/>
                </a:solidFill>
              </a:rPr>
              <a:t>, I. Rosell </a:t>
            </a:r>
            <a:endParaRPr lang="es-ES" sz="1200" dirty="0">
              <a:solidFill>
                <a:srgbClr val="3366FF"/>
              </a:solidFill>
            </a:endParaRPr>
          </a:p>
        </p:txBody>
      </p:sp>
      <p:pic>
        <p:nvPicPr>
          <p:cNvPr id="2" name="Imagen 1" descr="VS-NLO1WSR+VFF+AF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24744"/>
            <a:ext cx="4968552" cy="267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9900" y="220578"/>
            <a:ext cx="8064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dirty="0">
                <a:solidFill>
                  <a:srgbClr val="CC3300"/>
                </a:solidFill>
              </a:rPr>
              <a:t>7</a:t>
            </a:r>
            <a:r>
              <a:rPr lang="es-ES" sz="2000" dirty="0" smtClean="0">
                <a:solidFill>
                  <a:srgbClr val="CC3300"/>
                </a:solidFill>
              </a:rPr>
              <a:t>. Summary</a:t>
            </a:r>
            <a:endParaRPr lang="es-ES" sz="2000" dirty="0">
              <a:solidFill>
                <a:srgbClr val="CC3300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07504" y="4112245"/>
            <a:ext cx="1512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sz="2000" dirty="0">
                <a:solidFill>
                  <a:srgbClr val="0000FF"/>
                </a:solidFill>
              </a:rPr>
              <a:t>3</a:t>
            </a:r>
            <a:r>
              <a:rPr lang="es-ES" sz="2000" dirty="0" smtClean="0">
                <a:solidFill>
                  <a:srgbClr val="0000FF"/>
                </a:solidFill>
              </a:rPr>
              <a:t>. Where</a:t>
            </a:r>
            <a:r>
              <a:rPr lang="es-ES" sz="20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331640" y="1938898"/>
            <a:ext cx="3082115" cy="55399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500" dirty="0" err="1" smtClean="0">
                <a:solidFill>
                  <a:srgbClr val="0000FF"/>
                </a:solidFill>
              </a:rPr>
              <a:t>What</a:t>
            </a:r>
            <a:r>
              <a:rPr lang="es-ES" sz="1500" dirty="0" smtClean="0">
                <a:solidFill>
                  <a:srgbClr val="0000FF"/>
                </a:solidFill>
              </a:rPr>
              <a:t> </a:t>
            </a:r>
            <a:r>
              <a:rPr lang="es-ES" sz="1500" dirty="0" err="1" smtClean="0">
                <a:solidFill>
                  <a:srgbClr val="0000FF"/>
                </a:solidFill>
              </a:rPr>
              <a:t>if</a:t>
            </a:r>
            <a:r>
              <a:rPr lang="es-ES" sz="1500" dirty="0" smtClean="0">
                <a:solidFill>
                  <a:srgbClr val="0000FF"/>
                </a:solidFill>
              </a:rPr>
              <a:t> </a:t>
            </a:r>
            <a:r>
              <a:rPr lang="es-ES" sz="1500" dirty="0" err="1" smtClean="0">
                <a:solidFill>
                  <a:srgbClr val="0000FF"/>
                </a:solidFill>
              </a:rPr>
              <a:t>this</a:t>
            </a:r>
            <a:r>
              <a:rPr lang="es-ES" sz="1500" dirty="0" smtClean="0">
                <a:solidFill>
                  <a:srgbClr val="0000FF"/>
                </a:solidFill>
              </a:rPr>
              <a:t> new </a:t>
            </a:r>
            <a:r>
              <a:rPr lang="es-ES" sz="1500" dirty="0" err="1" smtClean="0">
                <a:solidFill>
                  <a:srgbClr val="0000FF"/>
                </a:solidFill>
              </a:rPr>
              <a:t>particle</a:t>
            </a:r>
            <a:r>
              <a:rPr lang="es-ES" sz="1500" dirty="0" smtClean="0">
                <a:solidFill>
                  <a:srgbClr val="0000FF"/>
                </a:solidFill>
              </a:rPr>
              <a:t> </a:t>
            </a:r>
            <a:r>
              <a:rPr lang="es-ES" sz="1500" dirty="0" err="1" smtClean="0">
                <a:solidFill>
                  <a:srgbClr val="0000FF"/>
                </a:solidFill>
              </a:rPr>
              <a:t>around</a:t>
            </a:r>
            <a:r>
              <a:rPr lang="es-ES" sz="1500" dirty="0">
                <a:solidFill>
                  <a:srgbClr val="0000FF"/>
                </a:solidFill>
              </a:rPr>
              <a:t> </a:t>
            </a:r>
            <a:r>
              <a:rPr lang="es-ES" sz="1500" dirty="0" smtClean="0">
                <a:solidFill>
                  <a:srgbClr val="0000FF"/>
                </a:solidFill>
              </a:rPr>
              <a:t>125 </a:t>
            </a:r>
            <a:r>
              <a:rPr lang="es-ES" sz="1500" dirty="0" err="1" smtClean="0">
                <a:solidFill>
                  <a:srgbClr val="0000FF"/>
                </a:solidFill>
              </a:rPr>
              <a:t>GeV</a:t>
            </a:r>
            <a:r>
              <a:rPr lang="es-ES" sz="1500" dirty="0" smtClean="0">
                <a:solidFill>
                  <a:srgbClr val="0000FF"/>
                </a:solidFill>
              </a:rPr>
              <a:t> </a:t>
            </a:r>
            <a:r>
              <a:rPr lang="es-ES" sz="1500" dirty="0" err="1" smtClean="0">
                <a:solidFill>
                  <a:srgbClr val="0000FF"/>
                </a:solidFill>
              </a:rPr>
              <a:t>is</a:t>
            </a:r>
            <a:r>
              <a:rPr lang="es-ES" sz="1500" dirty="0" smtClean="0">
                <a:solidFill>
                  <a:srgbClr val="0000FF"/>
                </a:solidFill>
              </a:rPr>
              <a:t> </a:t>
            </a:r>
            <a:r>
              <a:rPr lang="es-ES" sz="1500" dirty="0" err="1" smtClean="0">
                <a:solidFill>
                  <a:srgbClr val="0000FF"/>
                </a:solidFill>
              </a:rPr>
              <a:t>not</a:t>
            </a:r>
            <a:r>
              <a:rPr lang="es-ES" sz="1500" dirty="0" smtClean="0">
                <a:solidFill>
                  <a:srgbClr val="0000FF"/>
                </a:solidFill>
              </a:rPr>
              <a:t> a </a:t>
            </a:r>
            <a:r>
              <a:rPr lang="es-ES" sz="1500" dirty="0" err="1" smtClean="0">
                <a:solidFill>
                  <a:srgbClr val="0000FF"/>
                </a:solidFill>
              </a:rPr>
              <a:t>Higgs</a:t>
            </a:r>
            <a:r>
              <a:rPr lang="es-ES" sz="1500" dirty="0" smtClean="0">
                <a:solidFill>
                  <a:srgbClr val="0000FF"/>
                </a:solidFill>
              </a:rPr>
              <a:t> </a:t>
            </a:r>
            <a:r>
              <a:rPr lang="es-ES" sz="1500" dirty="0" err="1" smtClean="0">
                <a:solidFill>
                  <a:srgbClr val="0000FF"/>
                </a:solidFill>
              </a:rPr>
              <a:t>bosson</a:t>
            </a:r>
            <a:r>
              <a:rPr lang="es-ES" sz="1500" dirty="0" smtClean="0">
                <a:solidFill>
                  <a:srgbClr val="0000FF"/>
                </a:solidFill>
              </a:rPr>
              <a:t>?</a:t>
            </a:r>
            <a:endParaRPr lang="es-ES" sz="1500" dirty="0">
              <a:solidFill>
                <a:srgbClr val="0000FF"/>
              </a:solidFill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10530" y="1988840"/>
            <a:ext cx="114910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s-ES" sz="2000" dirty="0">
                <a:solidFill>
                  <a:srgbClr val="0000FF"/>
                </a:solidFill>
              </a:rPr>
              <a:t>2</a:t>
            </a:r>
            <a:r>
              <a:rPr lang="es-ES" sz="2000" dirty="0" smtClean="0">
                <a:solidFill>
                  <a:srgbClr val="0000FF"/>
                </a:solidFill>
              </a:rPr>
              <a:t>. </a:t>
            </a:r>
            <a:r>
              <a:rPr lang="es-ES" sz="2000" dirty="0">
                <a:solidFill>
                  <a:srgbClr val="0000FF"/>
                </a:solidFill>
              </a:rPr>
              <a:t>Why?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07504" y="692696"/>
            <a:ext cx="12110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2000" dirty="0">
                <a:solidFill>
                  <a:srgbClr val="0000FF"/>
                </a:solidFill>
              </a:rPr>
              <a:t>1</a:t>
            </a:r>
            <a:r>
              <a:rPr lang="es-ES" sz="2000" dirty="0" smtClean="0">
                <a:solidFill>
                  <a:srgbClr val="0000FF"/>
                </a:solidFill>
              </a:rPr>
              <a:t>. </a:t>
            </a:r>
            <a:r>
              <a:rPr lang="es-ES" sz="2000" dirty="0">
                <a:solidFill>
                  <a:srgbClr val="0000FF"/>
                </a:solidFill>
              </a:rPr>
              <a:t>What?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07504" y="5624413"/>
            <a:ext cx="1116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2000" dirty="0">
                <a:solidFill>
                  <a:srgbClr val="0000FF"/>
                </a:solidFill>
              </a:rPr>
              <a:t>4. How?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547664" y="764704"/>
            <a:ext cx="7198680" cy="32316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500" dirty="0" err="1" smtClean="0">
                <a:solidFill>
                  <a:srgbClr val="0000FF"/>
                </a:solidFill>
              </a:rPr>
              <a:t>One-loop</a:t>
            </a:r>
            <a:r>
              <a:rPr lang="es-ES" sz="1500" dirty="0" smtClean="0">
                <a:solidFill>
                  <a:srgbClr val="0000FF"/>
                </a:solidFill>
              </a:rPr>
              <a:t> </a:t>
            </a:r>
            <a:r>
              <a:rPr lang="es-ES" sz="1500" dirty="0" err="1" smtClean="0">
                <a:solidFill>
                  <a:srgbClr val="0000FF"/>
                </a:solidFill>
              </a:rPr>
              <a:t>calculation</a:t>
            </a:r>
            <a:r>
              <a:rPr lang="es-ES" sz="1500" dirty="0" smtClean="0">
                <a:solidFill>
                  <a:srgbClr val="0000FF"/>
                </a:solidFill>
              </a:rPr>
              <a:t> of </a:t>
            </a:r>
            <a:r>
              <a:rPr lang="es-ES" sz="1500" dirty="0" err="1" smtClean="0">
                <a:solidFill>
                  <a:srgbClr val="0000FF"/>
                </a:solidFill>
              </a:rPr>
              <a:t>the</a:t>
            </a:r>
            <a:r>
              <a:rPr lang="es-ES" sz="1500" dirty="0" smtClean="0">
                <a:solidFill>
                  <a:srgbClr val="0000FF"/>
                </a:solidFill>
              </a:rPr>
              <a:t> </a:t>
            </a:r>
            <a:r>
              <a:rPr lang="es-ES" sz="1500" dirty="0" err="1" smtClean="0">
                <a:solidFill>
                  <a:srgbClr val="0000FF"/>
                </a:solidFill>
              </a:rPr>
              <a:t>oblique</a:t>
            </a:r>
            <a:r>
              <a:rPr lang="es-ES" sz="1500" dirty="0" smtClean="0">
                <a:solidFill>
                  <a:srgbClr val="0000FF"/>
                </a:solidFill>
              </a:rPr>
              <a:t> S </a:t>
            </a:r>
            <a:r>
              <a:rPr lang="es-ES" sz="1500" dirty="0" err="1" smtClean="0">
                <a:solidFill>
                  <a:srgbClr val="0000FF"/>
                </a:solidFill>
              </a:rPr>
              <a:t>parameter</a:t>
            </a:r>
            <a:r>
              <a:rPr lang="es-ES" sz="1500" dirty="0" smtClean="0">
                <a:solidFill>
                  <a:srgbClr val="0000FF"/>
                </a:solidFill>
              </a:rPr>
              <a:t> </a:t>
            </a:r>
            <a:r>
              <a:rPr lang="es-ES" sz="1500" dirty="0" err="1" smtClean="0">
                <a:solidFill>
                  <a:srgbClr val="0000FF"/>
                </a:solidFill>
              </a:rPr>
              <a:t>within</a:t>
            </a:r>
            <a:r>
              <a:rPr lang="es-ES" sz="1500" dirty="0" smtClean="0">
                <a:solidFill>
                  <a:srgbClr val="0000FF"/>
                </a:solidFill>
              </a:rPr>
              <a:t> </a:t>
            </a:r>
            <a:r>
              <a:rPr lang="es-ES" sz="1500" dirty="0" err="1" smtClean="0">
                <a:solidFill>
                  <a:srgbClr val="0000FF"/>
                </a:solidFill>
              </a:rPr>
              <a:t>Higgsless</a:t>
            </a:r>
            <a:r>
              <a:rPr lang="es-ES" sz="1500" dirty="0" smtClean="0">
                <a:solidFill>
                  <a:srgbClr val="0000FF"/>
                </a:solidFill>
              </a:rPr>
              <a:t> </a:t>
            </a:r>
            <a:r>
              <a:rPr lang="es-ES" sz="1500" dirty="0" err="1" smtClean="0">
                <a:solidFill>
                  <a:srgbClr val="0000FF"/>
                </a:solidFill>
              </a:rPr>
              <a:t>models</a:t>
            </a:r>
            <a:r>
              <a:rPr lang="es-ES" sz="1500" dirty="0" smtClean="0">
                <a:solidFill>
                  <a:srgbClr val="0000FF"/>
                </a:solidFill>
              </a:rPr>
              <a:t> of EWSB</a:t>
            </a:r>
            <a:endParaRPr lang="es-ES" sz="1500" dirty="0">
              <a:solidFill>
                <a:srgbClr val="0000FF"/>
              </a:solidFill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1300163" y="5698123"/>
            <a:ext cx="4704195" cy="32316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500" dirty="0" err="1" smtClean="0">
                <a:solidFill>
                  <a:srgbClr val="0000FF"/>
                </a:solidFill>
              </a:rPr>
              <a:t>Dispersive</a:t>
            </a:r>
            <a:r>
              <a:rPr lang="es-ES" sz="1500" dirty="0">
                <a:solidFill>
                  <a:srgbClr val="0000FF"/>
                </a:solidFill>
              </a:rPr>
              <a:t> </a:t>
            </a:r>
            <a:r>
              <a:rPr lang="es-ES" sz="1500" dirty="0" err="1" smtClean="0">
                <a:solidFill>
                  <a:srgbClr val="0000FF"/>
                </a:solidFill>
              </a:rPr>
              <a:t>representation</a:t>
            </a:r>
            <a:r>
              <a:rPr lang="es-ES" sz="1500" dirty="0" smtClean="0">
                <a:solidFill>
                  <a:srgbClr val="0000FF"/>
                </a:solidFill>
              </a:rPr>
              <a:t> of </a:t>
            </a:r>
            <a:r>
              <a:rPr lang="es-ES" sz="1500" dirty="0" err="1" smtClean="0">
                <a:solidFill>
                  <a:srgbClr val="0000FF"/>
                </a:solidFill>
              </a:rPr>
              <a:t>Peskin</a:t>
            </a:r>
            <a:r>
              <a:rPr lang="es-ES" sz="1500" dirty="0" smtClean="0">
                <a:solidFill>
                  <a:srgbClr val="0000FF"/>
                </a:solidFill>
              </a:rPr>
              <a:t> and Takeuchi’92.</a:t>
            </a:r>
            <a:endParaRPr lang="es-ES" sz="1500" dirty="0">
              <a:solidFill>
                <a:srgbClr val="0000FF"/>
              </a:solidFill>
            </a:endParaRPr>
          </a:p>
        </p:txBody>
      </p:sp>
      <p:sp>
        <p:nvSpPr>
          <p:cNvPr id="25" name="Text Box 45"/>
          <p:cNvSpPr txBox="1">
            <a:spLocks noChangeArrowheads="1"/>
          </p:cNvSpPr>
          <p:nvPr/>
        </p:nvSpPr>
        <p:spPr bwMode="auto">
          <a:xfrm>
            <a:off x="1496974" y="4099138"/>
            <a:ext cx="986794" cy="55399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500" dirty="0" err="1" smtClean="0">
                <a:solidFill>
                  <a:srgbClr val="0000FF"/>
                </a:solidFill>
              </a:rPr>
              <a:t>Effective</a:t>
            </a:r>
            <a:r>
              <a:rPr lang="es-ES" sz="15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s-ES" sz="1500" dirty="0" err="1" smtClean="0">
                <a:solidFill>
                  <a:srgbClr val="0000FF"/>
                </a:solidFill>
              </a:rPr>
              <a:t>approach</a:t>
            </a:r>
            <a:endParaRPr lang="es-ES" sz="1500" dirty="0">
              <a:solidFill>
                <a:srgbClr val="0000FF"/>
              </a:solidFill>
            </a:endParaRPr>
          </a:p>
        </p:txBody>
      </p:sp>
      <p:sp>
        <p:nvSpPr>
          <p:cNvPr id="26" name="Text Box 46"/>
          <p:cNvSpPr txBox="1">
            <a:spLocks noChangeArrowheads="1"/>
          </p:cNvSpPr>
          <p:nvPr/>
        </p:nvSpPr>
        <p:spPr bwMode="auto">
          <a:xfrm>
            <a:off x="2699792" y="3552398"/>
            <a:ext cx="6336704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CC3300"/>
              </a:buClr>
              <a:buFontTx/>
              <a:buAutoNum type="alphaLcParenR"/>
            </a:pPr>
            <a:r>
              <a:rPr lang="es-ES" sz="1500" dirty="0" smtClean="0">
                <a:solidFill>
                  <a:srgbClr val="0000FF"/>
                </a:solidFill>
              </a:rPr>
              <a:t>EWSB</a:t>
            </a:r>
            <a:r>
              <a:rPr lang="es-ES" sz="1500" dirty="0" smtClean="0"/>
              <a:t>: </a:t>
            </a:r>
            <a:r>
              <a:rPr lang="es-ES" sz="1500" dirty="0">
                <a:solidFill>
                  <a:srgbClr val="0000FF"/>
                </a:solidFill>
              </a:rPr>
              <a:t>SU(2)</a:t>
            </a:r>
            <a:r>
              <a:rPr lang="es-ES" sz="1500" baseline="-25000" dirty="0">
                <a:solidFill>
                  <a:srgbClr val="0000FF"/>
                </a:solidFill>
              </a:rPr>
              <a:t>L</a:t>
            </a:r>
            <a:r>
              <a:rPr lang="es-ES" sz="1500" dirty="0">
                <a:solidFill>
                  <a:srgbClr val="0000FF"/>
                </a:solidFill>
              </a:rPr>
              <a:t> x SU(2)</a:t>
            </a:r>
            <a:r>
              <a:rPr lang="es-ES" sz="1500" baseline="-25000" dirty="0">
                <a:solidFill>
                  <a:srgbClr val="0000FF"/>
                </a:solidFill>
              </a:rPr>
              <a:t>R</a:t>
            </a:r>
            <a:r>
              <a:rPr lang="es-ES" sz="1500" dirty="0">
                <a:solidFill>
                  <a:srgbClr val="0000FF"/>
                </a:solidFill>
              </a:rPr>
              <a:t> </a:t>
            </a:r>
            <a:r>
              <a:rPr lang="es-ES" sz="1500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s-ES" sz="1500" dirty="0">
                <a:solidFill>
                  <a:srgbClr val="0000FF"/>
                </a:solidFill>
              </a:rPr>
              <a:t> SU(2)</a:t>
            </a:r>
            <a:r>
              <a:rPr lang="es-ES" sz="1500" baseline="-25000" dirty="0">
                <a:solidFill>
                  <a:srgbClr val="0000FF"/>
                </a:solidFill>
              </a:rPr>
              <a:t>L+</a:t>
            </a:r>
            <a:r>
              <a:rPr lang="es-ES" sz="1500" baseline="-25000" dirty="0" smtClean="0">
                <a:solidFill>
                  <a:srgbClr val="0000FF"/>
                </a:solidFill>
              </a:rPr>
              <a:t>R</a:t>
            </a:r>
            <a:r>
              <a:rPr lang="es-ES" sz="1500" dirty="0" smtClean="0"/>
              <a:t>: similar </a:t>
            </a:r>
            <a:r>
              <a:rPr lang="es-ES" sz="1500" dirty="0" err="1" smtClean="0"/>
              <a:t>to</a:t>
            </a:r>
            <a:r>
              <a:rPr lang="es-ES" sz="1500" dirty="0" smtClean="0"/>
              <a:t> </a:t>
            </a:r>
            <a:r>
              <a:rPr lang="es-ES" sz="1500" dirty="0" err="1" smtClean="0">
                <a:solidFill>
                  <a:srgbClr val="CC3300"/>
                </a:solidFill>
              </a:rPr>
              <a:t>ChSB</a:t>
            </a:r>
            <a:r>
              <a:rPr lang="es-ES" sz="1500" dirty="0" smtClean="0"/>
              <a:t> in QCD:</a:t>
            </a:r>
            <a:r>
              <a:rPr lang="es-ES" sz="1500" dirty="0" smtClean="0">
                <a:solidFill>
                  <a:srgbClr val="CC3300"/>
                </a:solidFill>
              </a:rPr>
              <a:t> </a:t>
            </a:r>
            <a:r>
              <a:rPr lang="es-ES" sz="1500" dirty="0" err="1" smtClean="0">
                <a:solidFill>
                  <a:srgbClr val="CC3300"/>
                </a:solidFill>
              </a:rPr>
              <a:t>ChPT</a:t>
            </a:r>
            <a:r>
              <a:rPr lang="es-ES" sz="1500" dirty="0" smtClean="0"/>
              <a:t>.</a:t>
            </a:r>
          </a:p>
          <a:p>
            <a:pPr marL="342900" indent="-342900">
              <a:spcBef>
                <a:spcPct val="20000"/>
              </a:spcBef>
              <a:buClr>
                <a:srgbClr val="CC3300"/>
              </a:buClr>
              <a:buFontTx/>
              <a:buAutoNum type="alphaLcParenR"/>
            </a:pPr>
            <a:endParaRPr lang="es-ES" sz="1500" dirty="0" smtClean="0"/>
          </a:p>
          <a:p>
            <a:pPr marL="342900" indent="-342900">
              <a:spcBef>
                <a:spcPct val="20000"/>
              </a:spcBef>
              <a:buClr>
                <a:srgbClr val="CC3300"/>
              </a:buClr>
              <a:buFontTx/>
              <a:buAutoNum type="alphaLcParenR"/>
            </a:pPr>
            <a:r>
              <a:rPr lang="es-ES" sz="1500" dirty="0" err="1" smtClean="0"/>
              <a:t>Strongly-coupled</a:t>
            </a:r>
            <a:r>
              <a:rPr lang="es-ES" sz="1500" dirty="0" smtClean="0"/>
              <a:t> </a:t>
            </a:r>
            <a:r>
              <a:rPr lang="es-ES" sz="1500" dirty="0" err="1" smtClean="0"/>
              <a:t>Higgsless</a:t>
            </a:r>
            <a:r>
              <a:rPr lang="es-ES" sz="1500" dirty="0" smtClean="0"/>
              <a:t> </a:t>
            </a:r>
            <a:r>
              <a:rPr lang="es-ES" sz="1500" dirty="0" err="1" smtClean="0"/>
              <a:t>models</a:t>
            </a:r>
            <a:r>
              <a:rPr lang="es-ES" sz="1500" dirty="0" smtClean="0"/>
              <a:t>: similar </a:t>
            </a:r>
            <a:r>
              <a:rPr lang="es-ES" sz="1500" dirty="0" err="1" smtClean="0"/>
              <a:t>to</a:t>
            </a:r>
            <a:r>
              <a:rPr lang="es-ES" sz="1500" dirty="0" smtClean="0"/>
              <a:t> </a:t>
            </a:r>
            <a:r>
              <a:rPr lang="es-ES" sz="1500" dirty="0" err="1" smtClean="0">
                <a:solidFill>
                  <a:srgbClr val="CC3300"/>
                </a:solidFill>
              </a:rPr>
              <a:t>resonances</a:t>
            </a:r>
            <a:r>
              <a:rPr lang="es-ES" sz="1500" dirty="0" smtClean="0">
                <a:solidFill>
                  <a:srgbClr val="CC3300"/>
                </a:solidFill>
              </a:rPr>
              <a:t> </a:t>
            </a:r>
            <a:r>
              <a:rPr lang="es-ES" sz="1500" dirty="0" smtClean="0"/>
              <a:t>in QCD: </a:t>
            </a:r>
            <a:r>
              <a:rPr lang="es-ES" sz="1500" dirty="0" err="1" smtClean="0">
                <a:solidFill>
                  <a:srgbClr val="CC3300"/>
                </a:solidFill>
              </a:rPr>
              <a:t>RChT</a:t>
            </a:r>
            <a:r>
              <a:rPr lang="es-ES" sz="1500" dirty="0" smtClean="0"/>
              <a:t>.</a:t>
            </a:r>
          </a:p>
          <a:p>
            <a:pPr marL="342900" indent="-342900">
              <a:spcBef>
                <a:spcPct val="20000"/>
              </a:spcBef>
              <a:buClr>
                <a:srgbClr val="CC3300"/>
              </a:buClr>
              <a:buFontTx/>
              <a:buAutoNum type="alphaLcParenR"/>
            </a:pPr>
            <a:endParaRPr lang="es-ES" sz="1500" dirty="0" smtClean="0"/>
          </a:p>
          <a:p>
            <a:pPr marL="342900" indent="-342900">
              <a:spcBef>
                <a:spcPct val="20000"/>
              </a:spcBef>
              <a:buClr>
                <a:srgbClr val="CC3300"/>
              </a:buClr>
              <a:buFontTx/>
              <a:buAutoNum type="alphaLcParenR"/>
            </a:pPr>
            <a:r>
              <a:rPr lang="es-ES" sz="1500" dirty="0"/>
              <a:t>G</a:t>
            </a:r>
            <a:r>
              <a:rPr lang="es-ES" sz="1500" dirty="0" smtClean="0"/>
              <a:t>eneral </a:t>
            </a:r>
            <a:r>
              <a:rPr lang="es-ES" sz="1500" dirty="0" err="1" smtClean="0"/>
              <a:t>Lagrangian</a:t>
            </a:r>
            <a:r>
              <a:rPr lang="es-ES" sz="1500" dirty="0" smtClean="0"/>
              <a:t> </a:t>
            </a:r>
            <a:r>
              <a:rPr lang="es-ES" sz="1500" dirty="0" err="1" smtClean="0"/>
              <a:t>with</a:t>
            </a:r>
            <a:r>
              <a:rPr lang="es-ES" sz="1500" dirty="0" smtClean="0"/>
              <a:t> at </a:t>
            </a:r>
            <a:r>
              <a:rPr lang="es-ES" sz="1500" dirty="0" err="1" smtClean="0"/>
              <a:t>most</a:t>
            </a:r>
            <a:r>
              <a:rPr lang="es-ES" sz="1500" dirty="0" smtClean="0"/>
              <a:t> </a:t>
            </a:r>
            <a:r>
              <a:rPr lang="es-ES" sz="1500" dirty="0" err="1" smtClean="0">
                <a:solidFill>
                  <a:srgbClr val="CC3300"/>
                </a:solidFill>
              </a:rPr>
              <a:t>two</a:t>
            </a:r>
            <a:r>
              <a:rPr lang="es-ES" sz="1500" dirty="0" smtClean="0">
                <a:solidFill>
                  <a:srgbClr val="CC3300"/>
                </a:solidFill>
              </a:rPr>
              <a:t> </a:t>
            </a:r>
            <a:r>
              <a:rPr lang="es-ES" sz="1500" dirty="0" err="1" smtClean="0">
                <a:solidFill>
                  <a:srgbClr val="CC3300"/>
                </a:solidFill>
              </a:rPr>
              <a:t>derivatives</a:t>
            </a:r>
            <a:r>
              <a:rPr lang="es-ES" sz="1500" dirty="0" smtClean="0"/>
              <a:t> and </a:t>
            </a:r>
            <a:r>
              <a:rPr lang="es-ES" sz="1500" dirty="0">
                <a:solidFill>
                  <a:srgbClr val="CC3300"/>
                </a:solidFill>
              </a:rPr>
              <a:t>short-</a:t>
            </a:r>
            <a:r>
              <a:rPr lang="es-ES" sz="1500" dirty="0" err="1">
                <a:solidFill>
                  <a:srgbClr val="CC3300"/>
                </a:solidFill>
              </a:rPr>
              <a:t>distance</a:t>
            </a:r>
            <a:r>
              <a:rPr lang="es-ES" sz="1500" dirty="0">
                <a:solidFill>
                  <a:srgbClr val="CC3300"/>
                </a:solidFill>
              </a:rPr>
              <a:t> </a:t>
            </a:r>
            <a:r>
              <a:rPr lang="es-ES" sz="1500" dirty="0" err="1" smtClean="0">
                <a:solidFill>
                  <a:srgbClr val="CC3300"/>
                </a:solidFill>
              </a:rPr>
              <a:t>information</a:t>
            </a:r>
            <a:r>
              <a:rPr lang="es-ES" sz="1500" dirty="0" smtClean="0"/>
              <a:t>.</a:t>
            </a:r>
            <a:endParaRPr lang="es-ES" sz="1500" dirty="0"/>
          </a:p>
        </p:txBody>
      </p:sp>
      <p:sp>
        <p:nvSpPr>
          <p:cNvPr id="28" name="AutoShape 48"/>
          <p:cNvSpPr>
            <a:spLocks/>
          </p:cNvSpPr>
          <p:nvPr/>
        </p:nvSpPr>
        <p:spPr bwMode="auto">
          <a:xfrm flipH="1">
            <a:off x="2582065" y="3429000"/>
            <a:ext cx="45719" cy="2016224"/>
          </a:xfrm>
          <a:prstGeom prst="leftBrace">
            <a:avLst>
              <a:gd name="adj1" fmla="val 100741"/>
              <a:gd name="adj2" fmla="val 50000"/>
            </a:avLst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auto">
          <a:xfrm>
            <a:off x="4932040" y="1683965"/>
            <a:ext cx="374441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algn="just">
              <a:buClr>
                <a:srgbClr val="CC3300"/>
              </a:buClr>
              <a:buFont typeface="Wingdings" charset="2"/>
              <a:buChar char="ü"/>
            </a:pPr>
            <a:r>
              <a:rPr lang="es-ES" sz="1400" dirty="0" err="1" smtClean="0"/>
              <a:t>We</a:t>
            </a:r>
            <a:r>
              <a:rPr lang="es-ES" sz="1400" dirty="0" smtClean="0"/>
              <a:t> </a:t>
            </a:r>
            <a:r>
              <a:rPr lang="es-ES" sz="1400" dirty="0" err="1"/>
              <a:t>should</a:t>
            </a:r>
            <a:r>
              <a:rPr lang="es-ES" sz="1400" dirty="0"/>
              <a:t> look </a:t>
            </a:r>
            <a:r>
              <a:rPr lang="es-ES" sz="1400" dirty="0" err="1"/>
              <a:t>for</a:t>
            </a:r>
            <a:r>
              <a:rPr lang="es-ES" sz="1400" dirty="0"/>
              <a:t> </a:t>
            </a:r>
            <a:r>
              <a:rPr lang="es-ES" sz="1400" dirty="0" err="1"/>
              <a:t>alternative</a:t>
            </a:r>
            <a:r>
              <a:rPr lang="es-ES" sz="1400" dirty="0"/>
              <a:t> </a:t>
            </a:r>
            <a:r>
              <a:rPr lang="es-ES" sz="1400" dirty="0" err="1" smtClean="0"/>
              <a:t>ways</a:t>
            </a:r>
            <a:r>
              <a:rPr lang="es-ES" sz="1400" dirty="0" smtClean="0"/>
              <a:t> </a:t>
            </a:r>
            <a:r>
              <a:rPr lang="es-ES" sz="1400" dirty="0"/>
              <a:t>of </a:t>
            </a:r>
            <a:r>
              <a:rPr lang="es-ES" sz="1400" dirty="0" err="1"/>
              <a:t>mass</a:t>
            </a:r>
            <a:r>
              <a:rPr lang="es-ES" sz="1400" dirty="0"/>
              <a:t> </a:t>
            </a:r>
            <a:r>
              <a:rPr lang="es-ES" sz="1400" dirty="0" err="1" smtClean="0"/>
              <a:t>generation</a:t>
            </a:r>
            <a:r>
              <a:rPr lang="es-ES" sz="1400" dirty="0" smtClean="0"/>
              <a:t>: </a:t>
            </a:r>
            <a:r>
              <a:rPr lang="es-ES" sz="1400" dirty="0" err="1">
                <a:solidFill>
                  <a:srgbClr val="0000FF"/>
                </a:solidFill>
              </a:rPr>
              <a:t>s</a:t>
            </a:r>
            <a:r>
              <a:rPr lang="es-ES" sz="1400" dirty="0" err="1" smtClean="0">
                <a:solidFill>
                  <a:srgbClr val="0000FF"/>
                </a:solidFill>
              </a:rPr>
              <a:t>trongly</a:t>
            </a:r>
            <a:r>
              <a:rPr lang="es-ES" sz="1400" dirty="0" err="1">
                <a:solidFill>
                  <a:srgbClr val="0000FF"/>
                </a:solidFill>
              </a:rPr>
              <a:t>-coupled</a:t>
            </a:r>
            <a:r>
              <a:rPr lang="es-ES" sz="1400" dirty="0">
                <a:solidFill>
                  <a:srgbClr val="0000FF"/>
                </a:solidFill>
              </a:rPr>
              <a:t> </a:t>
            </a:r>
            <a:r>
              <a:rPr lang="es-ES" sz="1400" dirty="0" err="1" smtClean="0">
                <a:solidFill>
                  <a:srgbClr val="0000FF"/>
                </a:solidFill>
              </a:rPr>
              <a:t>higgsless</a:t>
            </a:r>
            <a:r>
              <a:rPr lang="es-ES" sz="1400" dirty="0" smtClean="0">
                <a:solidFill>
                  <a:srgbClr val="0000FF"/>
                </a:solidFill>
              </a:rPr>
              <a:t> </a:t>
            </a:r>
            <a:r>
              <a:rPr lang="es-ES" sz="1400" dirty="0" err="1" smtClean="0">
                <a:solidFill>
                  <a:srgbClr val="0000FF"/>
                </a:solidFill>
              </a:rPr>
              <a:t>models</a:t>
            </a:r>
            <a:r>
              <a:rPr lang="es-ES" sz="1400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 algn="just">
              <a:buClr>
                <a:srgbClr val="CC3300"/>
              </a:buClr>
              <a:buFont typeface="Wingdings" charset="2"/>
              <a:buChar char="ü"/>
            </a:pPr>
            <a:endParaRPr lang="es-ES" sz="1400" dirty="0" smtClean="0">
              <a:solidFill>
                <a:srgbClr val="0000FF"/>
              </a:solidFill>
            </a:endParaRPr>
          </a:p>
          <a:p>
            <a:pPr marL="342900" indent="-342900">
              <a:buClr>
                <a:srgbClr val="CC3300"/>
              </a:buClr>
              <a:buFont typeface="Wingdings" charset="2"/>
              <a:buChar char="ü"/>
            </a:pPr>
            <a:r>
              <a:rPr lang="es-ES" sz="1400" dirty="0" err="1">
                <a:solidFill>
                  <a:srgbClr val="0000FF"/>
                </a:solidFill>
              </a:rPr>
              <a:t>They</a:t>
            </a:r>
            <a:r>
              <a:rPr lang="es-ES" sz="1400" dirty="0">
                <a:solidFill>
                  <a:srgbClr val="0000FF"/>
                </a:solidFill>
              </a:rPr>
              <a:t> </a:t>
            </a:r>
            <a:r>
              <a:rPr lang="es-ES" sz="1400" dirty="0" err="1">
                <a:solidFill>
                  <a:srgbClr val="0000FF"/>
                </a:solidFill>
              </a:rPr>
              <a:t>should</a:t>
            </a:r>
            <a:r>
              <a:rPr lang="es-ES" sz="1400" dirty="0">
                <a:solidFill>
                  <a:srgbClr val="0000FF"/>
                </a:solidFill>
              </a:rPr>
              <a:t> </a:t>
            </a:r>
            <a:r>
              <a:rPr lang="es-ES" sz="1400" dirty="0" err="1">
                <a:solidFill>
                  <a:srgbClr val="0000FF"/>
                </a:solidFill>
              </a:rPr>
              <a:t>fulfilled</a:t>
            </a:r>
            <a:r>
              <a:rPr lang="es-ES" sz="1400" dirty="0">
                <a:solidFill>
                  <a:srgbClr val="0000FF"/>
                </a:solidFill>
              </a:rPr>
              <a:t>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existing</a:t>
            </a:r>
            <a:r>
              <a:rPr lang="es-ES" sz="1400" dirty="0"/>
              <a:t> </a:t>
            </a:r>
            <a:r>
              <a:rPr lang="es-ES" sz="1400" dirty="0" err="1">
                <a:solidFill>
                  <a:srgbClr val="0000FF"/>
                </a:solidFill>
              </a:rPr>
              <a:t>phenomenological</a:t>
            </a:r>
            <a:r>
              <a:rPr lang="es-ES" sz="1400" dirty="0">
                <a:solidFill>
                  <a:srgbClr val="0000FF"/>
                </a:solidFill>
              </a:rPr>
              <a:t> </a:t>
            </a:r>
            <a:r>
              <a:rPr lang="es-ES" sz="1400" dirty="0" err="1">
                <a:solidFill>
                  <a:srgbClr val="0000FF"/>
                </a:solidFill>
              </a:rPr>
              <a:t>tests</a:t>
            </a:r>
            <a:r>
              <a:rPr lang="es-ES" sz="1400" dirty="0">
                <a:solidFill>
                  <a:srgbClr val="CC3300"/>
                </a:solidFill>
              </a:rPr>
              <a:t>.</a:t>
            </a:r>
            <a:endParaRPr lang="es-ES" sz="1400" dirty="0" smtClean="0"/>
          </a:p>
        </p:txBody>
      </p:sp>
      <p:sp>
        <p:nvSpPr>
          <p:cNvPr id="44" name="AutoShape 48"/>
          <p:cNvSpPr>
            <a:spLocks/>
          </p:cNvSpPr>
          <p:nvPr/>
        </p:nvSpPr>
        <p:spPr bwMode="auto">
          <a:xfrm flipH="1">
            <a:off x="4742304" y="1412776"/>
            <a:ext cx="45719" cy="1728192"/>
          </a:xfrm>
          <a:prstGeom prst="leftBrace">
            <a:avLst>
              <a:gd name="adj1" fmla="val 100741"/>
              <a:gd name="adj2" fmla="val 50000"/>
            </a:avLst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3" name="Line 71"/>
          <p:cNvSpPr>
            <a:spLocks noChangeShapeType="1"/>
          </p:cNvSpPr>
          <p:nvPr/>
        </p:nvSpPr>
        <p:spPr bwMode="auto">
          <a:xfrm>
            <a:off x="3352800" y="6248400"/>
            <a:ext cx="2592388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7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</p:spPr>
        <p:txBody>
          <a:bodyPr/>
          <a:lstStyle/>
          <a:p>
            <a:pPr>
              <a:defRPr/>
            </a:pPr>
            <a:fld id="{6BF9C385-A403-074B-9D21-C7F0FECEB122}" type="slidenum">
              <a:rPr lang="es-ES" sz="1200" smtClean="0">
                <a:solidFill>
                  <a:srgbClr val="0000FF"/>
                </a:solidFill>
              </a:rPr>
              <a:pPr>
                <a:defRPr/>
              </a:pPr>
              <a:t>14</a:t>
            </a:fld>
            <a:r>
              <a:rPr lang="es-ES" sz="1200" dirty="0" smtClean="0">
                <a:solidFill>
                  <a:srgbClr val="0000FF"/>
                </a:solidFill>
              </a:rPr>
              <a:t>/15</a:t>
            </a:r>
            <a:endParaRPr lang="es-ES" sz="1200" dirty="0">
              <a:solidFill>
                <a:srgbClr val="0000FF"/>
              </a:solidFill>
            </a:endParaRPr>
          </a:p>
        </p:txBody>
      </p:sp>
      <p:sp>
        <p:nvSpPr>
          <p:cNvPr id="20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120680" cy="251842"/>
          </a:xfrm>
        </p:spPr>
        <p:txBody>
          <a:bodyPr/>
          <a:lstStyle/>
          <a:p>
            <a:pPr>
              <a:defRPr/>
            </a:pPr>
            <a:r>
              <a:rPr lang="es-ES_tradnl" sz="1200" dirty="0" err="1" smtClean="0">
                <a:solidFill>
                  <a:srgbClr val="CC3300"/>
                </a:solidFill>
              </a:rPr>
              <a:t>Viability</a:t>
            </a:r>
            <a:r>
              <a:rPr lang="es-ES_tradnl" sz="1200" dirty="0" smtClean="0">
                <a:solidFill>
                  <a:srgbClr val="CC3300"/>
                </a:solidFill>
              </a:rPr>
              <a:t> of </a:t>
            </a:r>
            <a:r>
              <a:rPr lang="es-ES_tradnl" sz="1200" dirty="0" err="1" smtClean="0">
                <a:solidFill>
                  <a:srgbClr val="CC3300"/>
                </a:solidFill>
              </a:rPr>
              <a:t>Higgsless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models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within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the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Electroweak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Precision</a:t>
            </a:r>
            <a:r>
              <a:rPr lang="es-ES_tradnl" sz="1200" dirty="0" smtClean="0">
                <a:solidFill>
                  <a:srgbClr val="CC3300"/>
                </a:solidFill>
              </a:rPr>
              <a:t> Observables</a:t>
            </a:r>
            <a:r>
              <a:rPr lang="es-ES_tradnl" sz="1200" dirty="0" smtClean="0">
                <a:solidFill>
                  <a:srgbClr val="3366FF"/>
                </a:solidFill>
              </a:rPr>
              <a:t>, I. Rosell </a:t>
            </a:r>
            <a:endParaRPr lang="es-ES" sz="12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7" grpId="0"/>
      <p:bldP spid="19" grpId="0"/>
      <p:bldP spid="22" grpId="0" animBg="1"/>
      <p:bldP spid="25" grpId="0" animBg="1"/>
      <p:bldP spid="26" grpId="0"/>
      <p:bldP spid="28" grpId="0" animBg="1"/>
      <p:bldP spid="30" grpId="0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</p:spPr>
        <p:txBody>
          <a:bodyPr/>
          <a:lstStyle/>
          <a:p>
            <a:pPr>
              <a:defRPr/>
            </a:pPr>
            <a:fld id="{6BF9C385-A403-074B-9D21-C7F0FECEB122}" type="slidenum">
              <a:rPr lang="es-ES" sz="1200" smtClean="0">
                <a:solidFill>
                  <a:srgbClr val="0000FF"/>
                </a:solidFill>
              </a:rPr>
              <a:pPr>
                <a:defRPr/>
              </a:pPr>
              <a:t>15</a:t>
            </a:fld>
            <a:r>
              <a:rPr lang="es-ES" sz="1200" dirty="0" smtClean="0">
                <a:solidFill>
                  <a:srgbClr val="0000FF"/>
                </a:solidFill>
              </a:rPr>
              <a:t>/15</a:t>
            </a:r>
            <a:endParaRPr lang="es-ES" sz="1200" dirty="0">
              <a:solidFill>
                <a:srgbClr val="0000FF"/>
              </a:solidFill>
            </a:endParaRPr>
          </a:p>
        </p:txBody>
      </p:sp>
      <p:sp>
        <p:nvSpPr>
          <p:cNvPr id="7" name="Line 71"/>
          <p:cNvSpPr>
            <a:spLocks noChangeShapeType="1"/>
          </p:cNvSpPr>
          <p:nvPr/>
        </p:nvSpPr>
        <p:spPr bwMode="auto">
          <a:xfrm>
            <a:off x="3352800" y="6248400"/>
            <a:ext cx="2592388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216024" y="332656"/>
            <a:ext cx="493204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err="1" smtClean="0"/>
              <a:t>Improvements</a:t>
            </a:r>
            <a:r>
              <a:rPr lang="es-ES" sz="1500" dirty="0" smtClean="0"/>
              <a:t> </a:t>
            </a:r>
            <a:r>
              <a:rPr lang="es-ES" sz="1500" dirty="0" err="1" smtClean="0"/>
              <a:t>over</a:t>
            </a:r>
            <a:r>
              <a:rPr lang="es-ES" sz="1500" dirty="0" smtClean="0"/>
              <a:t> </a:t>
            </a:r>
            <a:r>
              <a:rPr lang="es-ES" sz="1500" dirty="0" err="1" smtClean="0"/>
              <a:t>previous</a:t>
            </a:r>
            <a:r>
              <a:rPr lang="es-ES" sz="1500" dirty="0" smtClean="0"/>
              <a:t> NLO </a:t>
            </a:r>
            <a:r>
              <a:rPr lang="es-ES" sz="1500" dirty="0" err="1" smtClean="0"/>
              <a:t>calculation</a:t>
            </a:r>
            <a:r>
              <a:rPr lang="es-ES" sz="1500" dirty="0" smtClean="0"/>
              <a:t>:</a:t>
            </a:r>
          </a:p>
          <a:p>
            <a:pPr marL="800100" lvl="1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err="1" smtClean="0"/>
              <a:t>Dispersive</a:t>
            </a:r>
            <a:r>
              <a:rPr lang="es-ES" sz="1500" dirty="0" smtClean="0"/>
              <a:t> </a:t>
            </a:r>
            <a:r>
              <a:rPr lang="es-ES" sz="1500" dirty="0" err="1" smtClean="0"/>
              <a:t>calculation</a:t>
            </a:r>
            <a:r>
              <a:rPr lang="es-ES" sz="1500" dirty="0" smtClean="0"/>
              <a:t>: </a:t>
            </a:r>
            <a:r>
              <a:rPr lang="es-ES" sz="1500" dirty="0" smtClean="0">
                <a:solidFill>
                  <a:srgbClr val="CC3300"/>
                </a:solidFill>
              </a:rPr>
              <a:t>no </a:t>
            </a:r>
            <a:r>
              <a:rPr lang="es-ES" sz="1500" dirty="0" err="1" smtClean="0">
                <a:solidFill>
                  <a:srgbClr val="CC3300"/>
                </a:solidFill>
              </a:rPr>
              <a:t>cut-offs</a:t>
            </a:r>
            <a:r>
              <a:rPr lang="es-ES" sz="1500" dirty="0">
                <a:solidFill>
                  <a:srgbClr val="CC3300"/>
                </a:solidFill>
              </a:rPr>
              <a:t>.</a:t>
            </a:r>
            <a:endParaRPr lang="es-ES" sz="1500" dirty="0" smtClean="0">
              <a:solidFill>
                <a:srgbClr val="CC3300"/>
              </a:solidFill>
            </a:endParaRPr>
          </a:p>
          <a:p>
            <a:pPr marL="800100" lvl="1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smtClean="0"/>
              <a:t>A </a:t>
            </a:r>
            <a:r>
              <a:rPr lang="es-ES" sz="1500" dirty="0" smtClean="0">
                <a:solidFill>
                  <a:srgbClr val="CC3300"/>
                </a:solidFill>
              </a:rPr>
              <a:t>more general </a:t>
            </a:r>
            <a:r>
              <a:rPr lang="es-ES" sz="1500" dirty="0" err="1" smtClean="0">
                <a:solidFill>
                  <a:srgbClr val="CC3300"/>
                </a:solidFill>
              </a:rPr>
              <a:t>Lagrangian</a:t>
            </a:r>
            <a:r>
              <a:rPr lang="es-ES" sz="1500" dirty="0" smtClean="0"/>
              <a:t>.</a:t>
            </a:r>
          </a:p>
          <a:p>
            <a:pPr marL="800100" lvl="1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/>
              <a:t>S</a:t>
            </a:r>
            <a:r>
              <a:rPr lang="es-ES" sz="1500" dirty="0" smtClean="0"/>
              <a:t>hort-</a:t>
            </a:r>
            <a:r>
              <a:rPr lang="es-ES" sz="1500" dirty="0" err="1" smtClean="0"/>
              <a:t>distance</a:t>
            </a:r>
            <a:r>
              <a:rPr lang="es-ES" sz="1500" dirty="0" smtClean="0"/>
              <a:t> </a:t>
            </a:r>
            <a:r>
              <a:rPr lang="es-ES" sz="1500" dirty="0" err="1" smtClean="0"/>
              <a:t>information</a:t>
            </a:r>
            <a:r>
              <a:rPr lang="es-ES" sz="1500" dirty="0" smtClean="0"/>
              <a:t> as a crucial </a:t>
            </a:r>
            <a:r>
              <a:rPr lang="es-ES" sz="1500" dirty="0" err="1" smtClean="0"/>
              <a:t>ingredient</a:t>
            </a:r>
            <a:r>
              <a:rPr lang="es-ES" sz="1500" dirty="0" smtClean="0"/>
              <a:t>.</a:t>
            </a:r>
          </a:p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endParaRPr lang="es-ES" sz="1500" dirty="0" smtClean="0"/>
          </a:p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err="1" smtClean="0"/>
              <a:t>We</a:t>
            </a:r>
            <a:r>
              <a:rPr lang="es-ES" sz="1500" dirty="0" smtClean="0"/>
              <a:t> </a:t>
            </a:r>
            <a:r>
              <a:rPr lang="es-ES" sz="1500" dirty="0" err="1" smtClean="0"/>
              <a:t>have</a:t>
            </a:r>
            <a:r>
              <a:rPr lang="es-ES" sz="1500" dirty="0" smtClean="0"/>
              <a:t> </a:t>
            </a:r>
            <a:r>
              <a:rPr lang="es-ES" sz="1500" dirty="0" err="1" smtClean="0"/>
              <a:t>considered</a:t>
            </a:r>
            <a:r>
              <a:rPr lang="es-ES" sz="1500" dirty="0" smtClean="0"/>
              <a:t> </a:t>
            </a:r>
            <a:r>
              <a:rPr lang="es-ES" sz="1500" dirty="0" err="1" smtClean="0"/>
              <a:t>different</a:t>
            </a:r>
            <a:r>
              <a:rPr lang="es-ES" sz="1500" dirty="0" smtClean="0"/>
              <a:t> </a:t>
            </a:r>
            <a:r>
              <a:rPr lang="es-ES" sz="1500" dirty="0" err="1" smtClean="0"/>
              <a:t>possibilites</a:t>
            </a:r>
            <a:r>
              <a:rPr lang="es-ES" sz="1500" dirty="0" smtClean="0"/>
              <a:t>:</a:t>
            </a:r>
          </a:p>
          <a:p>
            <a:pPr marL="800100" lvl="1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>
                <a:solidFill>
                  <a:srgbClr val="CC3300"/>
                </a:solidFill>
              </a:rPr>
              <a:t>LO</a:t>
            </a:r>
          </a:p>
          <a:p>
            <a:pPr marL="800100" lvl="1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>
                <a:solidFill>
                  <a:srgbClr val="CC3300"/>
                </a:solidFill>
              </a:rPr>
              <a:t>NLO</a:t>
            </a:r>
            <a:r>
              <a:rPr lang="es-ES" sz="1500" dirty="0"/>
              <a:t> </a:t>
            </a:r>
            <a:r>
              <a:rPr lang="es-ES" sz="1500" dirty="0" err="1"/>
              <a:t>with</a:t>
            </a:r>
            <a:r>
              <a:rPr lang="es-ES" sz="1500" dirty="0"/>
              <a:t> </a:t>
            </a:r>
            <a:r>
              <a:rPr lang="es-ES" sz="1500" dirty="0" err="1"/>
              <a:t>the</a:t>
            </a:r>
            <a:r>
              <a:rPr lang="es-ES" sz="1500" dirty="0"/>
              <a:t> </a:t>
            </a:r>
            <a:r>
              <a:rPr lang="es-ES" sz="1500" dirty="0">
                <a:solidFill>
                  <a:srgbClr val="CC3300"/>
                </a:solidFill>
              </a:rPr>
              <a:t>1st and 2nd WSR</a:t>
            </a:r>
          </a:p>
          <a:p>
            <a:pPr marL="800100" lvl="1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>
                <a:solidFill>
                  <a:srgbClr val="CC3300"/>
                </a:solidFill>
              </a:rPr>
              <a:t>NLO</a:t>
            </a:r>
            <a:r>
              <a:rPr lang="es-ES" sz="1500" dirty="0"/>
              <a:t> </a:t>
            </a:r>
            <a:r>
              <a:rPr lang="es-ES" sz="1500" dirty="0" err="1"/>
              <a:t>with</a:t>
            </a:r>
            <a:r>
              <a:rPr lang="es-ES" sz="1500" dirty="0"/>
              <a:t> </a:t>
            </a:r>
            <a:r>
              <a:rPr lang="es-ES" sz="1500" dirty="0" err="1"/>
              <a:t>only</a:t>
            </a:r>
            <a:r>
              <a:rPr lang="es-ES" sz="1500" dirty="0"/>
              <a:t> </a:t>
            </a:r>
            <a:r>
              <a:rPr lang="es-ES" sz="1500" dirty="0" err="1"/>
              <a:t>the</a:t>
            </a:r>
            <a:r>
              <a:rPr lang="es-ES" sz="1500" dirty="0"/>
              <a:t> </a:t>
            </a:r>
            <a:r>
              <a:rPr lang="es-ES" sz="1500" dirty="0">
                <a:solidFill>
                  <a:srgbClr val="CC3300"/>
                </a:solidFill>
              </a:rPr>
              <a:t>1st </a:t>
            </a:r>
            <a:r>
              <a:rPr lang="es-ES" sz="1500" dirty="0" smtClean="0">
                <a:solidFill>
                  <a:srgbClr val="CC3300"/>
                </a:solidFill>
              </a:rPr>
              <a:t>WSR</a:t>
            </a:r>
          </a:p>
          <a:p>
            <a:pPr marL="800100" lvl="1" indent="-342900" algn="just">
              <a:buClr>
                <a:srgbClr val="0000FF"/>
              </a:buClr>
              <a:buFont typeface="Wingdings" charset="2"/>
              <a:buChar char="ü"/>
            </a:pPr>
            <a:endParaRPr lang="es-ES" sz="1500" dirty="0" smtClean="0"/>
          </a:p>
        </p:txBody>
      </p:sp>
      <p:sp>
        <p:nvSpPr>
          <p:cNvPr id="13" name="CuadroTexto 12"/>
          <p:cNvSpPr txBox="1"/>
          <p:nvPr/>
        </p:nvSpPr>
        <p:spPr>
          <a:xfrm>
            <a:off x="323528" y="4067487"/>
            <a:ext cx="4572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smtClean="0"/>
              <a:t>Similar </a:t>
            </a:r>
            <a:r>
              <a:rPr lang="es-ES" sz="1500" dirty="0" err="1" smtClean="0"/>
              <a:t>results</a:t>
            </a:r>
            <a:r>
              <a:rPr lang="es-ES" sz="1500" dirty="0" smtClean="0"/>
              <a:t>:</a:t>
            </a:r>
          </a:p>
          <a:p>
            <a:pPr marL="800100" lvl="1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>
                <a:solidFill>
                  <a:srgbClr val="0000FF"/>
                </a:solidFill>
              </a:rPr>
              <a:t>At LO M</a:t>
            </a:r>
            <a:r>
              <a:rPr lang="es-ES" sz="1500" baseline="-25000" dirty="0">
                <a:solidFill>
                  <a:srgbClr val="0000FF"/>
                </a:solidFill>
              </a:rPr>
              <a:t>V</a:t>
            </a:r>
            <a:r>
              <a:rPr lang="es-ES" sz="1500" dirty="0">
                <a:solidFill>
                  <a:srgbClr val="0000FF"/>
                </a:solidFill>
              </a:rPr>
              <a:t> &gt; </a:t>
            </a:r>
            <a:r>
              <a:rPr lang="es-ES" sz="1500" dirty="0" smtClean="0">
                <a:solidFill>
                  <a:srgbClr val="0000FF"/>
                </a:solidFill>
              </a:rPr>
              <a:t>1.5 </a:t>
            </a:r>
            <a:r>
              <a:rPr lang="es-ES" sz="1500" dirty="0" err="1" smtClean="0">
                <a:solidFill>
                  <a:srgbClr val="0000FF"/>
                </a:solidFill>
              </a:rPr>
              <a:t>TeV</a:t>
            </a:r>
            <a:r>
              <a:rPr lang="es-ES" sz="1500" dirty="0" smtClean="0">
                <a:solidFill>
                  <a:srgbClr val="0000FF"/>
                </a:solidFill>
              </a:rPr>
              <a:t> </a:t>
            </a:r>
            <a:r>
              <a:rPr lang="es-ES" sz="1500" dirty="0">
                <a:solidFill>
                  <a:srgbClr val="0000FF"/>
                </a:solidFill>
              </a:rPr>
              <a:t>at </a:t>
            </a:r>
            <a:r>
              <a:rPr lang="es-ES" sz="1500" dirty="0" smtClean="0">
                <a:solidFill>
                  <a:srgbClr val="0000FF"/>
                </a:solidFill>
              </a:rPr>
              <a:t>3</a:t>
            </a:r>
            <a:r>
              <a:rPr lang="es-ES" sz="1500" dirty="0">
                <a:solidFill>
                  <a:srgbClr val="0000FF"/>
                </a:solidFill>
              </a:rPr>
              <a:t>σ</a:t>
            </a:r>
            <a:r>
              <a:rPr lang="es-ES" sz="1500" dirty="0" smtClean="0">
                <a:solidFill>
                  <a:srgbClr val="0000FF"/>
                </a:solidFill>
              </a:rPr>
              <a:t>.</a:t>
            </a:r>
            <a:endParaRPr lang="es-ES" sz="1500" dirty="0">
              <a:solidFill>
                <a:srgbClr val="0000FF"/>
              </a:solidFill>
            </a:endParaRPr>
          </a:p>
          <a:p>
            <a:pPr marL="800100" lvl="1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>
                <a:solidFill>
                  <a:srgbClr val="0000FF"/>
                </a:solidFill>
              </a:rPr>
              <a:t>At NLO M</a:t>
            </a:r>
            <a:r>
              <a:rPr lang="es-ES" sz="1500" baseline="-25000" dirty="0">
                <a:solidFill>
                  <a:srgbClr val="0000FF"/>
                </a:solidFill>
              </a:rPr>
              <a:t>V</a:t>
            </a:r>
            <a:r>
              <a:rPr lang="es-ES" sz="1500" dirty="0">
                <a:solidFill>
                  <a:srgbClr val="0000FF"/>
                </a:solidFill>
              </a:rPr>
              <a:t> &gt; 1.8 </a:t>
            </a:r>
            <a:r>
              <a:rPr lang="es-ES" sz="1500" dirty="0" err="1">
                <a:solidFill>
                  <a:srgbClr val="0000FF"/>
                </a:solidFill>
              </a:rPr>
              <a:t>TeV</a:t>
            </a:r>
            <a:r>
              <a:rPr lang="es-ES" sz="1500" dirty="0">
                <a:solidFill>
                  <a:srgbClr val="0000FF"/>
                </a:solidFill>
              </a:rPr>
              <a:t> at </a:t>
            </a:r>
            <a:r>
              <a:rPr lang="es-ES" sz="1500" dirty="0" smtClean="0">
                <a:solidFill>
                  <a:srgbClr val="0000FF"/>
                </a:solidFill>
              </a:rPr>
              <a:t>3σ.</a:t>
            </a:r>
          </a:p>
          <a:p>
            <a:pPr marL="800100" lvl="1" indent="-342900" algn="just">
              <a:buClr>
                <a:srgbClr val="0000FF"/>
              </a:buClr>
              <a:buFont typeface="Wingdings" charset="2"/>
              <a:buChar char="ü"/>
            </a:pPr>
            <a:endParaRPr lang="es-ES" sz="1500" dirty="0" smtClean="0">
              <a:solidFill>
                <a:srgbClr val="0000FF"/>
              </a:solidFill>
            </a:endParaRPr>
          </a:p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smtClean="0"/>
              <a:t>In </a:t>
            </a:r>
            <a:r>
              <a:rPr lang="es-ES" sz="1500" dirty="0" err="1" smtClean="0"/>
              <a:t>these</a:t>
            </a:r>
            <a:r>
              <a:rPr lang="es-ES" sz="1500" dirty="0" smtClean="0"/>
              <a:t> </a:t>
            </a:r>
            <a:r>
              <a:rPr lang="es-ES" sz="1500" dirty="0" err="1" smtClean="0"/>
              <a:t>reasonable</a:t>
            </a:r>
            <a:r>
              <a:rPr lang="es-ES" sz="1500" dirty="0" smtClean="0"/>
              <a:t> </a:t>
            </a:r>
            <a:r>
              <a:rPr lang="es-ES" sz="1500" dirty="0" err="1" smtClean="0"/>
              <a:t>strongly</a:t>
            </a:r>
            <a:r>
              <a:rPr lang="es-ES" sz="1500" dirty="0" smtClean="0"/>
              <a:t> </a:t>
            </a:r>
            <a:r>
              <a:rPr lang="es-ES" sz="1500" dirty="0" err="1" smtClean="0"/>
              <a:t>coupled</a:t>
            </a:r>
            <a:r>
              <a:rPr lang="es-ES" sz="1500" dirty="0" smtClean="0"/>
              <a:t> </a:t>
            </a:r>
            <a:r>
              <a:rPr lang="es-ES" sz="1500" dirty="0" err="1" smtClean="0"/>
              <a:t>models</a:t>
            </a:r>
            <a:r>
              <a:rPr lang="es-ES" sz="1500" dirty="0" smtClean="0"/>
              <a:t> </a:t>
            </a:r>
            <a:r>
              <a:rPr lang="es-ES" sz="1500" dirty="0" err="1" smtClean="0"/>
              <a:t>the</a:t>
            </a:r>
            <a:r>
              <a:rPr lang="es-ES" sz="1500" dirty="0" smtClean="0"/>
              <a:t> S </a:t>
            </a:r>
            <a:r>
              <a:rPr lang="es-ES" sz="1500" dirty="0" err="1" smtClean="0"/>
              <a:t>parameter</a:t>
            </a:r>
            <a:r>
              <a:rPr lang="es-ES" sz="1500" dirty="0" smtClean="0"/>
              <a:t> </a:t>
            </a:r>
            <a:r>
              <a:rPr lang="es-ES" sz="1500" dirty="0" err="1" smtClean="0"/>
              <a:t>requires</a:t>
            </a:r>
            <a:r>
              <a:rPr lang="es-ES" sz="1500" dirty="0" smtClean="0"/>
              <a:t> a </a:t>
            </a:r>
            <a:r>
              <a:rPr lang="es-ES" sz="1500" dirty="0" err="1" smtClean="0">
                <a:solidFill>
                  <a:srgbClr val="0000FF"/>
                </a:solidFill>
              </a:rPr>
              <a:t>high</a:t>
            </a:r>
            <a:r>
              <a:rPr lang="es-ES" sz="1500" dirty="0" smtClean="0">
                <a:solidFill>
                  <a:srgbClr val="0000FF"/>
                </a:solidFill>
              </a:rPr>
              <a:t> </a:t>
            </a:r>
            <a:r>
              <a:rPr lang="es-ES" sz="1500" dirty="0" err="1" smtClean="0">
                <a:solidFill>
                  <a:srgbClr val="0000FF"/>
                </a:solidFill>
              </a:rPr>
              <a:t>resonance</a:t>
            </a:r>
            <a:r>
              <a:rPr lang="es-ES" sz="1500" dirty="0" smtClean="0">
                <a:solidFill>
                  <a:srgbClr val="0000FF"/>
                </a:solidFill>
              </a:rPr>
              <a:t> </a:t>
            </a:r>
            <a:r>
              <a:rPr lang="es-ES" sz="1500" dirty="0" err="1" smtClean="0">
                <a:solidFill>
                  <a:srgbClr val="0000FF"/>
                </a:solidFill>
              </a:rPr>
              <a:t>mass</a:t>
            </a:r>
            <a:r>
              <a:rPr lang="es-ES" sz="1500" dirty="0" smtClean="0">
                <a:solidFill>
                  <a:srgbClr val="0000FF"/>
                </a:solidFill>
              </a:rPr>
              <a:t> </a:t>
            </a:r>
            <a:r>
              <a:rPr lang="es-ES" sz="1500" dirty="0" err="1" smtClean="0">
                <a:solidFill>
                  <a:srgbClr val="0000FF"/>
                </a:solidFill>
              </a:rPr>
              <a:t>scale</a:t>
            </a:r>
            <a:r>
              <a:rPr lang="es-ES" sz="1500" dirty="0" smtClean="0"/>
              <a:t>, </a:t>
            </a:r>
            <a:r>
              <a:rPr lang="es-ES" sz="1500" dirty="0" err="1" smtClean="0"/>
              <a:t>beyond</a:t>
            </a:r>
            <a:r>
              <a:rPr lang="es-ES" sz="1500" dirty="0" smtClean="0"/>
              <a:t> </a:t>
            </a:r>
            <a:r>
              <a:rPr lang="es-ES" sz="1500" dirty="0" err="1" smtClean="0"/>
              <a:t>the</a:t>
            </a:r>
            <a:r>
              <a:rPr lang="es-ES" sz="1500" dirty="0" smtClean="0"/>
              <a:t> 1 </a:t>
            </a:r>
            <a:r>
              <a:rPr lang="es-ES" sz="1500" dirty="0" err="1" smtClean="0"/>
              <a:t>TeV</a:t>
            </a:r>
            <a:r>
              <a:rPr lang="es-ES" sz="1500" dirty="0" smtClean="0"/>
              <a:t>.</a:t>
            </a:r>
          </a:p>
          <a:p>
            <a:pPr algn="just">
              <a:buClr>
                <a:srgbClr val="0000FF"/>
              </a:buClr>
            </a:pPr>
            <a:endParaRPr lang="es-ES" sz="1500" dirty="0" smtClean="0"/>
          </a:p>
          <a:p>
            <a:pPr marL="800100" lvl="1" indent="-342900" algn="just">
              <a:buClr>
                <a:srgbClr val="0000FF"/>
              </a:buClr>
              <a:buFont typeface="Wingdings" charset="2"/>
              <a:buChar char="ü"/>
            </a:pPr>
            <a:endParaRPr lang="es-ES" sz="1500" dirty="0" smtClean="0"/>
          </a:p>
        </p:txBody>
      </p:sp>
      <p:sp>
        <p:nvSpPr>
          <p:cNvPr id="14" name="Flecha derecha 13"/>
          <p:cNvSpPr/>
          <p:nvPr/>
        </p:nvSpPr>
        <p:spPr>
          <a:xfrm>
            <a:off x="2411760" y="2420888"/>
            <a:ext cx="360040" cy="2088232"/>
          </a:xfrm>
          <a:prstGeom prst="rightArrow">
            <a:avLst/>
          </a:prstGeom>
          <a:solidFill>
            <a:srgbClr val="CC3300"/>
          </a:solidFill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5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120680" cy="251842"/>
          </a:xfrm>
        </p:spPr>
        <p:txBody>
          <a:bodyPr/>
          <a:lstStyle/>
          <a:p>
            <a:pPr>
              <a:defRPr/>
            </a:pPr>
            <a:r>
              <a:rPr lang="es-ES_tradnl" sz="1200" dirty="0" err="1" smtClean="0">
                <a:solidFill>
                  <a:srgbClr val="CC3300"/>
                </a:solidFill>
              </a:rPr>
              <a:t>Viability</a:t>
            </a:r>
            <a:r>
              <a:rPr lang="es-ES_tradnl" sz="1200" dirty="0" smtClean="0">
                <a:solidFill>
                  <a:srgbClr val="CC3300"/>
                </a:solidFill>
              </a:rPr>
              <a:t> of </a:t>
            </a:r>
            <a:r>
              <a:rPr lang="es-ES_tradnl" sz="1200" dirty="0" err="1" smtClean="0">
                <a:solidFill>
                  <a:srgbClr val="CC3300"/>
                </a:solidFill>
              </a:rPr>
              <a:t>Higgsless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models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within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the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Electroweak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Precision</a:t>
            </a:r>
            <a:r>
              <a:rPr lang="es-ES_tradnl" sz="1200" dirty="0" smtClean="0">
                <a:solidFill>
                  <a:srgbClr val="CC3300"/>
                </a:solidFill>
              </a:rPr>
              <a:t> Observables</a:t>
            </a:r>
            <a:r>
              <a:rPr lang="es-ES_tradnl" sz="1200" dirty="0" smtClean="0">
                <a:solidFill>
                  <a:srgbClr val="3366FF"/>
                </a:solidFill>
              </a:rPr>
              <a:t>, I. Rosell </a:t>
            </a:r>
            <a:endParaRPr lang="es-ES" sz="1200" dirty="0">
              <a:solidFill>
                <a:srgbClr val="3366FF"/>
              </a:solidFill>
            </a:endParaRPr>
          </a:p>
        </p:txBody>
      </p:sp>
      <p:pic>
        <p:nvPicPr>
          <p:cNvPr id="2" name="Imagen 1" descr="S_L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158" y="116632"/>
            <a:ext cx="3589322" cy="1944216"/>
          </a:xfrm>
          <a:prstGeom prst="rect">
            <a:avLst/>
          </a:prstGeom>
        </p:spPr>
      </p:pic>
      <p:pic>
        <p:nvPicPr>
          <p:cNvPr id="3" name="Imagen 2" descr="grSM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32856"/>
            <a:ext cx="3672408" cy="1948416"/>
          </a:xfrm>
          <a:prstGeom prst="rect">
            <a:avLst/>
          </a:prstGeom>
        </p:spPr>
      </p:pic>
      <p:pic>
        <p:nvPicPr>
          <p:cNvPr id="4" name="Imagen 3" descr="VS-NLO1WSR+VFF+AFF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77072"/>
            <a:ext cx="3881388" cy="20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6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323528" y="2199055"/>
            <a:ext cx="50405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FF"/>
              </a:buClr>
              <a:buFont typeface="Wingdings" charset="2"/>
              <a:buChar char="ü"/>
            </a:pPr>
            <a:r>
              <a:rPr lang="es-ES_tradnl" sz="1700" dirty="0" err="1">
                <a:solidFill>
                  <a:srgbClr val="000000"/>
                </a:solidFill>
              </a:rPr>
              <a:t>Consideration</a:t>
            </a:r>
            <a:r>
              <a:rPr lang="es-ES_tradnl" sz="1700" dirty="0">
                <a:solidFill>
                  <a:srgbClr val="000000"/>
                </a:solidFill>
              </a:rPr>
              <a:t> of </a:t>
            </a:r>
            <a:r>
              <a:rPr lang="es-ES_tradnl" sz="1700" dirty="0" err="1" smtClean="0">
                <a:solidFill>
                  <a:srgbClr val="000000"/>
                </a:solidFill>
              </a:rPr>
              <a:t>this</a:t>
            </a:r>
            <a:r>
              <a:rPr lang="es-ES_tradnl" sz="1700" dirty="0" smtClean="0">
                <a:solidFill>
                  <a:srgbClr val="000000"/>
                </a:solidFill>
              </a:rPr>
              <a:t> </a:t>
            </a:r>
            <a:r>
              <a:rPr lang="es-ES_tradnl" sz="1700" dirty="0" smtClean="0">
                <a:solidFill>
                  <a:srgbClr val="0000FF"/>
                </a:solidFill>
              </a:rPr>
              <a:t>new </a:t>
            </a:r>
            <a:r>
              <a:rPr lang="es-ES_tradnl" sz="1700" dirty="0" err="1" smtClean="0">
                <a:solidFill>
                  <a:srgbClr val="0000FF"/>
                </a:solidFill>
              </a:rPr>
              <a:t>scalar</a:t>
            </a:r>
            <a:r>
              <a:rPr lang="es-ES_tradnl" sz="1700" dirty="0" smtClean="0">
                <a:solidFill>
                  <a:srgbClr val="000000"/>
                </a:solidFill>
              </a:rPr>
              <a:t> </a:t>
            </a:r>
            <a:r>
              <a:rPr lang="es-ES_tradnl" sz="1700" dirty="0" err="1" smtClean="0">
                <a:solidFill>
                  <a:srgbClr val="000000"/>
                </a:solidFill>
              </a:rPr>
              <a:t>with</a:t>
            </a:r>
            <a:r>
              <a:rPr lang="es-ES_tradnl" sz="1700" dirty="0" smtClean="0">
                <a:solidFill>
                  <a:srgbClr val="000000"/>
                </a:solidFill>
              </a:rPr>
              <a:t> a </a:t>
            </a:r>
            <a:r>
              <a:rPr lang="es-ES_tradnl" sz="1700" dirty="0" err="1">
                <a:solidFill>
                  <a:srgbClr val="000000"/>
                </a:solidFill>
              </a:rPr>
              <a:t>mass</a:t>
            </a:r>
            <a:r>
              <a:rPr lang="es-ES_tradnl" sz="1700" dirty="0">
                <a:solidFill>
                  <a:srgbClr val="000000"/>
                </a:solidFill>
              </a:rPr>
              <a:t> </a:t>
            </a:r>
            <a:r>
              <a:rPr lang="es-ES_tradnl" sz="1700" dirty="0" err="1">
                <a:solidFill>
                  <a:srgbClr val="000000"/>
                </a:solidFill>
              </a:rPr>
              <a:t>around</a:t>
            </a:r>
            <a:r>
              <a:rPr lang="es-ES_tradnl" sz="1700" dirty="0">
                <a:solidFill>
                  <a:srgbClr val="000000"/>
                </a:solidFill>
              </a:rPr>
              <a:t> </a:t>
            </a:r>
            <a:r>
              <a:rPr lang="es-ES_tradnl" sz="1700" dirty="0">
                <a:solidFill>
                  <a:srgbClr val="0000FF"/>
                </a:solidFill>
              </a:rPr>
              <a:t>125 </a:t>
            </a:r>
            <a:r>
              <a:rPr lang="es-ES_tradnl" sz="1700" dirty="0" err="1">
                <a:solidFill>
                  <a:srgbClr val="0000FF"/>
                </a:solidFill>
              </a:rPr>
              <a:t>GeV</a:t>
            </a:r>
            <a:r>
              <a:rPr lang="es-ES_tradnl" sz="1700" dirty="0">
                <a:solidFill>
                  <a:srgbClr val="000000"/>
                </a:solidFill>
              </a:rPr>
              <a:t> in </a:t>
            </a:r>
            <a:r>
              <a:rPr lang="es-ES_tradnl" sz="1700" dirty="0" err="1">
                <a:solidFill>
                  <a:srgbClr val="000000"/>
                </a:solidFill>
              </a:rPr>
              <a:t>our</a:t>
            </a:r>
            <a:r>
              <a:rPr lang="es-ES_tradnl" sz="1700" dirty="0">
                <a:solidFill>
                  <a:srgbClr val="000000"/>
                </a:solidFill>
              </a:rPr>
              <a:t> </a:t>
            </a:r>
            <a:r>
              <a:rPr lang="es-ES_tradnl" sz="1700" dirty="0" err="1" smtClean="0">
                <a:solidFill>
                  <a:srgbClr val="000000"/>
                </a:solidFill>
              </a:rPr>
              <a:t>calculation</a:t>
            </a:r>
            <a:r>
              <a:rPr lang="es-ES_tradnl" sz="1700" dirty="0" smtClean="0">
                <a:solidFill>
                  <a:srgbClr val="000000"/>
                </a:solidFill>
              </a:rPr>
              <a:t>:</a:t>
            </a:r>
          </a:p>
          <a:p>
            <a:pPr marL="342900" indent="-342900">
              <a:buClr>
                <a:srgbClr val="0000FF"/>
              </a:buClr>
              <a:buFont typeface="Wingdings" charset="2"/>
              <a:buChar char="ü"/>
            </a:pPr>
            <a:endParaRPr lang="es-ES_tradnl" sz="1700" dirty="0" smtClean="0">
              <a:solidFill>
                <a:srgbClr val="000000"/>
              </a:solidFill>
            </a:endParaRPr>
          </a:p>
          <a:p>
            <a:pPr marL="1257300" lvl="2" indent="-342900">
              <a:buClr>
                <a:srgbClr val="0000FF"/>
              </a:buClr>
              <a:buFont typeface="Wingdings" charset="2"/>
              <a:buChar char="ü"/>
            </a:pPr>
            <a:r>
              <a:rPr lang="es-ES_tradnl" sz="1700" dirty="0" err="1" smtClean="0">
                <a:solidFill>
                  <a:srgbClr val="0000FF"/>
                </a:solidFill>
              </a:rPr>
              <a:t>Higgs</a:t>
            </a:r>
            <a:r>
              <a:rPr lang="es-ES_tradnl" sz="1700" dirty="0" smtClean="0">
                <a:solidFill>
                  <a:srgbClr val="0000FF"/>
                </a:solidFill>
              </a:rPr>
              <a:t> </a:t>
            </a:r>
            <a:r>
              <a:rPr lang="es-ES_tradnl" sz="1700" dirty="0" err="1" smtClean="0">
                <a:solidFill>
                  <a:srgbClr val="0000FF"/>
                </a:solidFill>
              </a:rPr>
              <a:t>boson</a:t>
            </a:r>
            <a:r>
              <a:rPr lang="es-ES_tradnl" sz="1700" dirty="0" smtClean="0">
                <a:solidFill>
                  <a:srgbClr val="000000"/>
                </a:solidFill>
              </a:rPr>
              <a:t>? </a:t>
            </a:r>
            <a:r>
              <a:rPr lang="es-ES_tradnl" sz="1700" dirty="0" err="1" smtClean="0">
                <a:solidFill>
                  <a:srgbClr val="0000FF"/>
                </a:solidFill>
              </a:rPr>
              <a:t>Which</a:t>
            </a:r>
            <a:r>
              <a:rPr lang="es-ES_tradnl" sz="1700" dirty="0" smtClean="0">
                <a:solidFill>
                  <a:srgbClr val="000000"/>
                </a:solidFill>
              </a:rPr>
              <a:t> </a:t>
            </a:r>
            <a:r>
              <a:rPr lang="es-ES_tradnl" sz="1700" dirty="0" err="1" smtClean="0">
                <a:solidFill>
                  <a:srgbClr val="000000"/>
                </a:solidFill>
              </a:rPr>
              <a:t>one</a:t>
            </a:r>
            <a:r>
              <a:rPr lang="es-ES_tradnl" sz="1700" dirty="0" smtClean="0">
                <a:solidFill>
                  <a:srgbClr val="000000"/>
                </a:solidFill>
              </a:rPr>
              <a:t>?</a:t>
            </a:r>
          </a:p>
          <a:p>
            <a:pPr marL="1257300" lvl="2" indent="-342900">
              <a:buClr>
                <a:srgbClr val="0000FF"/>
              </a:buClr>
              <a:buFont typeface="Wingdings" charset="2"/>
              <a:buChar char="ü"/>
            </a:pPr>
            <a:r>
              <a:rPr lang="es-ES_tradnl" sz="1700" dirty="0">
                <a:solidFill>
                  <a:srgbClr val="000000"/>
                </a:solidFill>
              </a:rPr>
              <a:t>A</a:t>
            </a:r>
            <a:r>
              <a:rPr lang="es-ES_tradnl" sz="1700" dirty="0" smtClean="0">
                <a:solidFill>
                  <a:srgbClr val="CC3300"/>
                </a:solidFill>
              </a:rPr>
              <a:t> </a:t>
            </a:r>
            <a:r>
              <a:rPr lang="es-ES_tradnl" sz="1700" dirty="0" err="1">
                <a:solidFill>
                  <a:srgbClr val="CC3300"/>
                </a:solidFill>
              </a:rPr>
              <a:t>s</a:t>
            </a:r>
            <a:r>
              <a:rPr lang="es-ES_tradnl" sz="1700" dirty="0" err="1" smtClean="0">
                <a:solidFill>
                  <a:srgbClr val="CC3300"/>
                </a:solidFill>
              </a:rPr>
              <a:t>calar</a:t>
            </a:r>
            <a:r>
              <a:rPr lang="es-ES_tradnl" sz="1700" dirty="0" smtClean="0">
                <a:solidFill>
                  <a:srgbClr val="CC3300"/>
                </a:solidFill>
              </a:rPr>
              <a:t> </a:t>
            </a:r>
            <a:r>
              <a:rPr lang="es-ES_tradnl" sz="1700" dirty="0" err="1" smtClean="0">
                <a:solidFill>
                  <a:srgbClr val="CC3300"/>
                </a:solidFill>
              </a:rPr>
              <a:t>resonance</a:t>
            </a:r>
            <a:r>
              <a:rPr lang="es-ES_tradnl" sz="1700" dirty="0" smtClean="0">
                <a:solidFill>
                  <a:srgbClr val="000000"/>
                </a:solidFill>
              </a:rPr>
              <a:t> of </a:t>
            </a:r>
            <a:r>
              <a:rPr lang="es-ES_tradnl" sz="1700" dirty="0" err="1" smtClean="0">
                <a:solidFill>
                  <a:srgbClr val="000000"/>
                </a:solidFill>
              </a:rPr>
              <a:t>strongly-coupled</a:t>
            </a:r>
            <a:r>
              <a:rPr lang="es-ES_tradnl" sz="1700" dirty="0" smtClean="0">
                <a:solidFill>
                  <a:srgbClr val="000000"/>
                </a:solidFill>
              </a:rPr>
              <a:t> </a:t>
            </a:r>
            <a:r>
              <a:rPr lang="es-ES_tradnl" sz="1700" dirty="0" err="1" smtClean="0">
                <a:solidFill>
                  <a:srgbClr val="000000"/>
                </a:solidFill>
              </a:rPr>
              <a:t>models</a:t>
            </a:r>
            <a:r>
              <a:rPr lang="es-ES_tradnl" sz="1700" dirty="0" smtClean="0">
                <a:solidFill>
                  <a:srgbClr val="000000"/>
                </a:solidFill>
              </a:rPr>
              <a:t>?</a:t>
            </a:r>
            <a:endParaRPr lang="es-ES_tradnl" sz="1700" dirty="0">
              <a:solidFill>
                <a:srgbClr val="000000"/>
              </a:solidFill>
            </a:endParaRPr>
          </a:p>
        </p:txBody>
      </p:sp>
      <p:sp>
        <p:nvSpPr>
          <p:cNvPr id="11" name="Line 71"/>
          <p:cNvSpPr>
            <a:spLocks noChangeShapeType="1"/>
          </p:cNvSpPr>
          <p:nvPr/>
        </p:nvSpPr>
        <p:spPr bwMode="auto">
          <a:xfrm>
            <a:off x="3352800" y="6248400"/>
            <a:ext cx="2592388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3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</p:spPr>
        <p:txBody>
          <a:bodyPr/>
          <a:lstStyle/>
          <a:p>
            <a:pPr>
              <a:defRPr/>
            </a:pPr>
            <a:fld id="{6BF9C385-A403-074B-9D21-C7F0FECEB122}" type="slidenum">
              <a:rPr lang="es-ES" sz="1200" smtClean="0">
                <a:solidFill>
                  <a:srgbClr val="0000FF"/>
                </a:solidFill>
              </a:rPr>
              <a:pPr>
                <a:defRPr/>
              </a:pPr>
              <a:t>16</a:t>
            </a:fld>
            <a:r>
              <a:rPr lang="es-ES" sz="1200" dirty="0" smtClean="0">
                <a:solidFill>
                  <a:srgbClr val="0000FF"/>
                </a:solidFill>
              </a:rPr>
              <a:t>/15</a:t>
            </a:r>
            <a:endParaRPr lang="es-ES" sz="1200" dirty="0">
              <a:solidFill>
                <a:srgbClr val="0000FF"/>
              </a:solidFill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5436096" y="2132856"/>
            <a:ext cx="360040" cy="1512168"/>
          </a:xfrm>
          <a:prstGeom prst="rightArrow">
            <a:avLst/>
          </a:prstGeom>
          <a:solidFill>
            <a:srgbClr val="CC330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23528" y="4397623"/>
            <a:ext cx="56886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</a:pPr>
            <a:endParaRPr lang="es-ES_tradnl" sz="1700" dirty="0" smtClean="0">
              <a:solidFill>
                <a:srgbClr val="0000FF"/>
              </a:solidFill>
            </a:endParaRPr>
          </a:p>
          <a:p>
            <a:pPr marL="342900" indent="-342900">
              <a:buClr>
                <a:srgbClr val="0000FF"/>
              </a:buClr>
              <a:buFont typeface="Wingdings" charset="2"/>
              <a:buChar char="ü"/>
            </a:pPr>
            <a:r>
              <a:rPr lang="es-ES_tradnl" sz="1700" dirty="0" smtClean="0"/>
              <a:t>Oblique</a:t>
            </a:r>
            <a:r>
              <a:rPr lang="es-ES_tradnl" sz="1700" dirty="0" smtClean="0">
                <a:solidFill>
                  <a:srgbClr val="0000FF"/>
                </a:solidFill>
              </a:rPr>
              <a:t> T </a:t>
            </a:r>
            <a:r>
              <a:rPr lang="es-ES_tradnl" sz="1700" dirty="0" err="1" smtClean="0">
                <a:solidFill>
                  <a:srgbClr val="0000FF"/>
                </a:solidFill>
              </a:rPr>
              <a:t>parameter</a:t>
            </a:r>
            <a:endParaRPr lang="es-ES_tradnl" sz="1700" dirty="0" smtClean="0">
              <a:solidFill>
                <a:srgbClr val="0000FF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444208" y="2564904"/>
            <a:ext cx="22322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FF"/>
              </a:buClr>
            </a:pPr>
            <a:r>
              <a:rPr lang="es-ES_tradnl" sz="1700" dirty="0" smtClean="0">
                <a:solidFill>
                  <a:srgbClr val="0000FF"/>
                </a:solidFill>
              </a:rPr>
              <a:t>A new Sπ </a:t>
            </a:r>
            <a:r>
              <a:rPr lang="es-ES_tradnl" sz="1700" dirty="0" err="1" smtClean="0">
                <a:solidFill>
                  <a:srgbClr val="0000FF"/>
                </a:solidFill>
              </a:rPr>
              <a:t>or</a:t>
            </a:r>
            <a:r>
              <a:rPr lang="es-ES_tradnl" sz="1700" dirty="0" smtClean="0">
                <a:solidFill>
                  <a:srgbClr val="0000FF"/>
                </a:solidFill>
              </a:rPr>
              <a:t> Hπ </a:t>
            </a:r>
            <a:r>
              <a:rPr lang="es-ES_tradnl" sz="1700" dirty="0" err="1" smtClean="0">
                <a:solidFill>
                  <a:srgbClr val="0000FF"/>
                </a:solidFill>
              </a:rPr>
              <a:t>cut</a:t>
            </a:r>
            <a:r>
              <a:rPr lang="es-ES_tradnl" sz="1700" dirty="0" smtClean="0">
                <a:solidFill>
                  <a:srgbClr val="0000FF"/>
                </a:solidFill>
              </a:rPr>
              <a:t>!</a:t>
            </a:r>
            <a:r>
              <a:rPr lang="es-ES_tradnl" sz="1700" dirty="0" smtClean="0"/>
              <a:t>, </a:t>
            </a:r>
            <a:r>
              <a:rPr lang="es-ES_tradnl" sz="1700" dirty="0" err="1" smtClean="0"/>
              <a:t>but</a:t>
            </a:r>
            <a:r>
              <a:rPr lang="es-ES_tradnl" sz="1700" dirty="0" smtClean="0"/>
              <a:t> </a:t>
            </a:r>
            <a:r>
              <a:rPr lang="es-ES_tradnl" sz="1700" dirty="0" err="1" smtClean="0">
                <a:solidFill>
                  <a:srgbClr val="CC3300"/>
                </a:solidFill>
              </a:rPr>
              <a:t>only</a:t>
            </a:r>
            <a:r>
              <a:rPr lang="es-ES_tradnl" sz="1700" dirty="0" smtClean="0">
                <a:solidFill>
                  <a:srgbClr val="CC3300"/>
                </a:solidFill>
              </a:rPr>
              <a:t> at NLO</a:t>
            </a:r>
            <a:r>
              <a:rPr lang="es-ES_tradnl" sz="1700" dirty="0" smtClean="0"/>
              <a:t>.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69900" y="364594"/>
            <a:ext cx="8064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dirty="0" smtClean="0">
                <a:solidFill>
                  <a:srgbClr val="CC3300"/>
                </a:solidFill>
              </a:rPr>
              <a:t>8*. </a:t>
            </a:r>
            <a:r>
              <a:rPr lang="es-ES" sz="2000" dirty="0" err="1" smtClean="0">
                <a:solidFill>
                  <a:srgbClr val="CC3300"/>
                </a:solidFill>
              </a:rPr>
              <a:t>Future</a:t>
            </a:r>
            <a:r>
              <a:rPr lang="es-ES" sz="2000" dirty="0" smtClean="0">
                <a:solidFill>
                  <a:srgbClr val="CC3300"/>
                </a:solidFill>
              </a:rPr>
              <a:t> </a:t>
            </a:r>
            <a:r>
              <a:rPr lang="es-ES" sz="2000" dirty="0" err="1" smtClean="0">
                <a:solidFill>
                  <a:srgbClr val="CC3300"/>
                </a:solidFill>
              </a:rPr>
              <a:t>work</a:t>
            </a:r>
            <a:endParaRPr lang="es-ES" sz="2000" dirty="0">
              <a:solidFill>
                <a:srgbClr val="CC3300"/>
              </a:solidFill>
            </a:endParaRPr>
          </a:p>
        </p:txBody>
      </p:sp>
      <p:sp>
        <p:nvSpPr>
          <p:cNvPr id="16" name="Flecha derecha 15"/>
          <p:cNvSpPr/>
          <p:nvPr/>
        </p:nvSpPr>
        <p:spPr>
          <a:xfrm>
            <a:off x="5436096" y="4221088"/>
            <a:ext cx="360040" cy="1512168"/>
          </a:xfrm>
          <a:prstGeom prst="rightArrow">
            <a:avLst/>
          </a:prstGeom>
          <a:solidFill>
            <a:srgbClr val="CC330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6300192" y="4613647"/>
            <a:ext cx="2736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FF"/>
              </a:buClr>
            </a:pPr>
            <a:r>
              <a:rPr lang="es-ES_tradnl" sz="1700" dirty="0" err="1" smtClean="0">
                <a:solidFill>
                  <a:srgbClr val="0000FF"/>
                </a:solidFill>
              </a:rPr>
              <a:t>Absence</a:t>
            </a:r>
            <a:r>
              <a:rPr lang="es-ES_tradnl" sz="1700" dirty="0" smtClean="0">
                <a:solidFill>
                  <a:srgbClr val="0000FF"/>
                </a:solidFill>
              </a:rPr>
              <a:t> </a:t>
            </a:r>
            <a:r>
              <a:rPr lang="es-ES_tradnl" sz="1700" dirty="0">
                <a:solidFill>
                  <a:srgbClr val="0000FF"/>
                </a:solidFill>
              </a:rPr>
              <a:t>of a </a:t>
            </a:r>
            <a:r>
              <a:rPr lang="es-ES_tradnl" sz="1700" dirty="0" err="1">
                <a:solidFill>
                  <a:srgbClr val="0000FF"/>
                </a:solidFill>
              </a:rPr>
              <a:t>known</a:t>
            </a:r>
            <a:r>
              <a:rPr lang="es-ES_tradnl" sz="1700" dirty="0">
                <a:solidFill>
                  <a:srgbClr val="0000FF"/>
                </a:solidFill>
              </a:rPr>
              <a:t> </a:t>
            </a:r>
            <a:r>
              <a:rPr lang="es-ES_tradnl" sz="1700" dirty="0" err="1">
                <a:solidFill>
                  <a:srgbClr val="0000FF"/>
                </a:solidFill>
              </a:rPr>
              <a:t>dispersive</a:t>
            </a:r>
            <a:r>
              <a:rPr lang="es-ES_tradnl" sz="1700" dirty="0">
                <a:solidFill>
                  <a:srgbClr val="0000FF"/>
                </a:solidFill>
              </a:rPr>
              <a:t> </a:t>
            </a:r>
            <a:r>
              <a:rPr lang="es-ES_tradnl" sz="1700" dirty="0" err="1" smtClean="0">
                <a:solidFill>
                  <a:srgbClr val="0000FF"/>
                </a:solidFill>
              </a:rPr>
              <a:t>representation</a:t>
            </a:r>
            <a:r>
              <a:rPr lang="es-ES_tradnl" sz="1700" dirty="0">
                <a:solidFill>
                  <a:srgbClr val="0000FF"/>
                </a:solidFill>
              </a:rPr>
              <a:t>.</a:t>
            </a:r>
            <a:endParaRPr lang="es-ES_tradnl" sz="1700" dirty="0" smtClean="0"/>
          </a:p>
        </p:txBody>
      </p:sp>
      <p:sp>
        <p:nvSpPr>
          <p:cNvPr id="18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120680" cy="251842"/>
          </a:xfrm>
        </p:spPr>
        <p:txBody>
          <a:bodyPr/>
          <a:lstStyle/>
          <a:p>
            <a:pPr>
              <a:defRPr/>
            </a:pPr>
            <a:r>
              <a:rPr lang="es-ES_tradnl" sz="1200" dirty="0" err="1" smtClean="0">
                <a:solidFill>
                  <a:srgbClr val="CC3300"/>
                </a:solidFill>
              </a:rPr>
              <a:t>Viability</a:t>
            </a:r>
            <a:r>
              <a:rPr lang="es-ES_tradnl" sz="1200" dirty="0" smtClean="0">
                <a:solidFill>
                  <a:srgbClr val="CC3300"/>
                </a:solidFill>
              </a:rPr>
              <a:t> of </a:t>
            </a:r>
            <a:r>
              <a:rPr lang="es-ES_tradnl" sz="1200" dirty="0" err="1" smtClean="0">
                <a:solidFill>
                  <a:srgbClr val="CC3300"/>
                </a:solidFill>
              </a:rPr>
              <a:t>Higgsless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models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within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the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Electroweak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Precision</a:t>
            </a:r>
            <a:r>
              <a:rPr lang="es-ES_tradnl" sz="1200" dirty="0" smtClean="0">
                <a:solidFill>
                  <a:srgbClr val="CC3300"/>
                </a:solidFill>
              </a:rPr>
              <a:t> Observables</a:t>
            </a:r>
            <a:r>
              <a:rPr lang="es-ES_tradnl" sz="1200" dirty="0" smtClean="0">
                <a:solidFill>
                  <a:srgbClr val="3366FF"/>
                </a:solidFill>
              </a:rPr>
              <a:t>, I. Rosell </a:t>
            </a:r>
            <a:endParaRPr lang="es-ES" sz="1200" dirty="0">
              <a:solidFill>
                <a:srgbClr val="3366FF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300192" y="764704"/>
            <a:ext cx="2232248" cy="61555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700" dirty="0" err="1" smtClean="0">
                <a:solidFill>
                  <a:srgbClr val="0000FF"/>
                </a:solidFill>
              </a:rPr>
              <a:t>Preliminary</a:t>
            </a:r>
            <a:r>
              <a:rPr lang="es-ES" sz="1700" dirty="0" smtClean="0">
                <a:solidFill>
                  <a:srgbClr val="0000FF"/>
                </a:solidFill>
              </a:rPr>
              <a:t> </a:t>
            </a:r>
            <a:r>
              <a:rPr lang="es-ES" sz="1700" dirty="0" err="1" smtClean="0">
                <a:solidFill>
                  <a:srgbClr val="0000FF"/>
                </a:solidFill>
              </a:rPr>
              <a:t>results</a:t>
            </a:r>
            <a:r>
              <a:rPr lang="es-ES" sz="1700" dirty="0" smtClean="0">
                <a:solidFill>
                  <a:srgbClr val="0000FF"/>
                </a:solidFill>
              </a:rPr>
              <a:t> </a:t>
            </a:r>
            <a:r>
              <a:rPr lang="es-ES" sz="1700" dirty="0" err="1" smtClean="0">
                <a:solidFill>
                  <a:srgbClr val="0000FF"/>
                </a:solidFill>
              </a:rPr>
              <a:t>go</a:t>
            </a:r>
            <a:r>
              <a:rPr lang="es-ES" sz="1700" dirty="0" smtClean="0">
                <a:solidFill>
                  <a:srgbClr val="0000FF"/>
                </a:solidFill>
              </a:rPr>
              <a:t> in </a:t>
            </a:r>
            <a:r>
              <a:rPr lang="es-ES" sz="1700" dirty="0" err="1" smtClean="0">
                <a:solidFill>
                  <a:srgbClr val="0000FF"/>
                </a:solidFill>
              </a:rPr>
              <a:t>this</a:t>
            </a:r>
            <a:r>
              <a:rPr lang="es-ES" sz="1700" dirty="0" smtClean="0">
                <a:solidFill>
                  <a:srgbClr val="0000FF"/>
                </a:solidFill>
              </a:rPr>
              <a:t> </a:t>
            </a:r>
            <a:r>
              <a:rPr lang="es-ES" sz="1700" dirty="0" err="1" smtClean="0">
                <a:solidFill>
                  <a:srgbClr val="0000FF"/>
                </a:solidFill>
              </a:rPr>
              <a:t>direction</a:t>
            </a:r>
            <a:r>
              <a:rPr lang="es-ES" sz="1700" dirty="0" smtClean="0">
                <a:solidFill>
                  <a:srgbClr val="0000FF"/>
                </a:solidFill>
              </a:rPr>
              <a:t>!</a:t>
            </a:r>
            <a:endParaRPr lang="es-ES" sz="1700" dirty="0">
              <a:solidFill>
                <a:srgbClr val="0000FF"/>
              </a:solidFill>
            </a:endParaRPr>
          </a:p>
        </p:txBody>
      </p:sp>
      <p:sp>
        <p:nvSpPr>
          <p:cNvPr id="19" name="Flecha derecha 18"/>
          <p:cNvSpPr/>
          <p:nvPr/>
        </p:nvSpPr>
        <p:spPr>
          <a:xfrm>
            <a:off x="7308304" y="1196752"/>
            <a:ext cx="360040" cy="1512168"/>
          </a:xfrm>
          <a:prstGeom prst="rightArrow">
            <a:avLst/>
          </a:prstGeom>
          <a:solidFill>
            <a:srgbClr val="CC3300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>
              <a:ln>
                <a:solidFill>
                  <a:srgbClr val="0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7" grpId="0"/>
      <p:bldP spid="2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</p:spPr>
        <p:txBody>
          <a:bodyPr/>
          <a:lstStyle/>
          <a:p>
            <a:pPr>
              <a:defRPr/>
            </a:pPr>
            <a:fld id="{6BF9C385-A403-074B-9D21-C7F0FECEB122}" type="slidenum">
              <a:rPr lang="es-ES" sz="1200" smtClean="0">
                <a:solidFill>
                  <a:srgbClr val="0000FF"/>
                </a:solidFill>
              </a:rPr>
              <a:pPr>
                <a:defRPr/>
              </a:pPr>
              <a:t>2</a:t>
            </a:fld>
            <a:r>
              <a:rPr lang="es-ES" sz="1200" dirty="0" smtClean="0">
                <a:solidFill>
                  <a:srgbClr val="0000FF"/>
                </a:solidFill>
              </a:rPr>
              <a:t>/15</a:t>
            </a:r>
            <a:endParaRPr lang="es-ES" sz="1200" dirty="0">
              <a:solidFill>
                <a:srgbClr val="0000FF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s-ES" sz="3000" dirty="0">
                <a:solidFill>
                  <a:srgbClr val="CC3300"/>
                </a:solidFill>
              </a:rPr>
              <a:t>OUTLINE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576" y="1700808"/>
            <a:ext cx="771525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s-E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Motivation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s-E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Oblique </a:t>
            </a:r>
            <a:r>
              <a:rPr kumimoji="0" lang="es-E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Electroweak</a:t>
            </a:r>
            <a:r>
              <a:rPr kumimoji="0" lang="es-ES" sz="2500" b="0" i="0" u="none" strike="noStrike" kern="0" cap="none" spc="0" normalizeH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Observables</a:t>
            </a:r>
            <a:endParaRPr kumimoji="0" lang="es-ES" sz="2500" b="0" i="0" u="none" strike="noStrike" kern="0" cap="none" spc="0" normalizeH="0" baseline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s-E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s-ES" sz="2500" kern="0" dirty="0" err="1" smtClean="0">
                <a:latin typeface="+mn-lt"/>
                <a:ea typeface="+mn-ea"/>
                <a:cs typeface="+mn-cs"/>
              </a:rPr>
              <a:t>The</a:t>
            </a:r>
            <a:r>
              <a:rPr kumimoji="0" lang="es-ES" sz="25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s-ES" sz="2500" kern="0" dirty="0" err="1" smtClean="0">
                <a:solidFill>
                  <a:srgbClr val="CC3300"/>
                </a:solidFill>
                <a:latin typeface="+mn-lt"/>
                <a:ea typeface="+mn-ea"/>
                <a:cs typeface="+mn-cs"/>
              </a:rPr>
              <a:t>Effective</a:t>
            </a:r>
            <a:r>
              <a:rPr lang="es-ES" sz="2500" kern="0" dirty="0" smtClean="0">
                <a:solidFill>
                  <a:srgbClr val="CC33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2500" kern="0" dirty="0" err="1" smtClean="0">
                <a:solidFill>
                  <a:srgbClr val="CC3300"/>
                </a:solidFill>
                <a:latin typeface="+mn-lt"/>
                <a:ea typeface="+mn-ea"/>
                <a:cs typeface="+mn-cs"/>
              </a:rPr>
              <a:t>Lagrangian</a:t>
            </a:r>
            <a:endParaRPr kumimoji="0" lang="es-ES" sz="2500" b="0" i="0" u="none" strike="noStrike" kern="0" cap="none" spc="0" normalizeH="0" noProof="0" dirty="0" smtClean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s-ES" sz="2500" kern="0" dirty="0" smtClean="0">
                <a:latin typeface="+mn-lt"/>
                <a:ea typeface="+mn-ea"/>
                <a:cs typeface="+mn-cs"/>
              </a:rPr>
              <a:t> </a:t>
            </a:r>
            <a:r>
              <a:rPr lang="es-ES" sz="2500" kern="0" dirty="0" err="1" smtClean="0">
                <a:latin typeface="+mn-lt"/>
                <a:ea typeface="+mn-ea"/>
                <a:cs typeface="+mn-cs"/>
              </a:rPr>
              <a:t>The</a:t>
            </a:r>
            <a:r>
              <a:rPr lang="es-ES" sz="2500" kern="0" dirty="0" smtClean="0">
                <a:latin typeface="+mn-lt"/>
                <a:ea typeface="+mn-ea"/>
                <a:cs typeface="+mn-cs"/>
              </a:rPr>
              <a:t> </a:t>
            </a:r>
            <a:r>
              <a:rPr lang="es-ES" sz="2500" kern="0" dirty="0" err="1" smtClean="0">
                <a:latin typeface="+mn-lt"/>
                <a:ea typeface="+mn-ea"/>
                <a:cs typeface="+mn-cs"/>
              </a:rPr>
              <a:t>Calculation</a:t>
            </a:r>
            <a:r>
              <a:rPr lang="es-ES" sz="2500" kern="0" dirty="0" smtClean="0">
                <a:latin typeface="+mn-lt"/>
                <a:ea typeface="+mn-ea"/>
                <a:cs typeface="+mn-cs"/>
              </a:rPr>
              <a:t> of </a:t>
            </a:r>
            <a:r>
              <a:rPr lang="es-ES" sz="2500" kern="0" dirty="0" smtClean="0">
                <a:solidFill>
                  <a:srgbClr val="CC3300"/>
                </a:solidFill>
                <a:latin typeface="+mn-lt"/>
                <a:ea typeface="+mn-ea"/>
                <a:cs typeface="+mn-cs"/>
              </a:rPr>
              <a:t>S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s-ES" sz="2500" kern="0" dirty="0" smtClean="0">
                <a:latin typeface="+mn-lt"/>
                <a:ea typeface="+mn-ea"/>
                <a:cs typeface="+mn-cs"/>
              </a:rPr>
              <a:t> High-</a:t>
            </a:r>
            <a:r>
              <a:rPr lang="es-ES" sz="2500" kern="0" dirty="0" err="1" smtClean="0">
                <a:latin typeface="+mn-lt"/>
                <a:ea typeface="+mn-ea"/>
                <a:cs typeface="+mn-cs"/>
              </a:rPr>
              <a:t>energy</a:t>
            </a:r>
            <a:r>
              <a:rPr lang="es-ES" sz="2500" kern="0" dirty="0" smtClean="0">
                <a:latin typeface="+mn-lt"/>
                <a:ea typeface="+mn-ea"/>
                <a:cs typeface="+mn-cs"/>
              </a:rPr>
              <a:t> </a:t>
            </a:r>
            <a:r>
              <a:rPr lang="es-ES" sz="2500" kern="0" dirty="0" err="1" smtClean="0">
                <a:solidFill>
                  <a:srgbClr val="CC3300"/>
                </a:solidFill>
                <a:latin typeface="+mn-lt"/>
                <a:ea typeface="+mn-ea"/>
                <a:cs typeface="+mn-cs"/>
              </a:rPr>
              <a:t>Constraints</a:t>
            </a:r>
            <a:endParaRPr lang="es-ES" sz="2500" kern="0" dirty="0" smtClean="0">
              <a:solidFill>
                <a:srgbClr val="CC3300"/>
              </a:solidFill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s-ES" sz="2500" kern="0" noProof="0" dirty="0" smtClean="0">
                <a:latin typeface="+mn-lt"/>
                <a:ea typeface="+mn-ea"/>
                <a:cs typeface="+mn-cs"/>
              </a:rPr>
              <a:t> </a:t>
            </a:r>
            <a:r>
              <a:rPr lang="es-ES" sz="2500" kern="0" noProof="0" dirty="0" err="1" smtClean="0">
                <a:solidFill>
                  <a:srgbClr val="CC3300"/>
                </a:solidFill>
                <a:latin typeface="+mn-lt"/>
                <a:ea typeface="+mn-ea"/>
                <a:cs typeface="+mn-cs"/>
              </a:rPr>
              <a:t>Phenomenology</a:t>
            </a:r>
            <a:r>
              <a:rPr kumimoji="0" lang="es-E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s-E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Summary</a:t>
            </a:r>
            <a:r>
              <a:rPr kumimoji="0" lang="es-ES" sz="2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s-ES" sz="25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120680" cy="251842"/>
          </a:xfrm>
        </p:spPr>
        <p:txBody>
          <a:bodyPr/>
          <a:lstStyle/>
          <a:p>
            <a:pPr>
              <a:defRPr/>
            </a:pPr>
            <a:r>
              <a:rPr lang="es-ES_tradnl" sz="1200" dirty="0" err="1" smtClean="0">
                <a:solidFill>
                  <a:srgbClr val="CC3300"/>
                </a:solidFill>
              </a:rPr>
              <a:t>Viability</a:t>
            </a:r>
            <a:r>
              <a:rPr lang="es-ES_tradnl" sz="1200" dirty="0" smtClean="0">
                <a:solidFill>
                  <a:srgbClr val="CC3300"/>
                </a:solidFill>
              </a:rPr>
              <a:t> of </a:t>
            </a:r>
            <a:r>
              <a:rPr lang="es-ES_tradnl" sz="1200" dirty="0" err="1" smtClean="0">
                <a:solidFill>
                  <a:srgbClr val="CC3300"/>
                </a:solidFill>
              </a:rPr>
              <a:t>Higgsless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models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within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the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Electroweak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Precision</a:t>
            </a:r>
            <a:r>
              <a:rPr lang="es-ES_tradnl" sz="1200" dirty="0" smtClean="0">
                <a:solidFill>
                  <a:srgbClr val="CC3300"/>
                </a:solidFill>
              </a:rPr>
              <a:t> Observables</a:t>
            </a:r>
            <a:r>
              <a:rPr lang="es-ES_tradnl" sz="1200" dirty="0" smtClean="0">
                <a:solidFill>
                  <a:srgbClr val="3366FF"/>
                </a:solidFill>
              </a:rPr>
              <a:t>, I. Rosell </a:t>
            </a:r>
            <a:endParaRPr lang="es-ES" sz="1200" dirty="0">
              <a:solidFill>
                <a:srgbClr val="3366FF"/>
              </a:solidFill>
            </a:endParaRPr>
          </a:p>
        </p:txBody>
      </p:sp>
      <p:sp>
        <p:nvSpPr>
          <p:cNvPr id="8" name="Line 71"/>
          <p:cNvSpPr>
            <a:spLocks noChangeShapeType="1"/>
          </p:cNvSpPr>
          <p:nvPr/>
        </p:nvSpPr>
        <p:spPr bwMode="auto">
          <a:xfrm>
            <a:off x="3352800" y="6248400"/>
            <a:ext cx="2592388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67544" y="220578"/>
            <a:ext cx="8064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dirty="0">
                <a:solidFill>
                  <a:srgbClr val="CC3300"/>
                </a:solidFill>
              </a:rPr>
              <a:t>1. Motivation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6948264" y="1772816"/>
            <a:ext cx="1777838" cy="323165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s-ES_tradnl" sz="1500" dirty="0" err="1" smtClean="0">
                <a:solidFill>
                  <a:srgbClr val="0000FF"/>
                </a:solidFill>
              </a:rPr>
              <a:t>The</a:t>
            </a:r>
            <a:r>
              <a:rPr lang="es-ES_tradnl" sz="1500" dirty="0" smtClean="0">
                <a:solidFill>
                  <a:srgbClr val="0000FF"/>
                </a:solidFill>
              </a:rPr>
              <a:t> </a:t>
            </a:r>
            <a:r>
              <a:rPr lang="es-ES_tradnl" sz="1500" dirty="0" err="1" smtClean="0">
                <a:solidFill>
                  <a:srgbClr val="0000FF"/>
                </a:solidFill>
              </a:rPr>
              <a:t>Higgs</a:t>
            </a:r>
            <a:r>
              <a:rPr lang="es-ES_tradnl" sz="1500" dirty="0" smtClean="0">
                <a:solidFill>
                  <a:srgbClr val="0000FF"/>
                </a:solidFill>
              </a:rPr>
              <a:t> </a:t>
            </a:r>
            <a:r>
              <a:rPr lang="es-ES_tradnl" sz="1500" dirty="0" err="1" smtClean="0">
                <a:solidFill>
                  <a:srgbClr val="0000FF"/>
                </a:solidFill>
              </a:rPr>
              <a:t>Hunting</a:t>
            </a:r>
            <a:endParaRPr lang="es-ES_tradnl" sz="1500" dirty="0">
              <a:solidFill>
                <a:srgbClr val="0000FF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107504" y="6135107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* CMS and ATLAS </a:t>
            </a:r>
            <a:r>
              <a:rPr lang="es-ES_tradnl" sz="1000" dirty="0" err="1" smtClean="0"/>
              <a:t>Collaborations</a:t>
            </a:r>
            <a:r>
              <a:rPr lang="es-ES_tradnl" sz="1000" dirty="0" smtClean="0"/>
              <a:t>.</a:t>
            </a:r>
            <a:endParaRPr lang="es-ES_tradnl" sz="1000" dirty="0"/>
          </a:p>
        </p:txBody>
      </p:sp>
      <p:sp>
        <p:nvSpPr>
          <p:cNvPr id="20" name="Line 71"/>
          <p:cNvSpPr>
            <a:spLocks noChangeShapeType="1"/>
          </p:cNvSpPr>
          <p:nvPr/>
        </p:nvSpPr>
        <p:spPr bwMode="auto">
          <a:xfrm>
            <a:off x="3352800" y="6248400"/>
            <a:ext cx="2592388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28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</p:spPr>
        <p:txBody>
          <a:bodyPr/>
          <a:lstStyle/>
          <a:p>
            <a:pPr>
              <a:defRPr/>
            </a:pPr>
            <a:fld id="{6BF9C385-A403-074B-9D21-C7F0FECEB122}" type="slidenum">
              <a:rPr lang="es-ES" sz="1200" smtClean="0">
                <a:solidFill>
                  <a:srgbClr val="0000FF"/>
                </a:solidFill>
              </a:rPr>
              <a:pPr>
                <a:defRPr/>
              </a:pPr>
              <a:t>3</a:t>
            </a:fld>
            <a:r>
              <a:rPr lang="es-ES" sz="1200" dirty="0" smtClean="0">
                <a:solidFill>
                  <a:srgbClr val="0000FF"/>
                </a:solidFill>
              </a:rPr>
              <a:t>/15</a:t>
            </a:r>
            <a:endParaRPr lang="es-ES" sz="1200" dirty="0">
              <a:solidFill>
                <a:srgbClr val="0000FF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804248" y="3523074"/>
            <a:ext cx="2160240" cy="553998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1500" dirty="0" err="1" smtClean="0">
                <a:solidFill>
                  <a:srgbClr val="0000FF"/>
                </a:solidFill>
              </a:rPr>
              <a:t>Higgsless</a:t>
            </a:r>
            <a:r>
              <a:rPr lang="es-ES_tradnl" sz="1500" dirty="0" smtClean="0">
                <a:solidFill>
                  <a:srgbClr val="0000FF"/>
                </a:solidFill>
              </a:rPr>
              <a:t> </a:t>
            </a:r>
            <a:r>
              <a:rPr lang="es-ES_tradnl" sz="1500" dirty="0" err="1" smtClean="0">
                <a:solidFill>
                  <a:srgbClr val="0000FF"/>
                </a:solidFill>
              </a:rPr>
              <a:t>Electroweak</a:t>
            </a:r>
            <a:r>
              <a:rPr lang="es-ES_tradnl" sz="1500" dirty="0">
                <a:solidFill>
                  <a:srgbClr val="0000FF"/>
                </a:solidFill>
              </a:rPr>
              <a:t> </a:t>
            </a:r>
            <a:endParaRPr lang="es-ES_tradnl" sz="1500" dirty="0" smtClean="0">
              <a:solidFill>
                <a:srgbClr val="0000FF"/>
              </a:solidFill>
            </a:endParaRPr>
          </a:p>
          <a:p>
            <a:pPr algn="ctr"/>
            <a:r>
              <a:rPr lang="es-ES_tradnl" sz="1500" dirty="0" err="1" smtClean="0">
                <a:solidFill>
                  <a:srgbClr val="0000FF"/>
                </a:solidFill>
              </a:rPr>
              <a:t>Models</a:t>
            </a:r>
            <a:endParaRPr lang="es-ES_tradnl" sz="1500" dirty="0">
              <a:solidFill>
                <a:srgbClr val="0000FF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11560" y="699954"/>
            <a:ext cx="81369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smtClean="0">
                <a:solidFill>
                  <a:srgbClr val="CC3300"/>
                </a:solidFill>
              </a:rPr>
              <a:t>i) </a:t>
            </a:r>
            <a:r>
              <a:rPr lang="es-ES" sz="1500" dirty="0" err="1">
                <a:solidFill>
                  <a:srgbClr val="CC3300"/>
                </a:solidFill>
              </a:rPr>
              <a:t>The</a:t>
            </a:r>
            <a:r>
              <a:rPr lang="es-ES" sz="1500" dirty="0">
                <a:solidFill>
                  <a:srgbClr val="CC3300"/>
                </a:solidFill>
              </a:rPr>
              <a:t> Standard </a:t>
            </a:r>
            <a:r>
              <a:rPr lang="es-ES" sz="1500" dirty="0" err="1">
                <a:solidFill>
                  <a:srgbClr val="CC3300"/>
                </a:solidFill>
              </a:rPr>
              <a:t>Model</a:t>
            </a:r>
            <a:r>
              <a:rPr lang="es-ES" sz="1500" dirty="0">
                <a:solidFill>
                  <a:srgbClr val="CC3300"/>
                </a:solidFill>
              </a:rPr>
              <a:t> </a:t>
            </a:r>
            <a:r>
              <a:rPr lang="es-ES" sz="1500" dirty="0" smtClean="0"/>
              <a:t>(SM) </a:t>
            </a:r>
            <a:r>
              <a:rPr lang="es-ES" sz="1500" dirty="0" err="1" smtClean="0"/>
              <a:t>provides</a:t>
            </a:r>
            <a:r>
              <a:rPr lang="es-ES" sz="1500" dirty="0" smtClean="0"/>
              <a:t> </a:t>
            </a:r>
            <a:r>
              <a:rPr lang="es-ES" sz="1500" dirty="0" err="1"/>
              <a:t>an</a:t>
            </a:r>
            <a:r>
              <a:rPr lang="es-ES" sz="1500" dirty="0"/>
              <a:t> </a:t>
            </a:r>
            <a:r>
              <a:rPr lang="es-ES" sz="1500" dirty="0" err="1"/>
              <a:t>extremely</a:t>
            </a:r>
            <a:r>
              <a:rPr lang="es-ES" sz="1500" dirty="0"/>
              <a:t> </a:t>
            </a:r>
            <a:r>
              <a:rPr lang="es-ES" sz="1500" dirty="0" err="1"/>
              <a:t>succesful</a:t>
            </a:r>
            <a:r>
              <a:rPr lang="es-ES" sz="1500" dirty="0"/>
              <a:t> </a:t>
            </a:r>
            <a:r>
              <a:rPr lang="es-ES" sz="1500" dirty="0" err="1"/>
              <a:t>description</a:t>
            </a:r>
            <a:r>
              <a:rPr lang="es-ES" sz="1500" dirty="0"/>
              <a:t> of </a:t>
            </a:r>
            <a:r>
              <a:rPr lang="es-ES" sz="1500" dirty="0" err="1"/>
              <a:t>the</a:t>
            </a:r>
            <a:r>
              <a:rPr lang="es-ES" sz="1500" dirty="0"/>
              <a:t> </a:t>
            </a:r>
            <a:r>
              <a:rPr lang="es-ES" sz="1500" dirty="0" err="1">
                <a:solidFill>
                  <a:srgbClr val="CC3300"/>
                </a:solidFill>
              </a:rPr>
              <a:t>electroweak</a:t>
            </a:r>
            <a:r>
              <a:rPr lang="es-ES" sz="1500" dirty="0">
                <a:solidFill>
                  <a:srgbClr val="CC3300"/>
                </a:solidFill>
              </a:rPr>
              <a:t> </a:t>
            </a:r>
            <a:r>
              <a:rPr lang="es-ES" sz="1500" dirty="0" smtClean="0">
                <a:solidFill>
                  <a:srgbClr val="CC3300"/>
                </a:solidFill>
              </a:rPr>
              <a:t>and </a:t>
            </a:r>
            <a:r>
              <a:rPr lang="es-ES" sz="1500" dirty="0" err="1">
                <a:solidFill>
                  <a:srgbClr val="CC3300"/>
                </a:solidFill>
              </a:rPr>
              <a:t>strong</a:t>
            </a:r>
            <a:r>
              <a:rPr lang="es-ES" sz="1500" dirty="0">
                <a:solidFill>
                  <a:srgbClr val="CC3300"/>
                </a:solidFill>
              </a:rPr>
              <a:t> </a:t>
            </a:r>
            <a:r>
              <a:rPr lang="es-ES" sz="1500" dirty="0" err="1"/>
              <a:t>interactions</a:t>
            </a:r>
            <a:r>
              <a:rPr lang="es-ES" sz="1500" dirty="0"/>
              <a:t>.</a:t>
            </a:r>
          </a:p>
          <a:p>
            <a:pPr algn="just"/>
            <a:endParaRPr lang="es-ES" sz="15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11560" y="1477233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smtClean="0">
                <a:solidFill>
                  <a:srgbClr val="CC3300"/>
                </a:solidFill>
              </a:rPr>
              <a:t>ii) A </a:t>
            </a:r>
            <a:r>
              <a:rPr lang="es-ES" sz="1500" dirty="0" err="1">
                <a:solidFill>
                  <a:srgbClr val="CC3300"/>
                </a:solidFill>
              </a:rPr>
              <a:t>key</a:t>
            </a:r>
            <a:r>
              <a:rPr lang="es-ES" sz="1500" dirty="0">
                <a:solidFill>
                  <a:srgbClr val="CC3300"/>
                </a:solidFill>
              </a:rPr>
              <a:t> </a:t>
            </a:r>
            <a:r>
              <a:rPr lang="es-ES" sz="1500" dirty="0" err="1">
                <a:solidFill>
                  <a:srgbClr val="CC3300"/>
                </a:solidFill>
              </a:rPr>
              <a:t>feature</a:t>
            </a:r>
            <a:r>
              <a:rPr lang="es-ES" sz="1500" dirty="0">
                <a:solidFill>
                  <a:srgbClr val="CC3300"/>
                </a:solidFill>
              </a:rPr>
              <a:t> </a:t>
            </a:r>
            <a:r>
              <a:rPr lang="es-ES" sz="1500" dirty="0" err="1"/>
              <a:t>is</a:t>
            </a:r>
            <a:r>
              <a:rPr lang="es-ES" sz="1500" dirty="0"/>
              <a:t> </a:t>
            </a:r>
            <a:r>
              <a:rPr lang="es-ES" sz="1500" dirty="0" err="1"/>
              <a:t>the</a:t>
            </a:r>
            <a:r>
              <a:rPr lang="es-ES" sz="1500" dirty="0"/>
              <a:t> particular </a:t>
            </a:r>
            <a:r>
              <a:rPr lang="es-ES" sz="1500" dirty="0" err="1"/>
              <a:t>mechanism</a:t>
            </a:r>
            <a:r>
              <a:rPr lang="es-ES" sz="1500" dirty="0"/>
              <a:t> </a:t>
            </a:r>
            <a:r>
              <a:rPr lang="es-ES" sz="1500" dirty="0" err="1"/>
              <a:t>adopted</a:t>
            </a:r>
            <a:r>
              <a:rPr lang="es-ES" sz="1500" dirty="0"/>
              <a:t> </a:t>
            </a:r>
            <a:r>
              <a:rPr lang="es-ES" sz="1500" dirty="0" err="1"/>
              <a:t>to</a:t>
            </a:r>
            <a:r>
              <a:rPr lang="es-ES" sz="1500" dirty="0"/>
              <a:t> break </a:t>
            </a:r>
            <a:r>
              <a:rPr lang="es-ES" sz="1500" dirty="0" err="1"/>
              <a:t>the</a:t>
            </a:r>
            <a:r>
              <a:rPr lang="es-ES" sz="1500" dirty="0"/>
              <a:t> </a:t>
            </a:r>
            <a:r>
              <a:rPr lang="es-ES" sz="1500" dirty="0" err="1"/>
              <a:t>electroweak</a:t>
            </a:r>
            <a:r>
              <a:rPr lang="es-ES" sz="1500" dirty="0"/>
              <a:t> gauge </a:t>
            </a:r>
            <a:r>
              <a:rPr lang="es-ES" sz="1500" dirty="0" err="1"/>
              <a:t>symmetry</a:t>
            </a:r>
            <a:r>
              <a:rPr lang="es-ES" sz="1500" dirty="0"/>
              <a:t> </a:t>
            </a:r>
            <a:r>
              <a:rPr lang="es-ES" sz="1500" dirty="0" err="1"/>
              <a:t>to</a:t>
            </a:r>
            <a:r>
              <a:rPr lang="es-ES" sz="1500" dirty="0"/>
              <a:t> </a:t>
            </a:r>
            <a:r>
              <a:rPr lang="es-ES" sz="1500" dirty="0" err="1"/>
              <a:t>the</a:t>
            </a:r>
            <a:r>
              <a:rPr lang="es-ES" sz="1500" dirty="0"/>
              <a:t> </a:t>
            </a:r>
            <a:r>
              <a:rPr lang="es-ES" sz="1500" dirty="0" err="1"/>
              <a:t>electroweak</a:t>
            </a:r>
            <a:r>
              <a:rPr lang="es-ES" sz="1500" dirty="0"/>
              <a:t> </a:t>
            </a:r>
            <a:r>
              <a:rPr lang="es-ES" sz="1500" dirty="0" err="1" smtClean="0"/>
              <a:t>subgroup</a:t>
            </a:r>
            <a:r>
              <a:rPr lang="es-ES" sz="1500" dirty="0" smtClean="0"/>
              <a:t>,</a:t>
            </a:r>
            <a:r>
              <a:rPr lang="es-ES" sz="1500" dirty="0" smtClean="0">
                <a:solidFill>
                  <a:srgbClr val="CC3300"/>
                </a:solidFill>
              </a:rPr>
              <a:t> </a:t>
            </a:r>
            <a:r>
              <a:rPr lang="es-ES" sz="1500" dirty="0">
                <a:solidFill>
                  <a:srgbClr val="CC3300"/>
                </a:solidFill>
              </a:rPr>
              <a:t>SU(2)</a:t>
            </a:r>
            <a:r>
              <a:rPr lang="es-ES" sz="1500" baseline="-25000" dirty="0">
                <a:solidFill>
                  <a:srgbClr val="CC3300"/>
                </a:solidFill>
              </a:rPr>
              <a:t>L</a:t>
            </a:r>
            <a:r>
              <a:rPr lang="es-ES" sz="1500" dirty="0">
                <a:solidFill>
                  <a:srgbClr val="CC3300"/>
                </a:solidFill>
              </a:rPr>
              <a:t> x U(1)</a:t>
            </a:r>
            <a:r>
              <a:rPr lang="es-ES" sz="1500" baseline="-25000" dirty="0">
                <a:solidFill>
                  <a:srgbClr val="CC3300"/>
                </a:solidFill>
              </a:rPr>
              <a:t>Y </a:t>
            </a:r>
            <a:r>
              <a:rPr lang="es-ES" sz="1500" dirty="0">
                <a:solidFill>
                  <a:srgbClr val="CC33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s-ES" sz="1500" dirty="0">
                <a:solidFill>
                  <a:srgbClr val="CC3300"/>
                </a:solidFill>
              </a:rPr>
              <a:t> U(1)</a:t>
            </a:r>
            <a:r>
              <a:rPr lang="es-ES" sz="1500" baseline="-25000" dirty="0">
                <a:solidFill>
                  <a:srgbClr val="CC3300"/>
                </a:solidFill>
              </a:rPr>
              <a:t>QED</a:t>
            </a:r>
            <a:r>
              <a:rPr lang="es-ES" sz="1500" dirty="0"/>
              <a:t>, so </a:t>
            </a:r>
            <a:r>
              <a:rPr lang="es-ES" sz="1500" dirty="0" err="1"/>
              <a:t>that</a:t>
            </a:r>
            <a:r>
              <a:rPr lang="es-ES" sz="1500" dirty="0"/>
              <a:t> </a:t>
            </a:r>
            <a:r>
              <a:rPr lang="es-ES" sz="1500" dirty="0" err="1"/>
              <a:t>the</a:t>
            </a:r>
            <a:r>
              <a:rPr lang="es-ES" sz="1500" dirty="0"/>
              <a:t> </a:t>
            </a:r>
            <a:r>
              <a:rPr lang="es-ES" sz="1500" dirty="0">
                <a:solidFill>
                  <a:srgbClr val="CC3300"/>
                </a:solidFill>
              </a:rPr>
              <a:t>W and Z </a:t>
            </a:r>
            <a:r>
              <a:rPr lang="es-ES" sz="1500" dirty="0" err="1"/>
              <a:t>bosons</a:t>
            </a:r>
            <a:r>
              <a:rPr lang="es-ES" sz="1500" dirty="0"/>
              <a:t> </a:t>
            </a:r>
            <a:r>
              <a:rPr lang="es-ES" sz="1500" dirty="0" err="1"/>
              <a:t>become</a:t>
            </a:r>
            <a:r>
              <a:rPr lang="es-ES" sz="1500" dirty="0"/>
              <a:t> </a:t>
            </a:r>
            <a:r>
              <a:rPr lang="es-ES" sz="1500" dirty="0" err="1">
                <a:solidFill>
                  <a:srgbClr val="CC3300"/>
                </a:solidFill>
              </a:rPr>
              <a:t>massive</a:t>
            </a:r>
            <a:r>
              <a:rPr lang="es-ES" sz="1500" dirty="0" smtClean="0"/>
              <a:t>.</a:t>
            </a:r>
            <a:endParaRPr lang="es-ES" sz="15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11560" y="2788186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smtClean="0">
                <a:solidFill>
                  <a:srgbClr val="CC3300"/>
                </a:solidFill>
              </a:rPr>
              <a:t>iii) </a:t>
            </a:r>
            <a:r>
              <a:rPr lang="es-ES" sz="1500" dirty="0" err="1" smtClean="0">
                <a:solidFill>
                  <a:srgbClr val="CC3300"/>
                </a:solidFill>
              </a:rPr>
              <a:t>The</a:t>
            </a:r>
            <a:r>
              <a:rPr lang="es-ES" sz="1500" dirty="0" smtClean="0">
                <a:solidFill>
                  <a:srgbClr val="CC3300"/>
                </a:solidFill>
              </a:rPr>
              <a:t> </a:t>
            </a:r>
            <a:r>
              <a:rPr lang="es-ES" sz="1500" dirty="0">
                <a:solidFill>
                  <a:srgbClr val="CC3300"/>
                </a:solidFill>
              </a:rPr>
              <a:t>LHC </a:t>
            </a:r>
            <a:r>
              <a:rPr lang="es-ES" sz="1500" dirty="0"/>
              <a:t>has </a:t>
            </a:r>
            <a:r>
              <a:rPr lang="es-ES" sz="1500" dirty="0" err="1" smtClean="0"/>
              <a:t>just</a:t>
            </a:r>
            <a:r>
              <a:rPr lang="es-ES" sz="1500" dirty="0" smtClean="0"/>
              <a:t> </a:t>
            </a:r>
            <a:r>
              <a:rPr lang="es-ES" sz="1500" dirty="0" err="1" smtClean="0"/>
              <a:t>discovered</a:t>
            </a:r>
            <a:r>
              <a:rPr lang="es-ES" sz="1500" dirty="0" smtClean="0"/>
              <a:t> a new </a:t>
            </a:r>
            <a:r>
              <a:rPr lang="es-ES" sz="1500" dirty="0" err="1" smtClean="0"/>
              <a:t>particle</a:t>
            </a:r>
            <a:r>
              <a:rPr lang="es-ES" sz="1500" dirty="0" smtClean="0"/>
              <a:t> </a:t>
            </a:r>
            <a:r>
              <a:rPr lang="es-ES" sz="1500" dirty="0" err="1" smtClean="0"/>
              <a:t>around</a:t>
            </a:r>
            <a:r>
              <a:rPr lang="es-ES" sz="1500" dirty="0" smtClean="0"/>
              <a:t> </a:t>
            </a:r>
            <a:r>
              <a:rPr lang="es-ES" sz="1500" dirty="0" smtClean="0">
                <a:solidFill>
                  <a:srgbClr val="CC3300"/>
                </a:solidFill>
              </a:rPr>
              <a:t>125 </a:t>
            </a:r>
            <a:r>
              <a:rPr lang="es-ES" sz="1500" dirty="0" err="1" smtClean="0">
                <a:solidFill>
                  <a:srgbClr val="CC3300"/>
                </a:solidFill>
              </a:rPr>
              <a:t>GeV</a:t>
            </a:r>
            <a:r>
              <a:rPr lang="es-ES" sz="1500" dirty="0" smtClean="0">
                <a:solidFill>
                  <a:srgbClr val="CC3300"/>
                </a:solidFill>
              </a:rPr>
              <a:t>*</a:t>
            </a:r>
            <a:r>
              <a:rPr lang="es-ES" sz="1500" dirty="0">
                <a:solidFill>
                  <a:srgbClr val="CC3300"/>
                </a:solidFill>
              </a:rPr>
              <a:t>. </a:t>
            </a:r>
          </a:p>
          <a:p>
            <a:pPr algn="just"/>
            <a:endParaRPr lang="es-ES" sz="1500" dirty="0"/>
          </a:p>
        </p:txBody>
      </p:sp>
      <p:sp>
        <p:nvSpPr>
          <p:cNvPr id="6" name="CuadroTexto 5"/>
          <p:cNvSpPr txBox="1"/>
          <p:nvPr/>
        </p:nvSpPr>
        <p:spPr>
          <a:xfrm>
            <a:off x="611560" y="3429000"/>
            <a:ext cx="49685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smtClean="0">
                <a:solidFill>
                  <a:srgbClr val="CC3300"/>
                </a:solidFill>
              </a:rPr>
              <a:t>iv) </a:t>
            </a:r>
            <a:r>
              <a:rPr lang="es-ES" sz="1500" dirty="0" err="1" smtClean="0">
                <a:solidFill>
                  <a:srgbClr val="CC3300"/>
                </a:solidFill>
              </a:rPr>
              <a:t>What</a:t>
            </a:r>
            <a:r>
              <a:rPr lang="es-ES" sz="1500" dirty="0" smtClean="0">
                <a:solidFill>
                  <a:srgbClr val="CC3300"/>
                </a:solidFill>
              </a:rPr>
              <a:t> </a:t>
            </a:r>
            <a:r>
              <a:rPr lang="es-ES" sz="1500" dirty="0" err="1">
                <a:solidFill>
                  <a:srgbClr val="CC3300"/>
                </a:solidFill>
              </a:rPr>
              <a:t>if</a:t>
            </a:r>
            <a:r>
              <a:rPr lang="es-ES" sz="1500" dirty="0">
                <a:solidFill>
                  <a:srgbClr val="CC3300"/>
                </a:solidFill>
              </a:rPr>
              <a:t> </a:t>
            </a:r>
            <a:r>
              <a:rPr lang="es-ES" sz="1500" dirty="0" err="1" smtClean="0">
                <a:solidFill>
                  <a:srgbClr val="CC3300"/>
                </a:solidFill>
              </a:rPr>
              <a:t>this</a:t>
            </a:r>
            <a:r>
              <a:rPr lang="es-ES" sz="1500" dirty="0" smtClean="0">
                <a:solidFill>
                  <a:srgbClr val="CC3300"/>
                </a:solidFill>
              </a:rPr>
              <a:t> new </a:t>
            </a:r>
            <a:r>
              <a:rPr lang="es-ES" sz="1500" dirty="0" err="1" smtClean="0">
                <a:solidFill>
                  <a:srgbClr val="CC3300"/>
                </a:solidFill>
              </a:rPr>
              <a:t>particle</a:t>
            </a:r>
            <a:r>
              <a:rPr lang="es-ES" sz="1500" dirty="0" smtClean="0">
                <a:solidFill>
                  <a:srgbClr val="CC3300"/>
                </a:solidFill>
              </a:rPr>
              <a:t> </a:t>
            </a:r>
            <a:r>
              <a:rPr lang="es-ES" sz="1500" dirty="0" err="1" smtClean="0">
                <a:solidFill>
                  <a:srgbClr val="CC3300"/>
                </a:solidFill>
              </a:rPr>
              <a:t>is</a:t>
            </a:r>
            <a:r>
              <a:rPr lang="es-ES" sz="1500" dirty="0" smtClean="0">
                <a:solidFill>
                  <a:srgbClr val="CC3300"/>
                </a:solidFill>
              </a:rPr>
              <a:t> </a:t>
            </a:r>
            <a:r>
              <a:rPr lang="es-ES" sz="1500" dirty="0" err="1" smtClean="0">
                <a:solidFill>
                  <a:srgbClr val="CC3300"/>
                </a:solidFill>
              </a:rPr>
              <a:t>not</a:t>
            </a:r>
            <a:r>
              <a:rPr lang="es-ES" sz="1500" dirty="0" smtClean="0">
                <a:solidFill>
                  <a:srgbClr val="CC3300"/>
                </a:solidFill>
              </a:rPr>
              <a:t> a </a:t>
            </a:r>
            <a:r>
              <a:rPr lang="es-ES" sz="1500" dirty="0" err="1" smtClean="0">
                <a:solidFill>
                  <a:srgbClr val="CC3300"/>
                </a:solidFill>
              </a:rPr>
              <a:t>Higgs</a:t>
            </a:r>
            <a:r>
              <a:rPr lang="es-ES" sz="1500" dirty="0" smtClean="0">
                <a:solidFill>
                  <a:srgbClr val="CC3300"/>
                </a:solidFill>
              </a:rPr>
              <a:t> </a:t>
            </a:r>
            <a:r>
              <a:rPr lang="es-ES" sz="1500" dirty="0" err="1" smtClean="0">
                <a:solidFill>
                  <a:srgbClr val="CC3300"/>
                </a:solidFill>
              </a:rPr>
              <a:t>boson</a:t>
            </a:r>
            <a:r>
              <a:rPr lang="es-ES" sz="1500" dirty="0" smtClean="0">
                <a:solidFill>
                  <a:srgbClr val="CC3300"/>
                </a:solidFill>
              </a:rPr>
              <a:t>? </a:t>
            </a:r>
            <a:r>
              <a:rPr lang="es-ES" sz="1500" dirty="0" err="1" smtClean="0">
                <a:solidFill>
                  <a:srgbClr val="CC3300"/>
                </a:solidFill>
              </a:rPr>
              <a:t>Or</a:t>
            </a:r>
            <a:r>
              <a:rPr lang="es-ES" sz="1500" dirty="0" smtClean="0">
                <a:solidFill>
                  <a:srgbClr val="CC3300"/>
                </a:solidFill>
              </a:rPr>
              <a:t> a </a:t>
            </a:r>
            <a:r>
              <a:rPr lang="es-ES" sz="1500" dirty="0" err="1" smtClean="0">
                <a:solidFill>
                  <a:srgbClr val="CC3300"/>
                </a:solidFill>
              </a:rPr>
              <a:t>not</a:t>
            </a:r>
            <a:r>
              <a:rPr lang="es-ES" sz="1500" dirty="0" smtClean="0">
                <a:solidFill>
                  <a:srgbClr val="CC3300"/>
                </a:solidFill>
              </a:rPr>
              <a:t> </a:t>
            </a:r>
            <a:r>
              <a:rPr lang="es-ES" sz="1500" dirty="0" err="1" smtClean="0">
                <a:solidFill>
                  <a:srgbClr val="CC3300"/>
                </a:solidFill>
              </a:rPr>
              <a:t>standard</a:t>
            </a:r>
            <a:r>
              <a:rPr lang="es-ES" sz="1500" dirty="0" smtClean="0">
                <a:solidFill>
                  <a:srgbClr val="CC3300"/>
                </a:solidFill>
              </a:rPr>
              <a:t> </a:t>
            </a:r>
            <a:r>
              <a:rPr lang="es-ES" sz="1500" dirty="0" err="1" smtClean="0">
                <a:solidFill>
                  <a:srgbClr val="CC3300"/>
                </a:solidFill>
              </a:rPr>
              <a:t>one</a:t>
            </a:r>
            <a:r>
              <a:rPr lang="es-ES" sz="1500" dirty="0" smtClean="0">
                <a:solidFill>
                  <a:srgbClr val="CC3300"/>
                </a:solidFill>
              </a:rPr>
              <a:t>? </a:t>
            </a:r>
            <a:r>
              <a:rPr lang="es-ES" sz="1500" dirty="0" err="1" smtClean="0">
                <a:solidFill>
                  <a:srgbClr val="CC3300"/>
                </a:solidFill>
              </a:rPr>
              <a:t>Or</a:t>
            </a:r>
            <a:r>
              <a:rPr lang="es-ES" sz="1500" dirty="0" smtClean="0">
                <a:solidFill>
                  <a:srgbClr val="CC3300"/>
                </a:solidFill>
              </a:rPr>
              <a:t> a </a:t>
            </a:r>
            <a:r>
              <a:rPr lang="es-ES" sz="1500" dirty="0" err="1" smtClean="0">
                <a:solidFill>
                  <a:srgbClr val="CC3300"/>
                </a:solidFill>
              </a:rPr>
              <a:t>scalar</a:t>
            </a:r>
            <a:r>
              <a:rPr lang="es-ES" sz="1500" dirty="0" smtClean="0">
                <a:solidFill>
                  <a:srgbClr val="CC3300"/>
                </a:solidFill>
              </a:rPr>
              <a:t> </a:t>
            </a:r>
            <a:r>
              <a:rPr lang="es-ES" sz="1500" dirty="0" err="1" smtClean="0">
                <a:solidFill>
                  <a:srgbClr val="CC3300"/>
                </a:solidFill>
              </a:rPr>
              <a:t>resonance</a:t>
            </a:r>
            <a:r>
              <a:rPr lang="es-ES" sz="1500" dirty="0" smtClean="0">
                <a:solidFill>
                  <a:srgbClr val="CC3300"/>
                </a:solidFill>
              </a:rPr>
              <a:t>? </a:t>
            </a:r>
            <a:r>
              <a:rPr lang="es-ES" sz="1500" dirty="0" err="1" smtClean="0"/>
              <a:t>We</a:t>
            </a:r>
            <a:r>
              <a:rPr lang="es-ES" sz="1500" dirty="0" smtClean="0"/>
              <a:t> </a:t>
            </a:r>
            <a:r>
              <a:rPr lang="es-ES" sz="1500" dirty="0" err="1"/>
              <a:t>should</a:t>
            </a:r>
            <a:r>
              <a:rPr lang="es-ES" sz="1500" dirty="0"/>
              <a:t> look </a:t>
            </a:r>
            <a:r>
              <a:rPr lang="es-ES" sz="1500" dirty="0" err="1"/>
              <a:t>for</a:t>
            </a:r>
            <a:r>
              <a:rPr lang="es-ES" sz="1500" dirty="0"/>
              <a:t> </a:t>
            </a:r>
            <a:r>
              <a:rPr lang="es-ES" sz="1500" dirty="0" err="1"/>
              <a:t>alternative</a:t>
            </a:r>
            <a:r>
              <a:rPr lang="es-ES" sz="1500" dirty="0"/>
              <a:t> </a:t>
            </a:r>
            <a:r>
              <a:rPr lang="es-ES" sz="1500" dirty="0" err="1"/>
              <a:t>mechanisms</a:t>
            </a:r>
            <a:r>
              <a:rPr lang="es-ES" sz="1500" dirty="0"/>
              <a:t> of </a:t>
            </a:r>
            <a:r>
              <a:rPr lang="es-ES" sz="1500" dirty="0" err="1"/>
              <a:t>mass</a:t>
            </a:r>
            <a:r>
              <a:rPr lang="es-ES" sz="1500" dirty="0"/>
              <a:t> </a:t>
            </a:r>
            <a:r>
              <a:rPr lang="es-ES" sz="1500" dirty="0" err="1"/>
              <a:t>generation</a:t>
            </a:r>
            <a:r>
              <a:rPr lang="es-ES" sz="1500" dirty="0" smtClean="0"/>
              <a:t>.</a:t>
            </a:r>
            <a:endParaRPr lang="es-ES" sz="15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11560" y="5251266"/>
            <a:ext cx="5112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smtClean="0">
                <a:solidFill>
                  <a:srgbClr val="CC3300"/>
                </a:solidFill>
              </a:rPr>
              <a:t>v) </a:t>
            </a:r>
            <a:r>
              <a:rPr lang="es-ES" sz="1500" dirty="0" err="1" smtClean="0">
                <a:solidFill>
                  <a:srgbClr val="CC3300"/>
                </a:solidFill>
              </a:rPr>
              <a:t>They</a:t>
            </a:r>
            <a:r>
              <a:rPr lang="es-ES" sz="1500" dirty="0" smtClean="0">
                <a:solidFill>
                  <a:srgbClr val="CC3300"/>
                </a:solidFill>
              </a:rPr>
              <a:t> </a:t>
            </a:r>
            <a:r>
              <a:rPr lang="es-ES" sz="1500" dirty="0" err="1">
                <a:solidFill>
                  <a:srgbClr val="CC3300"/>
                </a:solidFill>
              </a:rPr>
              <a:t>should</a:t>
            </a:r>
            <a:r>
              <a:rPr lang="es-ES" sz="1500" dirty="0">
                <a:solidFill>
                  <a:srgbClr val="CC3300"/>
                </a:solidFill>
              </a:rPr>
              <a:t> </a:t>
            </a:r>
            <a:r>
              <a:rPr lang="es-ES" sz="1500" dirty="0" err="1">
                <a:solidFill>
                  <a:srgbClr val="CC3300"/>
                </a:solidFill>
              </a:rPr>
              <a:t>fulfilled</a:t>
            </a:r>
            <a:r>
              <a:rPr lang="es-ES" sz="1500" dirty="0">
                <a:solidFill>
                  <a:srgbClr val="CC3300"/>
                </a:solidFill>
              </a:rPr>
              <a:t> </a:t>
            </a:r>
            <a:r>
              <a:rPr lang="es-ES" sz="1500" dirty="0" err="1"/>
              <a:t>the</a:t>
            </a:r>
            <a:r>
              <a:rPr lang="es-ES" sz="1500" dirty="0"/>
              <a:t> </a:t>
            </a:r>
            <a:r>
              <a:rPr lang="es-ES" sz="1500" dirty="0" err="1"/>
              <a:t>existing</a:t>
            </a:r>
            <a:r>
              <a:rPr lang="es-ES" sz="1500" dirty="0"/>
              <a:t> </a:t>
            </a:r>
            <a:r>
              <a:rPr lang="es-ES" sz="1500" dirty="0" err="1">
                <a:solidFill>
                  <a:srgbClr val="CC3300"/>
                </a:solidFill>
              </a:rPr>
              <a:t>phenomenological</a:t>
            </a:r>
            <a:r>
              <a:rPr lang="es-ES" sz="1500" dirty="0">
                <a:solidFill>
                  <a:srgbClr val="CC3300"/>
                </a:solidFill>
              </a:rPr>
              <a:t> </a:t>
            </a:r>
            <a:r>
              <a:rPr lang="es-ES" sz="1500" dirty="0" err="1" smtClean="0">
                <a:solidFill>
                  <a:srgbClr val="CC3300"/>
                </a:solidFill>
              </a:rPr>
              <a:t>tests</a:t>
            </a:r>
            <a:r>
              <a:rPr lang="es-ES" sz="1500" dirty="0" smtClean="0">
                <a:solidFill>
                  <a:srgbClr val="CC3300"/>
                </a:solidFill>
              </a:rPr>
              <a:t>.</a:t>
            </a:r>
            <a:endParaRPr lang="es-ES" sz="1500" dirty="0">
              <a:solidFill>
                <a:srgbClr val="CC33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11560" y="4437112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smtClean="0">
                <a:solidFill>
                  <a:srgbClr val="CC3300"/>
                </a:solidFill>
              </a:rPr>
              <a:t>vi) </a:t>
            </a:r>
            <a:r>
              <a:rPr lang="es-ES" sz="1500" dirty="0" err="1" smtClean="0">
                <a:solidFill>
                  <a:srgbClr val="CC3300"/>
                </a:solidFill>
              </a:rPr>
              <a:t>Strongly</a:t>
            </a:r>
            <a:r>
              <a:rPr lang="es-ES" sz="1500" dirty="0" err="1">
                <a:solidFill>
                  <a:srgbClr val="CC3300"/>
                </a:solidFill>
              </a:rPr>
              <a:t>-coupled</a:t>
            </a:r>
            <a:r>
              <a:rPr lang="es-ES" sz="1500" dirty="0">
                <a:solidFill>
                  <a:srgbClr val="CC3300"/>
                </a:solidFill>
              </a:rPr>
              <a:t> </a:t>
            </a:r>
            <a:r>
              <a:rPr lang="es-ES" sz="1500" dirty="0" err="1">
                <a:solidFill>
                  <a:srgbClr val="CC3300"/>
                </a:solidFill>
              </a:rPr>
              <a:t>models</a:t>
            </a:r>
            <a:r>
              <a:rPr lang="es-ES" sz="1500" dirty="0"/>
              <a:t>: </a:t>
            </a:r>
            <a:r>
              <a:rPr lang="es-ES" sz="1500" dirty="0" err="1"/>
              <a:t>usually</a:t>
            </a:r>
            <a:r>
              <a:rPr lang="es-ES" sz="1500" dirty="0"/>
              <a:t> </a:t>
            </a:r>
            <a:r>
              <a:rPr lang="es-ES" sz="1500" dirty="0" err="1"/>
              <a:t>they</a:t>
            </a:r>
            <a:r>
              <a:rPr lang="es-ES" sz="1500" dirty="0"/>
              <a:t> do </a:t>
            </a:r>
            <a:r>
              <a:rPr lang="es-ES" sz="1500" dirty="0" err="1" smtClean="0"/>
              <a:t>contain</a:t>
            </a:r>
            <a:r>
              <a:rPr lang="es-ES" sz="1500" dirty="0" smtClean="0"/>
              <a:t> </a:t>
            </a:r>
            <a:r>
              <a:rPr lang="es-ES" sz="1500" dirty="0" err="1">
                <a:solidFill>
                  <a:srgbClr val="CC3300"/>
                </a:solidFill>
              </a:rPr>
              <a:t>resonances</a:t>
            </a:r>
            <a:r>
              <a:rPr lang="es-ES" sz="1500" dirty="0"/>
              <a:t>. </a:t>
            </a:r>
            <a:r>
              <a:rPr lang="es-ES" sz="1500" dirty="0" err="1"/>
              <a:t>Many</a:t>
            </a:r>
            <a:r>
              <a:rPr lang="es-ES" sz="1500" dirty="0"/>
              <a:t> </a:t>
            </a:r>
            <a:r>
              <a:rPr lang="es-ES" sz="1500" dirty="0" err="1"/>
              <a:t>possibilities</a:t>
            </a:r>
            <a:r>
              <a:rPr lang="es-ES" sz="1500" dirty="0"/>
              <a:t> in </a:t>
            </a:r>
            <a:r>
              <a:rPr lang="es-ES" sz="1500" dirty="0" err="1"/>
              <a:t>the</a:t>
            </a:r>
            <a:r>
              <a:rPr lang="es-ES" sz="1500" dirty="0"/>
              <a:t> </a:t>
            </a:r>
            <a:r>
              <a:rPr lang="es-ES" sz="1500" dirty="0" err="1" smtClean="0"/>
              <a:t>market</a:t>
            </a:r>
            <a:r>
              <a:rPr lang="es-ES" sz="1500" dirty="0" smtClean="0"/>
              <a:t>:</a:t>
            </a:r>
            <a:r>
              <a:rPr lang="es-ES" sz="1500" dirty="0" smtClean="0">
                <a:solidFill>
                  <a:srgbClr val="CC3300"/>
                </a:solidFill>
              </a:rPr>
              <a:t> </a:t>
            </a:r>
            <a:r>
              <a:rPr lang="es-ES" sz="1500" dirty="0" err="1"/>
              <a:t>Technicolour</a:t>
            </a:r>
            <a:r>
              <a:rPr lang="es-ES" sz="1500" dirty="0"/>
              <a:t>, </a:t>
            </a:r>
            <a:r>
              <a:rPr lang="es-ES" sz="1500" dirty="0" err="1"/>
              <a:t>Walking</a:t>
            </a:r>
            <a:r>
              <a:rPr lang="es-ES" sz="1500" dirty="0"/>
              <a:t> </a:t>
            </a:r>
            <a:r>
              <a:rPr lang="es-ES" sz="1500" dirty="0" err="1"/>
              <a:t>Technicolour</a:t>
            </a:r>
            <a:r>
              <a:rPr lang="es-ES" sz="1500" dirty="0"/>
              <a:t>, </a:t>
            </a:r>
            <a:r>
              <a:rPr lang="es-ES" sz="1500" dirty="0" err="1"/>
              <a:t>Conformal</a:t>
            </a:r>
            <a:r>
              <a:rPr lang="es-ES" sz="1500" dirty="0"/>
              <a:t> </a:t>
            </a:r>
            <a:r>
              <a:rPr lang="es-ES" sz="1500" dirty="0" err="1"/>
              <a:t>Technicolour</a:t>
            </a:r>
            <a:r>
              <a:rPr lang="es-ES" sz="1500" dirty="0"/>
              <a:t>, Extra </a:t>
            </a:r>
            <a:r>
              <a:rPr lang="es-ES" sz="1500" dirty="0" err="1"/>
              <a:t>Dimensions</a:t>
            </a:r>
            <a:r>
              <a:rPr lang="es-ES" sz="1500" dirty="0" smtClean="0"/>
              <a:t>…</a:t>
            </a:r>
            <a:endParaRPr lang="es-ES" sz="1500" dirty="0"/>
          </a:p>
        </p:txBody>
      </p:sp>
      <p:sp>
        <p:nvSpPr>
          <p:cNvPr id="38" name="Flecha derecha 37"/>
          <p:cNvSpPr/>
          <p:nvPr/>
        </p:nvSpPr>
        <p:spPr>
          <a:xfrm>
            <a:off x="6012160" y="1628800"/>
            <a:ext cx="576064" cy="576064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9" name="Flecha derecha 38"/>
          <p:cNvSpPr/>
          <p:nvPr/>
        </p:nvSpPr>
        <p:spPr>
          <a:xfrm>
            <a:off x="6012160" y="3501008"/>
            <a:ext cx="576064" cy="576064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0" name="Flecha derecha 39"/>
          <p:cNvSpPr/>
          <p:nvPr/>
        </p:nvSpPr>
        <p:spPr>
          <a:xfrm>
            <a:off x="6012160" y="5229200"/>
            <a:ext cx="576064" cy="576064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1" name="CuadroTexto 40"/>
          <p:cNvSpPr txBox="1"/>
          <p:nvPr/>
        </p:nvSpPr>
        <p:spPr>
          <a:xfrm>
            <a:off x="6804248" y="5229200"/>
            <a:ext cx="2160240" cy="553998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1500" dirty="0" smtClean="0">
                <a:solidFill>
                  <a:srgbClr val="0000FF"/>
                </a:solidFill>
              </a:rPr>
              <a:t>Oblique </a:t>
            </a:r>
            <a:r>
              <a:rPr lang="es-ES_tradnl" sz="1500" dirty="0" err="1" smtClean="0">
                <a:solidFill>
                  <a:srgbClr val="0000FF"/>
                </a:solidFill>
              </a:rPr>
              <a:t>Electroweak</a:t>
            </a:r>
            <a:r>
              <a:rPr lang="es-ES_tradnl" sz="1500" dirty="0" smtClean="0">
                <a:solidFill>
                  <a:srgbClr val="0000FF"/>
                </a:solidFill>
              </a:rPr>
              <a:t> Observables**</a:t>
            </a:r>
            <a:endParaRPr lang="es-ES_tradnl" sz="1500" dirty="0">
              <a:solidFill>
                <a:srgbClr val="0000FF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5496" y="6381328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** </a:t>
            </a:r>
            <a:r>
              <a:rPr lang="es-ES_tradnl" sz="1000" dirty="0" err="1" smtClean="0"/>
              <a:t>Peskin</a:t>
            </a:r>
            <a:r>
              <a:rPr lang="es-ES_tradnl" sz="1000" dirty="0" smtClean="0"/>
              <a:t> and </a:t>
            </a:r>
            <a:r>
              <a:rPr lang="es-ES_tradnl" sz="1000" dirty="0" err="1" smtClean="0"/>
              <a:t>Takeuchi</a:t>
            </a:r>
            <a:r>
              <a:rPr lang="es-ES_tradnl" sz="1000" dirty="0" smtClean="0"/>
              <a:t> </a:t>
            </a:r>
            <a:r>
              <a:rPr lang="fr-FR" sz="1000" dirty="0" smtClean="0"/>
              <a:t>’</a:t>
            </a:r>
            <a:r>
              <a:rPr lang="es-ES_tradnl" sz="1000" dirty="0" smtClean="0"/>
              <a:t>92.</a:t>
            </a:r>
            <a:endParaRPr lang="es-ES_tradnl" sz="1000" dirty="0"/>
          </a:p>
        </p:txBody>
      </p:sp>
      <p:sp>
        <p:nvSpPr>
          <p:cNvPr id="22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120680" cy="251842"/>
          </a:xfrm>
        </p:spPr>
        <p:txBody>
          <a:bodyPr/>
          <a:lstStyle/>
          <a:p>
            <a:pPr>
              <a:defRPr/>
            </a:pPr>
            <a:r>
              <a:rPr lang="es-ES_tradnl" sz="1200" dirty="0" err="1" smtClean="0">
                <a:solidFill>
                  <a:srgbClr val="CC3300"/>
                </a:solidFill>
              </a:rPr>
              <a:t>Viability</a:t>
            </a:r>
            <a:r>
              <a:rPr lang="es-ES_tradnl" sz="1200" dirty="0" smtClean="0">
                <a:solidFill>
                  <a:srgbClr val="CC3300"/>
                </a:solidFill>
              </a:rPr>
              <a:t> of </a:t>
            </a:r>
            <a:r>
              <a:rPr lang="es-ES_tradnl" sz="1200" dirty="0" err="1" smtClean="0">
                <a:solidFill>
                  <a:srgbClr val="CC3300"/>
                </a:solidFill>
              </a:rPr>
              <a:t>Higgsless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models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within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the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Electroweak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Precision</a:t>
            </a:r>
            <a:r>
              <a:rPr lang="es-ES_tradnl" sz="1200" dirty="0" smtClean="0">
                <a:solidFill>
                  <a:srgbClr val="CC3300"/>
                </a:solidFill>
              </a:rPr>
              <a:t> Observables</a:t>
            </a:r>
            <a:r>
              <a:rPr lang="es-ES_tradnl" sz="1200" dirty="0" smtClean="0">
                <a:solidFill>
                  <a:srgbClr val="3366FF"/>
                </a:solidFill>
              </a:rPr>
              <a:t>, I. Rosell </a:t>
            </a:r>
            <a:endParaRPr lang="es-ES" sz="12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3" grpId="0"/>
      <p:bldP spid="36" grpId="0" animBg="1"/>
      <p:bldP spid="4" grpId="0"/>
      <p:bldP spid="5" grpId="0"/>
      <p:bldP spid="6" grpId="0"/>
      <p:bldP spid="7" grpId="0"/>
      <p:bldP spid="10" grpId="0"/>
      <p:bldP spid="38" grpId="0" animBg="1"/>
      <p:bldP spid="39" grpId="0" animBg="1"/>
      <p:bldP spid="40" grpId="0" animBg="1"/>
      <p:bldP spid="41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71"/>
          <p:cNvSpPr>
            <a:spLocks noChangeShapeType="1"/>
          </p:cNvSpPr>
          <p:nvPr/>
        </p:nvSpPr>
        <p:spPr bwMode="auto">
          <a:xfrm>
            <a:off x="3352800" y="6248400"/>
            <a:ext cx="2592388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</p:spPr>
        <p:txBody>
          <a:bodyPr/>
          <a:lstStyle/>
          <a:p>
            <a:pPr>
              <a:defRPr/>
            </a:pPr>
            <a:fld id="{6BF9C385-A403-074B-9D21-C7F0FECEB122}" type="slidenum">
              <a:rPr lang="es-ES" sz="1200" smtClean="0">
                <a:solidFill>
                  <a:srgbClr val="0000FF"/>
                </a:solidFill>
              </a:rPr>
              <a:pPr>
                <a:defRPr/>
              </a:pPr>
              <a:t>4</a:t>
            </a:fld>
            <a:r>
              <a:rPr lang="es-ES" sz="1200" dirty="0" smtClean="0">
                <a:solidFill>
                  <a:srgbClr val="0000FF"/>
                </a:solidFill>
              </a:rPr>
              <a:t>/15</a:t>
            </a:r>
            <a:endParaRPr lang="es-ES" sz="1200" dirty="0">
              <a:solidFill>
                <a:srgbClr val="0000FF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267744" y="260648"/>
            <a:ext cx="5294144" cy="323165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s-ES_tradnl" sz="1500" b="1" dirty="0" err="1" smtClean="0"/>
              <a:t>Why</a:t>
            </a:r>
            <a:r>
              <a:rPr lang="es-ES_tradnl" sz="1500" b="1" dirty="0" smtClean="0"/>
              <a:t> am I </a:t>
            </a:r>
            <a:r>
              <a:rPr lang="es-ES_tradnl" sz="1500" b="1" dirty="0" err="1" smtClean="0"/>
              <a:t>talking</a:t>
            </a:r>
            <a:r>
              <a:rPr lang="es-ES_tradnl" sz="1500" b="1" dirty="0" smtClean="0"/>
              <a:t> </a:t>
            </a:r>
            <a:r>
              <a:rPr lang="es-ES_tradnl" sz="1500" b="1" dirty="0" err="1" smtClean="0"/>
              <a:t>about</a:t>
            </a:r>
            <a:r>
              <a:rPr lang="es-ES_tradnl" sz="1500" b="1" dirty="0" smtClean="0"/>
              <a:t> EWSB at </a:t>
            </a:r>
            <a:r>
              <a:rPr lang="es-ES_tradnl" sz="1500" b="1" dirty="0" err="1" smtClean="0">
                <a:solidFill>
                  <a:srgbClr val="CC3300"/>
                </a:solidFill>
              </a:rPr>
              <a:t>Chiral</a:t>
            </a:r>
            <a:r>
              <a:rPr lang="es-ES_tradnl" sz="1500" b="1" dirty="0" smtClean="0">
                <a:solidFill>
                  <a:srgbClr val="CC3300"/>
                </a:solidFill>
              </a:rPr>
              <a:t> Dynamics 2012?</a:t>
            </a:r>
            <a:endParaRPr lang="es-ES_tradnl" sz="1500" b="1" dirty="0">
              <a:solidFill>
                <a:srgbClr val="CC33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23528" y="764704"/>
            <a:ext cx="83529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smtClean="0"/>
              <a:t>i) In </a:t>
            </a:r>
            <a:r>
              <a:rPr lang="es-ES" sz="1500" dirty="0" err="1" smtClean="0"/>
              <a:t>the</a:t>
            </a:r>
            <a:r>
              <a:rPr lang="es-ES" sz="1500" dirty="0" smtClean="0"/>
              <a:t> </a:t>
            </a:r>
            <a:r>
              <a:rPr lang="es-ES" sz="1500" dirty="0" err="1" smtClean="0"/>
              <a:t>limit</a:t>
            </a:r>
            <a:r>
              <a:rPr lang="es-ES" sz="1500" dirty="0" smtClean="0"/>
              <a:t> </a:t>
            </a:r>
            <a:r>
              <a:rPr lang="es-ES" sz="1500" dirty="0" err="1" smtClean="0"/>
              <a:t>where</a:t>
            </a:r>
            <a:r>
              <a:rPr lang="es-ES" sz="1500" dirty="0" smtClean="0"/>
              <a:t> </a:t>
            </a:r>
            <a:r>
              <a:rPr lang="es-ES" sz="1500" dirty="0" err="1" smtClean="0"/>
              <a:t>the</a:t>
            </a:r>
            <a:r>
              <a:rPr lang="es-ES" sz="1500" dirty="0" smtClean="0"/>
              <a:t> U(1)</a:t>
            </a:r>
            <a:r>
              <a:rPr lang="es-ES" sz="1500" baseline="-25000" dirty="0" smtClean="0"/>
              <a:t>Y</a:t>
            </a:r>
            <a:r>
              <a:rPr lang="es-ES" sz="1500" dirty="0" smtClean="0"/>
              <a:t> </a:t>
            </a:r>
            <a:r>
              <a:rPr lang="es-ES" sz="1500" dirty="0" err="1" smtClean="0"/>
              <a:t>coupling</a:t>
            </a:r>
            <a:r>
              <a:rPr lang="es-ES" sz="1500" dirty="0" smtClean="0"/>
              <a:t> g’ </a:t>
            </a:r>
            <a:r>
              <a:rPr lang="es-ES" sz="1500" dirty="0" err="1" smtClean="0"/>
              <a:t>is</a:t>
            </a:r>
            <a:r>
              <a:rPr lang="es-ES" sz="1500" dirty="0" smtClean="0"/>
              <a:t> </a:t>
            </a:r>
            <a:r>
              <a:rPr lang="es-ES" sz="1500" dirty="0" err="1" smtClean="0"/>
              <a:t>neglected</a:t>
            </a:r>
            <a:r>
              <a:rPr lang="es-ES" sz="1500" dirty="0" smtClean="0"/>
              <a:t>, </a:t>
            </a:r>
            <a:r>
              <a:rPr lang="es-ES" sz="1500" dirty="0" err="1" smtClean="0"/>
              <a:t>the</a:t>
            </a:r>
            <a:r>
              <a:rPr lang="es-ES" sz="1500" dirty="0" smtClean="0"/>
              <a:t> </a:t>
            </a:r>
            <a:r>
              <a:rPr lang="es-ES" sz="1500" dirty="0" err="1" smtClean="0"/>
              <a:t>Lagrangian</a:t>
            </a:r>
            <a:r>
              <a:rPr lang="es-ES" sz="1500" dirty="0" smtClean="0"/>
              <a:t> </a:t>
            </a:r>
            <a:r>
              <a:rPr lang="es-ES" sz="1500" dirty="0" err="1" smtClean="0"/>
              <a:t>is</a:t>
            </a:r>
            <a:r>
              <a:rPr lang="es-ES" sz="1500" dirty="0" smtClean="0"/>
              <a:t> </a:t>
            </a:r>
            <a:r>
              <a:rPr lang="es-ES" sz="1500" dirty="0" err="1" smtClean="0"/>
              <a:t>invariant</a:t>
            </a:r>
            <a:r>
              <a:rPr lang="es-ES" sz="1500" dirty="0" smtClean="0"/>
              <a:t> </a:t>
            </a:r>
            <a:r>
              <a:rPr lang="es-ES" sz="1500" dirty="0" err="1" smtClean="0"/>
              <a:t>under</a:t>
            </a:r>
            <a:r>
              <a:rPr lang="es-ES" sz="1500" dirty="0" smtClean="0"/>
              <a:t> global SU(2)</a:t>
            </a:r>
            <a:r>
              <a:rPr lang="es-ES" sz="1500" baseline="-25000" dirty="0" smtClean="0"/>
              <a:t>L</a:t>
            </a:r>
            <a:r>
              <a:rPr lang="es-ES" sz="1500" dirty="0" smtClean="0"/>
              <a:t> x SU(2)</a:t>
            </a:r>
            <a:r>
              <a:rPr lang="es-ES" sz="1500" baseline="-25000" dirty="0" smtClean="0"/>
              <a:t>R</a:t>
            </a:r>
            <a:r>
              <a:rPr lang="es-ES" sz="1500" dirty="0" smtClean="0"/>
              <a:t> </a:t>
            </a:r>
            <a:r>
              <a:rPr lang="es-ES" sz="1500" dirty="0" err="1" smtClean="0"/>
              <a:t>transformations</a:t>
            </a:r>
            <a:r>
              <a:rPr lang="es-ES" sz="1500" dirty="0" smtClean="0"/>
              <a:t>. </a:t>
            </a:r>
            <a:r>
              <a:rPr lang="es-ES" sz="1500" dirty="0" err="1" smtClean="0"/>
              <a:t>The</a:t>
            </a:r>
            <a:r>
              <a:rPr lang="es-ES" sz="1500" dirty="0" smtClean="0"/>
              <a:t> </a:t>
            </a:r>
            <a:r>
              <a:rPr lang="es-ES" sz="1500" dirty="0" err="1" smtClean="0">
                <a:solidFill>
                  <a:srgbClr val="0000FF"/>
                </a:solidFill>
              </a:rPr>
              <a:t>Electroweak</a:t>
            </a:r>
            <a:r>
              <a:rPr lang="es-ES" sz="1500" dirty="0" smtClean="0">
                <a:solidFill>
                  <a:srgbClr val="0000FF"/>
                </a:solidFill>
              </a:rPr>
              <a:t> </a:t>
            </a:r>
            <a:r>
              <a:rPr lang="es-ES" sz="1500" dirty="0" err="1" smtClean="0">
                <a:solidFill>
                  <a:srgbClr val="0000FF"/>
                </a:solidFill>
              </a:rPr>
              <a:t>Symmetry</a:t>
            </a:r>
            <a:r>
              <a:rPr lang="es-ES" sz="1500" dirty="0" smtClean="0">
                <a:solidFill>
                  <a:srgbClr val="0000FF"/>
                </a:solidFill>
              </a:rPr>
              <a:t> </a:t>
            </a:r>
            <a:r>
              <a:rPr lang="es-ES" sz="1500" dirty="0" err="1" smtClean="0">
                <a:solidFill>
                  <a:srgbClr val="0000FF"/>
                </a:solidFill>
              </a:rPr>
              <a:t>Breaking</a:t>
            </a:r>
            <a:r>
              <a:rPr lang="es-ES" sz="1500" dirty="0" smtClean="0">
                <a:solidFill>
                  <a:srgbClr val="0000FF"/>
                </a:solidFill>
              </a:rPr>
              <a:t> </a:t>
            </a:r>
            <a:r>
              <a:rPr lang="es-ES" sz="1500" dirty="0" smtClean="0"/>
              <a:t>(EWSB) </a:t>
            </a:r>
            <a:r>
              <a:rPr lang="es-ES" sz="1500" dirty="0" err="1" smtClean="0"/>
              <a:t>turns</a:t>
            </a:r>
            <a:r>
              <a:rPr lang="es-ES" sz="1500" dirty="0" smtClean="0"/>
              <a:t> </a:t>
            </a:r>
            <a:r>
              <a:rPr lang="es-ES" sz="1500" dirty="0" err="1" smtClean="0"/>
              <a:t>out</a:t>
            </a:r>
            <a:r>
              <a:rPr lang="es-ES" sz="1500" dirty="0" smtClean="0"/>
              <a:t> </a:t>
            </a:r>
            <a:r>
              <a:rPr lang="es-ES" sz="1500" dirty="0" err="1" smtClean="0"/>
              <a:t>to</a:t>
            </a:r>
            <a:r>
              <a:rPr lang="es-ES" sz="1500" dirty="0" smtClean="0"/>
              <a:t> be </a:t>
            </a:r>
            <a:r>
              <a:rPr lang="es-ES" sz="1500" dirty="0" smtClean="0">
                <a:solidFill>
                  <a:srgbClr val="0000FF"/>
                </a:solidFill>
              </a:rPr>
              <a:t>SU(2)</a:t>
            </a:r>
            <a:r>
              <a:rPr lang="es-ES" sz="1500" baseline="-25000" dirty="0" smtClean="0">
                <a:solidFill>
                  <a:srgbClr val="0000FF"/>
                </a:solidFill>
              </a:rPr>
              <a:t>L</a:t>
            </a:r>
            <a:r>
              <a:rPr lang="es-ES" sz="1500" dirty="0" smtClean="0">
                <a:solidFill>
                  <a:srgbClr val="0000FF"/>
                </a:solidFill>
              </a:rPr>
              <a:t> x SU(2)</a:t>
            </a:r>
            <a:r>
              <a:rPr lang="es-ES" sz="1500" baseline="-25000" dirty="0" smtClean="0">
                <a:solidFill>
                  <a:srgbClr val="0000FF"/>
                </a:solidFill>
              </a:rPr>
              <a:t>R</a:t>
            </a:r>
            <a:r>
              <a:rPr lang="es-ES" sz="1500" dirty="0" smtClean="0">
                <a:solidFill>
                  <a:srgbClr val="0000FF"/>
                </a:solidFill>
              </a:rPr>
              <a:t> </a:t>
            </a:r>
            <a:r>
              <a:rPr lang="es-ES" sz="1500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s-ES" sz="1500" dirty="0" smtClean="0">
                <a:solidFill>
                  <a:srgbClr val="0000FF"/>
                </a:solidFill>
              </a:rPr>
              <a:t> SU(2)</a:t>
            </a:r>
            <a:r>
              <a:rPr lang="es-ES" sz="1500" baseline="-25000" dirty="0" smtClean="0">
                <a:solidFill>
                  <a:srgbClr val="0000FF"/>
                </a:solidFill>
              </a:rPr>
              <a:t>L+R</a:t>
            </a:r>
            <a:r>
              <a:rPr lang="es-ES" sz="1500" dirty="0" smtClean="0">
                <a:solidFill>
                  <a:srgbClr val="0000FF"/>
                </a:solidFill>
              </a:rPr>
              <a:t> </a:t>
            </a:r>
            <a:r>
              <a:rPr lang="es-ES" sz="1500" dirty="0" smtClean="0"/>
              <a:t>(</a:t>
            </a:r>
            <a:r>
              <a:rPr lang="es-ES" sz="1500" dirty="0" smtClean="0">
                <a:solidFill>
                  <a:srgbClr val="0000FF"/>
                </a:solidFill>
              </a:rPr>
              <a:t>custodial </a:t>
            </a:r>
            <a:r>
              <a:rPr lang="es-ES" sz="1500" dirty="0" err="1" smtClean="0">
                <a:solidFill>
                  <a:srgbClr val="0000FF"/>
                </a:solidFill>
              </a:rPr>
              <a:t>symmetry</a:t>
            </a:r>
            <a:r>
              <a:rPr lang="es-ES" sz="1500" dirty="0" smtClean="0"/>
              <a:t>).</a:t>
            </a:r>
            <a:endParaRPr lang="es-ES" sz="1500" baseline="-250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23528" y="1772816"/>
            <a:ext cx="83529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smtClean="0"/>
              <a:t>ii) </a:t>
            </a:r>
            <a:r>
              <a:rPr lang="es-ES" sz="1500" dirty="0" err="1" smtClean="0"/>
              <a:t>Absolutely</a:t>
            </a:r>
            <a:r>
              <a:rPr lang="es-ES" sz="1500" dirty="0" smtClean="0"/>
              <a:t> similar </a:t>
            </a:r>
            <a:r>
              <a:rPr lang="es-ES" sz="1500" dirty="0" err="1" smtClean="0"/>
              <a:t>to</a:t>
            </a:r>
            <a:r>
              <a:rPr lang="es-ES" sz="1500" dirty="0" smtClean="0"/>
              <a:t> </a:t>
            </a:r>
            <a:r>
              <a:rPr lang="es-ES" sz="1500" dirty="0" err="1" smtClean="0"/>
              <a:t>the</a:t>
            </a:r>
            <a:r>
              <a:rPr lang="es-ES" sz="1500" dirty="0" smtClean="0"/>
              <a:t> </a:t>
            </a:r>
            <a:r>
              <a:rPr lang="es-ES" sz="1500" dirty="0" err="1" smtClean="0">
                <a:solidFill>
                  <a:srgbClr val="CC3300"/>
                </a:solidFill>
              </a:rPr>
              <a:t>Chiral</a:t>
            </a:r>
            <a:r>
              <a:rPr lang="es-ES" sz="1500" dirty="0" smtClean="0">
                <a:solidFill>
                  <a:srgbClr val="CC3300"/>
                </a:solidFill>
              </a:rPr>
              <a:t> </a:t>
            </a:r>
            <a:r>
              <a:rPr lang="es-ES" sz="1500" dirty="0" err="1" smtClean="0">
                <a:solidFill>
                  <a:srgbClr val="CC3300"/>
                </a:solidFill>
              </a:rPr>
              <a:t>Symmetry</a:t>
            </a:r>
            <a:r>
              <a:rPr lang="es-ES" sz="1500" dirty="0" smtClean="0">
                <a:solidFill>
                  <a:srgbClr val="CC3300"/>
                </a:solidFill>
              </a:rPr>
              <a:t> </a:t>
            </a:r>
            <a:r>
              <a:rPr lang="es-ES" sz="1500" dirty="0" err="1" smtClean="0">
                <a:solidFill>
                  <a:srgbClr val="CC3300"/>
                </a:solidFill>
              </a:rPr>
              <a:t>Breaking</a:t>
            </a:r>
            <a:r>
              <a:rPr lang="es-ES" sz="1500" dirty="0" smtClean="0">
                <a:solidFill>
                  <a:srgbClr val="CC3300"/>
                </a:solidFill>
              </a:rPr>
              <a:t> </a:t>
            </a:r>
            <a:r>
              <a:rPr lang="es-ES" sz="1500" dirty="0" smtClean="0"/>
              <a:t>(</a:t>
            </a:r>
            <a:r>
              <a:rPr lang="es-ES" sz="1500" dirty="0" err="1" smtClean="0"/>
              <a:t>ChSB</a:t>
            </a:r>
            <a:r>
              <a:rPr lang="es-ES" sz="1500" dirty="0" smtClean="0"/>
              <a:t>) </a:t>
            </a:r>
            <a:r>
              <a:rPr lang="es-ES" sz="1500" dirty="0" err="1" smtClean="0"/>
              <a:t>occuring</a:t>
            </a:r>
            <a:r>
              <a:rPr lang="es-ES" sz="1500" dirty="0" smtClean="0"/>
              <a:t> in </a:t>
            </a:r>
            <a:r>
              <a:rPr lang="es-ES" sz="1500" dirty="0" smtClean="0">
                <a:solidFill>
                  <a:srgbClr val="CC3300"/>
                </a:solidFill>
              </a:rPr>
              <a:t>QCD</a:t>
            </a:r>
            <a:r>
              <a:rPr lang="es-ES" sz="1500" dirty="0"/>
              <a:t>. So </a:t>
            </a:r>
            <a:r>
              <a:rPr lang="es-ES" sz="1500" dirty="0" err="1"/>
              <a:t>the</a:t>
            </a:r>
            <a:r>
              <a:rPr lang="es-ES" sz="1500" dirty="0"/>
              <a:t> </a:t>
            </a:r>
            <a:r>
              <a:rPr lang="es-ES" sz="1500" dirty="0" err="1"/>
              <a:t>same</a:t>
            </a:r>
            <a:r>
              <a:rPr lang="es-ES" sz="1500" dirty="0"/>
              <a:t> pion </a:t>
            </a:r>
            <a:r>
              <a:rPr lang="es-ES" sz="1500" dirty="0" err="1"/>
              <a:t>Lagrangian</a:t>
            </a:r>
            <a:r>
              <a:rPr lang="es-ES" sz="1500" dirty="0"/>
              <a:t> describes </a:t>
            </a:r>
            <a:r>
              <a:rPr lang="es-ES" sz="1500" dirty="0" err="1"/>
              <a:t>the</a:t>
            </a:r>
            <a:r>
              <a:rPr lang="es-ES" sz="1500" dirty="0"/>
              <a:t> </a:t>
            </a:r>
            <a:r>
              <a:rPr lang="es-ES" sz="1500" dirty="0" err="1"/>
              <a:t>Goldstone</a:t>
            </a:r>
            <a:r>
              <a:rPr lang="es-ES" sz="1500" dirty="0"/>
              <a:t> </a:t>
            </a:r>
            <a:r>
              <a:rPr lang="es-ES" sz="1500" dirty="0" err="1"/>
              <a:t>boson</a:t>
            </a:r>
            <a:r>
              <a:rPr lang="es-ES" sz="1500" dirty="0"/>
              <a:t> </a:t>
            </a:r>
            <a:r>
              <a:rPr lang="es-ES" sz="1500" dirty="0" err="1"/>
              <a:t>dynamics</a:t>
            </a:r>
            <a:r>
              <a:rPr lang="es-ES" sz="1500" dirty="0"/>
              <a:t> </a:t>
            </a:r>
            <a:r>
              <a:rPr lang="es-ES" sz="1500" dirty="0" err="1"/>
              <a:t>associated</a:t>
            </a:r>
            <a:r>
              <a:rPr lang="es-ES" sz="1500" dirty="0"/>
              <a:t> </a:t>
            </a:r>
            <a:r>
              <a:rPr lang="es-ES" sz="1500" dirty="0" err="1"/>
              <a:t>with</a:t>
            </a:r>
            <a:r>
              <a:rPr lang="es-ES" sz="1500" dirty="0"/>
              <a:t> </a:t>
            </a:r>
            <a:r>
              <a:rPr lang="es-ES" sz="1500" dirty="0" err="1"/>
              <a:t>the</a:t>
            </a:r>
            <a:r>
              <a:rPr lang="es-ES" sz="1500" dirty="0"/>
              <a:t> EWSB, </a:t>
            </a:r>
            <a:r>
              <a:rPr lang="es-ES" sz="1500" dirty="0" err="1"/>
              <a:t>being</a:t>
            </a:r>
            <a:r>
              <a:rPr lang="es-ES" sz="1500" dirty="0"/>
              <a:t> </a:t>
            </a:r>
            <a:r>
              <a:rPr lang="es-ES" sz="1500" dirty="0" err="1"/>
              <a:t>replaced</a:t>
            </a:r>
            <a:r>
              <a:rPr lang="es-ES" sz="1500" dirty="0"/>
              <a:t> </a:t>
            </a:r>
            <a:r>
              <a:rPr lang="es-ES" sz="1500" dirty="0" smtClean="0">
                <a:solidFill>
                  <a:srgbClr val="CC3300"/>
                </a:solidFill>
              </a:rPr>
              <a:t>f</a:t>
            </a:r>
            <a:r>
              <a:rPr lang="es-ES" sz="1500" baseline="-25000" dirty="0" smtClean="0">
                <a:solidFill>
                  <a:srgbClr val="CC3300"/>
                </a:solidFill>
              </a:rPr>
              <a:t>π</a:t>
            </a:r>
            <a:r>
              <a:rPr lang="es-ES" sz="1500" dirty="0" smtClean="0"/>
              <a:t> </a:t>
            </a:r>
            <a:r>
              <a:rPr lang="es-ES" sz="1500" dirty="0" err="1" smtClean="0"/>
              <a:t>by</a:t>
            </a:r>
            <a:r>
              <a:rPr lang="es-ES" sz="1500" dirty="0" smtClean="0"/>
              <a:t> </a:t>
            </a:r>
            <a:r>
              <a:rPr lang="es-ES" sz="1500" dirty="0">
                <a:solidFill>
                  <a:srgbClr val="0000FF"/>
                </a:solidFill>
              </a:rPr>
              <a:t>v</a:t>
            </a:r>
            <a:r>
              <a:rPr lang="es-ES" sz="1500" dirty="0" smtClean="0">
                <a:solidFill>
                  <a:srgbClr val="0000FF"/>
                </a:solidFill>
              </a:rPr>
              <a:t>=1/√(2G</a:t>
            </a:r>
            <a:r>
              <a:rPr lang="es-ES" sz="1500" baseline="-25000" dirty="0" smtClean="0">
                <a:solidFill>
                  <a:srgbClr val="0000FF"/>
                </a:solidFill>
              </a:rPr>
              <a:t>F</a:t>
            </a:r>
            <a:r>
              <a:rPr lang="es-ES" sz="1500" dirty="0" smtClean="0">
                <a:solidFill>
                  <a:srgbClr val="0000FF"/>
                </a:solidFill>
              </a:rPr>
              <a:t>)=</a:t>
            </a:r>
            <a:r>
              <a:rPr lang="es-ES" sz="1500" dirty="0">
                <a:solidFill>
                  <a:srgbClr val="0000FF"/>
                </a:solidFill>
              </a:rPr>
              <a:t>246 </a:t>
            </a:r>
            <a:r>
              <a:rPr lang="es-ES" sz="1500" dirty="0" err="1">
                <a:solidFill>
                  <a:srgbClr val="0000FF"/>
                </a:solidFill>
              </a:rPr>
              <a:t>GeV</a:t>
            </a:r>
            <a:r>
              <a:rPr lang="es-ES" sz="1500" dirty="0">
                <a:solidFill>
                  <a:srgbClr val="0000FF"/>
                </a:solidFill>
              </a:rPr>
              <a:t>.</a:t>
            </a:r>
            <a:r>
              <a:rPr lang="es-ES" sz="1500" dirty="0"/>
              <a:t> </a:t>
            </a:r>
            <a:r>
              <a:rPr lang="es-ES" sz="1500" dirty="0" err="1"/>
              <a:t>Same</a:t>
            </a:r>
            <a:r>
              <a:rPr lang="es-ES" sz="1500" dirty="0"/>
              <a:t> </a:t>
            </a:r>
            <a:r>
              <a:rPr lang="es-ES" sz="1500" dirty="0" err="1"/>
              <a:t>procedure</a:t>
            </a:r>
            <a:r>
              <a:rPr lang="es-ES" sz="1500" dirty="0"/>
              <a:t> as in </a:t>
            </a:r>
            <a:r>
              <a:rPr lang="es-ES" sz="1500" dirty="0" err="1">
                <a:solidFill>
                  <a:srgbClr val="CC3300"/>
                </a:solidFill>
              </a:rPr>
              <a:t>Chiral</a:t>
            </a:r>
            <a:r>
              <a:rPr lang="es-ES" sz="1500" dirty="0">
                <a:solidFill>
                  <a:srgbClr val="CC3300"/>
                </a:solidFill>
              </a:rPr>
              <a:t> </a:t>
            </a:r>
            <a:r>
              <a:rPr lang="es-ES" sz="1500" dirty="0" err="1">
                <a:solidFill>
                  <a:srgbClr val="CC3300"/>
                </a:solidFill>
              </a:rPr>
              <a:t>Perturbation</a:t>
            </a:r>
            <a:r>
              <a:rPr lang="es-ES" sz="1500" dirty="0">
                <a:solidFill>
                  <a:srgbClr val="CC3300"/>
                </a:solidFill>
              </a:rPr>
              <a:t> </a:t>
            </a:r>
            <a:r>
              <a:rPr lang="es-ES" sz="1500" dirty="0" err="1">
                <a:solidFill>
                  <a:srgbClr val="CC3300"/>
                </a:solidFill>
              </a:rPr>
              <a:t>Theory</a:t>
            </a:r>
            <a:r>
              <a:rPr lang="es-ES" sz="1500" dirty="0"/>
              <a:t> (</a:t>
            </a:r>
            <a:r>
              <a:rPr lang="es-ES" sz="1500" dirty="0" err="1"/>
              <a:t>ChPT</a:t>
            </a:r>
            <a:r>
              <a:rPr lang="es-ES" sz="1500" dirty="0"/>
              <a:t>)*.</a:t>
            </a:r>
            <a:endParaRPr lang="es-ES" sz="1500" baseline="-25000" dirty="0"/>
          </a:p>
          <a:p>
            <a:pPr algn="just"/>
            <a:endParaRPr lang="es-ES" sz="1500" baseline="-250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23528" y="3284984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smtClean="0"/>
              <a:t>iii) </a:t>
            </a:r>
            <a:r>
              <a:rPr lang="es-ES" sz="1500" dirty="0" err="1" smtClean="0"/>
              <a:t>We</a:t>
            </a:r>
            <a:r>
              <a:rPr lang="es-ES" sz="1500" dirty="0" smtClean="0"/>
              <a:t> can introduce </a:t>
            </a:r>
            <a:r>
              <a:rPr lang="es-ES" sz="1500" dirty="0" err="1" smtClean="0"/>
              <a:t>the</a:t>
            </a:r>
            <a:r>
              <a:rPr lang="es-ES" sz="1500" dirty="0" smtClean="0"/>
              <a:t> </a:t>
            </a:r>
            <a:r>
              <a:rPr lang="es-ES" sz="1500" dirty="0" err="1" smtClean="0">
                <a:solidFill>
                  <a:srgbClr val="0000FF"/>
                </a:solidFill>
              </a:rPr>
              <a:t>resonance</a:t>
            </a:r>
            <a:r>
              <a:rPr lang="es-ES" sz="1500" dirty="0" smtClean="0">
                <a:solidFill>
                  <a:srgbClr val="0000FF"/>
                </a:solidFill>
              </a:rPr>
              <a:t> </a:t>
            </a:r>
            <a:r>
              <a:rPr lang="es-ES" sz="1500" dirty="0" err="1" smtClean="0">
                <a:solidFill>
                  <a:srgbClr val="0000FF"/>
                </a:solidFill>
              </a:rPr>
              <a:t>fields</a:t>
            </a:r>
            <a:r>
              <a:rPr lang="es-ES" sz="1500" dirty="0" smtClean="0">
                <a:solidFill>
                  <a:srgbClr val="0000FF"/>
                </a:solidFill>
              </a:rPr>
              <a:t> </a:t>
            </a:r>
            <a:r>
              <a:rPr lang="es-ES" sz="1500" dirty="0" err="1" smtClean="0"/>
              <a:t>needed</a:t>
            </a:r>
            <a:r>
              <a:rPr lang="es-ES" sz="1500" dirty="0" smtClean="0"/>
              <a:t> in </a:t>
            </a:r>
            <a:r>
              <a:rPr lang="es-ES" sz="1500" dirty="0" err="1" smtClean="0">
                <a:solidFill>
                  <a:srgbClr val="0000FF"/>
                </a:solidFill>
              </a:rPr>
              <a:t>strongly-coupled</a:t>
            </a:r>
            <a:r>
              <a:rPr lang="es-ES" sz="1500" dirty="0" smtClean="0"/>
              <a:t> </a:t>
            </a:r>
            <a:r>
              <a:rPr lang="es-ES" sz="1500" dirty="0" err="1" smtClean="0"/>
              <a:t>Higgsless</a:t>
            </a:r>
            <a:r>
              <a:rPr lang="es-ES" sz="1500" dirty="0" smtClean="0"/>
              <a:t> </a:t>
            </a:r>
            <a:r>
              <a:rPr lang="es-ES" sz="1500" smtClean="0"/>
              <a:t>models</a:t>
            </a:r>
            <a:r>
              <a:rPr lang="es-ES" sz="1500" dirty="0" smtClean="0"/>
              <a:t> in a similar </a:t>
            </a:r>
            <a:r>
              <a:rPr lang="es-ES" sz="1500" dirty="0" err="1" smtClean="0"/>
              <a:t>way</a:t>
            </a:r>
            <a:r>
              <a:rPr lang="es-ES" sz="1500" dirty="0" smtClean="0"/>
              <a:t> as in </a:t>
            </a:r>
            <a:r>
              <a:rPr lang="es-ES" sz="1500" dirty="0" err="1" smtClean="0"/>
              <a:t>ChPT</a:t>
            </a:r>
            <a:r>
              <a:rPr lang="es-ES" sz="1500" dirty="0" smtClean="0"/>
              <a:t>: </a:t>
            </a:r>
            <a:r>
              <a:rPr lang="es-ES" sz="1500" dirty="0" err="1" smtClean="0">
                <a:solidFill>
                  <a:srgbClr val="CC3300"/>
                </a:solidFill>
              </a:rPr>
              <a:t>Resonance</a:t>
            </a:r>
            <a:r>
              <a:rPr lang="es-ES" sz="1500" dirty="0" smtClean="0">
                <a:solidFill>
                  <a:srgbClr val="CC3300"/>
                </a:solidFill>
              </a:rPr>
              <a:t> </a:t>
            </a:r>
            <a:r>
              <a:rPr lang="es-ES" sz="1500" dirty="0" err="1" smtClean="0">
                <a:solidFill>
                  <a:srgbClr val="CC3300"/>
                </a:solidFill>
              </a:rPr>
              <a:t>Chiral</a:t>
            </a:r>
            <a:r>
              <a:rPr lang="es-ES" sz="1500" dirty="0" smtClean="0">
                <a:solidFill>
                  <a:srgbClr val="CC3300"/>
                </a:solidFill>
              </a:rPr>
              <a:t> </a:t>
            </a:r>
            <a:r>
              <a:rPr lang="es-ES" sz="1500" dirty="0" err="1" smtClean="0">
                <a:solidFill>
                  <a:srgbClr val="CC3300"/>
                </a:solidFill>
              </a:rPr>
              <a:t>Theory</a:t>
            </a:r>
            <a:r>
              <a:rPr lang="es-ES" sz="1500" dirty="0" smtClean="0">
                <a:solidFill>
                  <a:srgbClr val="CC3300"/>
                </a:solidFill>
              </a:rPr>
              <a:t> </a:t>
            </a:r>
            <a:r>
              <a:rPr lang="es-ES" sz="1500" dirty="0" smtClean="0"/>
              <a:t>(</a:t>
            </a:r>
            <a:r>
              <a:rPr lang="es-ES" sz="1500" dirty="0" err="1" smtClean="0"/>
              <a:t>RChT</a:t>
            </a:r>
            <a:r>
              <a:rPr lang="es-ES" sz="1500" dirty="0" smtClean="0"/>
              <a:t>)**.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23528" y="4941168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smtClean="0"/>
              <a:t>iv) </a:t>
            </a:r>
            <a:r>
              <a:rPr lang="es-ES" sz="1500" dirty="0" err="1" smtClean="0"/>
              <a:t>Actually</a:t>
            </a:r>
            <a:r>
              <a:rPr lang="es-ES" sz="1500" dirty="0" smtClean="0"/>
              <a:t>, </a:t>
            </a:r>
            <a:r>
              <a:rPr lang="es-ES" sz="1500" dirty="0" err="1" smtClean="0"/>
              <a:t>the</a:t>
            </a:r>
            <a:r>
              <a:rPr lang="es-ES" sz="1500" dirty="0" smtClean="0"/>
              <a:t> </a:t>
            </a:r>
            <a:r>
              <a:rPr lang="es-ES" sz="1500" dirty="0" err="1" smtClean="0">
                <a:solidFill>
                  <a:srgbClr val="0000FF"/>
                </a:solidFill>
              </a:rPr>
              <a:t>estimation</a:t>
            </a:r>
            <a:r>
              <a:rPr lang="es-ES" sz="1500" dirty="0" smtClean="0">
                <a:solidFill>
                  <a:srgbClr val="0000FF"/>
                </a:solidFill>
              </a:rPr>
              <a:t> of </a:t>
            </a:r>
            <a:r>
              <a:rPr lang="es-ES" sz="1500" dirty="0" err="1" smtClean="0">
                <a:solidFill>
                  <a:srgbClr val="0000FF"/>
                </a:solidFill>
              </a:rPr>
              <a:t>the</a:t>
            </a:r>
            <a:r>
              <a:rPr lang="es-ES" sz="1500" dirty="0" smtClean="0">
                <a:solidFill>
                  <a:srgbClr val="0000FF"/>
                </a:solidFill>
              </a:rPr>
              <a:t> S </a:t>
            </a:r>
            <a:r>
              <a:rPr lang="es-ES" sz="1500" dirty="0" err="1" smtClean="0">
                <a:solidFill>
                  <a:srgbClr val="0000FF"/>
                </a:solidFill>
              </a:rPr>
              <a:t>parameter</a:t>
            </a:r>
            <a:r>
              <a:rPr lang="es-ES" sz="1500" dirty="0" smtClean="0">
                <a:solidFill>
                  <a:srgbClr val="0000FF"/>
                </a:solidFill>
              </a:rPr>
              <a:t> in </a:t>
            </a:r>
            <a:r>
              <a:rPr lang="es-ES" sz="1500" dirty="0" err="1" smtClean="0">
                <a:solidFill>
                  <a:srgbClr val="0000FF"/>
                </a:solidFill>
              </a:rPr>
              <a:t>strongly-coupled</a:t>
            </a:r>
            <a:r>
              <a:rPr lang="es-ES" sz="1500" dirty="0" smtClean="0">
                <a:solidFill>
                  <a:srgbClr val="0000FF"/>
                </a:solidFill>
              </a:rPr>
              <a:t> EW </a:t>
            </a:r>
            <a:r>
              <a:rPr lang="es-ES" sz="1500" dirty="0" err="1" smtClean="0">
                <a:solidFill>
                  <a:srgbClr val="0000FF"/>
                </a:solidFill>
              </a:rPr>
              <a:t>models</a:t>
            </a:r>
            <a:r>
              <a:rPr lang="es-ES" sz="1500" dirty="0" smtClean="0"/>
              <a:t> </a:t>
            </a:r>
            <a:r>
              <a:rPr lang="es-ES" sz="1500" dirty="0" err="1" smtClean="0"/>
              <a:t>is</a:t>
            </a:r>
            <a:r>
              <a:rPr lang="es-ES" sz="1500" dirty="0" smtClean="0"/>
              <a:t> </a:t>
            </a:r>
            <a:r>
              <a:rPr lang="es-ES" sz="1500" dirty="0" err="1" smtClean="0"/>
              <a:t>equivalent</a:t>
            </a:r>
            <a:r>
              <a:rPr lang="es-ES" sz="1500" dirty="0" smtClean="0"/>
              <a:t> </a:t>
            </a:r>
            <a:r>
              <a:rPr lang="es-ES" sz="1500" dirty="0" err="1" smtClean="0"/>
              <a:t>to</a:t>
            </a:r>
            <a:r>
              <a:rPr lang="es-ES" sz="1500" dirty="0" smtClean="0"/>
              <a:t> </a:t>
            </a:r>
            <a:r>
              <a:rPr lang="es-ES" sz="1500" dirty="0" err="1" smtClean="0"/>
              <a:t>the</a:t>
            </a:r>
            <a:r>
              <a:rPr lang="es-ES" sz="1500" dirty="0" smtClean="0"/>
              <a:t> </a:t>
            </a:r>
            <a:r>
              <a:rPr lang="es-ES" sz="1500" dirty="0" err="1" smtClean="0">
                <a:solidFill>
                  <a:srgbClr val="CC3300"/>
                </a:solidFill>
              </a:rPr>
              <a:t>determination</a:t>
            </a:r>
            <a:r>
              <a:rPr lang="es-ES" sz="1500" dirty="0" smtClean="0">
                <a:solidFill>
                  <a:srgbClr val="CC3300"/>
                </a:solidFill>
              </a:rPr>
              <a:t> of L</a:t>
            </a:r>
            <a:r>
              <a:rPr lang="es-ES" sz="1500" baseline="-25000" dirty="0" smtClean="0">
                <a:solidFill>
                  <a:srgbClr val="CC3300"/>
                </a:solidFill>
              </a:rPr>
              <a:t>10</a:t>
            </a:r>
            <a:r>
              <a:rPr lang="es-ES" sz="1500" dirty="0" smtClean="0">
                <a:solidFill>
                  <a:srgbClr val="CC3300"/>
                </a:solidFill>
              </a:rPr>
              <a:t> in </a:t>
            </a:r>
            <a:r>
              <a:rPr lang="es-ES" sz="1500" dirty="0" err="1" smtClean="0">
                <a:solidFill>
                  <a:srgbClr val="CC3300"/>
                </a:solidFill>
              </a:rPr>
              <a:t>ChPT</a:t>
            </a:r>
            <a:r>
              <a:rPr lang="es-ES" sz="1500" dirty="0" smtClean="0"/>
              <a:t>***.</a:t>
            </a:r>
            <a:endParaRPr lang="es-ES" sz="1500" baseline="-250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7504" y="6597352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*** </a:t>
            </a:r>
            <a:r>
              <a:rPr lang="es-ES_tradnl" sz="1000" dirty="0" err="1" smtClean="0"/>
              <a:t>Pich</a:t>
            </a:r>
            <a:r>
              <a:rPr lang="es-ES_tradnl" sz="1000" dirty="0" smtClean="0"/>
              <a:t>, </a:t>
            </a:r>
            <a:r>
              <a:rPr lang="es-ES_tradnl" sz="1000" dirty="0" smtClean="0">
                <a:solidFill>
                  <a:srgbClr val="CC3300"/>
                </a:solidFill>
              </a:rPr>
              <a:t>IR</a:t>
            </a:r>
            <a:r>
              <a:rPr lang="es-ES_tradnl" sz="1000" dirty="0" smtClean="0"/>
              <a:t>, Sanz-Cillero </a:t>
            </a:r>
            <a:r>
              <a:rPr lang="fr-FR" sz="1000" dirty="0" smtClean="0"/>
              <a:t>’</a:t>
            </a:r>
            <a:r>
              <a:rPr lang="es-ES_tradnl" sz="1000" dirty="0" smtClean="0"/>
              <a:t>08.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07504" y="5733256"/>
            <a:ext cx="23762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/>
              <a:t>* </a:t>
            </a:r>
            <a:r>
              <a:rPr lang="es-ES_tradnl" sz="1000" dirty="0" err="1"/>
              <a:t>Weinberg</a:t>
            </a:r>
            <a:r>
              <a:rPr lang="es-ES_tradnl" sz="1000" dirty="0"/>
              <a:t> ’79</a:t>
            </a:r>
          </a:p>
          <a:p>
            <a:r>
              <a:rPr lang="es-ES_tradnl" sz="1000" dirty="0"/>
              <a:t>* </a:t>
            </a:r>
            <a:r>
              <a:rPr lang="es-ES_tradnl" sz="1000" dirty="0" err="1"/>
              <a:t>Gasser</a:t>
            </a:r>
            <a:r>
              <a:rPr lang="es-ES_tradnl" sz="1000" dirty="0"/>
              <a:t> &amp; </a:t>
            </a:r>
            <a:r>
              <a:rPr lang="es-ES_tradnl" sz="1000" dirty="0" err="1"/>
              <a:t>Leutwyler</a:t>
            </a:r>
            <a:r>
              <a:rPr lang="es-ES_tradnl" sz="1000" dirty="0"/>
              <a:t> ‘84 ‘85</a:t>
            </a:r>
          </a:p>
          <a:p>
            <a:r>
              <a:rPr lang="es-ES_tradnl" sz="1000" dirty="0"/>
              <a:t>* </a:t>
            </a:r>
            <a:r>
              <a:rPr lang="es-ES_tradnl" sz="1000" dirty="0" err="1"/>
              <a:t>Bijnens</a:t>
            </a:r>
            <a:r>
              <a:rPr lang="es-ES_tradnl" sz="1000" dirty="0"/>
              <a:t> et al. ‘99 ‘00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07504" y="6237312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 smtClean="0"/>
              <a:t>**</a:t>
            </a:r>
            <a:r>
              <a:rPr lang="es-ES_tradnl" sz="1000" dirty="0" err="1" smtClean="0"/>
              <a:t>Ecker</a:t>
            </a:r>
            <a:r>
              <a:rPr lang="es-ES_tradnl" sz="1000" dirty="0" smtClean="0"/>
              <a:t> </a:t>
            </a:r>
            <a:r>
              <a:rPr lang="es-ES_tradnl" sz="1000" dirty="0"/>
              <a:t>et al. ’89</a:t>
            </a:r>
          </a:p>
          <a:p>
            <a:r>
              <a:rPr lang="es-ES_tradnl" sz="1000" dirty="0"/>
              <a:t>** </a:t>
            </a:r>
            <a:r>
              <a:rPr lang="es-ES_tradnl" sz="1000" dirty="0" err="1"/>
              <a:t>Cirigliano</a:t>
            </a:r>
            <a:r>
              <a:rPr lang="es-ES_tradnl" sz="1000" dirty="0"/>
              <a:t> et al. ’06</a:t>
            </a:r>
          </a:p>
        </p:txBody>
      </p:sp>
      <p:pic>
        <p:nvPicPr>
          <p:cNvPr id="2" name="Imagen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80928"/>
            <a:ext cx="4127500" cy="444500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971600" y="4149080"/>
            <a:ext cx="3312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smtClean="0"/>
              <a:t>Note </a:t>
            </a:r>
            <a:r>
              <a:rPr lang="es-ES" sz="1500" dirty="0" err="1" smtClean="0"/>
              <a:t>the</a:t>
            </a:r>
            <a:r>
              <a:rPr lang="es-ES" sz="1500" dirty="0" smtClean="0"/>
              <a:t> </a:t>
            </a:r>
            <a:r>
              <a:rPr lang="es-ES" sz="1500" dirty="0" err="1" smtClean="0"/>
              <a:t>implications</a:t>
            </a:r>
            <a:r>
              <a:rPr lang="es-ES" sz="1500" dirty="0" smtClean="0"/>
              <a:t> of a </a:t>
            </a:r>
            <a:r>
              <a:rPr lang="es-ES" sz="1500" dirty="0" err="1" smtClean="0"/>
              <a:t>naïve</a:t>
            </a:r>
            <a:r>
              <a:rPr lang="es-ES" sz="1500" dirty="0" smtClean="0"/>
              <a:t> </a:t>
            </a:r>
            <a:r>
              <a:rPr lang="es-ES" sz="1500" dirty="0" err="1" smtClean="0">
                <a:solidFill>
                  <a:srgbClr val="0000FF"/>
                </a:solidFill>
              </a:rPr>
              <a:t>re</a:t>
            </a:r>
            <a:r>
              <a:rPr lang="es-ES" sz="1500" dirty="0" err="1" smtClean="0">
                <a:solidFill>
                  <a:srgbClr val="CC3300"/>
                </a:solidFill>
              </a:rPr>
              <a:t>scaling</a:t>
            </a:r>
            <a:r>
              <a:rPr lang="es-ES" sz="1500" dirty="0" smtClean="0">
                <a:solidFill>
                  <a:srgbClr val="CC3300"/>
                </a:solidFill>
              </a:rPr>
              <a:t> </a:t>
            </a:r>
            <a:r>
              <a:rPr lang="es-ES" sz="1500" dirty="0" err="1" smtClean="0">
                <a:solidFill>
                  <a:srgbClr val="000000"/>
                </a:solidFill>
              </a:rPr>
              <a:t>from</a:t>
            </a:r>
            <a:r>
              <a:rPr lang="es-ES" sz="1500" dirty="0" smtClean="0">
                <a:solidFill>
                  <a:srgbClr val="CC3300"/>
                </a:solidFill>
              </a:rPr>
              <a:t> QCD </a:t>
            </a:r>
            <a:r>
              <a:rPr lang="es-ES" sz="1500" dirty="0" err="1" smtClean="0"/>
              <a:t>to</a:t>
            </a:r>
            <a:r>
              <a:rPr lang="es-ES" sz="1500" dirty="0" smtClean="0">
                <a:solidFill>
                  <a:srgbClr val="CC3300"/>
                </a:solidFill>
              </a:rPr>
              <a:t> </a:t>
            </a:r>
            <a:r>
              <a:rPr lang="es-ES" sz="1500" dirty="0" smtClean="0">
                <a:solidFill>
                  <a:srgbClr val="0000FF"/>
                </a:solidFill>
              </a:rPr>
              <a:t>EW</a:t>
            </a:r>
            <a:r>
              <a:rPr lang="es-ES" sz="1500" dirty="0" smtClean="0"/>
              <a:t>:</a:t>
            </a:r>
          </a:p>
        </p:txBody>
      </p:sp>
      <p:sp>
        <p:nvSpPr>
          <p:cNvPr id="21" name="AutoShape 48"/>
          <p:cNvSpPr>
            <a:spLocks/>
          </p:cNvSpPr>
          <p:nvPr/>
        </p:nvSpPr>
        <p:spPr bwMode="auto">
          <a:xfrm flipH="1">
            <a:off x="4932040" y="4005064"/>
            <a:ext cx="72008" cy="864096"/>
          </a:xfrm>
          <a:prstGeom prst="leftBrace">
            <a:avLst>
              <a:gd name="adj1" fmla="val 100741"/>
              <a:gd name="adj2" fmla="val 50000"/>
            </a:avLst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5" name="Imagen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35152"/>
            <a:ext cx="3340100" cy="762000"/>
          </a:xfrm>
          <a:prstGeom prst="rect">
            <a:avLst/>
          </a:prstGeom>
        </p:spPr>
      </p:pic>
      <p:sp>
        <p:nvSpPr>
          <p:cNvPr id="22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120680" cy="251842"/>
          </a:xfrm>
        </p:spPr>
        <p:txBody>
          <a:bodyPr/>
          <a:lstStyle/>
          <a:p>
            <a:pPr>
              <a:defRPr/>
            </a:pPr>
            <a:r>
              <a:rPr lang="es-ES_tradnl" sz="1200" dirty="0" err="1" smtClean="0">
                <a:solidFill>
                  <a:srgbClr val="CC3300"/>
                </a:solidFill>
              </a:rPr>
              <a:t>Viability</a:t>
            </a:r>
            <a:r>
              <a:rPr lang="es-ES_tradnl" sz="1200" dirty="0" smtClean="0">
                <a:solidFill>
                  <a:srgbClr val="CC3300"/>
                </a:solidFill>
              </a:rPr>
              <a:t> of </a:t>
            </a:r>
            <a:r>
              <a:rPr lang="es-ES_tradnl" sz="1200" dirty="0" err="1" smtClean="0">
                <a:solidFill>
                  <a:srgbClr val="CC3300"/>
                </a:solidFill>
              </a:rPr>
              <a:t>Higgsless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models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within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the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Electroweak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Precision</a:t>
            </a:r>
            <a:r>
              <a:rPr lang="es-ES_tradnl" sz="1200" dirty="0" smtClean="0">
                <a:solidFill>
                  <a:srgbClr val="CC3300"/>
                </a:solidFill>
              </a:rPr>
              <a:t> Observables</a:t>
            </a:r>
            <a:r>
              <a:rPr lang="es-ES_tradnl" sz="1200" dirty="0" smtClean="0">
                <a:solidFill>
                  <a:srgbClr val="3366FF"/>
                </a:solidFill>
              </a:rPr>
              <a:t>, I. Rosell </a:t>
            </a:r>
            <a:endParaRPr lang="es-ES" sz="1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4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</p:spPr>
        <p:txBody>
          <a:bodyPr/>
          <a:lstStyle/>
          <a:p>
            <a:pPr>
              <a:defRPr/>
            </a:pPr>
            <a:fld id="{6BF9C385-A403-074B-9D21-C7F0FECEB122}" type="slidenum">
              <a:rPr lang="es-ES" sz="1200" smtClean="0">
                <a:solidFill>
                  <a:srgbClr val="0000FF"/>
                </a:solidFill>
              </a:rPr>
              <a:pPr>
                <a:defRPr/>
              </a:pPr>
              <a:t>5</a:t>
            </a:fld>
            <a:r>
              <a:rPr lang="es-ES" sz="1200" dirty="0" smtClean="0">
                <a:solidFill>
                  <a:srgbClr val="0000FF"/>
                </a:solidFill>
              </a:rPr>
              <a:t>/15</a:t>
            </a:r>
            <a:endParaRPr lang="es-ES" sz="1200" dirty="0">
              <a:solidFill>
                <a:srgbClr val="0000FF"/>
              </a:solidFill>
            </a:endParaRPr>
          </a:p>
        </p:txBody>
      </p:sp>
      <p:sp>
        <p:nvSpPr>
          <p:cNvPr id="7" name="Line 71"/>
          <p:cNvSpPr>
            <a:spLocks noChangeShapeType="1"/>
          </p:cNvSpPr>
          <p:nvPr/>
        </p:nvSpPr>
        <p:spPr bwMode="auto">
          <a:xfrm>
            <a:off x="3352800" y="6248400"/>
            <a:ext cx="2592388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7544" y="292586"/>
            <a:ext cx="8064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dirty="0">
                <a:solidFill>
                  <a:srgbClr val="CC3300"/>
                </a:solidFill>
              </a:rPr>
              <a:t>2</a:t>
            </a:r>
            <a:r>
              <a:rPr lang="es-ES" sz="2000" dirty="0" smtClean="0">
                <a:solidFill>
                  <a:srgbClr val="CC3300"/>
                </a:solidFill>
              </a:rPr>
              <a:t>. Oblique </a:t>
            </a:r>
            <a:r>
              <a:rPr lang="es-ES" sz="2000" dirty="0" err="1" smtClean="0">
                <a:solidFill>
                  <a:srgbClr val="CC3300"/>
                </a:solidFill>
              </a:rPr>
              <a:t>Electroweak</a:t>
            </a:r>
            <a:r>
              <a:rPr lang="es-ES" sz="2000" dirty="0" smtClean="0">
                <a:solidFill>
                  <a:srgbClr val="CC3300"/>
                </a:solidFill>
              </a:rPr>
              <a:t> Observables</a:t>
            </a:r>
            <a:endParaRPr lang="es-ES" sz="2000" dirty="0">
              <a:solidFill>
                <a:srgbClr val="CC33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51520" y="909875"/>
            <a:ext cx="864096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smtClean="0"/>
              <a:t>Universal </a:t>
            </a:r>
            <a:r>
              <a:rPr lang="es-ES" sz="1500" dirty="0" err="1"/>
              <a:t>oblique</a:t>
            </a:r>
            <a:r>
              <a:rPr lang="es-ES" sz="1500" dirty="0"/>
              <a:t> </a:t>
            </a:r>
            <a:r>
              <a:rPr lang="es-ES" sz="1500" dirty="0" err="1" smtClean="0"/>
              <a:t>corrections</a:t>
            </a:r>
            <a:r>
              <a:rPr lang="es-ES" sz="1500" dirty="0"/>
              <a:t> </a:t>
            </a:r>
            <a:r>
              <a:rPr lang="es-ES" sz="1500" dirty="0" err="1" smtClean="0"/>
              <a:t>via</a:t>
            </a:r>
            <a:r>
              <a:rPr lang="es-ES" sz="1500" dirty="0" smtClean="0"/>
              <a:t> </a:t>
            </a:r>
            <a:r>
              <a:rPr lang="es-ES" sz="1500" dirty="0" err="1"/>
              <a:t>the</a:t>
            </a:r>
            <a:r>
              <a:rPr lang="es-ES" sz="1500" dirty="0"/>
              <a:t> </a:t>
            </a:r>
            <a:r>
              <a:rPr lang="es-ES" sz="1500" dirty="0">
                <a:solidFill>
                  <a:srgbClr val="0000FF"/>
                </a:solidFill>
              </a:rPr>
              <a:t>EW </a:t>
            </a:r>
            <a:r>
              <a:rPr lang="es-ES" sz="1500" dirty="0" err="1">
                <a:solidFill>
                  <a:srgbClr val="0000FF"/>
                </a:solidFill>
              </a:rPr>
              <a:t>boson</a:t>
            </a:r>
            <a:r>
              <a:rPr lang="es-ES" sz="1500" dirty="0">
                <a:solidFill>
                  <a:srgbClr val="0000FF"/>
                </a:solidFill>
              </a:rPr>
              <a:t> </a:t>
            </a:r>
            <a:r>
              <a:rPr lang="es-ES" sz="1500" dirty="0" err="1">
                <a:solidFill>
                  <a:srgbClr val="0000FF"/>
                </a:solidFill>
              </a:rPr>
              <a:t>self-</a:t>
            </a:r>
            <a:r>
              <a:rPr lang="es-ES" sz="1500" dirty="0" err="1" smtClean="0">
                <a:solidFill>
                  <a:srgbClr val="0000FF"/>
                </a:solidFill>
              </a:rPr>
              <a:t>energies</a:t>
            </a:r>
            <a:r>
              <a:rPr lang="es-ES" sz="1500" dirty="0"/>
              <a:t> </a:t>
            </a:r>
            <a:r>
              <a:rPr lang="es-ES" sz="1500" dirty="0" smtClean="0"/>
              <a:t>(</a:t>
            </a:r>
            <a:r>
              <a:rPr lang="es-ES" sz="1500" dirty="0" err="1" smtClean="0"/>
              <a:t>transverse</a:t>
            </a:r>
            <a:r>
              <a:rPr lang="es-ES" sz="1500" dirty="0" smtClean="0"/>
              <a:t> in </a:t>
            </a:r>
            <a:r>
              <a:rPr lang="es-ES" sz="1500" dirty="0" err="1" smtClean="0"/>
              <a:t>the</a:t>
            </a:r>
            <a:r>
              <a:rPr lang="es-ES" sz="1500" dirty="0" smtClean="0"/>
              <a:t> </a:t>
            </a:r>
            <a:r>
              <a:rPr lang="es-ES" sz="1500" dirty="0" err="1" smtClean="0">
                <a:solidFill>
                  <a:srgbClr val="0000FF"/>
                </a:solidFill>
              </a:rPr>
              <a:t>Landau</a:t>
            </a:r>
            <a:r>
              <a:rPr lang="es-ES" sz="1500" dirty="0" smtClean="0">
                <a:solidFill>
                  <a:srgbClr val="0000FF"/>
                </a:solidFill>
              </a:rPr>
              <a:t> gauge</a:t>
            </a:r>
            <a:r>
              <a:rPr lang="es-ES" sz="1500" dirty="0"/>
              <a:t>)</a:t>
            </a:r>
            <a:endParaRPr lang="es-ES" sz="1500" dirty="0" smtClean="0"/>
          </a:p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endParaRPr lang="es-ES" sz="1500" dirty="0"/>
          </a:p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endParaRPr lang="es-ES" sz="1500" dirty="0" smtClean="0"/>
          </a:p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endParaRPr lang="es-ES" sz="1500" dirty="0" smtClean="0"/>
          </a:p>
          <a:p>
            <a:pPr algn="just">
              <a:buClr>
                <a:srgbClr val="0000FF"/>
              </a:buClr>
            </a:pPr>
            <a:endParaRPr lang="es-ES_tradnl" sz="1500" dirty="0" smtClean="0">
              <a:solidFill>
                <a:srgbClr val="0000FF"/>
              </a:solidFill>
            </a:endParaRPr>
          </a:p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smtClean="0">
                <a:solidFill>
                  <a:srgbClr val="CC3300"/>
                </a:solidFill>
              </a:rPr>
              <a:t>S </a:t>
            </a:r>
            <a:r>
              <a:rPr lang="es-ES" sz="1500" dirty="0" err="1" smtClean="0">
                <a:solidFill>
                  <a:srgbClr val="CC3300"/>
                </a:solidFill>
              </a:rPr>
              <a:t>parameter</a:t>
            </a:r>
            <a:r>
              <a:rPr lang="es-ES" sz="1500" dirty="0"/>
              <a:t>:</a:t>
            </a:r>
            <a:r>
              <a:rPr lang="es-ES" sz="1500" dirty="0" smtClean="0"/>
              <a:t> </a:t>
            </a:r>
            <a:r>
              <a:rPr lang="es-ES" sz="1500" dirty="0" smtClean="0">
                <a:solidFill>
                  <a:srgbClr val="0000FF"/>
                </a:solidFill>
              </a:rPr>
              <a:t>new </a:t>
            </a:r>
            <a:r>
              <a:rPr lang="es-ES" sz="1500" dirty="0" err="1" smtClean="0">
                <a:solidFill>
                  <a:srgbClr val="0000FF"/>
                </a:solidFill>
              </a:rPr>
              <a:t>physics</a:t>
            </a:r>
            <a:r>
              <a:rPr lang="es-ES" sz="1500" dirty="0" smtClean="0">
                <a:solidFill>
                  <a:srgbClr val="0000FF"/>
                </a:solidFill>
              </a:rPr>
              <a:t> in </a:t>
            </a:r>
            <a:r>
              <a:rPr lang="es-ES" sz="1500" dirty="0" err="1">
                <a:solidFill>
                  <a:srgbClr val="0000FF"/>
                </a:solidFill>
              </a:rPr>
              <a:t>the</a:t>
            </a:r>
            <a:r>
              <a:rPr lang="es-ES" sz="1500" dirty="0">
                <a:solidFill>
                  <a:srgbClr val="0000FF"/>
                </a:solidFill>
              </a:rPr>
              <a:t> </a:t>
            </a:r>
            <a:r>
              <a:rPr lang="es-ES" sz="1500" dirty="0" err="1">
                <a:solidFill>
                  <a:srgbClr val="0000FF"/>
                </a:solidFill>
              </a:rPr>
              <a:t>difference</a:t>
            </a:r>
            <a:r>
              <a:rPr lang="es-ES" sz="1500" dirty="0">
                <a:solidFill>
                  <a:srgbClr val="0000FF"/>
                </a:solidFill>
              </a:rPr>
              <a:t> </a:t>
            </a:r>
            <a:r>
              <a:rPr lang="es-ES" sz="1500" dirty="0" err="1">
                <a:solidFill>
                  <a:srgbClr val="0000FF"/>
                </a:solidFill>
              </a:rPr>
              <a:t>between</a:t>
            </a:r>
            <a:r>
              <a:rPr lang="es-ES" sz="1500" dirty="0">
                <a:solidFill>
                  <a:srgbClr val="0000FF"/>
                </a:solidFill>
              </a:rPr>
              <a:t> </a:t>
            </a:r>
            <a:r>
              <a:rPr lang="es-ES" sz="1500" dirty="0" err="1">
                <a:solidFill>
                  <a:srgbClr val="0000FF"/>
                </a:solidFill>
              </a:rPr>
              <a:t>the</a:t>
            </a:r>
            <a:r>
              <a:rPr lang="es-ES" sz="1500" dirty="0">
                <a:solidFill>
                  <a:srgbClr val="0000FF"/>
                </a:solidFill>
              </a:rPr>
              <a:t> Z </a:t>
            </a:r>
            <a:r>
              <a:rPr lang="es-ES" sz="1500" dirty="0" err="1">
                <a:solidFill>
                  <a:srgbClr val="0000FF"/>
                </a:solidFill>
              </a:rPr>
              <a:t>self-energies</a:t>
            </a:r>
            <a:r>
              <a:rPr lang="es-ES" sz="1500" dirty="0">
                <a:solidFill>
                  <a:srgbClr val="0000FF"/>
                </a:solidFill>
              </a:rPr>
              <a:t> at Q</a:t>
            </a:r>
            <a:r>
              <a:rPr lang="es-ES" sz="1500" baseline="30000" dirty="0">
                <a:solidFill>
                  <a:srgbClr val="0000FF"/>
                </a:solidFill>
              </a:rPr>
              <a:t>2</a:t>
            </a:r>
            <a:r>
              <a:rPr lang="es-ES" sz="1500" dirty="0">
                <a:solidFill>
                  <a:srgbClr val="0000FF"/>
                </a:solidFill>
              </a:rPr>
              <a:t>=M</a:t>
            </a:r>
            <a:r>
              <a:rPr lang="es-ES" sz="1500" baseline="-25000" dirty="0">
                <a:solidFill>
                  <a:srgbClr val="0000FF"/>
                </a:solidFill>
              </a:rPr>
              <a:t>Z</a:t>
            </a:r>
            <a:r>
              <a:rPr lang="es-ES" sz="1500" baseline="30000" dirty="0">
                <a:solidFill>
                  <a:srgbClr val="0000FF"/>
                </a:solidFill>
              </a:rPr>
              <a:t>2</a:t>
            </a:r>
            <a:r>
              <a:rPr lang="es-ES" sz="1500" dirty="0">
                <a:solidFill>
                  <a:srgbClr val="0000FF"/>
                </a:solidFill>
              </a:rPr>
              <a:t> and Q</a:t>
            </a:r>
            <a:r>
              <a:rPr lang="es-ES" sz="1500" baseline="30000" dirty="0">
                <a:solidFill>
                  <a:srgbClr val="0000FF"/>
                </a:solidFill>
              </a:rPr>
              <a:t>2</a:t>
            </a:r>
            <a:r>
              <a:rPr lang="es-ES" sz="1500" dirty="0">
                <a:solidFill>
                  <a:srgbClr val="0000FF"/>
                </a:solidFill>
              </a:rPr>
              <a:t>=0</a:t>
            </a:r>
            <a:r>
              <a:rPr lang="es-ES" sz="1500" dirty="0" smtClean="0"/>
              <a:t>.</a:t>
            </a:r>
          </a:p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endParaRPr lang="es-ES" sz="1500" dirty="0"/>
          </a:p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endParaRPr lang="es-ES" sz="1500" dirty="0" smtClean="0"/>
          </a:p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endParaRPr lang="es-ES" sz="1500" dirty="0" smtClean="0"/>
          </a:p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endParaRPr lang="es-ES" sz="1500" dirty="0" smtClean="0"/>
          </a:p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err="1" smtClean="0"/>
              <a:t>We</a:t>
            </a:r>
            <a:r>
              <a:rPr lang="es-ES" sz="1500" dirty="0" smtClean="0"/>
              <a:t> </a:t>
            </a:r>
            <a:r>
              <a:rPr lang="es-ES" sz="1500" dirty="0" err="1"/>
              <a:t>follow</a:t>
            </a:r>
            <a:r>
              <a:rPr lang="es-ES" sz="1500" dirty="0"/>
              <a:t> </a:t>
            </a:r>
            <a:r>
              <a:rPr lang="es-ES" sz="1500" dirty="0" err="1"/>
              <a:t>the</a:t>
            </a:r>
            <a:r>
              <a:rPr lang="es-ES" sz="1500" dirty="0"/>
              <a:t> </a:t>
            </a:r>
            <a:r>
              <a:rPr lang="es-ES" sz="1500" dirty="0" err="1"/>
              <a:t>useful</a:t>
            </a:r>
            <a:r>
              <a:rPr lang="es-ES" sz="1500" dirty="0"/>
              <a:t> </a:t>
            </a:r>
            <a:r>
              <a:rPr lang="es-ES" sz="1500" dirty="0" err="1">
                <a:solidFill>
                  <a:srgbClr val="0000FF"/>
                </a:solidFill>
              </a:rPr>
              <a:t>dispersive</a:t>
            </a:r>
            <a:r>
              <a:rPr lang="es-ES" sz="1500" dirty="0">
                <a:solidFill>
                  <a:srgbClr val="0000FF"/>
                </a:solidFill>
              </a:rPr>
              <a:t> </a:t>
            </a:r>
            <a:r>
              <a:rPr lang="es-ES" sz="1500" dirty="0" err="1">
                <a:solidFill>
                  <a:srgbClr val="0000FF"/>
                </a:solidFill>
              </a:rPr>
              <a:t>representation</a:t>
            </a:r>
            <a:r>
              <a:rPr lang="es-ES" sz="1500" dirty="0">
                <a:solidFill>
                  <a:srgbClr val="0000FF"/>
                </a:solidFill>
              </a:rPr>
              <a:t> </a:t>
            </a:r>
            <a:r>
              <a:rPr lang="es-ES" sz="1500" dirty="0" err="1"/>
              <a:t>introduced</a:t>
            </a:r>
            <a:r>
              <a:rPr lang="es-ES" sz="1500" dirty="0"/>
              <a:t> </a:t>
            </a:r>
            <a:r>
              <a:rPr lang="es-ES" sz="1500" dirty="0" err="1"/>
              <a:t>by</a:t>
            </a:r>
            <a:r>
              <a:rPr lang="es-ES" sz="1500" dirty="0"/>
              <a:t> </a:t>
            </a:r>
            <a:r>
              <a:rPr lang="es-ES" sz="1500" dirty="0" err="1">
                <a:solidFill>
                  <a:srgbClr val="0000FF"/>
                </a:solidFill>
              </a:rPr>
              <a:t>Peskin</a:t>
            </a:r>
            <a:r>
              <a:rPr lang="es-ES" sz="1500" dirty="0">
                <a:solidFill>
                  <a:srgbClr val="0000FF"/>
                </a:solidFill>
              </a:rPr>
              <a:t> and </a:t>
            </a:r>
            <a:r>
              <a:rPr lang="es-ES" sz="1500" dirty="0" err="1" smtClean="0">
                <a:solidFill>
                  <a:srgbClr val="0000FF"/>
                </a:solidFill>
              </a:rPr>
              <a:t>Takeuchi</a:t>
            </a:r>
            <a:r>
              <a:rPr lang="es-ES" sz="1500" dirty="0"/>
              <a:t>*</a:t>
            </a:r>
            <a:r>
              <a:rPr lang="es-ES" sz="1500" dirty="0" smtClean="0"/>
              <a:t>.</a:t>
            </a:r>
          </a:p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endParaRPr lang="es-ES" sz="1500" dirty="0"/>
          </a:p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endParaRPr lang="es-ES" sz="1500" dirty="0" smtClean="0"/>
          </a:p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endParaRPr lang="es-ES" sz="1500" dirty="0"/>
          </a:p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endParaRPr lang="es-ES" sz="1500" dirty="0" smtClean="0"/>
          </a:p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endParaRPr lang="es-ES" sz="1500" dirty="0"/>
          </a:p>
          <a:p>
            <a:pPr marL="800100" lvl="1" indent="-342900" algn="just">
              <a:buClr>
                <a:srgbClr val="0000FF"/>
              </a:buClr>
              <a:buFont typeface="Wingdings" charset="2"/>
              <a:buChar char="ü"/>
            </a:pPr>
            <a:endParaRPr lang="es-ES" sz="1500" dirty="0" smtClean="0"/>
          </a:p>
          <a:p>
            <a:pPr marL="800100" lvl="1" indent="-342900" algn="just">
              <a:buClr>
                <a:srgbClr val="0000FF"/>
              </a:buClr>
              <a:buFont typeface="Wingdings" charset="2"/>
              <a:buChar char="ü"/>
            </a:pPr>
            <a:endParaRPr lang="es-ES" sz="1500" dirty="0" smtClean="0"/>
          </a:p>
          <a:p>
            <a:pPr marL="800100" lvl="1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err="1" smtClean="0"/>
              <a:t>The</a:t>
            </a:r>
            <a:r>
              <a:rPr lang="es-ES" sz="1500" dirty="0" smtClean="0"/>
              <a:t> </a:t>
            </a:r>
            <a:r>
              <a:rPr lang="es-ES" sz="1500" dirty="0" err="1"/>
              <a:t>convergence</a:t>
            </a:r>
            <a:r>
              <a:rPr lang="es-ES" sz="1500" dirty="0"/>
              <a:t> of </a:t>
            </a:r>
            <a:r>
              <a:rPr lang="es-ES" sz="1500" dirty="0" err="1" smtClean="0"/>
              <a:t>the</a:t>
            </a:r>
            <a:r>
              <a:rPr lang="es-ES" sz="1500" dirty="0" smtClean="0"/>
              <a:t> integral </a:t>
            </a:r>
            <a:r>
              <a:rPr lang="es-ES" sz="1500" dirty="0" err="1"/>
              <a:t>needs</a:t>
            </a:r>
            <a:r>
              <a:rPr lang="es-ES" sz="1500" dirty="0"/>
              <a:t> a </a:t>
            </a:r>
            <a:r>
              <a:rPr lang="es-ES" sz="1500" dirty="0" err="1" smtClean="0"/>
              <a:t>vanishing</a:t>
            </a:r>
            <a:r>
              <a:rPr lang="es-ES" sz="1500" dirty="0" smtClean="0"/>
              <a:t>                  </a:t>
            </a:r>
            <a:r>
              <a:rPr lang="es-ES" sz="1500" dirty="0"/>
              <a:t>at </a:t>
            </a:r>
            <a:r>
              <a:rPr lang="es-ES" sz="1500" dirty="0">
                <a:solidFill>
                  <a:srgbClr val="0000FF"/>
                </a:solidFill>
              </a:rPr>
              <a:t>short </a:t>
            </a:r>
            <a:r>
              <a:rPr lang="es-ES" sz="1500" dirty="0" err="1" smtClean="0">
                <a:solidFill>
                  <a:srgbClr val="0000FF"/>
                </a:solidFill>
              </a:rPr>
              <a:t>distances</a:t>
            </a:r>
            <a:r>
              <a:rPr lang="es-ES" sz="1500" dirty="0" smtClean="0"/>
              <a:t>.</a:t>
            </a:r>
          </a:p>
          <a:p>
            <a:pPr marL="800100" lvl="1" indent="-342900" algn="just">
              <a:buClr>
                <a:srgbClr val="0000FF"/>
              </a:buClr>
              <a:buFont typeface="Wingdings" charset="2"/>
              <a:buChar char="ü"/>
            </a:pPr>
            <a:endParaRPr lang="es-ES" sz="1500" dirty="0" smtClean="0"/>
          </a:p>
          <a:p>
            <a:pPr marL="800100" lvl="1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smtClean="0"/>
              <a:t>S </a:t>
            </a:r>
            <a:r>
              <a:rPr lang="es-ES" sz="1500" dirty="0" err="1" smtClean="0"/>
              <a:t>parameter</a:t>
            </a:r>
            <a:r>
              <a:rPr lang="es-ES" sz="1500" dirty="0" smtClean="0"/>
              <a:t> </a:t>
            </a:r>
            <a:r>
              <a:rPr lang="es-ES" sz="1500" dirty="0" err="1" smtClean="0"/>
              <a:t>is</a:t>
            </a:r>
            <a:r>
              <a:rPr lang="es-ES" sz="1500" dirty="0" smtClean="0"/>
              <a:t> </a:t>
            </a:r>
            <a:r>
              <a:rPr lang="es-ES" sz="1500" dirty="0" err="1" smtClean="0"/>
              <a:t>defined</a:t>
            </a:r>
            <a:r>
              <a:rPr lang="es-ES" sz="1500" dirty="0" smtClean="0"/>
              <a:t> </a:t>
            </a:r>
            <a:r>
              <a:rPr lang="es-ES" sz="1500" dirty="0" err="1" smtClean="0"/>
              <a:t>for</a:t>
            </a:r>
            <a:r>
              <a:rPr lang="es-ES" sz="1500" dirty="0" smtClean="0"/>
              <a:t> a </a:t>
            </a:r>
            <a:r>
              <a:rPr lang="es-ES" sz="1500" dirty="0" err="1"/>
              <a:t>reference</a:t>
            </a:r>
            <a:r>
              <a:rPr lang="es-ES" sz="1500" dirty="0"/>
              <a:t> </a:t>
            </a:r>
            <a:r>
              <a:rPr lang="es-ES" sz="1500" dirty="0" err="1"/>
              <a:t>value</a:t>
            </a:r>
            <a:r>
              <a:rPr lang="es-ES" sz="1500" dirty="0"/>
              <a:t> </a:t>
            </a:r>
            <a:r>
              <a:rPr lang="es-ES" sz="1500" dirty="0" err="1"/>
              <a:t>for</a:t>
            </a:r>
            <a:r>
              <a:rPr lang="es-ES" sz="1500" dirty="0"/>
              <a:t> </a:t>
            </a:r>
            <a:r>
              <a:rPr lang="es-ES" sz="1500" dirty="0" err="1"/>
              <a:t>the</a:t>
            </a:r>
            <a:r>
              <a:rPr lang="es-ES" sz="1500" dirty="0"/>
              <a:t> </a:t>
            </a:r>
            <a:r>
              <a:rPr lang="es-ES" sz="1500" dirty="0">
                <a:solidFill>
                  <a:srgbClr val="0000FF"/>
                </a:solidFill>
              </a:rPr>
              <a:t>SM </a:t>
            </a:r>
            <a:r>
              <a:rPr lang="es-ES" sz="1500" dirty="0" err="1">
                <a:solidFill>
                  <a:srgbClr val="0000FF"/>
                </a:solidFill>
              </a:rPr>
              <a:t>Higgs</a:t>
            </a:r>
            <a:r>
              <a:rPr lang="es-ES" sz="1500" dirty="0">
                <a:solidFill>
                  <a:srgbClr val="0000FF"/>
                </a:solidFill>
              </a:rPr>
              <a:t> </a:t>
            </a:r>
            <a:r>
              <a:rPr lang="es-ES" sz="1500" dirty="0" err="1" smtClean="0">
                <a:solidFill>
                  <a:srgbClr val="0000FF"/>
                </a:solidFill>
              </a:rPr>
              <a:t>mass</a:t>
            </a:r>
            <a:r>
              <a:rPr lang="es-ES" sz="1500" dirty="0" smtClean="0"/>
              <a:t>.</a:t>
            </a:r>
            <a:endParaRPr lang="es-ES" sz="15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35496" y="6351131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* </a:t>
            </a:r>
            <a:r>
              <a:rPr lang="es-ES_tradnl" sz="1000" dirty="0" err="1" smtClean="0"/>
              <a:t>Peskin</a:t>
            </a:r>
            <a:r>
              <a:rPr lang="es-ES_tradnl" sz="1000" dirty="0" smtClean="0"/>
              <a:t> and </a:t>
            </a:r>
            <a:r>
              <a:rPr lang="es-ES_tradnl" sz="1000" dirty="0" err="1" smtClean="0"/>
              <a:t>Takeuchi</a:t>
            </a:r>
            <a:r>
              <a:rPr lang="es-ES_tradnl" sz="1000" dirty="0" smtClean="0"/>
              <a:t> </a:t>
            </a:r>
            <a:r>
              <a:rPr lang="fr-FR" sz="1000" dirty="0" smtClean="0"/>
              <a:t>’</a:t>
            </a:r>
            <a:r>
              <a:rPr lang="es-ES_tradnl" sz="1000" dirty="0" smtClean="0"/>
              <a:t>92.</a:t>
            </a:r>
            <a:endParaRPr lang="es-ES_tradnl" sz="1000" dirty="0"/>
          </a:p>
        </p:txBody>
      </p:sp>
      <p:pic>
        <p:nvPicPr>
          <p:cNvPr id="20" name="Imagen 1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25724"/>
            <a:ext cx="6819900" cy="419100"/>
          </a:xfrm>
          <a:prstGeom prst="rect">
            <a:avLst/>
          </a:prstGeom>
        </p:spPr>
      </p:pic>
      <p:pic>
        <p:nvPicPr>
          <p:cNvPr id="25" name="Imagen 2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738860"/>
            <a:ext cx="6540500" cy="1130300"/>
          </a:xfrm>
          <a:prstGeom prst="rect">
            <a:avLst/>
          </a:prstGeom>
        </p:spPr>
      </p:pic>
      <p:pic>
        <p:nvPicPr>
          <p:cNvPr id="30" name="Imagen 2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492896"/>
            <a:ext cx="1778000" cy="457200"/>
          </a:xfrm>
          <a:prstGeom prst="rect">
            <a:avLst/>
          </a:prstGeom>
        </p:spPr>
      </p:pic>
      <p:pic>
        <p:nvPicPr>
          <p:cNvPr id="2" name="Imagen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90552"/>
            <a:ext cx="1384300" cy="406400"/>
          </a:xfrm>
          <a:prstGeom prst="rect">
            <a:avLst/>
          </a:prstGeom>
        </p:spPr>
      </p:pic>
      <p:pic>
        <p:nvPicPr>
          <p:cNvPr id="3" name="Imagen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076" y="2492896"/>
            <a:ext cx="3213100" cy="444500"/>
          </a:xfrm>
          <a:prstGeom prst="rect">
            <a:avLst/>
          </a:prstGeom>
        </p:spPr>
      </p:pic>
      <p:pic>
        <p:nvPicPr>
          <p:cNvPr id="4" name="Imagen 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492" y="5034508"/>
            <a:ext cx="774700" cy="266700"/>
          </a:xfrm>
          <a:prstGeom prst="rect">
            <a:avLst/>
          </a:prstGeom>
        </p:spPr>
      </p:pic>
      <p:sp>
        <p:nvSpPr>
          <p:cNvPr id="14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120680" cy="251842"/>
          </a:xfrm>
        </p:spPr>
        <p:txBody>
          <a:bodyPr/>
          <a:lstStyle/>
          <a:p>
            <a:pPr>
              <a:defRPr/>
            </a:pPr>
            <a:r>
              <a:rPr lang="es-ES_tradnl" sz="1200" dirty="0" err="1" smtClean="0">
                <a:solidFill>
                  <a:srgbClr val="CC3300"/>
                </a:solidFill>
              </a:rPr>
              <a:t>Viability</a:t>
            </a:r>
            <a:r>
              <a:rPr lang="es-ES_tradnl" sz="1200" dirty="0" smtClean="0">
                <a:solidFill>
                  <a:srgbClr val="CC3300"/>
                </a:solidFill>
              </a:rPr>
              <a:t> of </a:t>
            </a:r>
            <a:r>
              <a:rPr lang="es-ES_tradnl" sz="1200" dirty="0" err="1" smtClean="0">
                <a:solidFill>
                  <a:srgbClr val="CC3300"/>
                </a:solidFill>
              </a:rPr>
              <a:t>Higgsless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models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within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the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Electroweak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Precision</a:t>
            </a:r>
            <a:r>
              <a:rPr lang="es-ES_tradnl" sz="1200" dirty="0" smtClean="0">
                <a:solidFill>
                  <a:srgbClr val="CC3300"/>
                </a:solidFill>
              </a:rPr>
              <a:t> Observables</a:t>
            </a:r>
            <a:r>
              <a:rPr lang="es-ES_tradnl" sz="1200" dirty="0" smtClean="0">
                <a:solidFill>
                  <a:srgbClr val="3366FF"/>
                </a:solidFill>
              </a:rPr>
              <a:t>, I. Rosell </a:t>
            </a:r>
            <a:endParaRPr lang="es-ES" sz="1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41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7544" y="220578"/>
            <a:ext cx="8064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dirty="0">
                <a:solidFill>
                  <a:srgbClr val="CC3300"/>
                </a:solidFill>
              </a:rPr>
              <a:t>3</a:t>
            </a:r>
            <a:r>
              <a:rPr lang="es-ES" sz="2000" dirty="0" smtClean="0">
                <a:solidFill>
                  <a:srgbClr val="CC3300"/>
                </a:solidFill>
              </a:rPr>
              <a:t>. </a:t>
            </a:r>
            <a:r>
              <a:rPr lang="es-ES" sz="2000" dirty="0" err="1" smtClean="0">
                <a:solidFill>
                  <a:srgbClr val="CC3300"/>
                </a:solidFill>
              </a:rPr>
              <a:t>The</a:t>
            </a:r>
            <a:r>
              <a:rPr lang="es-ES" sz="2000" dirty="0" smtClean="0">
                <a:solidFill>
                  <a:srgbClr val="CC3300"/>
                </a:solidFill>
              </a:rPr>
              <a:t> </a:t>
            </a:r>
            <a:r>
              <a:rPr lang="es-ES" sz="2000" dirty="0" err="1" smtClean="0">
                <a:solidFill>
                  <a:srgbClr val="CC3300"/>
                </a:solidFill>
              </a:rPr>
              <a:t>Effective</a:t>
            </a:r>
            <a:r>
              <a:rPr lang="es-ES" sz="2000" dirty="0" smtClean="0">
                <a:solidFill>
                  <a:srgbClr val="CC3300"/>
                </a:solidFill>
              </a:rPr>
              <a:t> </a:t>
            </a:r>
            <a:r>
              <a:rPr lang="es-ES" sz="2000" dirty="0" err="1" smtClean="0">
                <a:solidFill>
                  <a:srgbClr val="CC3300"/>
                </a:solidFill>
              </a:rPr>
              <a:t>Lagrangian</a:t>
            </a:r>
            <a:endParaRPr lang="es-ES" sz="2000" dirty="0">
              <a:solidFill>
                <a:srgbClr val="CC3300"/>
              </a:solidFill>
            </a:endParaRPr>
          </a:p>
        </p:txBody>
      </p:sp>
      <p:sp>
        <p:nvSpPr>
          <p:cNvPr id="7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</p:spPr>
        <p:txBody>
          <a:bodyPr/>
          <a:lstStyle/>
          <a:p>
            <a:pPr>
              <a:defRPr/>
            </a:pPr>
            <a:fld id="{6BF9C385-A403-074B-9D21-C7F0FECEB122}" type="slidenum">
              <a:rPr lang="es-ES" sz="1200" smtClean="0">
                <a:solidFill>
                  <a:srgbClr val="0000FF"/>
                </a:solidFill>
              </a:rPr>
              <a:pPr>
                <a:defRPr/>
              </a:pPr>
              <a:t>6</a:t>
            </a:fld>
            <a:r>
              <a:rPr lang="es-ES" sz="1200" dirty="0" smtClean="0">
                <a:solidFill>
                  <a:srgbClr val="0000FF"/>
                </a:solidFill>
              </a:rPr>
              <a:t>/15</a:t>
            </a:r>
            <a:endParaRPr lang="es-ES" sz="1200" dirty="0">
              <a:solidFill>
                <a:srgbClr val="0000FF"/>
              </a:solidFill>
            </a:endParaRPr>
          </a:p>
        </p:txBody>
      </p:sp>
      <p:sp>
        <p:nvSpPr>
          <p:cNvPr id="9" name="Line 71"/>
          <p:cNvSpPr>
            <a:spLocks noChangeShapeType="1"/>
          </p:cNvSpPr>
          <p:nvPr/>
        </p:nvSpPr>
        <p:spPr bwMode="auto">
          <a:xfrm>
            <a:off x="3352800" y="6248400"/>
            <a:ext cx="2592388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539552" y="692696"/>
            <a:ext cx="7704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err="1"/>
              <a:t>Let</a:t>
            </a:r>
            <a:r>
              <a:rPr lang="es-ES" sz="1500" dirty="0"/>
              <a:t> </a:t>
            </a:r>
            <a:r>
              <a:rPr lang="es-ES" sz="1500" dirty="0" err="1"/>
              <a:t>us</a:t>
            </a:r>
            <a:r>
              <a:rPr lang="es-ES" sz="1500" dirty="0"/>
              <a:t> </a:t>
            </a:r>
            <a:r>
              <a:rPr lang="es-ES" sz="1500" dirty="0" err="1"/>
              <a:t>consider</a:t>
            </a:r>
            <a:r>
              <a:rPr lang="es-ES" sz="1500" dirty="0"/>
              <a:t> a </a:t>
            </a:r>
            <a:r>
              <a:rPr lang="es-ES" sz="1500" dirty="0" err="1">
                <a:solidFill>
                  <a:srgbClr val="0000FF"/>
                </a:solidFill>
              </a:rPr>
              <a:t>low-energy</a:t>
            </a:r>
            <a:r>
              <a:rPr lang="es-ES" sz="1500" dirty="0">
                <a:solidFill>
                  <a:srgbClr val="0000FF"/>
                </a:solidFill>
              </a:rPr>
              <a:t> </a:t>
            </a:r>
            <a:r>
              <a:rPr lang="es-ES" sz="1500" dirty="0" err="1">
                <a:solidFill>
                  <a:srgbClr val="0000FF"/>
                </a:solidFill>
              </a:rPr>
              <a:t>effective</a:t>
            </a:r>
            <a:r>
              <a:rPr lang="es-ES" sz="1500" dirty="0">
                <a:solidFill>
                  <a:srgbClr val="0000FF"/>
                </a:solidFill>
              </a:rPr>
              <a:t> </a:t>
            </a:r>
            <a:r>
              <a:rPr lang="es-ES" sz="1500" dirty="0" err="1">
                <a:solidFill>
                  <a:srgbClr val="0000FF"/>
                </a:solidFill>
              </a:rPr>
              <a:t>theory</a:t>
            </a:r>
            <a:r>
              <a:rPr lang="es-ES" sz="1500" dirty="0">
                <a:solidFill>
                  <a:srgbClr val="0000FF"/>
                </a:solidFill>
              </a:rPr>
              <a:t> </a:t>
            </a:r>
            <a:r>
              <a:rPr lang="es-ES" sz="1500" dirty="0" err="1" smtClean="0"/>
              <a:t>containing</a:t>
            </a:r>
            <a:r>
              <a:rPr lang="es-ES" sz="1500" dirty="0" smtClean="0"/>
              <a:t> </a:t>
            </a:r>
            <a:r>
              <a:rPr lang="es-ES" sz="1500" dirty="0" err="1" smtClean="0"/>
              <a:t>the</a:t>
            </a:r>
            <a:r>
              <a:rPr lang="es-ES" sz="1500" dirty="0" smtClean="0"/>
              <a:t> </a:t>
            </a:r>
            <a:r>
              <a:rPr lang="es-ES" sz="1500" dirty="0">
                <a:solidFill>
                  <a:srgbClr val="0000FF"/>
                </a:solidFill>
              </a:rPr>
              <a:t>SM gauge </a:t>
            </a:r>
            <a:r>
              <a:rPr lang="es-ES" sz="1500" dirty="0" err="1">
                <a:solidFill>
                  <a:srgbClr val="0000FF"/>
                </a:solidFill>
              </a:rPr>
              <a:t>bosons</a:t>
            </a:r>
            <a:r>
              <a:rPr lang="es-ES" sz="1500" dirty="0">
                <a:solidFill>
                  <a:srgbClr val="0000FF"/>
                </a:solidFill>
              </a:rPr>
              <a:t> </a:t>
            </a:r>
            <a:r>
              <a:rPr lang="es-ES" sz="1500" dirty="0" err="1"/>
              <a:t>coupled</a:t>
            </a:r>
            <a:r>
              <a:rPr lang="es-ES" sz="1500" dirty="0"/>
              <a:t> </a:t>
            </a:r>
            <a:r>
              <a:rPr lang="es-ES" sz="1500" dirty="0" err="1"/>
              <a:t>to</a:t>
            </a:r>
            <a:r>
              <a:rPr lang="es-ES" sz="1500" dirty="0"/>
              <a:t> </a:t>
            </a:r>
            <a:r>
              <a:rPr lang="es-ES" sz="1500" dirty="0" err="1"/>
              <a:t>the</a:t>
            </a:r>
            <a:r>
              <a:rPr lang="es-ES" sz="1500" dirty="0"/>
              <a:t> </a:t>
            </a:r>
            <a:r>
              <a:rPr lang="es-ES" sz="1500" dirty="0" err="1">
                <a:solidFill>
                  <a:srgbClr val="0000FF"/>
                </a:solidFill>
              </a:rPr>
              <a:t>electroweak</a:t>
            </a:r>
            <a:r>
              <a:rPr lang="es-ES" sz="1500" dirty="0">
                <a:solidFill>
                  <a:srgbClr val="0000FF"/>
                </a:solidFill>
              </a:rPr>
              <a:t> </a:t>
            </a:r>
            <a:r>
              <a:rPr lang="es-ES" sz="1500" dirty="0" err="1" smtClean="0">
                <a:solidFill>
                  <a:srgbClr val="0000FF"/>
                </a:solidFill>
              </a:rPr>
              <a:t>Goldstones</a:t>
            </a:r>
            <a:r>
              <a:rPr lang="es-ES" sz="1500" dirty="0" smtClean="0">
                <a:solidFill>
                  <a:srgbClr val="0000FF"/>
                </a:solidFill>
              </a:rPr>
              <a:t> </a:t>
            </a:r>
            <a:r>
              <a:rPr lang="es-ES" sz="1500" dirty="0" smtClean="0"/>
              <a:t>and </a:t>
            </a:r>
            <a:r>
              <a:rPr lang="es-ES" sz="1500" dirty="0" err="1" smtClean="0"/>
              <a:t>the</a:t>
            </a:r>
            <a:r>
              <a:rPr lang="es-ES" sz="1500" dirty="0" smtClean="0"/>
              <a:t> </a:t>
            </a:r>
            <a:r>
              <a:rPr lang="es-ES" sz="1500" dirty="0" err="1" smtClean="0"/>
              <a:t>lightest</a:t>
            </a:r>
            <a:r>
              <a:rPr lang="es-ES" sz="1500" dirty="0" smtClean="0"/>
              <a:t> </a:t>
            </a:r>
            <a:r>
              <a:rPr lang="es-ES" sz="1500" dirty="0" smtClean="0">
                <a:solidFill>
                  <a:srgbClr val="CC3300"/>
                </a:solidFill>
              </a:rPr>
              <a:t>vector and axial-vector </a:t>
            </a:r>
            <a:r>
              <a:rPr lang="es-ES" sz="1500" dirty="0" err="1" smtClean="0">
                <a:solidFill>
                  <a:srgbClr val="CC3300"/>
                </a:solidFill>
              </a:rPr>
              <a:t>resonances</a:t>
            </a:r>
            <a:r>
              <a:rPr lang="es-ES" sz="1500" dirty="0"/>
              <a:t>:</a:t>
            </a:r>
          </a:p>
        </p:txBody>
      </p:sp>
      <p:pic>
        <p:nvPicPr>
          <p:cNvPr id="11" name="Imagen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4813300" cy="482600"/>
          </a:xfrm>
          <a:prstGeom prst="rect">
            <a:avLst/>
          </a:prstGeom>
        </p:spPr>
      </p:pic>
      <p:pic>
        <p:nvPicPr>
          <p:cNvPr id="12" name="Imagen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140968"/>
            <a:ext cx="5626100" cy="457200"/>
          </a:xfrm>
          <a:prstGeom prst="rect">
            <a:avLst/>
          </a:prstGeom>
        </p:spPr>
      </p:pic>
      <p:pic>
        <p:nvPicPr>
          <p:cNvPr id="16" name="Imagen 1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17032"/>
            <a:ext cx="5016500" cy="444500"/>
          </a:xfrm>
          <a:prstGeom prst="rect">
            <a:avLst/>
          </a:prstGeom>
        </p:spPr>
      </p:pic>
      <p:pic>
        <p:nvPicPr>
          <p:cNvPr id="20" name="Imagen 1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37112"/>
            <a:ext cx="3022600" cy="533400"/>
          </a:xfrm>
          <a:prstGeom prst="rect">
            <a:avLst/>
          </a:prstGeom>
        </p:spPr>
      </p:pic>
      <p:pic>
        <p:nvPicPr>
          <p:cNvPr id="21" name="Imagen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132856"/>
            <a:ext cx="1917700" cy="45720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1763688" y="1412776"/>
            <a:ext cx="4896544" cy="432048"/>
          </a:xfrm>
          <a:prstGeom prst="rect">
            <a:avLst/>
          </a:prstGeom>
          <a:noFill/>
          <a:ln w="127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3" name="Imagen 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4784"/>
            <a:ext cx="4254500" cy="292100"/>
          </a:xfrm>
          <a:prstGeom prst="rect">
            <a:avLst/>
          </a:prstGeom>
        </p:spPr>
      </p:pic>
      <p:pic>
        <p:nvPicPr>
          <p:cNvPr id="4" name="Imagen 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65104"/>
            <a:ext cx="5346700" cy="571500"/>
          </a:xfrm>
          <a:prstGeom prst="rect">
            <a:avLst/>
          </a:prstGeom>
        </p:spPr>
      </p:pic>
      <p:cxnSp>
        <p:nvCxnSpPr>
          <p:cNvPr id="13" name="Conector recto 12"/>
          <p:cNvCxnSpPr/>
          <p:nvPr/>
        </p:nvCxnSpPr>
        <p:spPr>
          <a:xfrm>
            <a:off x="3059832" y="2924944"/>
            <a:ext cx="2016224" cy="0"/>
          </a:xfrm>
          <a:prstGeom prst="line">
            <a:avLst/>
          </a:prstGeom>
          <a:ln w="12700">
            <a:solidFill>
              <a:srgbClr val="CC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3059832" y="5301208"/>
            <a:ext cx="2016224" cy="0"/>
          </a:xfrm>
          <a:prstGeom prst="line">
            <a:avLst/>
          </a:prstGeom>
          <a:ln w="12700">
            <a:solidFill>
              <a:srgbClr val="CC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611560" y="5445224"/>
            <a:ext cx="36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err="1" smtClean="0"/>
              <a:t>We</a:t>
            </a:r>
            <a:r>
              <a:rPr lang="es-ES" sz="1500" dirty="0" smtClean="0"/>
              <a:t> </a:t>
            </a:r>
            <a:r>
              <a:rPr lang="es-ES" sz="1500" dirty="0" err="1" smtClean="0"/>
              <a:t>have</a:t>
            </a:r>
            <a:r>
              <a:rPr lang="es-ES" sz="1500" dirty="0" smtClean="0"/>
              <a:t> </a:t>
            </a:r>
            <a:r>
              <a:rPr lang="es-ES" sz="1500" dirty="0" err="1" smtClean="0">
                <a:solidFill>
                  <a:srgbClr val="CC3300"/>
                </a:solidFill>
              </a:rPr>
              <a:t>seven</a:t>
            </a:r>
            <a:r>
              <a:rPr lang="es-ES" sz="1500" dirty="0" smtClean="0">
                <a:solidFill>
                  <a:srgbClr val="CC3300"/>
                </a:solidFill>
              </a:rPr>
              <a:t> </a:t>
            </a:r>
            <a:r>
              <a:rPr lang="es-ES" sz="1500" dirty="0" err="1" smtClean="0">
                <a:solidFill>
                  <a:srgbClr val="CC3300"/>
                </a:solidFill>
              </a:rPr>
              <a:t>resonance</a:t>
            </a:r>
            <a:r>
              <a:rPr lang="es-ES" sz="1500" dirty="0" smtClean="0">
                <a:solidFill>
                  <a:srgbClr val="CC3300"/>
                </a:solidFill>
              </a:rPr>
              <a:t> </a:t>
            </a:r>
            <a:r>
              <a:rPr lang="es-ES" sz="1500" dirty="0" err="1" smtClean="0">
                <a:solidFill>
                  <a:srgbClr val="CC3300"/>
                </a:solidFill>
              </a:rPr>
              <a:t>parameters</a:t>
            </a:r>
            <a:r>
              <a:rPr lang="es-ES" sz="1500" dirty="0" smtClean="0"/>
              <a:t>: </a:t>
            </a:r>
            <a:r>
              <a:rPr lang="es-ES" sz="1500" dirty="0" smtClean="0">
                <a:solidFill>
                  <a:srgbClr val="CC3300"/>
                </a:solidFill>
              </a:rPr>
              <a:t>F</a:t>
            </a:r>
            <a:r>
              <a:rPr lang="es-ES" sz="1500" baseline="-25000" dirty="0" smtClean="0">
                <a:solidFill>
                  <a:srgbClr val="CC3300"/>
                </a:solidFill>
              </a:rPr>
              <a:t>V</a:t>
            </a:r>
            <a:r>
              <a:rPr lang="es-ES" sz="1500" dirty="0" smtClean="0"/>
              <a:t>, </a:t>
            </a:r>
            <a:r>
              <a:rPr lang="es-ES" sz="1500" dirty="0" smtClean="0">
                <a:solidFill>
                  <a:srgbClr val="CC3300"/>
                </a:solidFill>
              </a:rPr>
              <a:t>G</a:t>
            </a:r>
            <a:r>
              <a:rPr lang="es-ES" sz="1500" baseline="-25000" dirty="0" smtClean="0">
                <a:solidFill>
                  <a:srgbClr val="CC3300"/>
                </a:solidFill>
              </a:rPr>
              <a:t>V</a:t>
            </a:r>
            <a:r>
              <a:rPr lang="es-ES" sz="1500" dirty="0" smtClean="0"/>
              <a:t>, </a:t>
            </a:r>
            <a:r>
              <a:rPr lang="es-ES" sz="1500" dirty="0" smtClean="0">
                <a:solidFill>
                  <a:srgbClr val="CC3300"/>
                </a:solidFill>
              </a:rPr>
              <a:t>F</a:t>
            </a:r>
            <a:r>
              <a:rPr lang="es-ES" sz="1500" baseline="-25000" dirty="0" smtClean="0">
                <a:solidFill>
                  <a:srgbClr val="CC3300"/>
                </a:solidFill>
              </a:rPr>
              <a:t>A</a:t>
            </a:r>
            <a:r>
              <a:rPr lang="es-ES" sz="1500" dirty="0" smtClean="0"/>
              <a:t>, </a:t>
            </a:r>
            <a:r>
              <a:rPr lang="es-ES" sz="1500" dirty="0" err="1" smtClean="0">
                <a:solidFill>
                  <a:srgbClr val="CC3300"/>
                </a:solidFill>
              </a:rPr>
              <a:t>κ</a:t>
            </a:r>
            <a:r>
              <a:rPr lang="es-ES" sz="1500" dirty="0" smtClean="0"/>
              <a:t>, </a:t>
            </a:r>
            <a:r>
              <a:rPr lang="es-ES" sz="1500" dirty="0" err="1" smtClean="0">
                <a:solidFill>
                  <a:srgbClr val="CC3300"/>
                </a:solidFill>
              </a:rPr>
              <a:t>σ</a:t>
            </a:r>
            <a:r>
              <a:rPr lang="es-ES" sz="1500" dirty="0" smtClean="0"/>
              <a:t>, </a:t>
            </a:r>
            <a:r>
              <a:rPr lang="es-ES" sz="1500" dirty="0" smtClean="0">
                <a:solidFill>
                  <a:srgbClr val="CC3300"/>
                </a:solidFill>
              </a:rPr>
              <a:t>M</a:t>
            </a:r>
            <a:r>
              <a:rPr lang="es-ES" sz="1500" baseline="-25000" dirty="0" smtClean="0">
                <a:solidFill>
                  <a:srgbClr val="CC3300"/>
                </a:solidFill>
              </a:rPr>
              <a:t>V</a:t>
            </a:r>
            <a:r>
              <a:rPr lang="es-ES" sz="1500" dirty="0" smtClean="0"/>
              <a:t> and </a:t>
            </a:r>
            <a:r>
              <a:rPr lang="es-ES" sz="1500" dirty="0" smtClean="0">
                <a:solidFill>
                  <a:srgbClr val="CC3300"/>
                </a:solidFill>
              </a:rPr>
              <a:t>M</a:t>
            </a:r>
            <a:r>
              <a:rPr lang="es-ES" sz="1500" baseline="-25000" dirty="0" smtClean="0">
                <a:solidFill>
                  <a:srgbClr val="CC3300"/>
                </a:solidFill>
              </a:rPr>
              <a:t>A</a:t>
            </a:r>
            <a:r>
              <a:rPr lang="es-ES" sz="1500" dirty="0" smtClean="0"/>
              <a:t>.</a:t>
            </a:r>
            <a:endParaRPr lang="es-ES" sz="15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5724128" y="5445224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 err="1" smtClean="0"/>
              <a:t>The</a:t>
            </a:r>
            <a:r>
              <a:rPr lang="es-ES" sz="1500" dirty="0" smtClean="0"/>
              <a:t> </a:t>
            </a:r>
            <a:r>
              <a:rPr lang="es-ES" sz="1500" dirty="0" err="1" smtClean="0">
                <a:solidFill>
                  <a:srgbClr val="CC3300"/>
                </a:solidFill>
              </a:rPr>
              <a:t>high-energy</a:t>
            </a:r>
            <a:r>
              <a:rPr lang="es-ES" sz="1500" dirty="0" smtClean="0">
                <a:solidFill>
                  <a:srgbClr val="CC3300"/>
                </a:solidFill>
              </a:rPr>
              <a:t> </a:t>
            </a:r>
            <a:r>
              <a:rPr lang="es-ES" sz="1500" dirty="0" err="1" smtClean="0">
                <a:solidFill>
                  <a:srgbClr val="CC3300"/>
                </a:solidFill>
              </a:rPr>
              <a:t>constraints</a:t>
            </a:r>
            <a:r>
              <a:rPr lang="es-ES" sz="1500" dirty="0" smtClean="0">
                <a:solidFill>
                  <a:srgbClr val="CC3300"/>
                </a:solidFill>
              </a:rPr>
              <a:t> </a:t>
            </a:r>
            <a:r>
              <a:rPr lang="es-ES" sz="1500" dirty="0" smtClean="0"/>
              <a:t>are fundamental.</a:t>
            </a:r>
            <a:endParaRPr lang="es-ES" sz="1500" dirty="0"/>
          </a:p>
        </p:txBody>
      </p:sp>
      <p:sp>
        <p:nvSpPr>
          <p:cNvPr id="25" name="Flecha derecha 24"/>
          <p:cNvSpPr/>
          <p:nvPr/>
        </p:nvSpPr>
        <p:spPr>
          <a:xfrm>
            <a:off x="4644008" y="5517232"/>
            <a:ext cx="576064" cy="576064"/>
          </a:xfrm>
          <a:prstGeom prst="rightArrow">
            <a:avLst/>
          </a:prstGeom>
          <a:solidFill>
            <a:srgbClr val="CC33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26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120680" cy="251842"/>
          </a:xfrm>
        </p:spPr>
        <p:txBody>
          <a:bodyPr/>
          <a:lstStyle/>
          <a:p>
            <a:pPr>
              <a:defRPr/>
            </a:pPr>
            <a:r>
              <a:rPr lang="es-ES_tradnl" sz="1200" dirty="0" err="1" smtClean="0">
                <a:solidFill>
                  <a:srgbClr val="CC3300"/>
                </a:solidFill>
              </a:rPr>
              <a:t>Viability</a:t>
            </a:r>
            <a:r>
              <a:rPr lang="es-ES_tradnl" sz="1200" dirty="0" smtClean="0">
                <a:solidFill>
                  <a:srgbClr val="CC3300"/>
                </a:solidFill>
              </a:rPr>
              <a:t> of </a:t>
            </a:r>
            <a:r>
              <a:rPr lang="es-ES_tradnl" sz="1200" dirty="0" err="1" smtClean="0">
                <a:solidFill>
                  <a:srgbClr val="CC3300"/>
                </a:solidFill>
              </a:rPr>
              <a:t>Higgsless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models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within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the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Electroweak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Precision</a:t>
            </a:r>
            <a:r>
              <a:rPr lang="es-ES_tradnl" sz="1200" dirty="0" smtClean="0">
                <a:solidFill>
                  <a:srgbClr val="CC3300"/>
                </a:solidFill>
              </a:rPr>
              <a:t> Observables</a:t>
            </a:r>
            <a:r>
              <a:rPr lang="es-ES_tradnl" sz="1200" dirty="0" smtClean="0">
                <a:solidFill>
                  <a:srgbClr val="3366FF"/>
                </a:solidFill>
              </a:rPr>
              <a:t>, I. Rosell </a:t>
            </a:r>
            <a:endParaRPr lang="es-ES" sz="1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79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</p:spPr>
        <p:txBody>
          <a:bodyPr/>
          <a:lstStyle/>
          <a:p>
            <a:pPr>
              <a:defRPr/>
            </a:pPr>
            <a:fld id="{6BF9C385-A403-074B-9D21-C7F0FECEB122}" type="slidenum">
              <a:rPr lang="es-ES" sz="1200" smtClean="0">
                <a:solidFill>
                  <a:srgbClr val="0000FF"/>
                </a:solidFill>
              </a:rPr>
              <a:pPr>
                <a:defRPr/>
              </a:pPr>
              <a:t>7</a:t>
            </a:fld>
            <a:r>
              <a:rPr lang="es-ES" sz="1200" dirty="0" smtClean="0">
                <a:solidFill>
                  <a:srgbClr val="0000FF"/>
                </a:solidFill>
              </a:rPr>
              <a:t>/15</a:t>
            </a:r>
            <a:endParaRPr lang="es-ES" sz="1200" dirty="0">
              <a:solidFill>
                <a:srgbClr val="0000FF"/>
              </a:solidFill>
            </a:endParaRPr>
          </a:p>
        </p:txBody>
      </p:sp>
      <p:sp>
        <p:nvSpPr>
          <p:cNvPr id="8" name="Line 71"/>
          <p:cNvSpPr>
            <a:spLocks noChangeShapeType="1"/>
          </p:cNvSpPr>
          <p:nvPr/>
        </p:nvSpPr>
        <p:spPr bwMode="auto">
          <a:xfrm>
            <a:off x="3352800" y="6248400"/>
            <a:ext cx="2592388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7544" y="220578"/>
            <a:ext cx="8064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dirty="0">
                <a:solidFill>
                  <a:srgbClr val="CC3300"/>
                </a:solidFill>
              </a:rPr>
              <a:t>4</a:t>
            </a:r>
            <a:r>
              <a:rPr lang="es-ES" sz="2000" dirty="0" smtClean="0">
                <a:solidFill>
                  <a:srgbClr val="CC3300"/>
                </a:solidFill>
              </a:rPr>
              <a:t>. </a:t>
            </a:r>
            <a:r>
              <a:rPr lang="es-ES" sz="2000" dirty="0" err="1" smtClean="0">
                <a:solidFill>
                  <a:srgbClr val="CC3300"/>
                </a:solidFill>
              </a:rPr>
              <a:t>The</a:t>
            </a:r>
            <a:r>
              <a:rPr lang="es-ES" sz="2000" dirty="0" smtClean="0">
                <a:solidFill>
                  <a:srgbClr val="CC3300"/>
                </a:solidFill>
              </a:rPr>
              <a:t> </a:t>
            </a:r>
            <a:r>
              <a:rPr lang="es-ES" sz="2000" dirty="0" err="1" smtClean="0">
                <a:solidFill>
                  <a:srgbClr val="CC3300"/>
                </a:solidFill>
              </a:rPr>
              <a:t>Calculation</a:t>
            </a:r>
            <a:r>
              <a:rPr lang="es-ES" sz="2000" dirty="0" smtClean="0">
                <a:solidFill>
                  <a:srgbClr val="CC3300"/>
                </a:solidFill>
              </a:rPr>
              <a:t> of S</a:t>
            </a:r>
            <a:endParaRPr lang="es-ES" sz="2000" dirty="0">
              <a:solidFill>
                <a:srgbClr val="CC33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51520" y="980728"/>
            <a:ext cx="262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dirty="0" smtClean="0">
                <a:solidFill>
                  <a:srgbClr val="CC3300"/>
                </a:solidFill>
              </a:rPr>
              <a:t>i) At </a:t>
            </a:r>
            <a:r>
              <a:rPr lang="es-ES_tradnl" sz="1800" dirty="0" err="1" smtClean="0">
                <a:solidFill>
                  <a:srgbClr val="CC3300"/>
                </a:solidFill>
              </a:rPr>
              <a:t>leading-order</a:t>
            </a:r>
            <a:r>
              <a:rPr lang="es-ES_tradnl" sz="1800" dirty="0" smtClean="0">
                <a:solidFill>
                  <a:srgbClr val="CC3300"/>
                </a:solidFill>
              </a:rPr>
              <a:t> (LO)*</a:t>
            </a:r>
            <a:endParaRPr lang="es-ES_tradnl" sz="1800" dirty="0">
              <a:solidFill>
                <a:srgbClr val="CC3300"/>
              </a:solidFill>
            </a:endParaRPr>
          </a:p>
        </p:txBody>
      </p:sp>
      <p:pic>
        <p:nvPicPr>
          <p:cNvPr id="15" name="Imagen 1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589884"/>
            <a:ext cx="2044700" cy="495300"/>
          </a:xfrm>
          <a:prstGeom prst="rect">
            <a:avLst/>
          </a:prstGeom>
        </p:spPr>
      </p:pic>
      <p:pic>
        <p:nvPicPr>
          <p:cNvPr id="16" name="Imagen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573660"/>
            <a:ext cx="4330700" cy="495300"/>
          </a:xfrm>
          <a:prstGeom prst="rect">
            <a:avLst/>
          </a:prstGeom>
        </p:spPr>
      </p:pic>
      <p:pic>
        <p:nvPicPr>
          <p:cNvPr id="21" name="Imagen 20" descr="LO_graph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16" y="1412776"/>
            <a:ext cx="4663440" cy="496570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35496" y="6351131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* </a:t>
            </a:r>
            <a:r>
              <a:rPr lang="es-ES_tradnl" sz="1000" dirty="0" err="1" smtClean="0"/>
              <a:t>Peskin</a:t>
            </a:r>
            <a:r>
              <a:rPr lang="es-ES_tradnl" sz="1000" dirty="0" smtClean="0"/>
              <a:t> and </a:t>
            </a:r>
            <a:r>
              <a:rPr lang="es-ES_tradnl" sz="1000" dirty="0" err="1" smtClean="0"/>
              <a:t>Takeuchi</a:t>
            </a:r>
            <a:r>
              <a:rPr lang="es-ES_tradnl" sz="1000" dirty="0" smtClean="0"/>
              <a:t> </a:t>
            </a:r>
            <a:r>
              <a:rPr lang="fr-FR" sz="1000" dirty="0" smtClean="0"/>
              <a:t>’</a:t>
            </a:r>
            <a:r>
              <a:rPr lang="es-ES_tradnl" sz="1000" dirty="0" smtClean="0"/>
              <a:t>92.</a:t>
            </a:r>
            <a:endParaRPr lang="es-ES_tradnl" sz="1000" dirty="0"/>
          </a:p>
        </p:txBody>
      </p:sp>
      <p:sp>
        <p:nvSpPr>
          <p:cNvPr id="23" name="Flecha derecha 22"/>
          <p:cNvSpPr/>
          <p:nvPr/>
        </p:nvSpPr>
        <p:spPr>
          <a:xfrm>
            <a:off x="4283968" y="3501008"/>
            <a:ext cx="576064" cy="576064"/>
          </a:xfrm>
          <a:prstGeom prst="rightArrow">
            <a:avLst/>
          </a:prstGeom>
          <a:solidFill>
            <a:srgbClr val="CC3300"/>
          </a:solidFill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3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120680" cy="251842"/>
          </a:xfrm>
        </p:spPr>
        <p:txBody>
          <a:bodyPr/>
          <a:lstStyle/>
          <a:p>
            <a:pPr>
              <a:defRPr/>
            </a:pPr>
            <a:r>
              <a:rPr lang="es-ES_tradnl" sz="1200" dirty="0" err="1" smtClean="0">
                <a:solidFill>
                  <a:srgbClr val="CC3300"/>
                </a:solidFill>
              </a:rPr>
              <a:t>Viability</a:t>
            </a:r>
            <a:r>
              <a:rPr lang="es-ES_tradnl" sz="1200" dirty="0" smtClean="0">
                <a:solidFill>
                  <a:srgbClr val="CC3300"/>
                </a:solidFill>
              </a:rPr>
              <a:t> of </a:t>
            </a:r>
            <a:r>
              <a:rPr lang="es-ES_tradnl" sz="1200" dirty="0" err="1" smtClean="0">
                <a:solidFill>
                  <a:srgbClr val="CC3300"/>
                </a:solidFill>
              </a:rPr>
              <a:t>Higgsless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models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within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the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Electroweak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Precision</a:t>
            </a:r>
            <a:r>
              <a:rPr lang="es-ES_tradnl" sz="1200" dirty="0" smtClean="0">
                <a:solidFill>
                  <a:srgbClr val="CC3300"/>
                </a:solidFill>
              </a:rPr>
              <a:t> Observables</a:t>
            </a:r>
            <a:r>
              <a:rPr lang="es-ES_tradnl" sz="1200" dirty="0" smtClean="0">
                <a:solidFill>
                  <a:srgbClr val="3366FF"/>
                </a:solidFill>
              </a:rPr>
              <a:t>, I. Rosell </a:t>
            </a:r>
            <a:endParaRPr lang="es-ES" sz="1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</p:spPr>
        <p:txBody>
          <a:bodyPr/>
          <a:lstStyle/>
          <a:p>
            <a:pPr>
              <a:defRPr/>
            </a:pPr>
            <a:fld id="{6BF9C385-A403-074B-9D21-C7F0FECEB122}" type="slidenum">
              <a:rPr lang="es-ES" sz="1200" smtClean="0">
                <a:solidFill>
                  <a:srgbClr val="0000FF"/>
                </a:solidFill>
              </a:rPr>
              <a:pPr>
                <a:defRPr/>
              </a:pPr>
              <a:t>8</a:t>
            </a:fld>
            <a:r>
              <a:rPr lang="es-ES" sz="1200" dirty="0" smtClean="0">
                <a:solidFill>
                  <a:srgbClr val="0000FF"/>
                </a:solidFill>
              </a:rPr>
              <a:t>/15</a:t>
            </a:r>
            <a:endParaRPr lang="es-ES" sz="1200" dirty="0">
              <a:solidFill>
                <a:srgbClr val="0000FF"/>
              </a:solidFill>
            </a:endParaRPr>
          </a:p>
        </p:txBody>
      </p:sp>
      <p:sp>
        <p:nvSpPr>
          <p:cNvPr id="7" name="Line 71"/>
          <p:cNvSpPr>
            <a:spLocks noChangeShapeType="1"/>
          </p:cNvSpPr>
          <p:nvPr/>
        </p:nvSpPr>
        <p:spPr bwMode="auto">
          <a:xfrm>
            <a:off x="3352800" y="6248400"/>
            <a:ext cx="2592388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9" name="CuadroTexto 8"/>
          <p:cNvSpPr txBox="1"/>
          <p:nvPr/>
        </p:nvSpPr>
        <p:spPr>
          <a:xfrm>
            <a:off x="251520" y="116632"/>
            <a:ext cx="369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dirty="0" smtClean="0">
                <a:solidFill>
                  <a:srgbClr val="CC3300"/>
                </a:solidFill>
              </a:rPr>
              <a:t>ii) At </a:t>
            </a:r>
            <a:r>
              <a:rPr lang="es-ES_tradnl" sz="1800" dirty="0" err="1" smtClean="0">
                <a:solidFill>
                  <a:srgbClr val="CC3300"/>
                </a:solidFill>
              </a:rPr>
              <a:t>next-to-leading</a:t>
            </a:r>
            <a:r>
              <a:rPr lang="es-ES_tradnl" sz="1800" dirty="0" smtClean="0">
                <a:solidFill>
                  <a:srgbClr val="CC3300"/>
                </a:solidFill>
              </a:rPr>
              <a:t> </a:t>
            </a:r>
            <a:r>
              <a:rPr lang="es-ES_tradnl" sz="1800" dirty="0" err="1" smtClean="0">
                <a:solidFill>
                  <a:srgbClr val="CC3300"/>
                </a:solidFill>
              </a:rPr>
              <a:t>order</a:t>
            </a:r>
            <a:r>
              <a:rPr lang="es-ES_tradnl" sz="1800" dirty="0" smtClean="0">
                <a:solidFill>
                  <a:srgbClr val="CC3300"/>
                </a:solidFill>
              </a:rPr>
              <a:t> (NLO)**</a:t>
            </a:r>
            <a:endParaRPr lang="es-ES_tradnl" sz="1800" dirty="0">
              <a:solidFill>
                <a:srgbClr val="CC3300"/>
              </a:solidFill>
            </a:endParaRPr>
          </a:p>
        </p:txBody>
      </p:sp>
      <p:pic>
        <p:nvPicPr>
          <p:cNvPr id="10" name="Imagen 9" descr="NLO_graphs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80"/>
            <a:ext cx="6230620" cy="1899920"/>
          </a:xfrm>
          <a:prstGeom prst="rect">
            <a:avLst/>
          </a:prstGeom>
        </p:spPr>
      </p:pic>
      <p:pic>
        <p:nvPicPr>
          <p:cNvPr id="11" name="Imagen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85828"/>
            <a:ext cx="5499100" cy="495300"/>
          </a:xfrm>
          <a:prstGeom prst="rect">
            <a:avLst/>
          </a:prstGeom>
        </p:spPr>
      </p:pic>
      <p:pic>
        <p:nvPicPr>
          <p:cNvPr id="12" name="Imagen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466680"/>
            <a:ext cx="2857500" cy="482600"/>
          </a:xfrm>
          <a:prstGeom prst="rect">
            <a:avLst/>
          </a:prstGeom>
        </p:spPr>
      </p:pic>
      <p:sp>
        <p:nvSpPr>
          <p:cNvPr id="13" name="Flecha derecha 12"/>
          <p:cNvSpPr/>
          <p:nvPr/>
        </p:nvSpPr>
        <p:spPr>
          <a:xfrm>
            <a:off x="4427984" y="4797152"/>
            <a:ext cx="576064" cy="576064"/>
          </a:xfrm>
          <a:prstGeom prst="rightArrow">
            <a:avLst/>
          </a:prstGeom>
          <a:solidFill>
            <a:srgbClr val="CC3300"/>
          </a:solidFill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51520" y="2614553"/>
            <a:ext cx="48245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smtClean="0">
                <a:solidFill>
                  <a:srgbClr val="0000FF"/>
                </a:solidFill>
              </a:rPr>
              <a:t>Once-</a:t>
            </a:r>
            <a:r>
              <a:rPr lang="es-ES" sz="1500" dirty="0" err="1" smtClean="0">
                <a:solidFill>
                  <a:srgbClr val="0000FF"/>
                </a:solidFill>
              </a:rPr>
              <a:t>subtracted</a:t>
            </a:r>
            <a:r>
              <a:rPr lang="es-ES" sz="1500" dirty="0" smtClean="0">
                <a:solidFill>
                  <a:srgbClr val="0000FF"/>
                </a:solidFill>
              </a:rPr>
              <a:t> </a:t>
            </a:r>
            <a:r>
              <a:rPr lang="es-ES" sz="1500" dirty="0" err="1">
                <a:solidFill>
                  <a:srgbClr val="0000FF"/>
                </a:solidFill>
              </a:rPr>
              <a:t>d</a:t>
            </a:r>
            <a:r>
              <a:rPr lang="es-ES" sz="1500" dirty="0" err="1" smtClean="0">
                <a:solidFill>
                  <a:srgbClr val="0000FF"/>
                </a:solidFill>
              </a:rPr>
              <a:t>ispersive</a:t>
            </a:r>
            <a:r>
              <a:rPr lang="es-ES" sz="1500" dirty="0" smtClean="0"/>
              <a:t> </a:t>
            </a:r>
            <a:r>
              <a:rPr lang="es-ES" sz="1500" dirty="0" err="1" smtClean="0"/>
              <a:t>relation</a:t>
            </a:r>
            <a:endParaRPr lang="es-ES" sz="1500" dirty="0" smtClean="0"/>
          </a:p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err="1" smtClean="0"/>
              <a:t>Contributions</a:t>
            </a:r>
            <a:r>
              <a:rPr lang="es-ES" sz="1500" dirty="0" smtClean="0"/>
              <a:t> </a:t>
            </a:r>
            <a:r>
              <a:rPr lang="es-ES" sz="1500" dirty="0" err="1" smtClean="0"/>
              <a:t>from</a:t>
            </a:r>
            <a:r>
              <a:rPr lang="es-ES" sz="1500" dirty="0" smtClean="0"/>
              <a:t> </a:t>
            </a:r>
            <a:r>
              <a:rPr lang="es-ES" sz="1500" dirty="0" smtClean="0">
                <a:solidFill>
                  <a:srgbClr val="0000FF"/>
                </a:solidFill>
              </a:rPr>
              <a:t>ππ, Vπ and Aπ </a:t>
            </a:r>
            <a:r>
              <a:rPr lang="es-ES" sz="1500" dirty="0" err="1" smtClean="0">
                <a:solidFill>
                  <a:srgbClr val="0000FF"/>
                </a:solidFill>
              </a:rPr>
              <a:t>cuts</a:t>
            </a:r>
            <a:r>
              <a:rPr lang="es-ES" sz="1500" dirty="0" smtClean="0"/>
              <a:t>, </a:t>
            </a:r>
            <a:r>
              <a:rPr lang="es-ES" sz="1500" dirty="0" err="1" smtClean="0"/>
              <a:t>since</a:t>
            </a:r>
            <a:r>
              <a:rPr lang="es-ES" sz="1500" dirty="0" smtClean="0"/>
              <a:t> </a:t>
            </a:r>
            <a:r>
              <a:rPr lang="es-ES" sz="1500" dirty="0" err="1" smtClean="0"/>
              <a:t>higher</a:t>
            </a:r>
            <a:r>
              <a:rPr lang="es-ES" sz="1500" dirty="0" smtClean="0"/>
              <a:t> </a:t>
            </a:r>
            <a:r>
              <a:rPr lang="es-ES" sz="1500" dirty="0" err="1" smtClean="0"/>
              <a:t>cuts</a:t>
            </a:r>
            <a:r>
              <a:rPr lang="es-ES" sz="1500" dirty="0" smtClean="0"/>
              <a:t> are </a:t>
            </a:r>
            <a:r>
              <a:rPr lang="es-ES" sz="1500" dirty="0" err="1" smtClean="0"/>
              <a:t>supposed</a:t>
            </a:r>
            <a:r>
              <a:rPr lang="es-ES" sz="1500" dirty="0" smtClean="0"/>
              <a:t> </a:t>
            </a:r>
            <a:r>
              <a:rPr lang="es-ES" sz="1500" dirty="0" err="1" smtClean="0"/>
              <a:t>to</a:t>
            </a:r>
            <a:r>
              <a:rPr lang="es-ES" sz="1500" dirty="0" smtClean="0"/>
              <a:t> be </a:t>
            </a:r>
            <a:r>
              <a:rPr lang="es-ES" sz="1500" dirty="0" err="1" smtClean="0"/>
              <a:t>suppressed</a:t>
            </a:r>
            <a:r>
              <a:rPr lang="es-ES" sz="1500" dirty="0" smtClean="0"/>
              <a:t>.</a:t>
            </a:r>
          </a:p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err="1" smtClean="0">
                <a:solidFill>
                  <a:srgbClr val="CC3300"/>
                </a:solidFill>
              </a:rPr>
              <a:t>F</a:t>
            </a:r>
            <a:r>
              <a:rPr lang="es-ES" sz="1500" baseline="-25000" dirty="0" err="1" smtClean="0">
                <a:solidFill>
                  <a:srgbClr val="CC3300"/>
                </a:solidFill>
              </a:rPr>
              <a:t>R</a:t>
            </a:r>
            <a:r>
              <a:rPr lang="es-ES" sz="1500" baseline="30000" dirty="0" err="1" smtClean="0">
                <a:solidFill>
                  <a:srgbClr val="CC3300"/>
                </a:solidFill>
              </a:rPr>
              <a:t>r</a:t>
            </a:r>
            <a:r>
              <a:rPr lang="es-ES" sz="1500" dirty="0" smtClean="0"/>
              <a:t> and </a:t>
            </a:r>
            <a:r>
              <a:rPr lang="es-ES" sz="1500" dirty="0" err="1" smtClean="0">
                <a:solidFill>
                  <a:srgbClr val="CC3300"/>
                </a:solidFill>
              </a:rPr>
              <a:t>M</a:t>
            </a:r>
            <a:r>
              <a:rPr lang="es-ES" sz="1500" baseline="-25000" dirty="0" err="1" smtClean="0">
                <a:solidFill>
                  <a:srgbClr val="CC3300"/>
                </a:solidFill>
              </a:rPr>
              <a:t>R</a:t>
            </a:r>
            <a:r>
              <a:rPr lang="es-ES" sz="1500" baseline="30000" dirty="0" err="1" smtClean="0">
                <a:solidFill>
                  <a:srgbClr val="CC3300"/>
                </a:solidFill>
              </a:rPr>
              <a:t>r</a:t>
            </a:r>
            <a:r>
              <a:rPr lang="es-ES" sz="1500" dirty="0" smtClean="0">
                <a:solidFill>
                  <a:srgbClr val="CC3300"/>
                </a:solidFill>
              </a:rPr>
              <a:t> </a:t>
            </a:r>
            <a:r>
              <a:rPr lang="es-ES" sz="1500" dirty="0" smtClean="0"/>
              <a:t>are </a:t>
            </a:r>
            <a:r>
              <a:rPr lang="es-ES" sz="1500" i="1" dirty="0" err="1" smtClean="0"/>
              <a:t>renormalized</a:t>
            </a:r>
            <a:r>
              <a:rPr lang="es-ES" sz="1500" dirty="0" smtClean="0"/>
              <a:t> </a:t>
            </a:r>
            <a:r>
              <a:rPr lang="es-ES" sz="1500" dirty="0" err="1" smtClean="0"/>
              <a:t>couplings</a:t>
            </a:r>
            <a:r>
              <a:rPr lang="es-ES" sz="1500" dirty="0" smtClean="0"/>
              <a:t> </a:t>
            </a:r>
            <a:r>
              <a:rPr lang="es-ES" sz="1500" dirty="0" err="1" smtClean="0"/>
              <a:t>which</a:t>
            </a:r>
            <a:r>
              <a:rPr lang="es-ES" sz="1500" dirty="0" smtClean="0"/>
              <a:t> define </a:t>
            </a:r>
            <a:r>
              <a:rPr lang="es-ES" sz="1500" dirty="0" err="1" smtClean="0"/>
              <a:t>the</a:t>
            </a:r>
            <a:r>
              <a:rPr lang="es-ES" sz="1500" dirty="0" smtClean="0"/>
              <a:t> </a:t>
            </a:r>
            <a:r>
              <a:rPr lang="es-ES" sz="1500" dirty="0" err="1" smtClean="0"/>
              <a:t>resonance</a:t>
            </a:r>
            <a:r>
              <a:rPr lang="es-ES" sz="1500" dirty="0" smtClean="0"/>
              <a:t> </a:t>
            </a:r>
            <a:r>
              <a:rPr lang="es-ES" sz="1500" dirty="0" err="1" smtClean="0"/>
              <a:t>poles</a:t>
            </a:r>
            <a:r>
              <a:rPr lang="es-ES" sz="1500" dirty="0" smtClean="0"/>
              <a:t> at </a:t>
            </a:r>
            <a:r>
              <a:rPr lang="es-ES" sz="1500" dirty="0" err="1" smtClean="0"/>
              <a:t>the</a:t>
            </a:r>
            <a:r>
              <a:rPr lang="es-ES" sz="1500" dirty="0" smtClean="0"/>
              <a:t> </a:t>
            </a:r>
            <a:r>
              <a:rPr lang="es-ES" sz="1500" dirty="0" err="1" smtClean="0"/>
              <a:t>one-loop</a:t>
            </a:r>
            <a:r>
              <a:rPr lang="es-ES" sz="1500" dirty="0" smtClean="0"/>
              <a:t> </a:t>
            </a:r>
            <a:r>
              <a:rPr lang="es-ES" sz="1500" dirty="0" err="1" smtClean="0"/>
              <a:t>level</a:t>
            </a:r>
            <a:r>
              <a:rPr lang="es-ES" sz="1500" dirty="0" smtClean="0"/>
              <a:t>.</a:t>
            </a:r>
          </a:p>
        </p:txBody>
      </p:sp>
      <p:pic>
        <p:nvPicPr>
          <p:cNvPr id="17" name="Imagen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71800"/>
            <a:ext cx="3594100" cy="457200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35496" y="6237312"/>
            <a:ext cx="1944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* Barbieri et al.’08</a:t>
            </a:r>
          </a:p>
          <a:p>
            <a:r>
              <a:rPr lang="es-ES_tradnl" sz="1000" dirty="0" smtClean="0"/>
              <a:t>* Cata and </a:t>
            </a:r>
            <a:r>
              <a:rPr lang="es-ES_tradnl" sz="1000" dirty="0" err="1" smtClean="0"/>
              <a:t>Kamenik</a:t>
            </a:r>
            <a:r>
              <a:rPr lang="es-ES_tradnl" sz="1000" dirty="0" smtClean="0"/>
              <a:t> ‘08</a:t>
            </a:r>
          </a:p>
          <a:p>
            <a:r>
              <a:rPr lang="es-ES_tradnl" sz="1000" dirty="0" smtClean="0"/>
              <a:t>* </a:t>
            </a:r>
            <a:r>
              <a:rPr lang="es-ES_tradnl" sz="1000" dirty="0" err="1" smtClean="0"/>
              <a:t>Orgogozo</a:t>
            </a:r>
            <a:r>
              <a:rPr lang="es-ES_tradnl" sz="1000" dirty="0" smtClean="0"/>
              <a:t> and </a:t>
            </a:r>
            <a:r>
              <a:rPr lang="es-ES_tradnl" sz="1000" dirty="0" err="1" smtClean="0"/>
              <a:t>Rynchov</a:t>
            </a:r>
            <a:r>
              <a:rPr lang="es-ES_tradnl" sz="1000" dirty="0" smtClean="0"/>
              <a:t> ‘08</a:t>
            </a:r>
            <a:endParaRPr lang="es-ES_tradnl" sz="1000" dirty="0"/>
          </a:p>
        </p:txBody>
      </p:sp>
      <p:sp>
        <p:nvSpPr>
          <p:cNvPr id="14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120680" cy="251842"/>
          </a:xfrm>
        </p:spPr>
        <p:txBody>
          <a:bodyPr/>
          <a:lstStyle/>
          <a:p>
            <a:pPr>
              <a:defRPr/>
            </a:pPr>
            <a:r>
              <a:rPr lang="es-ES_tradnl" sz="1200" dirty="0" err="1" smtClean="0">
                <a:solidFill>
                  <a:srgbClr val="CC3300"/>
                </a:solidFill>
              </a:rPr>
              <a:t>Viability</a:t>
            </a:r>
            <a:r>
              <a:rPr lang="es-ES_tradnl" sz="1200" dirty="0" smtClean="0">
                <a:solidFill>
                  <a:srgbClr val="CC3300"/>
                </a:solidFill>
              </a:rPr>
              <a:t> of </a:t>
            </a:r>
            <a:r>
              <a:rPr lang="es-ES_tradnl" sz="1200" dirty="0" err="1" smtClean="0">
                <a:solidFill>
                  <a:srgbClr val="CC3300"/>
                </a:solidFill>
              </a:rPr>
              <a:t>Higgsless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models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within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the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Electroweak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Precision</a:t>
            </a:r>
            <a:r>
              <a:rPr lang="es-ES_tradnl" sz="1200" dirty="0" smtClean="0">
                <a:solidFill>
                  <a:srgbClr val="CC3300"/>
                </a:solidFill>
              </a:rPr>
              <a:t> Observables</a:t>
            </a:r>
            <a:r>
              <a:rPr lang="es-ES_tradnl" sz="1200" dirty="0" smtClean="0">
                <a:solidFill>
                  <a:srgbClr val="3366FF"/>
                </a:solidFill>
              </a:rPr>
              <a:t>, I. Rosell </a:t>
            </a:r>
            <a:endParaRPr lang="es-ES" sz="1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73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</p:spPr>
        <p:txBody>
          <a:bodyPr/>
          <a:lstStyle/>
          <a:p>
            <a:pPr>
              <a:defRPr/>
            </a:pPr>
            <a:fld id="{6BF9C385-A403-074B-9D21-C7F0FECEB122}" type="slidenum">
              <a:rPr lang="es-ES" sz="1200" smtClean="0">
                <a:solidFill>
                  <a:srgbClr val="0000FF"/>
                </a:solidFill>
              </a:rPr>
              <a:pPr>
                <a:defRPr/>
              </a:pPr>
              <a:t>9</a:t>
            </a:fld>
            <a:r>
              <a:rPr lang="es-ES" sz="1200" dirty="0" smtClean="0">
                <a:solidFill>
                  <a:srgbClr val="0000FF"/>
                </a:solidFill>
              </a:rPr>
              <a:t>/15</a:t>
            </a:r>
            <a:endParaRPr lang="es-ES" sz="1200" dirty="0">
              <a:solidFill>
                <a:srgbClr val="0000FF"/>
              </a:solidFill>
            </a:endParaRPr>
          </a:p>
        </p:txBody>
      </p:sp>
      <p:sp>
        <p:nvSpPr>
          <p:cNvPr id="7" name="Line 71"/>
          <p:cNvSpPr>
            <a:spLocks noChangeShapeType="1"/>
          </p:cNvSpPr>
          <p:nvPr/>
        </p:nvSpPr>
        <p:spPr bwMode="auto">
          <a:xfrm>
            <a:off x="3352800" y="6248400"/>
            <a:ext cx="2592388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67544" y="76562"/>
            <a:ext cx="8064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dirty="0">
                <a:solidFill>
                  <a:srgbClr val="CC3300"/>
                </a:solidFill>
              </a:rPr>
              <a:t>5</a:t>
            </a:r>
            <a:r>
              <a:rPr lang="es-ES" sz="2000" dirty="0" smtClean="0">
                <a:solidFill>
                  <a:srgbClr val="CC3300"/>
                </a:solidFill>
              </a:rPr>
              <a:t>. High-</a:t>
            </a:r>
            <a:r>
              <a:rPr lang="es-ES" sz="2000" dirty="0" err="1" smtClean="0">
                <a:solidFill>
                  <a:srgbClr val="CC3300"/>
                </a:solidFill>
              </a:rPr>
              <a:t>energy</a:t>
            </a:r>
            <a:r>
              <a:rPr lang="es-ES" sz="2000" dirty="0" smtClean="0">
                <a:solidFill>
                  <a:srgbClr val="CC3300"/>
                </a:solidFill>
              </a:rPr>
              <a:t> </a:t>
            </a:r>
            <a:r>
              <a:rPr lang="es-ES" sz="2000" dirty="0" err="1" smtClean="0">
                <a:solidFill>
                  <a:srgbClr val="CC3300"/>
                </a:solidFill>
              </a:rPr>
              <a:t>Constraints</a:t>
            </a:r>
            <a:endParaRPr lang="es-ES" sz="2000" dirty="0">
              <a:solidFill>
                <a:srgbClr val="CC33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5536" y="541129"/>
            <a:ext cx="80648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err="1"/>
              <a:t>We</a:t>
            </a:r>
            <a:r>
              <a:rPr lang="es-ES" sz="1500" dirty="0"/>
              <a:t> </a:t>
            </a:r>
            <a:r>
              <a:rPr lang="es-ES" sz="1500" dirty="0" err="1"/>
              <a:t>have</a:t>
            </a:r>
            <a:r>
              <a:rPr lang="es-ES" sz="1500" dirty="0"/>
              <a:t> </a:t>
            </a:r>
            <a:r>
              <a:rPr lang="es-ES" sz="1500" dirty="0" err="1">
                <a:solidFill>
                  <a:srgbClr val="CC3300"/>
                </a:solidFill>
              </a:rPr>
              <a:t>seven</a:t>
            </a:r>
            <a:r>
              <a:rPr lang="es-ES" sz="1500" dirty="0">
                <a:solidFill>
                  <a:srgbClr val="CC3300"/>
                </a:solidFill>
              </a:rPr>
              <a:t> </a:t>
            </a:r>
            <a:r>
              <a:rPr lang="es-ES" sz="1500" dirty="0" err="1">
                <a:solidFill>
                  <a:srgbClr val="CC3300"/>
                </a:solidFill>
              </a:rPr>
              <a:t>resonance</a:t>
            </a:r>
            <a:r>
              <a:rPr lang="es-ES" sz="1500" dirty="0">
                <a:solidFill>
                  <a:srgbClr val="CC3300"/>
                </a:solidFill>
              </a:rPr>
              <a:t> </a:t>
            </a:r>
            <a:r>
              <a:rPr lang="es-ES" sz="1500" dirty="0" err="1">
                <a:solidFill>
                  <a:srgbClr val="CC3300"/>
                </a:solidFill>
              </a:rPr>
              <a:t>parameters</a:t>
            </a:r>
            <a:r>
              <a:rPr lang="es-ES" sz="1500" dirty="0"/>
              <a:t>: </a:t>
            </a:r>
            <a:r>
              <a:rPr lang="es-ES" sz="1500" dirty="0">
                <a:solidFill>
                  <a:srgbClr val="CC3300"/>
                </a:solidFill>
              </a:rPr>
              <a:t>F</a:t>
            </a:r>
            <a:r>
              <a:rPr lang="es-ES" sz="1500" baseline="-25000" dirty="0">
                <a:solidFill>
                  <a:srgbClr val="CC3300"/>
                </a:solidFill>
              </a:rPr>
              <a:t>V</a:t>
            </a:r>
            <a:r>
              <a:rPr lang="es-ES" sz="1500" dirty="0"/>
              <a:t>, </a:t>
            </a:r>
            <a:r>
              <a:rPr lang="es-ES" sz="1500" dirty="0">
                <a:solidFill>
                  <a:srgbClr val="CC3300"/>
                </a:solidFill>
              </a:rPr>
              <a:t>G</a:t>
            </a:r>
            <a:r>
              <a:rPr lang="es-ES" sz="1500" baseline="-25000" dirty="0">
                <a:solidFill>
                  <a:srgbClr val="CC3300"/>
                </a:solidFill>
              </a:rPr>
              <a:t>V</a:t>
            </a:r>
            <a:r>
              <a:rPr lang="es-ES" sz="1500" dirty="0"/>
              <a:t>, </a:t>
            </a:r>
            <a:r>
              <a:rPr lang="es-ES" sz="1500" dirty="0">
                <a:solidFill>
                  <a:srgbClr val="CC3300"/>
                </a:solidFill>
              </a:rPr>
              <a:t>F</a:t>
            </a:r>
            <a:r>
              <a:rPr lang="es-ES" sz="1500" baseline="-25000" dirty="0">
                <a:solidFill>
                  <a:srgbClr val="CC3300"/>
                </a:solidFill>
              </a:rPr>
              <a:t>A</a:t>
            </a:r>
            <a:r>
              <a:rPr lang="es-ES" sz="1500" dirty="0"/>
              <a:t>, </a:t>
            </a:r>
            <a:r>
              <a:rPr lang="es-ES" sz="1500" dirty="0" err="1">
                <a:solidFill>
                  <a:srgbClr val="CC3300"/>
                </a:solidFill>
              </a:rPr>
              <a:t>κ</a:t>
            </a:r>
            <a:r>
              <a:rPr lang="es-ES" sz="1500" dirty="0"/>
              <a:t>, </a:t>
            </a:r>
            <a:r>
              <a:rPr lang="es-ES" sz="1500" dirty="0" err="1">
                <a:solidFill>
                  <a:srgbClr val="CC3300"/>
                </a:solidFill>
              </a:rPr>
              <a:t>σ</a:t>
            </a:r>
            <a:r>
              <a:rPr lang="es-ES" sz="1500" dirty="0"/>
              <a:t>, </a:t>
            </a:r>
            <a:r>
              <a:rPr lang="es-ES" sz="1500" dirty="0">
                <a:solidFill>
                  <a:srgbClr val="CC3300"/>
                </a:solidFill>
              </a:rPr>
              <a:t>M</a:t>
            </a:r>
            <a:r>
              <a:rPr lang="es-ES" sz="1500" baseline="-25000" dirty="0">
                <a:solidFill>
                  <a:srgbClr val="CC3300"/>
                </a:solidFill>
              </a:rPr>
              <a:t>V</a:t>
            </a:r>
            <a:r>
              <a:rPr lang="es-ES" sz="1500" dirty="0"/>
              <a:t> and </a:t>
            </a:r>
            <a:r>
              <a:rPr lang="es-ES" sz="1500" dirty="0">
                <a:solidFill>
                  <a:srgbClr val="CC3300"/>
                </a:solidFill>
              </a:rPr>
              <a:t>M</a:t>
            </a:r>
            <a:r>
              <a:rPr lang="es-ES" sz="1500" baseline="-25000" dirty="0">
                <a:solidFill>
                  <a:srgbClr val="CC3300"/>
                </a:solidFill>
              </a:rPr>
              <a:t>A</a:t>
            </a:r>
            <a:r>
              <a:rPr lang="es-ES" sz="1500" dirty="0"/>
              <a:t>.</a:t>
            </a:r>
          </a:p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err="1" smtClean="0"/>
              <a:t>The</a:t>
            </a:r>
            <a:r>
              <a:rPr lang="es-ES" sz="1500" dirty="0" smtClean="0"/>
              <a:t> </a:t>
            </a:r>
            <a:r>
              <a:rPr lang="es-ES" sz="1500" dirty="0" err="1" smtClean="0"/>
              <a:t>number</a:t>
            </a:r>
            <a:r>
              <a:rPr lang="es-ES" sz="1500" dirty="0" smtClean="0"/>
              <a:t> of </a:t>
            </a:r>
            <a:r>
              <a:rPr lang="es-ES" sz="1500" dirty="0" err="1" smtClean="0"/>
              <a:t>unknown</a:t>
            </a:r>
            <a:r>
              <a:rPr lang="es-ES" sz="1500" dirty="0" smtClean="0"/>
              <a:t> </a:t>
            </a:r>
            <a:r>
              <a:rPr lang="es-ES" sz="1500" dirty="0" err="1" smtClean="0"/>
              <a:t>couplings</a:t>
            </a:r>
            <a:r>
              <a:rPr lang="es-ES" sz="1500" dirty="0" smtClean="0"/>
              <a:t> can be </a:t>
            </a:r>
            <a:r>
              <a:rPr lang="es-ES" sz="1500" dirty="0" err="1" smtClean="0"/>
              <a:t>reduced</a:t>
            </a:r>
            <a:r>
              <a:rPr lang="es-ES" sz="1500" dirty="0" smtClean="0"/>
              <a:t> </a:t>
            </a:r>
            <a:r>
              <a:rPr lang="es-ES" sz="1500" dirty="0" err="1" smtClean="0"/>
              <a:t>by</a:t>
            </a:r>
            <a:r>
              <a:rPr lang="es-ES" sz="1500" dirty="0" smtClean="0"/>
              <a:t> </a:t>
            </a:r>
            <a:r>
              <a:rPr lang="es-ES" sz="1500" dirty="0" err="1" smtClean="0"/>
              <a:t>using</a:t>
            </a:r>
            <a:r>
              <a:rPr lang="es-ES" sz="1500" dirty="0" smtClean="0"/>
              <a:t> </a:t>
            </a:r>
            <a:r>
              <a:rPr lang="es-ES" sz="1500" dirty="0" smtClean="0">
                <a:solidFill>
                  <a:srgbClr val="CC3300"/>
                </a:solidFill>
              </a:rPr>
              <a:t>short-</a:t>
            </a:r>
            <a:r>
              <a:rPr lang="es-ES" sz="1500" dirty="0" err="1" smtClean="0">
                <a:solidFill>
                  <a:srgbClr val="CC3300"/>
                </a:solidFill>
              </a:rPr>
              <a:t>distance</a:t>
            </a:r>
            <a:r>
              <a:rPr lang="es-ES" sz="1500" dirty="0" smtClean="0">
                <a:solidFill>
                  <a:srgbClr val="CC3300"/>
                </a:solidFill>
              </a:rPr>
              <a:t> </a:t>
            </a:r>
            <a:r>
              <a:rPr lang="es-ES" sz="1500" dirty="0" err="1" smtClean="0">
                <a:solidFill>
                  <a:srgbClr val="CC3300"/>
                </a:solidFill>
              </a:rPr>
              <a:t>information</a:t>
            </a:r>
            <a:r>
              <a:rPr lang="es-ES" sz="1500" dirty="0" smtClean="0"/>
              <a:t>.</a:t>
            </a:r>
          </a:p>
          <a:p>
            <a:pPr marL="342900" indent="-342900" algn="just">
              <a:buClr>
                <a:srgbClr val="0000FF"/>
              </a:buClr>
              <a:buFont typeface="Wingdings" charset="2"/>
              <a:buChar char="ü"/>
            </a:pPr>
            <a:r>
              <a:rPr lang="es-ES" sz="1500" dirty="0" smtClean="0"/>
              <a:t>In </a:t>
            </a:r>
            <a:r>
              <a:rPr lang="es-ES" sz="1500" dirty="0" err="1" smtClean="0"/>
              <a:t>contrast</a:t>
            </a:r>
            <a:r>
              <a:rPr lang="es-ES" sz="1500" dirty="0" smtClean="0"/>
              <a:t> </a:t>
            </a:r>
            <a:r>
              <a:rPr lang="es-ES" sz="1500" dirty="0" err="1" smtClean="0"/>
              <a:t>with</a:t>
            </a:r>
            <a:r>
              <a:rPr lang="es-ES" sz="1500" dirty="0" smtClean="0"/>
              <a:t> </a:t>
            </a:r>
            <a:r>
              <a:rPr lang="es-ES" sz="1500" dirty="0" err="1" smtClean="0"/>
              <a:t>the</a:t>
            </a:r>
            <a:r>
              <a:rPr lang="es-ES" sz="1500" dirty="0" smtClean="0"/>
              <a:t> </a:t>
            </a:r>
            <a:r>
              <a:rPr lang="es-ES" sz="1500" dirty="0" smtClean="0">
                <a:solidFill>
                  <a:srgbClr val="CC3300"/>
                </a:solidFill>
              </a:rPr>
              <a:t>QCD</a:t>
            </a:r>
            <a:r>
              <a:rPr lang="es-ES" sz="1500" dirty="0" smtClean="0"/>
              <a:t> case, </a:t>
            </a:r>
            <a:r>
              <a:rPr lang="es-ES" sz="1500" dirty="0" err="1" smtClean="0"/>
              <a:t>we</a:t>
            </a:r>
            <a:r>
              <a:rPr lang="es-ES" sz="1500" dirty="0" smtClean="0"/>
              <a:t> ignore </a:t>
            </a:r>
            <a:r>
              <a:rPr lang="es-ES" sz="1500" dirty="0" err="1" smtClean="0"/>
              <a:t>the</a:t>
            </a:r>
            <a:r>
              <a:rPr lang="es-ES" sz="1500" dirty="0" smtClean="0"/>
              <a:t> </a:t>
            </a:r>
            <a:r>
              <a:rPr lang="es-ES" sz="1500" dirty="0" err="1" smtClean="0">
                <a:solidFill>
                  <a:srgbClr val="0000FF"/>
                </a:solidFill>
              </a:rPr>
              <a:t>underlying</a:t>
            </a:r>
            <a:r>
              <a:rPr lang="es-ES" sz="1500" dirty="0" smtClean="0">
                <a:solidFill>
                  <a:srgbClr val="0000FF"/>
                </a:solidFill>
              </a:rPr>
              <a:t> </a:t>
            </a:r>
            <a:r>
              <a:rPr lang="es-ES" sz="1500" dirty="0" err="1" smtClean="0">
                <a:solidFill>
                  <a:srgbClr val="0000FF"/>
                </a:solidFill>
              </a:rPr>
              <a:t>dynamical</a:t>
            </a:r>
            <a:r>
              <a:rPr lang="es-ES" sz="1500" dirty="0" smtClean="0">
                <a:solidFill>
                  <a:srgbClr val="0000FF"/>
                </a:solidFill>
              </a:rPr>
              <a:t> </a:t>
            </a:r>
            <a:r>
              <a:rPr lang="es-ES" sz="1500" dirty="0" err="1" smtClean="0">
                <a:solidFill>
                  <a:srgbClr val="0000FF"/>
                </a:solidFill>
              </a:rPr>
              <a:t>theory</a:t>
            </a:r>
            <a:r>
              <a:rPr lang="es-ES" sz="1500" dirty="0" smtClean="0"/>
              <a:t>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51520" y="1412776"/>
            <a:ext cx="3399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800" dirty="0" smtClean="0">
                <a:solidFill>
                  <a:srgbClr val="CC3300"/>
                </a:solidFill>
              </a:rPr>
              <a:t>i) </a:t>
            </a:r>
            <a:r>
              <a:rPr lang="es-ES_tradnl" sz="1800" dirty="0" err="1" smtClean="0">
                <a:solidFill>
                  <a:srgbClr val="CC3300"/>
                </a:solidFill>
              </a:rPr>
              <a:t>Weinberg</a:t>
            </a:r>
            <a:r>
              <a:rPr lang="es-ES_tradnl" sz="1800" dirty="0" smtClean="0">
                <a:solidFill>
                  <a:srgbClr val="CC3300"/>
                </a:solidFill>
              </a:rPr>
              <a:t> Sum Rules (WSR)*</a:t>
            </a:r>
            <a:endParaRPr lang="es-ES_tradnl" sz="1800" dirty="0">
              <a:solidFill>
                <a:srgbClr val="CC33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5496" y="616530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* Weinberg’67</a:t>
            </a:r>
          </a:p>
          <a:p>
            <a:pPr lvl="0"/>
            <a:r>
              <a:rPr lang="es-ES_tradnl" sz="1000" dirty="0" smtClean="0">
                <a:solidFill>
                  <a:srgbClr val="000000"/>
                </a:solidFill>
              </a:rPr>
              <a:t>* Bernard </a:t>
            </a:r>
            <a:r>
              <a:rPr lang="es-ES_tradnl" sz="1000" dirty="0">
                <a:solidFill>
                  <a:srgbClr val="000000"/>
                </a:solidFill>
              </a:rPr>
              <a:t>et al.’75</a:t>
            </a:r>
            <a:r>
              <a:rPr lang="es-ES_tradnl" sz="1000" dirty="0" smtClean="0">
                <a:solidFill>
                  <a:srgbClr val="000000"/>
                </a:solidFill>
              </a:rPr>
              <a:t>.</a:t>
            </a:r>
            <a:endParaRPr lang="es-ES_tradnl" sz="1000" dirty="0">
              <a:solidFill>
                <a:srgbClr val="000000"/>
              </a:solidFill>
            </a:endParaRPr>
          </a:p>
        </p:txBody>
      </p:sp>
      <p:pic>
        <p:nvPicPr>
          <p:cNvPr id="14" name="Imagen 1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3505200" cy="444500"/>
          </a:xfrm>
          <a:prstGeom prst="rect">
            <a:avLst/>
          </a:prstGeom>
        </p:spPr>
      </p:pic>
      <p:sp>
        <p:nvSpPr>
          <p:cNvPr id="16" name="Abrir llave 15"/>
          <p:cNvSpPr/>
          <p:nvPr/>
        </p:nvSpPr>
        <p:spPr>
          <a:xfrm>
            <a:off x="4283968" y="1628800"/>
            <a:ext cx="432048" cy="1152128"/>
          </a:xfrm>
          <a:prstGeom prst="leftBrace">
            <a:avLst>
              <a:gd name="adj1" fmla="val 42124"/>
              <a:gd name="adj2" fmla="val 50000"/>
            </a:avLst>
          </a:prstGeom>
          <a:ln>
            <a:solidFill>
              <a:srgbClr val="CC33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2" y="3543672"/>
            <a:ext cx="2197100" cy="533400"/>
          </a:xfrm>
          <a:prstGeom prst="rect">
            <a:avLst/>
          </a:prstGeom>
        </p:spPr>
      </p:pic>
      <p:cxnSp>
        <p:nvCxnSpPr>
          <p:cNvPr id="23" name="Conector recto 22"/>
          <p:cNvCxnSpPr/>
          <p:nvPr/>
        </p:nvCxnSpPr>
        <p:spPr>
          <a:xfrm>
            <a:off x="2627784" y="3284984"/>
            <a:ext cx="0" cy="2592288"/>
          </a:xfrm>
          <a:prstGeom prst="line">
            <a:avLst/>
          </a:prstGeom>
          <a:ln w="12700">
            <a:solidFill>
              <a:srgbClr val="CC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Imagen 3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3746500" cy="990600"/>
          </a:xfrm>
          <a:prstGeom prst="rect">
            <a:avLst/>
          </a:prstGeom>
        </p:spPr>
      </p:pic>
      <p:pic>
        <p:nvPicPr>
          <p:cNvPr id="36" name="Imagen 3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3573016"/>
            <a:ext cx="1625600" cy="482600"/>
          </a:xfrm>
          <a:prstGeom prst="rect">
            <a:avLst/>
          </a:prstGeom>
        </p:spPr>
      </p:pic>
      <p:pic>
        <p:nvPicPr>
          <p:cNvPr id="38" name="Imagen 3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73016"/>
            <a:ext cx="2908300" cy="596900"/>
          </a:xfrm>
          <a:prstGeom prst="rect">
            <a:avLst/>
          </a:prstGeom>
        </p:spPr>
      </p:pic>
      <p:sp>
        <p:nvSpPr>
          <p:cNvPr id="39" name="CuadroTexto 38"/>
          <p:cNvSpPr txBox="1"/>
          <p:nvPr/>
        </p:nvSpPr>
        <p:spPr>
          <a:xfrm>
            <a:off x="179512" y="2852936"/>
            <a:ext cx="6976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500" dirty="0" err="1" smtClean="0">
                <a:solidFill>
                  <a:srgbClr val="CC3300"/>
                </a:solidFill>
              </a:rPr>
              <a:t>i.i</a:t>
            </a:r>
            <a:r>
              <a:rPr lang="es-ES_tradnl" sz="1500" dirty="0" smtClean="0">
                <a:solidFill>
                  <a:srgbClr val="CC3300"/>
                </a:solidFill>
              </a:rPr>
              <a:t>) LO</a:t>
            </a:r>
            <a:endParaRPr lang="es-ES_tradnl" sz="1500" dirty="0">
              <a:solidFill>
                <a:srgbClr val="CC3300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2843808" y="2852936"/>
            <a:ext cx="18308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500" dirty="0" err="1" smtClean="0">
                <a:solidFill>
                  <a:srgbClr val="CC3300"/>
                </a:solidFill>
              </a:rPr>
              <a:t>i.ii</a:t>
            </a:r>
            <a:r>
              <a:rPr lang="es-ES_tradnl" sz="1500" dirty="0" smtClean="0">
                <a:solidFill>
                  <a:srgbClr val="CC3300"/>
                </a:solidFill>
              </a:rPr>
              <a:t>) </a:t>
            </a:r>
            <a:r>
              <a:rPr lang="es-ES_tradnl" sz="1500" dirty="0" err="1" smtClean="0">
                <a:solidFill>
                  <a:srgbClr val="CC3300"/>
                </a:solidFill>
              </a:rPr>
              <a:t>Imaginary</a:t>
            </a:r>
            <a:r>
              <a:rPr lang="es-ES_tradnl" sz="1500" dirty="0" smtClean="0">
                <a:solidFill>
                  <a:srgbClr val="CC3300"/>
                </a:solidFill>
              </a:rPr>
              <a:t> NLO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5529491" y="2875002"/>
            <a:ext cx="25495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500" dirty="0" err="1" smtClean="0">
                <a:solidFill>
                  <a:srgbClr val="CC3300"/>
                </a:solidFill>
              </a:rPr>
              <a:t>i.iii</a:t>
            </a:r>
            <a:r>
              <a:rPr lang="es-ES_tradnl" sz="1500" dirty="0" smtClean="0">
                <a:solidFill>
                  <a:srgbClr val="CC3300"/>
                </a:solidFill>
              </a:rPr>
              <a:t>) Real NLO: </a:t>
            </a:r>
            <a:r>
              <a:rPr lang="es-ES_tradnl" sz="1500" dirty="0" err="1" smtClean="0">
                <a:solidFill>
                  <a:srgbClr val="CC3300"/>
                </a:solidFill>
              </a:rPr>
              <a:t>fixing</a:t>
            </a:r>
            <a:r>
              <a:rPr lang="es-ES_tradnl" sz="1500" dirty="0" smtClean="0">
                <a:solidFill>
                  <a:srgbClr val="CC3300"/>
                </a:solidFill>
              </a:rPr>
              <a:t> of </a:t>
            </a:r>
            <a:r>
              <a:rPr lang="es-ES_tradnl" sz="1500" dirty="0" err="1">
                <a:solidFill>
                  <a:srgbClr val="CC3300"/>
                </a:solidFill>
              </a:rPr>
              <a:t>F</a:t>
            </a:r>
            <a:r>
              <a:rPr lang="es-ES_tradnl" sz="1500" baseline="-25000" dirty="0" err="1" smtClean="0">
                <a:solidFill>
                  <a:srgbClr val="CC3300"/>
                </a:solidFill>
              </a:rPr>
              <a:t>V,A</a:t>
            </a:r>
            <a:r>
              <a:rPr lang="es-ES_tradnl" sz="1500" baseline="30000" dirty="0" err="1" smtClean="0">
                <a:solidFill>
                  <a:srgbClr val="CC3300"/>
                </a:solidFill>
              </a:rPr>
              <a:t>r</a:t>
            </a:r>
            <a:endParaRPr lang="es-ES_tradnl" sz="1500" baseline="30000" dirty="0" smtClean="0">
              <a:solidFill>
                <a:srgbClr val="CC3300"/>
              </a:solidFill>
            </a:endParaRPr>
          </a:p>
          <a:p>
            <a:pPr algn="ctr"/>
            <a:r>
              <a:rPr lang="es-ES_tradnl" sz="1500" dirty="0" smtClean="0">
                <a:solidFill>
                  <a:srgbClr val="CC3300"/>
                </a:solidFill>
              </a:rPr>
              <a:t> </a:t>
            </a:r>
            <a:r>
              <a:rPr lang="es-ES_tradnl" sz="1500" dirty="0" err="1" smtClean="0">
                <a:solidFill>
                  <a:srgbClr val="CC3300"/>
                </a:solidFill>
              </a:rPr>
              <a:t>or</a:t>
            </a:r>
            <a:r>
              <a:rPr lang="es-ES_tradnl" sz="1500" dirty="0" smtClean="0">
                <a:solidFill>
                  <a:srgbClr val="CC3300"/>
                </a:solidFill>
              </a:rPr>
              <a:t> </a:t>
            </a:r>
            <a:r>
              <a:rPr lang="es-ES_tradnl" sz="1500" dirty="0" err="1" smtClean="0">
                <a:solidFill>
                  <a:srgbClr val="CC3300"/>
                </a:solidFill>
              </a:rPr>
              <a:t>lower</a:t>
            </a:r>
            <a:r>
              <a:rPr lang="es-ES_tradnl" sz="1500" dirty="0" smtClean="0">
                <a:solidFill>
                  <a:srgbClr val="CC3300"/>
                </a:solidFill>
              </a:rPr>
              <a:t> </a:t>
            </a:r>
            <a:r>
              <a:rPr lang="es-ES_tradnl" sz="1500" dirty="0" err="1" smtClean="0">
                <a:solidFill>
                  <a:srgbClr val="CC3300"/>
                </a:solidFill>
              </a:rPr>
              <a:t>bounds</a:t>
            </a:r>
            <a:r>
              <a:rPr lang="es-ES_tradnl" sz="1500" dirty="0" smtClean="0">
                <a:solidFill>
                  <a:srgbClr val="CC3300"/>
                </a:solidFill>
              </a:rPr>
              <a:t>**</a:t>
            </a:r>
            <a:endParaRPr lang="es-ES_tradnl" sz="1500" dirty="0">
              <a:solidFill>
                <a:srgbClr val="CC3300"/>
              </a:solidFill>
            </a:endParaRPr>
          </a:p>
        </p:txBody>
      </p:sp>
      <p:cxnSp>
        <p:nvCxnSpPr>
          <p:cNvPr id="45" name="Conector recto 44"/>
          <p:cNvCxnSpPr/>
          <p:nvPr/>
        </p:nvCxnSpPr>
        <p:spPr>
          <a:xfrm>
            <a:off x="4932040" y="3284984"/>
            <a:ext cx="0" cy="2592288"/>
          </a:xfrm>
          <a:prstGeom prst="line">
            <a:avLst/>
          </a:prstGeom>
          <a:ln w="12700">
            <a:solidFill>
              <a:srgbClr val="CC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lecha derecha 47"/>
          <p:cNvSpPr/>
          <p:nvPr/>
        </p:nvSpPr>
        <p:spPr>
          <a:xfrm>
            <a:off x="971600" y="4653136"/>
            <a:ext cx="576064" cy="576064"/>
          </a:xfrm>
          <a:prstGeom prst="rightArrow">
            <a:avLst/>
          </a:prstGeom>
          <a:solidFill>
            <a:srgbClr val="CC3300"/>
          </a:solidFill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9" name="Flecha derecha 48"/>
          <p:cNvSpPr/>
          <p:nvPr/>
        </p:nvSpPr>
        <p:spPr>
          <a:xfrm>
            <a:off x="6588224" y="4653136"/>
            <a:ext cx="576064" cy="576064"/>
          </a:xfrm>
          <a:prstGeom prst="rightArrow">
            <a:avLst/>
          </a:prstGeom>
          <a:solidFill>
            <a:srgbClr val="CC3300"/>
          </a:solidFill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2915816" y="5554107"/>
            <a:ext cx="17028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500" dirty="0" smtClean="0">
                <a:solidFill>
                  <a:srgbClr val="CC3300"/>
                </a:solidFill>
              </a:rPr>
              <a:t>3 </a:t>
            </a:r>
            <a:r>
              <a:rPr lang="es-ES_tradnl" sz="1500" dirty="0" err="1" smtClean="0">
                <a:solidFill>
                  <a:srgbClr val="CC3300"/>
                </a:solidFill>
              </a:rPr>
              <a:t>or</a:t>
            </a:r>
            <a:r>
              <a:rPr lang="es-ES_tradnl" sz="1500" dirty="0" smtClean="0">
                <a:solidFill>
                  <a:srgbClr val="CC3300"/>
                </a:solidFill>
              </a:rPr>
              <a:t> 4 </a:t>
            </a:r>
            <a:r>
              <a:rPr lang="es-ES_tradnl" sz="1500" dirty="0" err="1" smtClean="0">
                <a:solidFill>
                  <a:srgbClr val="CC3300"/>
                </a:solidFill>
              </a:rPr>
              <a:t>constraints</a:t>
            </a:r>
            <a:endParaRPr lang="es-ES_tradnl" sz="1500" dirty="0">
              <a:solidFill>
                <a:srgbClr val="CC3300"/>
              </a:solidFill>
            </a:endParaRPr>
          </a:p>
        </p:txBody>
      </p:sp>
      <p:sp>
        <p:nvSpPr>
          <p:cNvPr id="51" name="Flecha derecha 50"/>
          <p:cNvSpPr/>
          <p:nvPr/>
        </p:nvSpPr>
        <p:spPr>
          <a:xfrm>
            <a:off x="3491880" y="4653136"/>
            <a:ext cx="576064" cy="576064"/>
          </a:xfrm>
          <a:prstGeom prst="rightArrow">
            <a:avLst/>
          </a:prstGeom>
          <a:solidFill>
            <a:srgbClr val="CC3300"/>
          </a:solidFill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-36512" y="6525344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/>
              <a:t>** </a:t>
            </a:r>
            <a:r>
              <a:rPr lang="es-ES_tradnl" sz="1000" dirty="0" err="1" smtClean="0"/>
              <a:t>Pich</a:t>
            </a:r>
            <a:r>
              <a:rPr lang="es-ES_tradnl" sz="1000" dirty="0"/>
              <a:t> </a:t>
            </a:r>
            <a:r>
              <a:rPr lang="es-ES_tradnl" sz="1000" dirty="0" smtClean="0"/>
              <a:t>et al.’08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467544" y="5554107"/>
            <a:ext cx="16601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500" dirty="0">
                <a:solidFill>
                  <a:srgbClr val="CC3300"/>
                </a:solidFill>
              </a:rPr>
              <a:t>1</a:t>
            </a:r>
            <a:r>
              <a:rPr lang="es-ES_tradnl" sz="1500" dirty="0" smtClean="0">
                <a:solidFill>
                  <a:srgbClr val="CC3300"/>
                </a:solidFill>
              </a:rPr>
              <a:t> </a:t>
            </a:r>
            <a:r>
              <a:rPr lang="es-ES_tradnl" sz="1500" dirty="0" err="1" smtClean="0">
                <a:solidFill>
                  <a:srgbClr val="CC3300"/>
                </a:solidFill>
              </a:rPr>
              <a:t>or</a:t>
            </a:r>
            <a:r>
              <a:rPr lang="es-ES_tradnl" sz="1500" dirty="0" smtClean="0">
                <a:solidFill>
                  <a:srgbClr val="CC3300"/>
                </a:solidFill>
              </a:rPr>
              <a:t> 2 </a:t>
            </a:r>
            <a:r>
              <a:rPr lang="es-ES_tradnl" sz="1500" dirty="0" err="1" smtClean="0">
                <a:solidFill>
                  <a:srgbClr val="CC3300"/>
                </a:solidFill>
              </a:rPr>
              <a:t>constraints</a:t>
            </a:r>
            <a:endParaRPr lang="es-ES_tradnl" sz="1500" dirty="0">
              <a:solidFill>
                <a:srgbClr val="CC3300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724128" y="5589240"/>
            <a:ext cx="23929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500" dirty="0" err="1" smtClean="0">
                <a:solidFill>
                  <a:srgbClr val="CC3300"/>
                </a:solidFill>
              </a:rPr>
              <a:t>Constraints</a:t>
            </a:r>
            <a:r>
              <a:rPr lang="es-ES_tradnl" sz="1500" dirty="0" smtClean="0">
                <a:solidFill>
                  <a:srgbClr val="CC3300"/>
                </a:solidFill>
              </a:rPr>
              <a:t> </a:t>
            </a:r>
            <a:r>
              <a:rPr lang="es-ES_tradnl" sz="1500" dirty="0" err="1" smtClean="0">
                <a:solidFill>
                  <a:srgbClr val="CC3300"/>
                </a:solidFill>
              </a:rPr>
              <a:t>on</a:t>
            </a:r>
            <a:r>
              <a:rPr lang="es-ES_tradnl" sz="1500" dirty="0" smtClean="0">
                <a:solidFill>
                  <a:srgbClr val="CC3300"/>
                </a:solidFill>
              </a:rPr>
              <a:t> </a:t>
            </a:r>
            <a:r>
              <a:rPr lang="es-ES_tradnl" sz="1500" dirty="0" err="1" smtClean="0">
                <a:solidFill>
                  <a:srgbClr val="CC3300"/>
                </a:solidFill>
              </a:rPr>
              <a:t>F</a:t>
            </a:r>
            <a:r>
              <a:rPr lang="es-ES_tradnl" sz="1500" baseline="-25000" dirty="0" err="1" smtClean="0">
                <a:solidFill>
                  <a:srgbClr val="CC3300"/>
                </a:solidFill>
              </a:rPr>
              <a:t>V</a:t>
            </a:r>
            <a:r>
              <a:rPr lang="es-ES_tradnl" sz="1500" baseline="30000" dirty="0" err="1" smtClean="0">
                <a:solidFill>
                  <a:srgbClr val="CC3300"/>
                </a:solidFill>
              </a:rPr>
              <a:t>r</a:t>
            </a:r>
            <a:r>
              <a:rPr lang="es-ES_tradnl" sz="1500" dirty="0" smtClean="0">
                <a:solidFill>
                  <a:srgbClr val="CC3300"/>
                </a:solidFill>
              </a:rPr>
              <a:t> and </a:t>
            </a:r>
            <a:r>
              <a:rPr lang="es-ES_tradnl" sz="1500" dirty="0" err="1" smtClean="0">
                <a:solidFill>
                  <a:srgbClr val="CC3300"/>
                </a:solidFill>
              </a:rPr>
              <a:t>F</a:t>
            </a:r>
            <a:r>
              <a:rPr lang="es-ES_tradnl" sz="1500" baseline="-25000" dirty="0" err="1" smtClean="0">
                <a:solidFill>
                  <a:srgbClr val="CC3300"/>
                </a:solidFill>
              </a:rPr>
              <a:t>A</a:t>
            </a:r>
            <a:r>
              <a:rPr lang="es-ES_tradnl" sz="1500" baseline="30000" dirty="0" err="1" smtClean="0">
                <a:solidFill>
                  <a:srgbClr val="CC3300"/>
                </a:solidFill>
              </a:rPr>
              <a:t>r</a:t>
            </a:r>
            <a:endParaRPr lang="es-ES_tradnl" sz="1500" baseline="30000" dirty="0">
              <a:solidFill>
                <a:srgbClr val="CC3300"/>
              </a:solidFill>
            </a:endParaRPr>
          </a:p>
        </p:txBody>
      </p:sp>
      <p:sp>
        <p:nvSpPr>
          <p:cNvPr id="29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1763688" y="6381328"/>
            <a:ext cx="6120680" cy="251842"/>
          </a:xfrm>
        </p:spPr>
        <p:txBody>
          <a:bodyPr/>
          <a:lstStyle/>
          <a:p>
            <a:pPr>
              <a:defRPr/>
            </a:pPr>
            <a:r>
              <a:rPr lang="es-ES_tradnl" sz="1200" dirty="0" err="1" smtClean="0">
                <a:solidFill>
                  <a:srgbClr val="CC3300"/>
                </a:solidFill>
              </a:rPr>
              <a:t>Viability</a:t>
            </a:r>
            <a:r>
              <a:rPr lang="es-ES_tradnl" sz="1200" dirty="0" smtClean="0">
                <a:solidFill>
                  <a:srgbClr val="CC3300"/>
                </a:solidFill>
              </a:rPr>
              <a:t> of </a:t>
            </a:r>
            <a:r>
              <a:rPr lang="es-ES_tradnl" sz="1200" dirty="0" err="1" smtClean="0">
                <a:solidFill>
                  <a:srgbClr val="CC3300"/>
                </a:solidFill>
              </a:rPr>
              <a:t>Higgsless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models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within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the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Electroweak</a:t>
            </a:r>
            <a:r>
              <a:rPr lang="es-ES_tradnl" sz="1200" dirty="0" smtClean="0">
                <a:solidFill>
                  <a:srgbClr val="CC3300"/>
                </a:solidFill>
              </a:rPr>
              <a:t> </a:t>
            </a:r>
            <a:r>
              <a:rPr lang="es-ES_tradnl" sz="1200" dirty="0" err="1" smtClean="0">
                <a:solidFill>
                  <a:srgbClr val="CC3300"/>
                </a:solidFill>
              </a:rPr>
              <a:t>Precision</a:t>
            </a:r>
            <a:r>
              <a:rPr lang="es-ES_tradnl" sz="1200" dirty="0" smtClean="0">
                <a:solidFill>
                  <a:srgbClr val="CC3300"/>
                </a:solidFill>
              </a:rPr>
              <a:t> Observables</a:t>
            </a:r>
            <a:r>
              <a:rPr lang="es-ES_tradnl" sz="1200" dirty="0" smtClean="0">
                <a:solidFill>
                  <a:srgbClr val="3366FF"/>
                </a:solidFill>
              </a:rPr>
              <a:t>, I. Rosell </a:t>
            </a:r>
            <a:endParaRPr lang="es-ES" sz="1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12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 animBg="1"/>
      <p:bldP spid="39" grpId="0"/>
      <p:bldP spid="40" grpId="0"/>
      <p:bldP spid="41" grpId="0"/>
      <p:bldP spid="48" grpId="0" animBg="1"/>
      <p:bldP spid="49" grpId="0" animBg="1"/>
      <p:bldP spid="50" grpId="0"/>
      <p:bldP spid="51" grpId="0" animBg="1"/>
      <p:bldP spid="52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6426</TotalTime>
  <Words>1864</Words>
  <Application>Microsoft Macintosh PowerPoint</Application>
  <PresentationFormat>Presentación en pantalla (4:3)</PresentationFormat>
  <Paragraphs>217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Diseño personalizado</vt:lpstr>
      <vt:lpstr>Ignasi Rosell Universidad CEU Cardenal Herrera IFIC, CSIC–Universitat de València</vt:lpstr>
      <vt:lpstr>OUTLINE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CSIC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Ignasi Rosell Escribà IFIC, Departament de Física Teòrica PhD Thesis  25th January 2007</dc:title>
  <dc:creator>natxo</dc:creator>
  <cp:lastModifiedBy>Ignasi Rosell</cp:lastModifiedBy>
  <cp:revision>268</cp:revision>
  <cp:lastPrinted>2012-08-07T16:09:09Z</cp:lastPrinted>
  <dcterms:created xsi:type="dcterms:W3CDTF">2010-09-07T08:21:39Z</dcterms:created>
  <dcterms:modified xsi:type="dcterms:W3CDTF">2012-08-08T13:53:23Z</dcterms:modified>
</cp:coreProperties>
</file>