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93" r:id="rId4"/>
    <p:sldId id="271" r:id="rId5"/>
    <p:sldId id="272" r:id="rId6"/>
    <p:sldId id="296" r:id="rId7"/>
    <p:sldId id="301" r:id="rId8"/>
    <p:sldId id="275" r:id="rId9"/>
    <p:sldId id="302" r:id="rId10"/>
    <p:sldId id="273" r:id="rId11"/>
    <p:sldId id="288" r:id="rId12"/>
    <p:sldId id="286" r:id="rId13"/>
    <p:sldId id="307" r:id="rId14"/>
    <p:sldId id="308" r:id="rId15"/>
    <p:sldId id="281" r:id="rId16"/>
    <p:sldId id="282" r:id="rId17"/>
    <p:sldId id="306" r:id="rId18"/>
    <p:sldId id="311" r:id="rId19"/>
    <p:sldId id="312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F7"/>
    <a:srgbClr val="2CE323"/>
    <a:srgbClr val="22EE18"/>
    <a:srgbClr val="21F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0755" autoAdjust="0"/>
  </p:normalViewPr>
  <p:slideViewPr>
    <p:cSldViewPr showGuides="1">
      <p:cViewPr>
        <p:scale>
          <a:sx n="60" d="100"/>
          <a:sy n="60" d="100"/>
        </p:scale>
        <p:origin x="-16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D8899-F023-448D-BA86-ADDD32F981C6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8063A-7AA4-42AC-BB0A-33C4F49DB1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5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FC54-6F4A-4B9F-A7F9-2291FB86705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42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sz="1200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401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86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E14F0-AB04-480E-9303-C7FB352EA0C2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3FC54-6F4A-4B9F-A7F9-2291FB86705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z="12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E14F0-AB04-480E-9303-C7FB352EA0C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E14F0-AB04-480E-9303-C7FB352EA0C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096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E14F0-AB04-480E-9303-C7FB352EA0C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8063A-7AA4-42AC-BB0A-33C4F49DB1D1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88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5E256-2239-4CEF-818A-4AF97A752B50}" type="datetimeFigureOut">
              <a:rPr kumimoji="1" lang="ja-JP" altLang="en-US" smtClean="0"/>
              <a:pPr/>
              <a:t>2012/8/8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F2135-216E-4F5F-AFD0-F563A8E33CB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0.png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37.wmf"/><Relationship Id="rId4" Type="http://schemas.openxmlformats.org/officeDocument/2006/relationships/image" Target="../media/image39.png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8.png"/><Relationship Id="rId9" Type="http://schemas.openxmlformats.org/officeDocument/2006/relationships/image" Target="../media/image5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3.png"/><Relationship Id="rId11" Type="http://schemas.openxmlformats.org/officeDocument/2006/relationships/image" Target="../media/image51.png"/><Relationship Id="rId5" Type="http://schemas.openxmlformats.org/officeDocument/2006/relationships/image" Target="../media/image52.wmf"/><Relationship Id="rId10" Type="http://schemas.openxmlformats.org/officeDocument/2006/relationships/image" Target="../media/image50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7.wmf"/><Relationship Id="rId18" Type="http://schemas.openxmlformats.org/officeDocument/2006/relationships/image" Target="../media/image13.png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9.png"/><Relationship Id="rId9" Type="http://schemas.openxmlformats.org/officeDocument/2006/relationships/image" Target="../media/image10.png"/><Relationship Id="rId1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4.wmf"/><Relationship Id="rId10" Type="http://schemas.openxmlformats.org/officeDocument/2006/relationships/image" Target="../media/image18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png"/><Relationship Id="rId5" Type="http://schemas.openxmlformats.org/officeDocument/2006/relationships/image" Target="../media/image20.wmf"/><Relationship Id="rId10" Type="http://schemas.openxmlformats.org/officeDocument/2006/relationships/image" Target="../media/image19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png"/><Relationship Id="rId11" Type="http://schemas.openxmlformats.org/officeDocument/2006/relationships/image" Target="../media/image25.wmf"/><Relationship Id="rId5" Type="http://schemas.openxmlformats.org/officeDocument/2006/relationships/image" Target="../media/image27.png"/><Relationship Id="rId10" Type="http://schemas.openxmlformats.org/officeDocument/2006/relationships/oleObject" Target="../embeddings/oleObject9.bin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56709" y="665401"/>
            <a:ext cx="84357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000" dirty="0">
                <a:latin typeface="Calibri" pitchFamily="34" charset="0"/>
              </a:rPr>
              <a:t>MEM analysis of the QCD sum rule </a:t>
            </a:r>
            <a:r>
              <a:rPr lang="en-US" altLang="ja-JP" sz="4000" dirty="0" smtClean="0">
                <a:latin typeface="Calibri" pitchFamily="34" charset="0"/>
              </a:rPr>
              <a:t>and </a:t>
            </a:r>
          </a:p>
          <a:p>
            <a:r>
              <a:rPr lang="en-US" altLang="ja-JP" sz="4000" dirty="0" smtClean="0">
                <a:latin typeface="Calibri" pitchFamily="34" charset="0"/>
              </a:rPr>
              <a:t>its </a:t>
            </a:r>
            <a:r>
              <a:rPr lang="en-US" altLang="ja-JP" sz="4000" dirty="0">
                <a:latin typeface="Calibri" pitchFamily="34" charset="0"/>
              </a:rPr>
              <a:t>Application to the </a:t>
            </a:r>
            <a:r>
              <a:rPr lang="en-US" altLang="ja-JP" sz="4000" dirty="0" smtClean="0">
                <a:latin typeface="Calibri" pitchFamily="34" charset="0"/>
              </a:rPr>
              <a:t>Nucleon spectrum</a:t>
            </a:r>
            <a:endParaRPr lang="ja-JP" altLang="en-US" sz="4000" dirty="0">
              <a:latin typeface="Calibri" pitchFamily="34" charset="0"/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567120" y="5157192"/>
            <a:ext cx="8037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i="1" dirty="0">
                <a:latin typeface="Calibri" pitchFamily="34" charset="0"/>
              </a:rPr>
              <a:t>Tokyo Institute of </a:t>
            </a:r>
            <a:r>
              <a:rPr lang="en-US" altLang="ja-JP" sz="3200" i="1" dirty="0" smtClean="0">
                <a:latin typeface="Calibri" pitchFamily="34" charset="0"/>
              </a:rPr>
              <a:t>Technology</a:t>
            </a:r>
            <a:r>
              <a:rPr lang="ja-JP" altLang="en-US" sz="3200" dirty="0">
                <a:latin typeface="Calibri" pitchFamily="34" charset="0"/>
              </a:rPr>
              <a:t> </a:t>
            </a:r>
            <a:r>
              <a:rPr lang="ja-JP" altLang="en-US" sz="3200" dirty="0" smtClean="0">
                <a:latin typeface="Calibri" pitchFamily="34" charset="0"/>
              </a:rPr>
              <a:t>     </a:t>
            </a:r>
            <a:r>
              <a:rPr lang="en-US" altLang="ja-JP" sz="3200" dirty="0" smtClean="0">
                <a:latin typeface="Calibri" pitchFamily="34" charset="0"/>
              </a:rPr>
              <a:t>Keisuke </a:t>
            </a:r>
            <a:r>
              <a:rPr lang="en-US" altLang="ja-JP" sz="3200" dirty="0" err="1">
                <a:latin typeface="Calibri" pitchFamily="34" charset="0"/>
              </a:rPr>
              <a:t>Ohtani</a:t>
            </a:r>
            <a:endParaRPr lang="ja-JP" altLang="en-US" sz="3200" dirty="0">
              <a:latin typeface="Calibri" pitchFamily="34" charset="0"/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869950" y="6013152"/>
            <a:ext cx="7386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>
                <a:latin typeface="Calibri" pitchFamily="34" charset="0"/>
              </a:rPr>
              <a:t>Collaborators</a:t>
            </a:r>
            <a:r>
              <a:rPr lang="en-US" altLang="ja-JP" sz="3200" dirty="0"/>
              <a:t> :</a:t>
            </a:r>
            <a:r>
              <a:rPr lang="ja-JP" altLang="en-US" sz="3200" dirty="0">
                <a:latin typeface="Calibri" pitchFamily="34" charset="0"/>
              </a:rPr>
              <a:t> </a:t>
            </a:r>
            <a:r>
              <a:rPr lang="en-US" altLang="ja-JP" sz="3200" dirty="0">
                <a:latin typeface="Calibri" pitchFamily="34" charset="0"/>
              </a:rPr>
              <a:t>Philipp </a:t>
            </a:r>
            <a:r>
              <a:rPr lang="en-US" altLang="ja-JP" sz="3200" dirty="0" err="1">
                <a:latin typeface="Calibri" pitchFamily="34" charset="0"/>
              </a:rPr>
              <a:t>Gubler</a:t>
            </a:r>
            <a:r>
              <a:rPr lang="en-US" altLang="ja-JP" sz="3200" dirty="0">
                <a:latin typeface="Calibri" pitchFamily="34" charset="0"/>
              </a:rPr>
              <a:t>,  Makoto Oka</a:t>
            </a:r>
            <a:endParaRPr lang="ja-JP" altLang="en-US" sz="3200" dirty="0">
              <a:latin typeface="Calibri" pitchFamily="34" charset="0"/>
            </a:endParaRPr>
          </a:p>
        </p:txBody>
      </p:sp>
      <p:pic>
        <p:nvPicPr>
          <p:cNvPr id="5121" name="Picture 1" descr="http://www.phys.titech.ac.jp/images/spac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133350"/>
          </a:xfrm>
          <a:prstGeom prst="rect">
            <a:avLst/>
          </a:prstGeom>
          <a:noFill/>
        </p:spPr>
      </p:pic>
      <p:sp>
        <p:nvSpPr>
          <p:cNvPr id="8" name="正方形/長方形 7"/>
          <p:cNvSpPr/>
          <p:nvPr/>
        </p:nvSpPr>
        <p:spPr>
          <a:xfrm>
            <a:off x="3059832" y="4222829"/>
            <a:ext cx="59036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K. </a:t>
            </a:r>
            <a:r>
              <a:rPr lang="en-US" altLang="ja-JP" dirty="0" err="1"/>
              <a:t>Ohtani</a:t>
            </a:r>
            <a:r>
              <a:rPr lang="en-US" altLang="ja-JP" dirty="0"/>
              <a:t>, </a:t>
            </a:r>
            <a:r>
              <a:rPr lang="en-US" altLang="ja-JP" dirty="0" err="1"/>
              <a:t>P.Gubler</a:t>
            </a:r>
            <a:r>
              <a:rPr lang="en-US" altLang="ja-JP" dirty="0"/>
              <a:t> and M. Oka, Eur</a:t>
            </a:r>
            <a:r>
              <a:rPr lang="en-US" altLang="ja-JP" dirty="0" smtClean="0"/>
              <a:t>. Phys. J. A 47, 114 (2011),</a:t>
            </a:r>
          </a:p>
          <a:p>
            <a:r>
              <a:rPr lang="en-US" altLang="ja-JP" dirty="0" smtClean="0"/>
              <a:t>K. </a:t>
            </a:r>
            <a:r>
              <a:rPr lang="en-US" altLang="ja-JP" dirty="0" err="1" smtClean="0"/>
              <a:t>Ohtani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P.Gubler</a:t>
            </a:r>
            <a:r>
              <a:rPr lang="en-US" altLang="ja-JP" dirty="0" smtClean="0"/>
              <a:t> and M. Oka, in preparation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6279010" cy="131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51520" y="764704"/>
            <a:ext cx="4564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As for the time ordered </a:t>
            </a:r>
            <a:r>
              <a:rPr kumimoji="1" lang="en-US" altLang="ja-JP" sz="2400" dirty="0" err="1" smtClean="0"/>
              <a:t>correlator</a:t>
            </a:r>
            <a:r>
              <a:rPr kumimoji="1" lang="en-US" altLang="ja-JP" sz="2400" dirty="0" smtClean="0"/>
              <a:t>: </a:t>
            </a:r>
            <a:endParaRPr kumimoji="1" lang="ja-JP" altLang="en-US" sz="24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403648" y="2598003"/>
            <a:ext cx="6573979" cy="830997"/>
            <a:chOff x="539552" y="3039343"/>
            <a:chExt cx="6573979" cy="830997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539552" y="3039343"/>
              <a:ext cx="657397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Both of       and       contain the contribution of the </a:t>
              </a:r>
            </a:p>
            <a:p>
              <a:r>
                <a:rPr kumimoji="1" lang="en-US" altLang="ja-JP" sz="2400" dirty="0" smtClean="0"/>
                <a:t>positive and negative parity states.</a:t>
              </a:r>
              <a:endParaRPr kumimoji="1" lang="ja-JP" altLang="en-US" sz="2400" dirty="0"/>
            </a:p>
          </p:txBody>
        </p:sp>
        <p:graphicFrame>
          <p:nvGraphicFramePr>
            <p:cNvPr id="5" name="オブジェクト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705005"/>
                </p:ext>
              </p:extLst>
            </p:nvPr>
          </p:nvGraphicFramePr>
          <p:xfrm>
            <a:off x="1619672" y="3118465"/>
            <a:ext cx="360040" cy="3825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0" name="数式" r:id="rId5" imgW="203040" imgH="215640" progId="Equation.3">
                    <p:embed/>
                  </p:oleObj>
                </mc:Choice>
                <mc:Fallback>
                  <p:oleObj name="数式" r:id="rId5" imgW="203040" imgH="2156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19672" y="3118465"/>
                          <a:ext cx="360040" cy="38254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オブジェクト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1778456"/>
                </p:ext>
              </p:extLst>
            </p:nvPr>
          </p:nvGraphicFramePr>
          <p:xfrm>
            <a:off x="2534816" y="3118420"/>
            <a:ext cx="381000" cy="38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1" name="数式" r:id="rId7" imgW="215640" imgH="215640" progId="Equation.3">
                    <p:embed/>
                  </p:oleObj>
                </mc:Choice>
                <mc:Fallback>
                  <p:oleObj name="数式" r:id="rId7" imgW="215640" imgH="215640" progId="Equation.3">
                    <p:embed/>
                    <p:pic>
                      <p:nvPicPr>
                        <p:cNvPr id="0" name="オブジェクト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4816" y="3118420"/>
                          <a:ext cx="381000" cy="3825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グループ化 25"/>
          <p:cNvGrpSpPr/>
          <p:nvPr/>
        </p:nvGrpSpPr>
        <p:grpSpPr>
          <a:xfrm>
            <a:off x="490438" y="4794576"/>
            <a:ext cx="8163124" cy="1010688"/>
            <a:chOff x="634454" y="5005590"/>
            <a:chExt cx="8163124" cy="1010688"/>
          </a:xfrm>
        </p:grpSpPr>
        <p:graphicFrame>
          <p:nvGraphicFramePr>
            <p:cNvPr id="17" name="オブジェクト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824062"/>
                </p:ext>
              </p:extLst>
            </p:nvPr>
          </p:nvGraphicFramePr>
          <p:xfrm>
            <a:off x="634454" y="5373216"/>
            <a:ext cx="2065338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2" name="数式" r:id="rId9" imgW="1168200" imgH="241200" progId="Equation.3">
                    <p:embed/>
                  </p:oleObj>
                </mc:Choice>
                <mc:Fallback>
                  <p:oleObj name="数式" r:id="rId9" imgW="1168200" imgH="241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34454" y="5373216"/>
                          <a:ext cx="2065338" cy="4270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オブジェクト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9104702"/>
                </p:ext>
              </p:extLst>
            </p:nvPr>
          </p:nvGraphicFramePr>
          <p:xfrm>
            <a:off x="6732240" y="5589240"/>
            <a:ext cx="2065338" cy="427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3" name="数式" r:id="rId11" imgW="1168200" imgH="241200" progId="Equation.3">
                    <p:embed/>
                  </p:oleObj>
                </mc:Choice>
                <mc:Fallback>
                  <p:oleObj name="数式" r:id="rId11" imgW="1168200" imgH="241200" progId="Equation.3">
                    <p:embed/>
                    <p:pic>
                      <p:nvPicPr>
                        <p:cNvPr id="0" name="オブジェクト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32240" y="5589240"/>
                          <a:ext cx="2065338" cy="4270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右矢印 9"/>
            <p:cNvSpPr/>
            <p:nvPr/>
          </p:nvSpPr>
          <p:spPr>
            <a:xfrm rot="19127402">
              <a:off x="2735854" y="5060436"/>
              <a:ext cx="762872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右矢印 14"/>
            <p:cNvSpPr/>
            <p:nvPr/>
          </p:nvSpPr>
          <p:spPr>
            <a:xfrm rot="13831058">
              <a:off x="5696521" y="5154928"/>
              <a:ext cx="783307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1063220" y="5877272"/>
            <a:ext cx="775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After the contributions of positive and negative parity states </a:t>
            </a:r>
          </a:p>
          <a:p>
            <a:r>
              <a:rPr lang="en-US" altLang="ja-JP" sz="2400" dirty="0" smtClean="0"/>
              <a:t>are separated, the analysis can be carried out.</a:t>
            </a:r>
            <a:endParaRPr kumimoji="1" lang="ja-JP" altLang="en-US" sz="2200" dirty="0"/>
          </a:p>
        </p:txBody>
      </p:sp>
      <p:sp>
        <p:nvSpPr>
          <p:cNvPr id="22" name="右矢印 21"/>
          <p:cNvSpPr/>
          <p:nvPr/>
        </p:nvSpPr>
        <p:spPr>
          <a:xfrm>
            <a:off x="323528" y="6007613"/>
            <a:ext cx="648072" cy="484632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2555776" y="2751311"/>
            <a:ext cx="5483440" cy="533673"/>
            <a:chOff x="5527528" y="3140967"/>
            <a:chExt cx="5483440" cy="533673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6228184" y="3140968"/>
              <a:ext cx="47827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We consider the forward </a:t>
              </a:r>
              <a:r>
                <a:rPr lang="en-US" altLang="ja-JP" sz="2400" dirty="0" err="1" smtClean="0"/>
                <a:t>correlator</a:t>
              </a:r>
              <a:r>
                <a:rPr lang="en-US" altLang="ja-JP" sz="2400" dirty="0"/>
                <a:t>.</a:t>
              </a:r>
              <a:endParaRPr kumimoji="1" lang="ja-JP" altLang="en-US" sz="2400" dirty="0"/>
            </a:p>
          </p:txBody>
        </p:sp>
        <p:sp>
          <p:nvSpPr>
            <p:cNvPr id="20" name="下矢印 19"/>
            <p:cNvSpPr/>
            <p:nvPr/>
          </p:nvSpPr>
          <p:spPr>
            <a:xfrm>
              <a:off x="5527528" y="3140967"/>
              <a:ext cx="484632" cy="533673"/>
            </a:xfrm>
            <a:prstGeom prst="downArrow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37749" y="3658417"/>
            <a:ext cx="8426739" cy="1640215"/>
            <a:chOff x="537749" y="3658417"/>
            <a:chExt cx="8426739" cy="1640215"/>
          </a:xfrm>
        </p:grpSpPr>
        <p:sp>
          <p:nvSpPr>
            <p:cNvPr id="14" name="正方形/長方形 13"/>
            <p:cNvSpPr/>
            <p:nvPr/>
          </p:nvSpPr>
          <p:spPr>
            <a:xfrm>
              <a:off x="3779912" y="4929300"/>
              <a:ext cx="51845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 smtClean="0"/>
                <a:t>D. </a:t>
              </a:r>
              <a:r>
                <a:rPr lang="en-US" altLang="ja-JP" dirty="0" err="1" smtClean="0"/>
                <a:t>Jido</a:t>
              </a:r>
              <a:r>
                <a:rPr lang="en-US" altLang="ja-JP" dirty="0" smtClean="0"/>
                <a:t>, N. Kodama and M. Oka, Phys. Rev. D </a:t>
              </a:r>
              <a:r>
                <a:rPr lang="en-US" altLang="ja-JP" b="1" dirty="0" smtClean="0"/>
                <a:t>54, 4532</a:t>
              </a:r>
              <a:endParaRPr lang="ja-JP" altLang="en-US" dirty="0"/>
            </a:p>
          </p:txBody>
        </p:sp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749" y="3658417"/>
              <a:ext cx="7490635" cy="1208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" name="円/楕円 26"/>
            <p:cNvSpPr>
              <a:spLocks/>
            </p:cNvSpPr>
            <p:nvPr/>
          </p:nvSpPr>
          <p:spPr>
            <a:xfrm>
              <a:off x="2771801" y="3672000"/>
              <a:ext cx="635111" cy="449286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932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285" y="1124744"/>
            <a:ext cx="8873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As for the parity projected QC</a:t>
            </a:r>
            <a:r>
              <a:rPr lang="en-US" altLang="ja-JP" sz="2400" dirty="0" smtClean="0"/>
              <a:t>D </a:t>
            </a:r>
            <a:r>
              <a:rPr kumimoji="1" lang="en-US" altLang="ja-JP" sz="2400" dirty="0" smtClean="0"/>
              <a:t>sum rules, we use </a:t>
            </a:r>
            <a:r>
              <a:rPr lang="en-US" altLang="ja-JP" sz="2400" dirty="0" smtClean="0"/>
              <a:t>following</a:t>
            </a:r>
            <a:r>
              <a:rPr kumimoji="1" lang="en-US" altLang="ja-JP" sz="2400" dirty="0" smtClean="0"/>
              <a:t> equation.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8082" y="2420888"/>
            <a:ext cx="934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Here, </a:t>
            </a:r>
            <a:endParaRPr kumimoji="1" lang="ja-JP" altLang="en-US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4325836" cy="764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1" y="2423201"/>
            <a:ext cx="3507457" cy="52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58747" y="5865747"/>
            <a:ext cx="79457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The difference between positive and  negative parity  states is </a:t>
            </a:r>
          </a:p>
          <a:p>
            <a:r>
              <a:rPr kumimoji="1" lang="en-US" altLang="ja-JP" sz="2400" dirty="0" smtClean="0"/>
              <a:t>caused by the chiral </a:t>
            </a:r>
            <a:r>
              <a:rPr lang="en-US" altLang="ja-JP" sz="2400" dirty="0" smtClean="0"/>
              <a:t>odd</a:t>
            </a:r>
            <a:r>
              <a:rPr kumimoji="1" lang="en-US" altLang="ja-JP" sz="2400" dirty="0" smtClean="0"/>
              <a:t> terms.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72205" y="3388930"/>
            <a:ext cx="2008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Chiral even terms</a:t>
            </a:r>
            <a:endParaRPr kumimoji="1" lang="ja-JP" altLang="en-US" sz="20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07504" y="3861048"/>
            <a:ext cx="8996764" cy="1296144"/>
            <a:chOff x="107504" y="3933056"/>
            <a:chExt cx="8996764" cy="1296144"/>
          </a:xfrm>
        </p:grpSpPr>
        <p:grpSp>
          <p:nvGrpSpPr>
            <p:cNvPr id="11" name="グループ化 16"/>
            <p:cNvGrpSpPr/>
            <p:nvPr/>
          </p:nvGrpSpPr>
          <p:grpSpPr>
            <a:xfrm>
              <a:off x="107504" y="3933056"/>
              <a:ext cx="8996764" cy="1296144"/>
              <a:chOff x="35496" y="3356992"/>
              <a:chExt cx="8996764" cy="1296144"/>
            </a:xfrm>
          </p:grpSpPr>
          <p:pic>
            <p:nvPicPr>
              <p:cNvPr id="2" name="Picture 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5496" y="3356992"/>
                <a:ext cx="8996764" cy="1296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2" name="直線コネクタ 11"/>
              <p:cNvCxnSpPr/>
              <p:nvPr/>
            </p:nvCxnSpPr>
            <p:spPr>
              <a:xfrm>
                <a:off x="1547664" y="4509120"/>
                <a:ext cx="288032" cy="0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円/楕円 14"/>
              <p:cNvSpPr>
                <a:spLocks noChangeAspect="1"/>
              </p:cNvSpPr>
              <p:nvPr/>
            </p:nvSpPr>
            <p:spPr>
              <a:xfrm>
                <a:off x="251520" y="3388992"/>
                <a:ext cx="256032" cy="256032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6" name="直線コネクタ 15"/>
            <p:cNvCxnSpPr/>
            <p:nvPr/>
          </p:nvCxnSpPr>
          <p:spPr>
            <a:xfrm>
              <a:off x="1619672" y="4437112"/>
              <a:ext cx="5408517" cy="0"/>
            </a:xfrm>
            <a:prstGeom prst="line">
              <a:avLst/>
            </a:prstGeom>
            <a:ln w="22225">
              <a:solidFill>
                <a:srgbClr val="0F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2043803" y="5229200"/>
              <a:ext cx="6992693" cy="0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/>
          <p:cNvSpPr txBox="1"/>
          <p:nvPr/>
        </p:nvSpPr>
        <p:spPr>
          <a:xfrm>
            <a:off x="7180589" y="5333146"/>
            <a:ext cx="19094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Chiral odd terms</a:t>
            </a:r>
            <a:endParaRPr kumimoji="1" lang="ja-JP" altLang="en-US" sz="2000" dirty="0"/>
          </a:p>
        </p:txBody>
      </p:sp>
      <p:sp>
        <p:nvSpPr>
          <p:cNvPr id="18" name="右矢印 17"/>
          <p:cNvSpPr/>
          <p:nvPr/>
        </p:nvSpPr>
        <p:spPr>
          <a:xfrm rot="8977524">
            <a:off x="7195831" y="3791173"/>
            <a:ext cx="660608" cy="304085"/>
          </a:xfrm>
          <a:prstGeom prst="rightArrow">
            <a:avLst/>
          </a:prstGeom>
          <a:noFill/>
          <a:ln>
            <a:solidFill>
              <a:srgbClr val="0F0F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 rot="12054002">
            <a:off x="6548723" y="5276559"/>
            <a:ext cx="660608" cy="304085"/>
          </a:xfrm>
          <a:prstGeom prst="right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951111"/>
            <a:ext cx="77217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The phase rotated QCD sum rule is proposed by </a:t>
            </a:r>
            <a:r>
              <a:rPr kumimoji="1" lang="en-US" altLang="ja-JP" sz="2200" dirty="0" err="1" smtClean="0"/>
              <a:t>Ioffe</a:t>
            </a:r>
            <a:r>
              <a:rPr kumimoji="1" lang="en-US" altLang="ja-JP" sz="2200" dirty="0" smtClean="0"/>
              <a:t> and </a:t>
            </a:r>
            <a:r>
              <a:rPr kumimoji="1" lang="en-US" altLang="ja-JP" sz="2200" dirty="0" err="1" smtClean="0"/>
              <a:t>Zyabluk</a:t>
            </a:r>
            <a:r>
              <a:rPr kumimoji="1" lang="en-US" altLang="ja-JP" sz="2200" dirty="0" smtClean="0"/>
              <a:t>.</a:t>
            </a:r>
            <a:endParaRPr kumimoji="1" lang="ja-JP" altLang="en-US" sz="2200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696" y="1772816"/>
            <a:ext cx="56388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グループ化 3"/>
          <p:cNvGrpSpPr/>
          <p:nvPr/>
        </p:nvGrpSpPr>
        <p:grpSpPr>
          <a:xfrm>
            <a:off x="293132" y="2204864"/>
            <a:ext cx="8850868" cy="1080120"/>
            <a:chOff x="293132" y="2204864"/>
            <a:chExt cx="8850868" cy="1080120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2420889"/>
              <a:ext cx="6084168" cy="8640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テキスト ボックス 8"/>
            <p:cNvSpPr txBox="1"/>
            <p:nvPr/>
          </p:nvSpPr>
          <p:spPr>
            <a:xfrm>
              <a:off x="293132" y="2204864"/>
              <a:ext cx="805143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200" dirty="0" smtClean="0"/>
                <a:t>To apply this </a:t>
              </a:r>
              <a:r>
                <a:rPr lang="en-US" altLang="ja-JP" sz="2200" dirty="0" smtClean="0"/>
                <a:t>approach</a:t>
              </a:r>
              <a:r>
                <a:rPr kumimoji="1" lang="en-US" altLang="ja-JP" sz="2200" dirty="0" smtClean="0"/>
                <a:t> to the parity projected sum rules, </a:t>
              </a:r>
              <a:r>
                <a:rPr lang="en-US" altLang="ja-JP" sz="2200" dirty="0"/>
                <a:t>w</a:t>
              </a:r>
              <a:r>
                <a:rPr lang="en-US" altLang="ja-JP" sz="2200" dirty="0" smtClean="0"/>
                <a:t>e </a:t>
              </a:r>
              <a:r>
                <a:rPr lang="en-US" altLang="ja-JP" sz="2200" dirty="0"/>
                <a:t>use </a:t>
              </a:r>
              <a:r>
                <a:rPr lang="en-US" altLang="ja-JP" sz="2200" dirty="0" smtClean="0"/>
                <a:t>this </a:t>
              </a:r>
            </a:p>
            <a:p>
              <a:r>
                <a:rPr lang="en-US" altLang="ja-JP" sz="2200" dirty="0" smtClean="0"/>
                <a:t>phase </a:t>
              </a:r>
              <a:r>
                <a:rPr lang="en-US" altLang="ja-JP" sz="2200" dirty="0"/>
                <a:t>– rotated kernel </a:t>
              </a:r>
              <a:r>
                <a:rPr lang="en-US" altLang="ja-JP" sz="2200" dirty="0" smtClean="0"/>
                <a:t>:</a:t>
              </a:r>
              <a:endParaRPr lang="ja-JP" altLang="en-US" sz="2200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2099047" y="3247603"/>
            <a:ext cx="4204876" cy="2917701"/>
            <a:chOff x="2099047" y="3247603"/>
            <a:chExt cx="4204876" cy="2917701"/>
          </a:xfrm>
        </p:grpSpPr>
        <p:pic>
          <p:nvPicPr>
            <p:cNvPr id="2150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3247603"/>
              <a:ext cx="3964171" cy="2917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テキスト ボックス 5"/>
            <p:cNvSpPr txBox="1"/>
            <p:nvPr/>
          </p:nvSpPr>
          <p:spPr>
            <a:xfrm rot="16200000">
              <a:off x="1948781" y="4321638"/>
              <a:ext cx="669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Ratio</a:t>
              </a:r>
              <a:endParaRPr kumimoji="1" lang="ja-JP" altLang="en-US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251520" y="1340768"/>
            <a:ext cx="46070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In this sum rule, q</a:t>
            </a:r>
            <a:r>
              <a:rPr kumimoji="1" lang="en-US" altLang="ja-JP" sz="2200" baseline="30000" dirty="0" smtClean="0"/>
              <a:t>2</a:t>
            </a:r>
            <a:r>
              <a:rPr kumimoji="1" lang="en-US" altLang="ja-JP" sz="2200" dirty="0" smtClean="0"/>
              <a:t> is replaced by  q</a:t>
            </a:r>
            <a:r>
              <a:rPr kumimoji="1" lang="en-US" altLang="ja-JP" sz="2200" baseline="30000" dirty="0" smtClean="0"/>
              <a:t>2</a:t>
            </a:r>
            <a:r>
              <a:rPr kumimoji="1" lang="en-US" altLang="ja-JP" sz="2200" dirty="0" smtClean="0"/>
              <a:t>e</a:t>
            </a:r>
            <a:r>
              <a:rPr kumimoji="1" lang="en-US" altLang="ja-JP" sz="2200" baseline="30000" dirty="0" smtClean="0"/>
              <a:t>i</a:t>
            </a:r>
            <a:r>
              <a:rPr lang="en-US" altLang="ja-JP" sz="2200" baseline="30000" dirty="0" smtClean="0"/>
              <a:t>θ</a:t>
            </a:r>
            <a:endParaRPr kumimoji="1" lang="ja-JP" altLang="en-US" sz="2200" dirty="0"/>
          </a:p>
        </p:txBody>
      </p:sp>
      <p:sp>
        <p:nvSpPr>
          <p:cNvPr id="3" name="正方形/長方形 2"/>
          <p:cNvSpPr/>
          <p:nvPr/>
        </p:nvSpPr>
        <p:spPr>
          <a:xfrm>
            <a:off x="539552" y="6115943"/>
            <a:ext cx="83278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dirty="0" smtClean="0"/>
              <a:t>As for the Phase - rotated kernel, 1st  </a:t>
            </a:r>
            <a:r>
              <a:rPr lang="en-US" altLang="ja-JP" sz="2200" dirty="0"/>
              <a:t>order α</a:t>
            </a:r>
            <a:r>
              <a:rPr lang="ja-JP" altLang="en-US" sz="2200" baseline="-25000" dirty="0" err="1"/>
              <a:t>ｓ</a:t>
            </a:r>
            <a:r>
              <a:rPr lang="en-US" altLang="ja-JP" sz="2200" dirty="0"/>
              <a:t> correction is about </a:t>
            </a:r>
            <a:r>
              <a:rPr lang="en-US" altLang="ja-JP" sz="2200" dirty="0" smtClean="0"/>
              <a:t>10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%</a:t>
            </a:r>
            <a:r>
              <a:rPr lang="en-US" altLang="ja-JP" sz="2200" dirty="0"/>
              <a:t> </a:t>
            </a:r>
            <a:endParaRPr lang="en-US" altLang="ja-JP" sz="2200" dirty="0" smtClean="0"/>
          </a:p>
          <a:p>
            <a:r>
              <a:rPr lang="en-US" altLang="ja-JP" sz="2200" dirty="0" smtClean="0"/>
              <a:t>of </a:t>
            </a:r>
            <a:r>
              <a:rPr lang="en-US" altLang="ja-JP" sz="2200" dirty="0"/>
              <a:t>the </a:t>
            </a:r>
            <a:r>
              <a:rPr lang="en-US" altLang="ja-JP" sz="2200" dirty="0" smtClean="0"/>
              <a:t>leading term.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334792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001000" cy="1334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71537"/>
              </p:ext>
            </p:extLst>
          </p:nvPr>
        </p:nvGraphicFramePr>
        <p:xfrm>
          <a:off x="3595892" y="6021288"/>
          <a:ext cx="220024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数式" r:id="rId5" imgW="1396800" imgH="228600" progId="Equation.3">
                  <p:embed/>
                </p:oleObj>
              </mc:Choice>
              <mc:Fallback>
                <p:oleObj name="数式" r:id="rId5" imgW="1396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95892" y="6021288"/>
                        <a:ext cx="2200244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2267744" y="1988840"/>
            <a:ext cx="28803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>
            <a:spLocks noChangeAspect="1"/>
          </p:cNvSpPr>
          <p:nvPr/>
        </p:nvSpPr>
        <p:spPr>
          <a:xfrm>
            <a:off x="327764" y="868712"/>
            <a:ext cx="256032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5496" y="2616836"/>
            <a:ext cx="8967820" cy="3260436"/>
            <a:chOff x="35496" y="2616836"/>
            <a:chExt cx="8967820" cy="3260436"/>
          </a:xfrm>
        </p:grpSpPr>
        <p:pic>
          <p:nvPicPr>
            <p:cNvPr id="2355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2678059"/>
              <a:ext cx="3600400" cy="3199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57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3789040"/>
              <a:ext cx="1752204" cy="1098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5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2616836"/>
              <a:ext cx="3711236" cy="3260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62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902959"/>
              </p:ext>
            </p:extLst>
          </p:nvPr>
        </p:nvGraphicFramePr>
        <p:xfrm>
          <a:off x="3203848" y="4149080"/>
          <a:ext cx="220024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数式" r:id="rId4" imgW="1396800" imgH="228600" progId="Equation.3">
                  <p:embed/>
                </p:oleObj>
              </mc:Choice>
              <mc:Fallback>
                <p:oleObj name="数式" r:id="rId4" imgW="1396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3848" y="4149080"/>
                        <a:ext cx="2200244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31640" y="5406314"/>
            <a:ext cx="6680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400" dirty="0" smtClean="0"/>
              <a:t>The chiral condensate term is dominant.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400" dirty="0" smtClean="0"/>
              <a:t>The </a:t>
            </a:r>
            <a:r>
              <a:rPr lang="en-US" altLang="ja-JP" sz="2400" dirty="0" err="1" smtClean="0"/>
              <a:t>perturbative</a:t>
            </a:r>
            <a:r>
              <a:rPr lang="en-US" altLang="ja-JP" sz="2400" dirty="0" smtClean="0"/>
              <a:t> term has not large contribution.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899592" y="5139986"/>
            <a:ext cx="7344816" cy="1241342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4" name="テキスト ボックス 3"/>
          <p:cNvSpPr txBox="1"/>
          <p:nvPr/>
        </p:nvSpPr>
        <p:spPr>
          <a:xfrm>
            <a:off x="1331640" y="4872641"/>
            <a:ext cx="6333080" cy="4616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The feature of phase – rotated Gaussian sum rule</a:t>
            </a:r>
            <a:endParaRPr kumimoji="1" lang="ja-JP" altLang="en-US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35496" y="758712"/>
            <a:ext cx="9006342" cy="3462376"/>
            <a:chOff x="35496" y="758712"/>
            <a:chExt cx="9006342" cy="3462376"/>
          </a:xfrm>
        </p:grpSpPr>
        <p:pic>
          <p:nvPicPr>
            <p:cNvPr id="2457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1268760"/>
              <a:ext cx="1632198" cy="19560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578" name="Picture 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9430" y="758712"/>
              <a:ext cx="3672408" cy="3240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581" name="Picture 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908720"/>
              <a:ext cx="3664829" cy="3312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グループ化 13"/>
          <p:cNvGrpSpPr/>
          <p:nvPr/>
        </p:nvGrpSpPr>
        <p:grpSpPr>
          <a:xfrm>
            <a:off x="68676" y="836712"/>
            <a:ext cx="8967820" cy="3384376"/>
            <a:chOff x="35496" y="2616836"/>
            <a:chExt cx="8967820" cy="3384376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2678059"/>
              <a:ext cx="3600400" cy="3323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3789040"/>
              <a:ext cx="1752204" cy="1098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080" y="2616836"/>
              <a:ext cx="3711236" cy="3260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428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124744"/>
            <a:ext cx="6995063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矢印コネクタ 4"/>
          <p:cNvCxnSpPr/>
          <p:nvPr/>
        </p:nvCxnSpPr>
        <p:spPr bwMode="auto">
          <a:xfrm>
            <a:off x="1691680" y="1916832"/>
            <a:ext cx="864096" cy="4616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6"/>
          <p:cNvSpPr txBox="1">
            <a:spLocks noChangeArrowheads="1"/>
          </p:cNvSpPr>
          <p:nvPr/>
        </p:nvSpPr>
        <p:spPr bwMode="auto">
          <a:xfrm>
            <a:off x="469003" y="1671191"/>
            <a:ext cx="1510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 smtClean="0"/>
              <a:t>970MeV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1800" y="1516722"/>
            <a:ext cx="16614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Positive parity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99911" y="1484784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Nega</a:t>
            </a:r>
            <a:r>
              <a:rPr kumimoji="1" lang="en-US" altLang="ja-JP" sz="2000" dirty="0" smtClean="0"/>
              <a:t>tive parity</a:t>
            </a:r>
            <a:endParaRPr kumimoji="1" lang="ja-JP" altLang="en-US" sz="2000" dirty="0"/>
          </a:p>
        </p:txBody>
      </p:sp>
      <p:cxnSp>
        <p:nvCxnSpPr>
          <p:cNvPr id="12" name="直線矢印コネクタ 11"/>
          <p:cNvCxnSpPr/>
          <p:nvPr/>
        </p:nvCxnSpPr>
        <p:spPr bwMode="auto">
          <a:xfrm flipH="1">
            <a:off x="6217160" y="2507705"/>
            <a:ext cx="947128" cy="7052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7164288" y="2204864"/>
            <a:ext cx="1510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 smtClean="0"/>
              <a:t>1560MeV</a:t>
            </a:r>
            <a:endParaRPr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512" y="116632"/>
            <a:ext cx="46085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Parity projected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 </a:t>
            </a:r>
            <a:r>
              <a:rPr lang="en-US" altLang="ja-JP" sz="3200" dirty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sum rule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544" y="5981218"/>
            <a:ext cx="6109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In both positive and negative parity, the peaks </a:t>
            </a:r>
            <a:r>
              <a:rPr lang="en-US" altLang="ja-JP" sz="2000" dirty="0" smtClean="0"/>
              <a:t>are</a:t>
            </a:r>
            <a:r>
              <a:rPr kumimoji="1" lang="en-US" altLang="ja-JP" sz="2000" dirty="0" smtClean="0"/>
              <a:t> </a:t>
            </a:r>
            <a:r>
              <a:rPr lang="en-US" altLang="ja-JP" sz="2000" dirty="0" smtClean="0"/>
              <a:t>found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008" y="6351711"/>
            <a:ext cx="9108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In the negative parity analysis, t</a:t>
            </a:r>
            <a:r>
              <a:rPr kumimoji="1" lang="en-US" altLang="ja-JP" sz="2000" dirty="0" smtClean="0"/>
              <a:t>he peak correspond to the </a:t>
            </a:r>
            <a:r>
              <a:rPr lang="en-US" altLang="ja-JP" sz="2000" dirty="0" smtClean="0"/>
              <a:t> N(1535) or (and) N(1650).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4662565" y="404664"/>
            <a:ext cx="4445939" cy="720080"/>
            <a:chOff x="4662565" y="404664"/>
            <a:chExt cx="4445939" cy="720080"/>
          </a:xfrm>
        </p:grpSpPr>
        <p:sp>
          <p:nvSpPr>
            <p:cNvPr id="18" name="テキスト ボックス 7"/>
            <p:cNvSpPr txBox="1">
              <a:spLocks noChangeArrowheads="1"/>
            </p:cNvSpPr>
            <p:nvPr/>
          </p:nvSpPr>
          <p:spPr bwMode="auto">
            <a:xfrm>
              <a:off x="4662565" y="404664"/>
              <a:ext cx="2069675" cy="368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Interpolating field</a:t>
              </a:r>
              <a:r>
                <a:rPr lang="ja-JP" altLang="en-US" dirty="0"/>
                <a:t> </a:t>
              </a:r>
              <a:r>
                <a:rPr lang="en-US" altLang="ja-JP" dirty="0"/>
                <a:t>:</a:t>
              </a:r>
              <a:endParaRPr lang="ja-JP" altLang="en-US" dirty="0"/>
            </a:p>
          </p:txBody>
        </p:sp>
        <p:pic>
          <p:nvPicPr>
            <p:cNvPr id="208898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42123" y="730439"/>
              <a:ext cx="3866381" cy="394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644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98252" y="836712"/>
            <a:ext cx="846693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600" dirty="0" smtClean="0"/>
              <a:t>We analyze the nucleon spectral function by using QCD sum </a:t>
            </a:r>
          </a:p>
          <a:p>
            <a:r>
              <a:rPr lang="en-US" altLang="ja-JP" sz="2600" dirty="0"/>
              <a:t> </a:t>
            </a:r>
            <a:r>
              <a:rPr lang="en-US" altLang="ja-JP" sz="2600" dirty="0" smtClean="0"/>
              <a:t> rules with MEM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9512" y="116632"/>
            <a:ext cx="835292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Conclusion</a:t>
            </a:r>
            <a:endParaRPr lang="en-US" altLang="ja-JP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正方形/長方形 14"/>
          <p:cNvSpPr>
            <a:spLocks noChangeArrowheads="1"/>
          </p:cNvSpPr>
          <p:nvPr/>
        </p:nvSpPr>
        <p:spPr bwMode="auto">
          <a:xfrm>
            <a:off x="-36512" y="4033520"/>
            <a:ext cx="817108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600" dirty="0" smtClean="0"/>
              <a:t> The information of not only the ground state but also the </a:t>
            </a:r>
          </a:p>
          <a:p>
            <a:r>
              <a:rPr lang="en-US" altLang="ja-JP" sz="2600" dirty="0" smtClean="0"/>
              <a:t>   negative parity excited state</a:t>
            </a:r>
            <a:r>
              <a:rPr lang="ja-JP" altLang="en-US" sz="2600" dirty="0" smtClean="0"/>
              <a:t> </a:t>
            </a:r>
            <a:r>
              <a:rPr lang="en-US" altLang="ja-JP" sz="2600" dirty="0" smtClean="0"/>
              <a:t>is extracted</a:t>
            </a:r>
          </a:p>
        </p:txBody>
      </p:sp>
      <p:sp>
        <p:nvSpPr>
          <p:cNvPr id="7" name="正方形/長方形 14"/>
          <p:cNvSpPr>
            <a:spLocks noChangeArrowheads="1"/>
          </p:cNvSpPr>
          <p:nvPr/>
        </p:nvSpPr>
        <p:spPr bwMode="auto">
          <a:xfrm>
            <a:off x="35496" y="1945288"/>
            <a:ext cx="910850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600" dirty="0" smtClean="0"/>
              <a:t>We construct the parity projected sum rule using phase - rotated             </a:t>
            </a:r>
          </a:p>
          <a:p>
            <a:r>
              <a:rPr lang="en-US" altLang="ja-JP" sz="2600" dirty="0"/>
              <a:t> </a:t>
            </a:r>
            <a:r>
              <a:rPr lang="en-US" altLang="ja-JP" sz="2600" dirty="0" smtClean="0"/>
              <a:t> </a:t>
            </a:r>
            <a:r>
              <a:rPr lang="en-US" altLang="ja-JP" sz="2600" dirty="0"/>
              <a:t>G</a:t>
            </a:r>
            <a:r>
              <a:rPr lang="en-US" altLang="ja-JP" sz="2600" dirty="0" smtClean="0"/>
              <a:t>aussian kernel</a:t>
            </a:r>
            <a:r>
              <a:rPr lang="en-US" altLang="ja-JP" sz="2600" dirty="0"/>
              <a:t> with α</a:t>
            </a:r>
            <a:r>
              <a:rPr lang="en-US" altLang="ja-JP" sz="2600" baseline="-25000" dirty="0"/>
              <a:t>s </a:t>
            </a:r>
            <a:r>
              <a:rPr lang="en-US" altLang="ja-JP" sz="2600" dirty="0" smtClean="0"/>
              <a:t>correction.</a:t>
            </a:r>
          </a:p>
        </p:txBody>
      </p:sp>
      <p:sp>
        <p:nvSpPr>
          <p:cNvPr id="8" name="正方形/長方形 14"/>
          <p:cNvSpPr>
            <a:spLocks noChangeArrowheads="1"/>
          </p:cNvSpPr>
          <p:nvPr/>
        </p:nvSpPr>
        <p:spPr bwMode="auto">
          <a:xfrm>
            <a:off x="-36512" y="3025408"/>
            <a:ext cx="821943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600" dirty="0" smtClean="0"/>
              <a:t> It is found that, in this sum rule, chiral condensate term is </a:t>
            </a:r>
          </a:p>
          <a:p>
            <a:r>
              <a:rPr lang="en-US" altLang="ja-JP" sz="2600" dirty="0"/>
              <a:t> </a:t>
            </a:r>
            <a:r>
              <a:rPr lang="en-US" altLang="ja-JP" sz="2600" dirty="0" smtClean="0"/>
              <a:t> dominant</a:t>
            </a:r>
            <a:r>
              <a:rPr lang="en-US" altLang="ja-JP" sz="2600" dirty="0"/>
              <a:t> </a:t>
            </a:r>
            <a:r>
              <a:rPr lang="en-US" altLang="ja-JP" sz="2600" dirty="0" smtClean="0"/>
              <a:t>and continuum contributions is reduced</a:t>
            </a:r>
            <a:r>
              <a:rPr lang="en-US" altLang="ja-JP" sz="2600" dirty="0"/>
              <a:t>.</a:t>
            </a:r>
            <a:endParaRPr lang="en-US" altLang="ja-JP" sz="2600" dirty="0" smtClean="0"/>
          </a:p>
        </p:txBody>
      </p:sp>
      <p:sp>
        <p:nvSpPr>
          <p:cNvPr id="9" name="正方形/長方形 14"/>
          <p:cNvSpPr>
            <a:spLocks noChangeArrowheads="1"/>
          </p:cNvSpPr>
          <p:nvPr/>
        </p:nvSpPr>
        <p:spPr bwMode="auto">
          <a:xfrm>
            <a:off x="67561" y="5888885"/>
            <a:ext cx="896893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2600" dirty="0" smtClean="0"/>
              <a:t>We will apply the same approach to the nucleon QCD sum rule </a:t>
            </a:r>
          </a:p>
          <a:p>
            <a:r>
              <a:rPr lang="en-US" altLang="ja-JP" sz="2600" dirty="0"/>
              <a:t> </a:t>
            </a:r>
            <a:r>
              <a:rPr lang="en-US" altLang="ja-JP" sz="2600" dirty="0" smtClean="0"/>
              <a:t> at finite density.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5229200"/>
            <a:ext cx="835292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Future plan</a:t>
            </a:r>
            <a:endParaRPr lang="en-US" altLang="ja-JP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18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462631" cy="184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7478343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5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74191"/>
            <a:ext cx="5135403" cy="419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157192"/>
            <a:ext cx="4673042" cy="102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87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332656"/>
            <a:ext cx="288032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Outline</a:t>
            </a:r>
            <a:endParaRPr lang="en-US" altLang="ja-JP" sz="36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3" name="正方形/長方形 10"/>
          <p:cNvSpPr>
            <a:spLocks noChangeArrowheads="1"/>
          </p:cNvSpPr>
          <p:nvPr/>
        </p:nvSpPr>
        <p:spPr bwMode="auto">
          <a:xfrm>
            <a:off x="1331913" y="2475474"/>
            <a:ext cx="4264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3200" dirty="0">
                <a:latin typeface="Calibri" pitchFamily="34" charset="0"/>
              </a:rPr>
              <a:t>Nucleon</a:t>
            </a:r>
            <a:r>
              <a:rPr lang="ja-JP" altLang="en-US" sz="3200" dirty="0">
                <a:latin typeface="Calibri" pitchFamily="34" charset="0"/>
              </a:rPr>
              <a:t> </a:t>
            </a:r>
            <a:r>
              <a:rPr lang="en-US" altLang="ja-JP" sz="3200" dirty="0">
                <a:latin typeface="Calibri" pitchFamily="34" charset="0"/>
              </a:rPr>
              <a:t>QCD sum rules</a:t>
            </a:r>
          </a:p>
        </p:txBody>
      </p:sp>
      <p:sp>
        <p:nvSpPr>
          <p:cNvPr id="5" name="正方形/長方形 12"/>
          <p:cNvSpPr>
            <a:spLocks noChangeArrowheads="1"/>
          </p:cNvSpPr>
          <p:nvPr/>
        </p:nvSpPr>
        <p:spPr bwMode="auto">
          <a:xfrm>
            <a:off x="1331913" y="3780329"/>
            <a:ext cx="21531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3200" dirty="0" smtClean="0">
                <a:latin typeface="Calibri" pitchFamily="34" charset="0"/>
              </a:rPr>
              <a:t>Conclusion</a:t>
            </a:r>
            <a:endParaRPr lang="en-US" altLang="ja-JP" sz="3200" dirty="0">
              <a:latin typeface="Calibri" pitchFamily="34" charset="0"/>
            </a:endParaRPr>
          </a:p>
        </p:txBody>
      </p:sp>
      <p:sp>
        <p:nvSpPr>
          <p:cNvPr id="8" name="正方形/長方形 13"/>
          <p:cNvSpPr>
            <a:spLocks noChangeArrowheads="1"/>
          </p:cNvSpPr>
          <p:nvPr/>
        </p:nvSpPr>
        <p:spPr bwMode="auto">
          <a:xfrm>
            <a:off x="1331640" y="3131682"/>
            <a:ext cx="468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3200" dirty="0" smtClean="0">
                <a:latin typeface="Calibri" pitchFamily="34" charset="0"/>
              </a:rPr>
              <a:t>Parity projected sum rule</a:t>
            </a:r>
            <a:endParaRPr lang="en-US" altLang="ja-JP" sz="3200" dirty="0">
              <a:latin typeface="Calibri" pitchFamily="34" charset="0"/>
            </a:endParaRPr>
          </a:p>
        </p:txBody>
      </p:sp>
      <p:sp>
        <p:nvSpPr>
          <p:cNvPr id="9" name="正方形/長方形 14"/>
          <p:cNvSpPr>
            <a:spLocks noChangeArrowheads="1"/>
          </p:cNvSpPr>
          <p:nvPr/>
        </p:nvSpPr>
        <p:spPr bwMode="auto">
          <a:xfrm>
            <a:off x="1300642" y="1882836"/>
            <a:ext cx="24072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altLang="ja-JP" sz="3200" dirty="0" smtClean="0">
                <a:latin typeface="Calibri" pitchFamily="34" charset="0"/>
              </a:rPr>
              <a:t>Introduction</a:t>
            </a:r>
            <a:endParaRPr lang="en-US" altLang="ja-JP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74" y="1556792"/>
            <a:ext cx="1281137" cy="31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4855" y="1556792"/>
            <a:ext cx="124226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179512" y="116632"/>
            <a:ext cx="5256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</a:rPr>
              <a:t>Introduction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2353" y="413978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p,n</a:t>
            </a:r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2420888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N(1440)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74527" y="2060848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N(1535)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67744" y="1628800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N(1650)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4327" y="1052736"/>
            <a:ext cx="1509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Positive parity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78583" y="1052736"/>
            <a:ext cx="160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Negative parity</a:t>
            </a:r>
            <a:endParaRPr kumimoji="1"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2339752" y="1944915"/>
            <a:ext cx="6408712" cy="2806606"/>
            <a:chOff x="2661852" y="2592987"/>
            <a:chExt cx="6408712" cy="2806606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4677245" y="2937718"/>
              <a:ext cx="439331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At finite temperature and density</a:t>
              </a:r>
              <a:r>
                <a:rPr lang="en-US" altLang="ja-JP" dirty="0"/>
                <a:t>, these two </a:t>
              </a:r>
              <a:endParaRPr lang="en-US" altLang="ja-JP" dirty="0" smtClean="0"/>
            </a:p>
            <a:p>
              <a:r>
                <a:rPr lang="en-US" altLang="ja-JP" dirty="0" smtClean="0"/>
                <a:t>states will </a:t>
              </a:r>
              <a:r>
                <a:rPr lang="en-US" altLang="ja-JP" dirty="0"/>
                <a:t>be degenerate </a:t>
              </a:r>
              <a:r>
                <a:rPr lang="en-US" altLang="ja-JP" dirty="0" smtClean="0"/>
                <a:t>due </a:t>
              </a:r>
              <a:r>
                <a:rPr lang="en-US" altLang="ja-JP" dirty="0"/>
                <a:t>to the chiral </a:t>
              </a:r>
              <a:endParaRPr lang="en-US" altLang="ja-JP" dirty="0" smtClean="0"/>
            </a:p>
            <a:p>
              <a:r>
                <a:rPr lang="en-US" altLang="ja-JP" dirty="0" smtClean="0"/>
                <a:t>symmetry restoration</a:t>
              </a:r>
              <a:r>
                <a:rPr lang="en-US" altLang="ja-JP" dirty="0"/>
                <a:t>.</a:t>
              </a:r>
            </a:p>
          </p:txBody>
        </p:sp>
        <p:sp>
          <p:nvSpPr>
            <p:cNvPr id="17" name="左右矢印 16"/>
            <p:cNvSpPr/>
            <p:nvPr/>
          </p:nvSpPr>
          <p:spPr>
            <a:xfrm rot="18764019">
              <a:off x="1462348" y="3792491"/>
              <a:ext cx="2806606" cy="407598"/>
            </a:xfrm>
            <a:prstGeom prst="left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747284" y="4869160"/>
            <a:ext cx="6993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200" dirty="0" smtClean="0"/>
              <a:t>To investigate these properties from QCD, non </a:t>
            </a:r>
            <a:r>
              <a:rPr kumimoji="1" lang="en-US" altLang="ja-JP" sz="2200" dirty="0" err="1" smtClean="0"/>
              <a:t>perturbative</a:t>
            </a:r>
            <a:r>
              <a:rPr kumimoji="1" lang="en-US" altLang="ja-JP" sz="2200" dirty="0" smtClean="0"/>
              <a:t> </a:t>
            </a:r>
          </a:p>
          <a:p>
            <a:r>
              <a:rPr kumimoji="1" lang="en-US" altLang="ja-JP" sz="2200" dirty="0" smtClean="0"/>
              <a:t>method is needed.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3403" y="5838363"/>
            <a:ext cx="73898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" dirty="0" smtClean="0"/>
              <a:t>As a first step,</a:t>
            </a:r>
            <a:r>
              <a:rPr kumimoji="1" lang="en-US" altLang="ja-JP" sz="2200" dirty="0" smtClean="0"/>
              <a:t> we use QCD sum rules and examine the mass of </a:t>
            </a:r>
          </a:p>
          <a:p>
            <a:r>
              <a:rPr kumimoji="1" lang="en-US" altLang="ja-JP" sz="2200" dirty="0" smtClean="0"/>
              <a:t>the nucleon states in the vacuum.</a:t>
            </a:r>
            <a:endParaRPr kumimoji="1" lang="ja-JP" altLang="en-US" sz="22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067944" y="2204864"/>
            <a:ext cx="5044201" cy="1364670"/>
            <a:chOff x="4067944" y="3286725"/>
            <a:chExt cx="5044201" cy="1364670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067944" y="3286725"/>
              <a:ext cx="504420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The mass difference between nucleon ground state </a:t>
              </a:r>
            </a:p>
            <a:p>
              <a:r>
                <a:rPr kumimoji="1" lang="en-US" altLang="ja-JP" dirty="0" smtClean="0"/>
                <a:t>and N(1535) is about 600</a:t>
              </a:r>
              <a:r>
                <a:rPr kumimoji="1" lang="ja-JP" altLang="en-US" dirty="0" smtClean="0"/>
                <a:t> </a:t>
              </a:r>
              <a:r>
                <a:rPr kumimoji="1" lang="en-US" altLang="ja-JP" dirty="0" smtClean="0"/>
                <a:t>MeV.</a:t>
              </a:r>
              <a:endParaRPr kumimoji="1" lang="ja-JP" altLang="en-US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141047" y="4005064"/>
              <a:ext cx="45155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It is </a:t>
              </a:r>
              <a:r>
                <a:rPr lang="en-US" altLang="ja-JP" dirty="0" smtClean="0"/>
                <a:t>predict</a:t>
              </a:r>
              <a:r>
                <a:rPr kumimoji="1" lang="en-US" altLang="ja-JP" dirty="0" smtClean="0"/>
                <a:t>ed that Chiral symmetry breaking </a:t>
              </a:r>
            </a:p>
            <a:p>
              <a:r>
                <a:rPr kumimoji="1" lang="en-US" altLang="ja-JP" dirty="0" smtClean="0"/>
                <a:t>cause these difference.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3766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79512" y="3894147"/>
            <a:ext cx="8964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In the physical energy region such as                       , the information on </a:t>
            </a:r>
          </a:p>
          <a:p>
            <a:r>
              <a:rPr lang="en-US" altLang="ja-JP" sz="2400" dirty="0" smtClean="0"/>
              <a:t>hadron properties is contained in t</a:t>
            </a:r>
            <a:r>
              <a:rPr kumimoji="1" lang="en-US" altLang="ja-JP" sz="2400" dirty="0" smtClean="0"/>
              <a:t>he spectral function.</a:t>
            </a:r>
            <a:endParaRPr kumimoji="1" lang="ja-JP" altLang="en-US" sz="2400" dirty="0"/>
          </a:p>
        </p:txBody>
      </p:sp>
      <p:pic>
        <p:nvPicPr>
          <p:cNvPr id="3123" name="Picture 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0" y="999369"/>
            <a:ext cx="5677040" cy="1565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835295"/>
              </p:ext>
            </p:extLst>
          </p:nvPr>
        </p:nvGraphicFramePr>
        <p:xfrm>
          <a:off x="4860032" y="3933056"/>
          <a:ext cx="146416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" name="数式" r:id="rId5" imgW="774360" imgH="228600" progId="Equation.3">
                  <p:embed/>
                </p:oleObj>
              </mc:Choice>
              <mc:Fallback>
                <p:oleObj name="数式" r:id="rId5" imgW="7743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60032" y="3933056"/>
                        <a:ext cx="1464163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939025"/>
              </p:ext>
            </p:extLst>
          </p:nvPr>
        </p:nvGraphicFramePr>
        <p:xfrm>
          <a:off x="2843808" y="4869160"/>
          <a:ext cx="216024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8" name="数式" r:id="rId7" imgW="1143000" imgH="419040" progId="Equation.3">
                  <p:embed/>
                </p:oleObj>
              </mc:Choice>
              <mc:Fallback>
                <p:oleObj name="数式" r:id="rId7" imgW="1143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43808" y="4869160"/>
                        <a:ext cx="2160240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グループ化 38"/>
          <p:cNvGrpSpPr/>
          <p:nvPr/>
        </p:nvGrpSpPr>
        <p:grpSpPr>
          <a:xfrm>
            <a:off x="5705227" y="4836061"/>
            <a:ext cx="3043237" cy="1983433"/>
            <a:chOff x="504896" y="2905845"/>
            <a:chExt cx="3043237" cy="1983433"/>
          </a:xfrm>
        </p:grpSpPr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416443" y="3816000"/>
              <a:ext cx="177165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2" name="グループ化 42"/>
            <p:cNvGrpSpPr>
              <a:grpSpLocks/>
            </p:cNvGrpSpPr>
            <p:nvPr/>
          </p:nvGrpSpPr>
          <p:grpSpPr bwMode="auto">
            <a:xfrm>
              <a:off x="898390" y="3284981"/>
              <a:ext cx="2305458" cy="1155412"/>
              <a:chOff x="6514630" y="2348880"/>
              <a:chExt cx="2304050" cy="1155463"/>
            </a:xfrm>
          </p:grpSpPr>
          <p:cxnSp>
            <p:nvCxnSpPr>
              <p:cNvPr id="48" name="直線コネクタ 47"/>
              <p:cNvCxnSpPr/>
              <p:nvPr/>
            </p:nvCxnSpPr>
            <p:spPr>
              <a:xfrm rot="5400000" flipH="1" flipV="1">
                <a:off x="6459297" y="2959807"/>
                <a:ext cx="10890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矢印コネクタ 48"/>
              <p:cNvCxnSpPr/>
              <p:nvPr/>
            </p:nvCxnSpPr>
            <p:spPr>
              <a:xfrm flipV="1">
                <a:off x="6516215" y="3501062"/>
                <a:ext cx="2302465" cy="39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 rot="5400000" flipH="1" flipV="1">
                <a:off x="5939135" y="2924375"/>
                <a:ext cx="1152576" cy="1586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4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5621729"/>
                </p:ext>
              </p:extLst>
            </p:nvPr>
          </p:nvGraphicFramePr>
          <p:xfrm>
            <a:off x="504896" y="2905845"/>
            <a:ext cx="652462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69" name="数式" r:id="rId10" imgW="406080" imgH="228600" progId="Equation.3">
                    <p:embed/>
                  </p:oleObj>
                </mc:Choice>
                <mc:Fallback>
                  <p:oleObj name="数式" r:id="rId10" imgW="406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896" y="2905845"/>
                          <a:ext cx="652462" cy="357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4715756"/>
                </p:ext>
              </p:extLst>
            </p:nvPr>
          </p:nvGraphicFramePr>
          <p:xfrm>
            <a:off x="3176658" y="4196482"/>
            <a:ext cx="371475" cy="477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0" name="数式" r:id="rId12" imgW="177480" imgH="228600" progId="Equation.3">
                    <p:embed/>
                  </p:oleObj>
                </mc:Choice>
                <mc:Fallback>
                  <p:oleObj name="数式" r:id="rId12" imgW="177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6658" y="4196482"/>
                          <a:ext cx="371475" cy="477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オブジェクト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697700"/>
                </p:ext>
              </p:extLst>
            </p:nvPr>
          </p:nvGraphicFramePr>
          <p:xfrm>
            <a:off x="1243877" y="4492403"/>
            <a:ext cx="396875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1" name="数式" r:id="rId14" imgW="253800" imgH="253800" progId="Equation.3">
                    <p:embed/>
                  </p:oleObj>
                </mc:Choice>
                <mc:Fallback>
                  <p:oleObj name="数式" r:id="rId14" imgW="2538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3877" y="4492403"/>
                          <a:ext cx="396875" cy="396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テキスト ボックス 39"/>
          <p:cNvSpPr txBox="1"/>
          <p:nvPr/>
        </p:nvSpPr>
        <p:spPr>
          <a:xfrm>
            <a:off x="311299" y="5703639"/>
            <a:ext cx="5517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Typical behavior of the spectral functions: </a:t>
            </a:r>
            <a:endParaRPr kumimoji="1" lang="ja-JP" altLang="en-US" sz="2400" dirty="0"/>
          </a:p>
        </p:txBody>
      </p:sp>
      <p:sp useBgFill="1">
        <p:nvSpPr>
          <p:cNvPr id="16" name="正方形/長方形 15"/>
          <p:cNvSpPr/>
          <p:nvPr/>
        </p:nvSpPr>
        <p:spPr>
          <a:xfrm>
            <a:off x="539552" y="1926152"/>
            <a:ext cx="8172400" cy="7827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99692" y="1988840"/>
            <a:ext cx="54006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6"/>
          <p:cNvSpPr txBox="1">
            <a:spLocks noChangeArrowheads="1"/>
          </p:cNvSpPr>
          <p:nvPr/>
        </p:nvSpPr>
        <p:spPr bwMode="auto">
          <a:xfrm>
            <a:off x="2339752" y="1988840"/>
            <a:ext cx="648072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: interpolating  field, which consists of quark operators and </a:t>
            </a:r>
          </a:p>
          <a:p>
            <a:r>
              <a:rPr lang="en-US" altLang="ja-JP" sz="2000" dirty="0" smtClean="0"/>
              <a:t>   has the same quantum number as the hadron of interest.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207123" y="2674634"/>
            <a:ext cx="8685357" cy="1186414"/>
            <a:chOff x="207123" y="2674634"/>
            <a:chExt cx="8685357" cy="1186414"/>
          </a:xfrm>
        </p:grpSpPr>
        <p:grpSp>
          <p:nvGrpSpPr>
            <p:cNvPr id="31" name="グループ化 22"/>
            <p:cNvGrpSpPr>
              <a:grpSpLocks/>
            </p:cNvGrpSpPr>
            <p:nvPr/>
          </p:nvGrpSpPr>
          <p:grpSpPr bwMode="auto">
            <a:xfrm>
              <a:off x="4068067" y="2674634"/>
              <a:ext cx="4824413" cy="1186414"/>
              <a:chOff x="4140422" y="4043164"/>
              <a:chExt cx="4824067" cy="1186036"/>
            </a:xfrm>
          </p:grpSpPr>
          <p:pic>
            <p:nvPicPr>
              <p:cNvPr id="32" name="Picture 5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4211960" y="4043164"/>
                <a:ext cx="4752529" cy="11860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" name="左中かっこ 32"/>
              <p:cNvSpPr/>
              <p:nvPr/>
            </p:nvSpPr>
            <p:spPr>
              <a:xfrm>
                <a:off x="4140422" y="4149492"/>
                <a:ext cx="155564" cy="914109"/>
              </a:xfrm>
              <a:prstGeom prst="leftBrac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sp>
          <p:nvSpPr>
            <p:cNvPr id="34" name="テキスト ボックス 33"/>
            <p:cNvSpPr txBox="1"/>
            <p:nvPr/>
          </p:nvSpPr>
          <p:spPr>
            <a:xfrm>
              <a:off x="3062475" y="3025382"/>
              <a:ext cx="933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where</a:t>
              </a:r>
              <a:r>
                <a:rPr kumimoji="1" lang="ja-JP" altLang="en-US" dirty="0" err="1" smtClean="0"/>
                <a:t>、</a:t>
              </a:r>
              <a:endParaRPr kumimoji="1" lang="ja-JP" altLang="en-US" dirty="0"/>
            </a:p>
          </p:txBody>
        </p:sp>
        <p:pic>
          <p:nvPicPr>
            <p:cNvPr id="3357" name="Picture 285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123" y="2962666"/>
              <a:ext cx="2780701" cy="439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35496" y="3501008"/>
            <a:ext cx="4137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 the following, we fix the value of α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1.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20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0" grpId="0"/>
      <p:bldP spid="16" grpId="0" animBg="1"/>
      <p:bldP spid="9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85"/>
          <p:cNvGrpSpPr/>
          <p:nvPr/>
        </p:nvGrpSpPr>
        <p:grpSpPr>
          <a:xfrm>
            <a:off x="1219800" y="908720"/>
            <a:ext cx="7528664" cy="830997"/>
            <a:chOff x="1320602" y="4365104"/>
            <a:chExt cx="7528664" cy="83099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1320602" y="4365104"/>
              <a:ext cx="752866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c</a:t>
              </a:r>
              <a:r>
                <a:rPr kumimoji="1" lang="en-US" altLang="ja-JP" sz="2400" dirty="0" smtClean="0"/>
                <a:t>an be calculated  </a:t>
              </a:r>
              <a:r>
                <a:rPr lang="en-US" altLang="ja-JP" sz="2400" dirty="0" smtClean="0"/>
                <a:t>in the</a:t>
              </a:r>
              <a:r>
                <a:rPr kumimoji="1" lang="en-US" altLang="ja-JP" sz="2400" dirty="0" smtClean="0"/>
                <a:t> deep </a:t>
              </a:r>
              <a:r>
                <a:rPr lang="en-US" altLang="ja-JP" sz="2400" dirty="0" err="1" smtClean="0"/>
                <a:t>E</a:t>
              </a:r>
              <a:r>
                <a:rPr kumimoji="1" lang="en-US" altLang="ja-JP" sz="2400" dirty="0" err="1" smtClean="0"/>
                <a:t>ucledian</a:t>
              </a:r>
              <a:r>
                <a:rPr kumimoji="1" lang="en-US" altLang="ja-JP" sz="2400" dirty="0" smtClean="0"/>
                <a:t> region</a:t>
              </a:r>
              <a:r>
                <a:rPr kumimoji="1" lang="ja-JP" altLang="en-US" sz="2400" dirty="0" smtClean="0"/>
                <a:t>　</a:t>
              </a:r>
              <a:r>
                <a:rPr kumimoji="1" lang="en-US" altLang="ja-JP" sz="2400" dirty="0" smtClean="0"/>
                <a:t>(</a:t>
              </a:r>
              <a:r>
                <a:rPr kumimoji="1" lang="ja-JP" altLang="en-US" sz="2400" dirty="0" smtClean="0"/>
                <a:t>　　　　　</a:t>
              </a:r>
              <a:r>
                <a:rPr kumimoji="1" lang="en-US" altLang="ja-JP" sz="2400" dirty="0" smtClean="0"/>
                <a:t>) </a:t>
              </a:r>
            </a:p>
            <a:p>
              <a:r>
                <a:rPr lang="en-US" altLang="ja-JP" sz="2400" dirty="0" smtClean="0"/>
                <a:t> </a:t>
              </a:r>
              <a:r>
                <a:rPr kumimoji="1" lang="en-US" altLang="ja-JP" sz="2400" dirty="0" smtClean="0"/>
                <a:t>by the operator product expansion (OPE) :</a:t>
              </a:r>
              <a:endParaRPr kumimoji="1" lang="ja-JP" altLang="en-US" sz="2400" dirty="0"/>
            </a:p>
          </p:txBody>
        </p:sp>
        <p:graphicFrame>
          <p:nvGraphicFramePr>
            <p:cNvPr id="4" name="オブジェクト 3"/>
            <p:cNvGraphicFramePr>
              <a:graphicFrameLocks noChangeAspect="1"/>
            </p:cNvGraphicFramePr>
            <p:nvPr/>
          </p:nvGraphicFramePr>
          <p:xfrm>
            <a:off x="7492628" y="4425950"/>
            <a:ext cx="1039812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6" name="数式" r:id="rId4" imgW="609480" imgH="228600" progId="Equation.3">
                    <p:embed/>
                  </p:oleObj>
                </mc:Choice>
                <mc:Fallback>
                  <p:oleObj name="数式" r:id="rId4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2628" y="4425950"/>
                          <a:ext cx="1039812" cy="388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7588" y="4295021"/>
            <a:ext cx="1866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テキスト ボックス 13"/>
          <p:cNvSpPr txBox="1"/>
          <p:nvPr/>
        </p:nvSpPr>
        <p:spPr>
          <a:xfrm>
            <a:off x="690804" y="3573016"/>
            <a:ext cx="77248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Using the dispersion relation and the proper tran</a:t>
            </a:r>
            <a:r>
              <a:rPr lang="en-US" altLang="ja-JP" sz="2400" dirty="0" smtClean="0"/>
              <a:t>sformation, </a:t>
            </a:r>
          </a:p>
          <a:p>
            <a:r>
              <a:rPr lang="en-US" altLang="ja-JP" sz="2400" dirty="0" smtClean="0"/>
              <a:t> we</a:t>
            </a:r>
            <a:r>
              <a:rPr kumimoji="1" lang="en-US" altLang="ja-JP" sz="2400" dirty="0" smtClean="0"/>
              <a:t> can get the following equations.</a:t>
            </a:r>
            <a:endParaRPr lang="en-US" altLang="ja-JP" sz="2400" dirty="0" smtClean="0"/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737151"/>
              </p:ext>
            </p:extLst>
          </p:nvPr>
        </p:nvGraphicFramePr>
        <p:xfrm>
          <a:off x="651392" y="1022794"/>
          <a:ext cx="608240" cy="347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" name="数式" r:id="rId7" imgW="355320" imgH="203040" progId="Equation.3">
                  <p:embed/>
                </p:oleObj>
              </mc:Choice>
              <mc:Fallback>
                <p:oleObj name="数式" r:id="rId7" imgW="3553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392" y="1022794"/>
                        <a:ext cx="608240" cy="347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12" name="Picture 1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845" y="1844824"/>
            <a:ext cx="6529515" cy="1647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グループ化 9"/>
          <p:cNvGrpSpPr/>
          <p:nvPr/>
        </p:nvGrpSpPr>
        <p:grpSpPr>
          <a:xfrm>
            <a:off x="611560" y="4725144"/>
            <a:ext cx="6111157" cy="720080"/>
            <a:chOff x="693091" y="4725144"/>
            <a:chExt cx="6111157" cy="72008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693091" y="4839543"/>
              <a:ext cx="21507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err="1" smtClean="0"/>
                <a:t>Borel</a:t>
              </a:r>
              <a:r>
                <a:rPr kumimoji="1" lang="en-US" altLang="ja-JP" sz="2400" dirty="0" smtClean="0"/>
                <a:t> sum rule: </a:t>
              </a:r>
              <a:endParaRPr kumimoji="1" lang="ja-JP" altLang="en-US" sz="2400" dirty="0"/>
            </a:p>
          </p:txBody>
        </p:sp>
        <p:pic>
          <p:nvPicPr>
            <p:cNvPr id="4218" name="Picture 12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5274" y="4725144"/>
              <a:ext cx="4048974" cy="720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グループ化 11"/>
          <p:cNvGrpSpPr/>
          <p:nvPr/>
        </p:nvGrpSpPr>
        <p:grpSpPr>
          <a:xfrm>
            <a:off x="576581" y="5669002"/>
            <a:ext cx="8136905" cy="694463"/>
            <a:chOff x="611560" y="5686865"/>
            <a:chExt cx="8136905" cy="694463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11560" y="5805264"/>
              <a:ext cx="26180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Gaussian sum rule: </a:t>
              </a:r>
              <a:endParaRPr kumimoji="1" lang="ja-JP" altLang="en-US" sz="2400" dirty="0"/>
            </a:p>
          </p:txBody>
        </p:sp>
        <p:pic>
          <p:nvPicPr>
            <p:cNvPr id="4219" name="Picture 12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1" y="5686865"/>
              <a:ext cx="5616624" cy="694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テキスト ボックス 16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8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4"/>
          <p:cNvSpPr>
            <a:spLocks noChangeArrowheads="1"/>
          </p:cNvSpPr>
          <p:nvPr/>
        </p:nvSpPr>
        <p:spPr bwMode="auto">
          <a:xfrm>
            <a:off x="539552" y="5343599"/>
            <a:ext cx="8294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ja-JP" altLang="en-US" sz="2400" dirty="0" smtClean="0">
                <a:latin typeface="Calibri" pitchFamily="34" charset="0"/>
              </a:rPr>
              <a:t> </a:t>
            </a:r>
            <a:r>
              <a:rPr lang="en-US" altLang="ja-JP" sz="2400" dirty="0" smtClean="0"/>
              <a:t>The result strongly depends on the “Pole + continuum” </a:t>
            </a:r>
            <a:r>
              <a:rPr lang="en-US" altLang="ja-JP" sz="2400" dirty="0" err="1" smtClean="0"/>
              <a:t>ansatz</a:t>
            </a:r>
            <a:r>
              <a:rPr lang="en-US" altLang="ja-JP" sz="2400" dirty="0" smtClean="0"/>
              <a:t>.</a:t>
            </a:r>
            <a:endParaRPr lang="ja-JP" altLang="en-US" sz="2400" dirty="0" smtClean="0"/>
          </a:p>
        </p:txBody>
      </p:sp>
      <p:grpSp>
        <p:nvGrpSpPr>
          <p:cNvPr id="2" name="グループ化 26"/>
          <p:cNvGrpSpPr/>
          <p:nvPr/>
        </p:nvGrpSpPr>
        <p:grpSpPr>
          <a:xfrm>
            <a:off x="179263" y="1340768"/>
            <a:ext cx="8964737" cy="2736305"/>
            <a:chOff x="107950" y="1577072"/>
            <a:chExt cx="8964737" cy="2736305"/>
          </a:xfrm>
        </p:grpSpPr>
        <p:grpSp>
          <p:nvGrpSpPr>
            <p:cNvPr id="3" name="グループ化 1"/>
            <p:cNvGrpSpPr/>
            <p:nvPr/>
          </p:nvGrpSpPr>
          <p:grpSpPr>
            <a:xfrm>
              <a:off x="107950" y="1865105"/>
              <a:ext cx="8785225" cy="2448272"/>
              <a:chOff x="107950" y="4221089"/>
              <a:chExt cx="8785225" cy="2448272"/>
            </a:xfrm>
          </p:grpSpPr>
          <p:sp>
            <p:nvSpPr>
              <p:cNvPr id="33" name="角丸四角形 32"/>
              <p:cNvSpPr/>
              <p:nvPr/>
            </p:nvSpPr>
            <p:spPr bwMode="auto">
              <a:xfrm>
                <a:off x="107950" y="4221089"/>
                <a:ext cx="8785225" cy="2448272"/>
              </a:xfrm>
              <a:prstGeom prst="round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  <p:grpSp>
            <p:nvGrpSpPr>
              <p:cNvPr id="4" name="グループ化 42"/>
              <p:cNvGrpSpPr>
                <a:grpSpLocks/>
              </p:cNvGrpSpPr>
              <p:nvPr/>
            </p:nvGrpSpPr>
            <p:grpSpPr bwMode="auto">
              <a:xfrm>
                <a:off x="827076" y="5157190"/>
                <a:ext cx="2235200" cy="1155412"/>
                <a:chOff x="6514630" y="2348880"/>
                <a:chExt cx="2233836" cy="1155463"/>
              </a:xfrm>
            </p:grpSpPr>
            <p:cxnSp>
              <p:nvCxnSpPr>
                <p:cNvPr id="42" name="カギ線コネクタ 41"/>
                <p:cNvCxnSpPr/>
                <p:nvPr/>
              </p:nvCxnSpPr>
              <p:spPr>
                <a:xfrm flipV="1">
                  <a:off x="7092127" y="3068991"/>
                  <a:ext cx="1437998" cy="430876"/>
                </a:xfrm>
                <a:prstGeom prst="bentConnector3">
                  <a:avLst>
                    <a:gd name="adj1" fmla="val 32852"/>
                  </a:avLst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コネクタ 42"/>
                <p:cNvCxnSpPr/>
                <p:nvPr/>
              </p:nvCxnSpPr>
              <p:spPr>
                <a:xfrm rot="5400000" flipH="1" flipV="1">
                  <a:off x="6403216" y="2959807"/>
                  <a:ext cx="10890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/>
                <p:cNvCxnSpPr/>
                <p:nvPr/>
              </p:nvCxnSpPr>
              <p:spPr>
                <a:xfrm>
                  <a:off x="6516216" y="3501456"/>
                  <a:ext cx="2232250" cy="1587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/>
                <p:cNvCxnSpPr/>
                <p:nvPr/>
              </p:nvCxnSpPr>
              <p:spPr>
                <a:xfrm rot="5400000" flipH="1" flipV="1">
                  <a:off x="5939135" y="2924375"/>
                  <a:ext cx="1152576" cy="1586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35" name="オブジェクト 34"/>
              <p:cNvGraphicFramePr>
                <a:graphicFrameLocks noChangeAspect="1"/>
              </p:cNvGraphicFramePr>
              <p:nvPr/>
            </p:nvGraphicFramePr>
            <p:xfrm>
              <a:off x="251520" y="5157192"/>
              <a:ext cx="540060" cy="3600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85" name="数式" r:id="rId4" imgW="304560" imgH="203040" progId="Equation.3">
                      <p:embed/>
                    </p:oleObj>
                  </mc:Choice>
                  <mc:Fallback>
                    <p:oleObj name="数式" r:id="rId4" imgW="30456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1520" y="5157192"/>
                            <a:ext cx="540060" cy="3600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38" name="Picture 4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768522" y="5301208"/>
                <a:ext cx="5979942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151806" y="6381328"/>
                <a:ext cx="32385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Picture 8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763688" y="6406852"/>
                <a:ext cx="266700" cy="190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131840" y="6237312"/>
                <a:ext cx="165195" cy="216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" name="テキスト ボックス 30"/>
            <p:cNvSpPr txBox="1">
              <a:spLocks noChangeArrowheads="1"/>
            </p:cNvSpPr>
            <p:nvPr/>
          </p:nvSpPr>
          <p:spPr bwMode="auto">
            <a:xfrm>
              <a:off x="251520" y="2009120"/>
              <a:ext cx="8821167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The form of </a:t>
              </a:r>
              <a:r>
                <a:rPr lang="en-US" altLang="ja-JP" sz="2400" dirty="0" smtClean="0"/>
                <a:t>the spectral </a:t>
              </a:r>
              <a:r>
                <a:rPr lang="en-US" altLang="ja-JP" sz="2400" dirty="0"/>
                <a:t>function is assumed </a:t>
              </a:r>
              <a:r>
                <a:rPr lang="en-US" altLang="ja-JP" sz="2400" dirty="0" smtClean="0"/>
                <a:t>to be of the </a:t>
              </a:r>
            </a:p>
            <a:p>
              <a:r>
                <a:rPr lang="en-US" altLang="ja-JP" sz="2400" dirty="0" smtClean="0"/>
                <a:t>“Pole + continuum” form </a:t>
              </a:r>
              <a:endParaRPr lang="ja-JP" altLang="en-US" sz="2400" dirty="0"/>
            </a:p>
          </p:txBody>
        </p:sp>
        <p:sp useBgFill="1">
          <p:nvSpPr>
            <p:cNvPr id="31" name="テキスト ボックス 27"/>
            <p:cNvSpPr txBox="1">
              <a:spLocks noChangeArrowheads="1"/>
            </p:cNvSpPr>
            <p:nvPr/>
          </p:nvSpPr>
          <p:spPr bwMode="auto">
            <a:xfrm>
              <a:off x="251520" y="1577072"/>
              <a:ext cx="3351213" cy="52387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800" dirty="0"/>
                <a:t>Traditional method :</a:t>
              </a:r>
            </a:p>
          </p:txBody>
        </p:sp>
      </p:grpSp>
      <p:grpSp>
        <p:nvGrpSpPr>
          <p:cNvPr id="20" name="グループ化 30"/>
          <p:cNvGrpSpPr/>
          <p:nvPr/>
        </p:nvGrpSpPr>
        <p:grpSpPr>
          <a:xfrm>
            <a:off x="179263" y="4562896"/>
            <a:ext cx="8785225" cy="2178472"/>
            <a:chOff x="179263" y="4490888"/>
            <a:chExt cx="8785225" cy="2178472"/>
          </a:xfrm>
        </p:grpSpPr>
        <p:sp>
          <p:nvSpPr>
            <p:cNvPr id="21" name="テキスト ボックス 17"/>
            <p:cNvSpPr txBox="1">
              <a:spLocks noChangeArrowheads="1"/>
            </p:cNvSpPr>
            <p:nvPr/>
          </p:nvSpPr>
          <p:spPr bwMode="auto">
            <a:xfrm>
              <a:off x="1129192" y="4983559"/>
              <a:ext cx="71872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MEM </a:t>
              </a:r>
              <a:r>
                <a:rPr lang="en-US" altLang="ja-JP" sz="2400" dirty="0" smtClean="0"/>
                <a:t>is a statistical approach </a:t>
              </a:r>
              <a:r>
                <a:rPr lang="en-US" altLang="ja-JP" sz="2400" dirty="0"/>
                <a:t>based on </a:t>
              </a:r>
              <a:r>
                <a:rPr lang="en-US" altLang="ja-JP" sz="2400" dirty="0" err="1" smtClean="0"/>
                <a:t>Bayes</a:t>
              </a:r>
              <a:r>
                <a:rPr lang="en-US" altLang="ja-JP" sz="2400" dirty="0"/>
                <a:t>’ </a:t>
              </a:r>
              <a:r>
                <a:rPr lang="en-US" altLang="ja-JP" sz="2400" dirty="0" smtClean="0"/>
                <a:t>theorem.</a:t>
              </a:r>
              <a:endParaRPr lang="ja-JP" altLang="en-US" sz="2400" dirty="0"/>
            </a:p>
          </p:txBody>
        </p:sp>
        <p:sp>
          <p:nvSpPr>
            <p:cNvPr id="22" name="テキスト ボックス 3"/>
            <p:cNvSpPr txBox="1">
              <a:spLocks noChangeArrowheads="1"/>
            </p:cNvSpPr>
            <p:nvPr/>
          </p:nvSpPr>
          <p:spPr bwMode="auto">
            <a:xfrm>
              <a:off x="250701" y="5343302"/>
              <a:ext cx="24098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The advantage :</a:t>
              </a:r>
              <a:endParaRPr lang="ja-JP" altLang="en-US" sz="2400" dirty="0"/>
            </a:p>
          </p:txBody>
        </p:sp>
        <p:sp>
          <p:nvSpPr>
            <p:cNvPr id="23" name="角丸四角形 22"/>
            <p:cNvSpPr/>
            <p:nvPr/>
          </p:nvSpPr>
          <p:spPr bwMode="auto">
            <a:xfrm>
              <a:off x="179263" y="4725144"/>
              <a:ext cx="8785225" cy="194421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 useBgFill="1">
          <p:nvSpPr>
            <p:cNvPr id="24" name="テキスト ボックス 3"/>
            <p:cNvSpPr txBox="1">
              <a:spLocks noChangeArrowheads="1"/>
            </p:cNvSpPr>
            <p:nvPr/>
          </p:nvSpPr>
          <p:spPr bwMode="auto">
            <a:xfrm>
              <a:off x="460251" y="4490888"/>
              <a:ext cx="5551487" cy="522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800" dirty="0"/>
                <a:t>Maximum entropy method (MEM)</a:t>
              </a:r>
              <a:endParaRPr lang="ja-JP" altLang="en-US" sz="2800" dirty="0"/>
            </a:p>
          </p:txBody>
        </p:sp>
        <p:sp>
          <p:nvSpPr>
            <p:cNvPr id="25" name="正方形/長方形 14"/>
            <p:cNvSpPr>
              <a:spLocks noChangeArrowheads="1"/>
            </p:cNvSpPr>
            <p:nvPr/>
          </p:nvSpPr>
          <p:spPr bwMode="auto">
            <a:xfrm>
              <a:off x="1555353" y="5733256"/>
              <a:ext cx="69528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ja-JP" altLang="en-US" sz="2400" dirty="0" smtClean="0">
                  <a:latin typeface="Calibri" pitchFamily="34" charset="0"/>
                </a:rPr>
                <a:t> </a:t>
              </a:r>
              <a:r>
                <a:rPr lang="en-US" altLang="ja-JP" sz="2400" dirty="0" smtClean="0"/>
                <a:t>The assumption ‘Pole + continuum `</a:t>
              </a:r>
              <a:r>
                <a:rPr lang="ja-JP" altLang="en-US" sz="2400" dirty="0" smtClean="0"/>
                <a:t> </a:t>
              </a:r>
              <a:r>
                <a:rPr lang="en-US" altLang="ja-JP" sz="2400" dirty="0" smtClean="0"/>
                <a:t>is not necessary.</a:t>
              </a:r>
              <a:endParaRPr lang="ja-JP" altLang="en-US" sz="2400" dirty="0" smtClean="0"/>
            </a:p>
          </p:txBody>
        </p:sp>
        <p:sp>
          <p:nvSpPr>
            <p:cNvPr id="26" name="正方形/長方形 14"/>
            <p:cNvSpPr>
              <a:spLocks noChangeArrowheads="1"/>
            </p:cNvSpPr>
            <p:nvPr/>
          </p:nvSpPr>
          <p:spPr bwMode="auto">
            <a:xfrm>
              <a:off x="1555353" y="6135687"/>
              <a:ext cx="58891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Arial" charset="0"/>
                <a:buChar char="•"/>
              </a:pPr>
              <a:r>
                <a:rPr lang="ja-JP" altLang="en-US" sz="2400" dirty="0" smtClean="0">
                  <a:latin typeface="Calibri" pitchFamily="34" charset="0"/>
                </a:rPr>
                <a:t> </a:t>
              </a:r>
              <a:r>
                <a:rPr lang="en-US" altLang="ja-JP" sz="2400" dirty="0" smtClean="0"/>
                <a:t>Most probable spectral function is obtained.</a:t>
              </a:r>
              <a:endParaRPr lang="ja-JP" altLang="en-US" sz="2400" dirty="0" smtClean="0"/>
            </a:p>
          </p:txBody>
        </p:sp>
      </p:grpSp>
      <p:sp>
        <p:nvSpPr>
          <p:cNvPr id="27" name="下矢印 26"/>
          <p:cNvSpPr/>
          <p:nvPr/>
        </p:nvSpPr>
        <p:spPr>
          <a:xfrm>
            <a:off x="4067944" y="4149080"/>
            <a:ext cx="484632" cy="504056"/>
          </a:xfrm>
          <a:prstGeom prst="down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17412" y="4181018"/>
            <a:ext cx="1338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To improve</a:t>
            </a:r>
            <a:endParaRPr kumimoji="1" lang="ja-JP" altLang="en-US" sz="2000" dirty="0"/>
          </a:p>
        </p:txBody>
      </p:sp>
      <p:pic>
        <p:nvPicPr>
          <p:cNvPr id="29" name="Picture 12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5616624" cy="6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29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692696"/>
            <a:ext cx="5274915" cy="1137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193724" y="1052736"/>
            <a:ext cx="2975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Using Bayes’ theorem,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71800" y="1916832"/>
            <a:ext cx="1421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G: OPE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data</a:t>
            </a:r>
            <a:endParaRPr kumimoji="1"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28413" y="1916832"/>
            <a:ext cx="4780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H : prior knowledge on the spectral function</a:t>
            </a:r>
            <a:endParaRPr lang="ja-JP" altLang="en-US" sz="2000" dirty="0" smtClean="0"/>
          </a:p>
        </p:txBody>
      </p:sp>
      <p:sp>
        <p:nvSpPr>
          <p:cNvPr id="13" name="円/楕円 12"/>
          <p:cNvSpPr/>
          <p:nvPr/>
        </p:nvSpPr>
        <p:spPr>
          <a:xfrm>
            <a:off x="5508104" y="620688"/>
            <a:ext cx="1800200" cy="720080"/>
          </a:xfrm>
          <a:prstGeom prst="ellipse">
            <a:avLst/>
          </a:prstGeom>
          <a:noFill/>
          <a:ln w="28575">
            <a:solidFill>
              <a:srgbClr val="0F0FF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827584" y="2492896"/>
            <a:ext cx="7704856" cy="1224136"/>
            <a:chOff x="827584" y="2492896"/>
            <a:chExt cx="7704856" cy="1224136"/>
          </a:xfrm>
        </p:grpSpPr>
        <p:pic>
          <p:nvPicPr>
            <p:cNvPr id="2048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7857" y="2869715"/>
              <a:ext cx="6758559" cy="820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" name="グループ化 20"/>
            <p:cNvGrpSpPr/>
            <p:nvPr/>
          </p:nvGrpSpPr>
          <p:grpSpPr>
            <a:xfrm>
              <a:off x="827584" y="2492896"/>
              <a:ext cx="7704856" cy="1224136"/>
              <a:chOff x="827584" y="2780928"/>
              <a:chExt cx="7704856" cy="1224136"/>
            </a:xfrm>
          </p:grpSpPr>
          <p:pic>
            <p:nvPicPr>
              <p:cNvPr id="17411" name="Picture 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635896" y="2852936"/>
                <a:ext cx="2592288" cy="4656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テキスト ボックス 7"/>
              <p:cNvSpPr txBox="1"/>
              <p:nvPr/>
            </p:nvSpPr>
            <p:spPr>
              <a:xfrm>
                <a:off x="899592" y="2823319"/>
                <a:ext cx="27908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/>
                  <a:t>Likelihood function</a:t>
                </a:r>
                <a:r>
                  <a:rPr lang="ja-JP" altLang="en-US" sz="2400" dirty="0" smtClean="0"/>
                  <a:t> </a:t>
                </a:r>
                <a:r>
                  <a:rPr lang="en-US" altLang="ja-JP" sz="2400" dirty="0" smtClean="0"/>
                  <a:t>: </a:t>
                </a:r>
                <a:endParaRPr kumimoji="1" lang="ja-JP" altLang="en-US" sz="2400" dirty="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827584" y="2780928"/>
                <a:ext cx="7704856" cy="1224136"/>
              </a:xfrm>
              <a:prstGeom prst="roundRect">
                <a:avLst/>
              </a:prstGeom>
              <a:noFill/>
              <a:ln w="38100">
                <a:solidFill>
                  <a:srgbClr val="0F0FF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6" name="円/楕円 15"/>
          <p:cNvSpPr/>
          <p:nvPr/>
        </p:nvSpPr>
        <p:spPr>
          <a:xfrm>
            <a:off x="7236296" y="620688"/>
            <a:ext cx="1512168" cy="72008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22"/>
          <p:cNvGrpSpPr/>
          <p:nvPr/>
        </p:nvGrpSpPr>
        <p:grpSpPr>
          <a:xfrm>
            <a:off x="1115616" y="5877272"/>
            <a:ext cx="7832815" cy="839591"/>
            <a:chOff x="1115616" y="5877272"/>
            <a:chExt cx="7832815" cy="839591"/>
          </a:xfrm>
        </p:grpSpPr>
        <p:sp>
          <p:nvSpPr>
            <p:cNvPr id="17" name="右矢印 16"/>
            <p:cNvSpPr/>
            <p:nvPr/>
          </p:nvSpPr>
          <p:spPr>
            <a:xfrm>
              <a:off x="1115616" y="5896696"/>
              <a:ext cx="792088" cy="484632"/>
            </a:xfrm>
            <a:prstGeom prst="rightArrow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949271" y="5877272"/>
              <a:ext cx="699916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The most probable spectral function can be obtained </a:t>
              </a:r>
            </a:p>
            <a:p>
              <a:r>
                <a:rPr lang="en-US" altLang="ja-JP" sz="2400" dirty="0" smtClean="0"/>
                <a:t>by maximizing </a:t>
              </a:r>
              <a:r>
                <a:rPr lang="ja-JP" altLang="en-US" sz="2400" dirty="0" smtClean="0"/>
                <a:t>　　　　　　　　 </a:t>
              </a:r>
              <a:r>
                <a:rPr lang="en-US" altLang="ja-JP" sz="2400" dirty="0" smtClean="0"/>
                <a:t>.</a:t>
              </a:r>
              <a:endParaRPr kumimoji="1" lang="ja-JP" altLang="en-US" sz="2400" dirty="0"/>
            </a:p>
          </p:txBody>
        </p:sp>
        <p:pic>
          <p:nvPicPr>
            <p:cNvPr id="17415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51920" y="6309320"/>
              <a:ext cx="1656184" cy="407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" name="グループ化 20"/>
          <p:cNvGrpSpPr/>
          <p:nvPr/>
        </p:nvGrpSpPr>
        <p:grpSpPr>
          <a:xfrm>
            <a:off x="827584" y="4005064"/>
            <a:ext cx="8136904" cy="1737484"/>
            <a:chOff x="827584" y="4005064"/>
            <a:chExt cx="8136904" cy="1737484"/>
          </a:xfrm>
        </p:grpSpPr>
        <p:grpSp>
          <p:nvGrpSpPr>
            <p:cNvPr id="2" name="グループ化 21"/>
            <p:cNvGrpSpPr/>
            <p:nvPr/>
          </p:nvGrpSpPr>
          <p:grpSpPr>
            <a:xfrm>
              <a:off x="827584" y="4005064"/>
              <a:ext cx="6696744" cy="1261864"/>
              <a:chOff x="827584" y="4293096"/>
              <a:chExt cx="6696744" cy="1261864"/>
            </a:xfrm>
          </p:grpSpPr>
          <p:pic>
            <p:nvPicPr>
              <p:cNvPr id="17413" name="Picture 5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577511" y="4365104"/>
                <a:ext cx="2506657" cy="504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14" name="Picture 6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012404" y="4869160"/>
                <a:ext cx="5295900" cy="68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テキスト ボックス 8"/>
              <p:cNvSpPr txBox="1"/>
              <p:nvPr/>
            </p:nvSpPr>
            <p:spPr>
              <a:xfrm>
                <a:off x="899592" y="4335487"/>
                <a:ext cx="24303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2400" dirty="0" smtClean="0"/>
                  <a:t>Prior probability</a:t>
                </a:r>
                <a:r>
                  <a:rPr lang="ja-JP" altLang="en-US" sz="2400" dirty="0" smtClean="0"/>
                  <a:t> </a:t>
                </a:r>
                <a:r>
                  <a:rPr lang="en-US" altLang="ja-JP" sz="2400" dirty="0" smtClean="0"/>
                  <a:t>: </a:t>
                </a:r>
                <a:endParaRPr kumimoji="1" lang="ja-JP" altLang="en-US" sz="2400" dirty="0"/>
              </a:p>
            </p:txBody>
          </p:sp>
          <p:sp>
            <p:nvSpPr>
              <p:cNvPr id="14" name="角丸四角形 13"/>
              <p:cNvSpPr/>
              <p:nvPr/>
            </p:nvSpPr>
            <p:spPr bwMode="auto">
              <a:xfrm>
                <a:off x="827584" y="4293096"/>
                <a:ext cx="6696744" cy="1224136"/>
              </a:xfrm>
              <a:prstGeom prst="round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6799747" y="5373216"/>
              <a:ext cx="2164741" cy="369332"/>
              <a:chOff x="6799747" y="5507940"/>
              <a:chExt cx="2164741" cy="369332"/>
            </a:xfrm>
          </p:grpSpPr>
          <p:graphicFrame>
            <p:nvGraphicFramePr>
              <p:cNvPr id="5" name="オブジェクト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96191244"/>
                  </p:ext>
                </p:extLst>
              </p:nvPr>
            </p:nvGraphicFramePr>
            <p:xfrm>
              <a:off x="6799747" y="5517232"/>
              <a:ext cx="652573" cy="3600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31" name="数式" r:id="rId10" imgW="368280" imgH="203040" progId="Equation.3">
                      <p:embed/>
                    </p:oleObj>
                  </mc:Choice>
                  <mc:Fallback>
                    <p:oleObj name="数式" r:id="rId10" imgW="368280" imgH="20304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6799747" y="5517232"/>
                            <a:ext cx="652573" cy="3600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" name="テキスト ボックス 5"/>
              <p:cNvSpPr txBox="1"/>
              <p:nvPr/>
            </p:nvSpPr>
            <p:spPr>
              <a:xfrm>
                <a:off x="7351674" y="5507940"/>
                <a:ext cx="16128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: default model</a:t>
                </a:r>
                <a:endParaRPr kumimoji="1" lang="ja-JP" altLang="en-US" dirty="0"/>
              </a:p>
            </p:txBody>
          </p:sp>
        </p:grpSp>
      </p:grpSp>
      <p:grpSp>
        <p:nvGrpSpPr>
          <p:cNvPr id="24" name="グループ化 23"/>
          <p:cNvGrpSpPr/>
          <p:nvPr/>
        </p:nvGrpSpPr>
        <p:grpSpPr>
          <a:xfrm>
            <a:off x="179512" y="492641"/>
            <a:ext cx="8892988" cy="1424191"/>
            <a:chOff x="179512" y="492641"/>
            <a:chExt cx="8892988" cy="1424191"/>
          </a:xfrm>
        </p:grpSpPr>
        <p:sp>
          <p:nvSpPr>
            <p:cNvPr id="22" name="正方形/長方形 21"/>
            <p:cNvSpPr/>
            <p:nvPr/>
          </p:nvSpPr>
          <p:spPr>
            <a:xfrm>
              <a:off x="5076056" y="492641"/>
              <a:ext cx="3996444" cy="14241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79512" y="1052736"/>
              <a:ext cx="2880320" cy="625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67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0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908720"/>
            <a:ext cx="648072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グループ化 38"/>
          <p:cNvGrpSpPr>
            <a:grpSpLocks/>
          </p:cNvGrpSpPr>
          <p:nvPr/>
        </p:nvGrpSpPr>
        <p:grpSpPr bwMode="auto">
          <a:xfrm>
            <a:off x="4590557" y="572294"/>
            <a:ext cx="4445940" cy="552450"/>
            <a:chOff x="4446269" y="1311235"/>
            <a:chExt cx="4446198" cy="55301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187210" y="1311235"/>
              <a:ext cx="2705257" cy="553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テキスト ボックス 7"/>
            <p:cNvSpPr txBox="1">
              <a:spLocks noChangeArrowheads="1"/>
            </p:cNvSpPr>
            <p:nvPr/>
          </p:nvSpPr>
          <p:spPr bwMode="auto">
            <a:xfrm>
              <a:off x="4446269" y="1403471"/>
              <a:ext cx="2069795" cy="369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Interpolating field</a:t>
              </a:r>
              <a:r>
                <a:rPr lang="ja-JP" altLang="en-US" dirty="0"/>
                <a:t> </a:t>
              </a:r>
              <a:r>
                <a:rPr lang="en-US" altLang="ja-JP" dirty="0"/>
                <a:t>:</a:t>
              </a:r>
              <a:endParaRPr lang="ja-JP" altLang="en-US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467544" y="5590401"/>
            <a:ext cx="86071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We succeed in applying the MEM analyses to the nucleon QCD sum rules.</a:t>
            </a:r>
            <a:endParaRPr kumimoji="1" lang="ja-JP" altLang="en-US" sz="2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5971927"/>
            <a:ext cx="8820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200" dirty="0" smtClean="0"/>
              <a:t>The spectral functions corresponding to the different interpolating field   </a:t>
            </a:r>
          </a:p>
          <a:p>
            <a:r>
              <a:rPr lang="en-US" altLang="ja-JP" sz="2200" dirty="0"/>
              <a:t> </a:t>
            </a:r>
            <a:r>
              <a:rPr lang="en-US" altLang="ja-JP" sz="2200" dirty="0" smtClean="0"/>
              <a:t> have distinct behavior.</a:t>
            </a:r>
            <a:endParaRPr kumimoji="1" lang="en-US" altLang="ja-JP" sz="2200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251519" y="5517232"/>
            <a:ext cx="8784977" cy="126876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355976" y="1196752"/>
            <a:ext cx="68277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545334"/>
              </p:ext>
            </p:extLst>
          </p:nvPr>
        </p:nvGraphicFramePr>
        <p:xfrm>
          <a:off x="4787522" y="1196752"/>
          <a:ext cx="216526" cy="263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数式" r:id="rId6" imgW="177480" imgH="215640" progId="Equation.3">
                  <p:embed/>
                </p:oleObj>
              </mc:Choice>
              <mc:Fallback>
                <p:oleObj name="数式" r:id="rId6" imgW="1774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87522" y="1196752"/>
                        <a:ext cx="216526" cy="263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113643" y="1556792"/>
            <a:ext cx="2850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Eur. Phys. J. A 47, 114 (2011)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095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12" y="116632"/>
            <a:ext cx="698477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Nucleon</a:t>
            </a:r>
            <a:r>
              <a:rPr lang="ja-JP" altLang="en-US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3200" dirty="0" smtClean="0">
                <a:ln w="12700">
                  <a:solidFill>
                    <a:schemeClr val="accent5">
                      <a:lumMod val="75000"/>
                    </a:schemeClr>
                  </a:solidFill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QCD sum rules</a:t>
            </a:r>
            <a:endParaRPr lang="ja-JP" altLang="en-US" sz="3200" dirty="0">
              <a:ln w="12700">
                <a:solidFill>
                  <a:schemeClr val="accent5">
                    <a:lumMod val="75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2276872"/>
            <a:ext cx="5698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200" dirty="0" smtClean="0"/>
              <a:t>In these analyses, we ignore </a:t>
            </a:r>
            <a:r>
              <a:rPr lang="en-US" altLang="ja-JP" sz="2200" dirty="0" smtClean="0"/>
              <a:t>the α</a:t>
            </a:r>
            <a:r>
              <a:rPr lang="ja-JP" altLang="en-US" sz="2200" baseline="-25000" dirty="0" err="1" smtClean="0"/>
              <a:t>ｓ</a:t>
            </a:r>
            <a:r>
              <a:rPr lang="en-US" altLang="ja-JP" sz="2200" dirty="0" smtClean="0"/>
              <a:t> </a:t>
            </a:r>
            <a:r>
              <a:rPr kumimoji="1" lang="en-US" altLang="ja-JP" sz="2200" dirty="0" smtClean="0"/>
              <a:t>corrections.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435423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200" dirty="0" smtClean="0"/>
              <a:t>The spectral functions contain the information of the positive and          </a:t>
            </a:r>
          </a:p>
          <a:p>
            <a:r>
              <a:rPr lang="en-US" altLang="ja-JP" sz="2200" dirty="0" smtClean="0"/>
              <a:t>  </a:t>
            </a:r>
            <a:r>
              <a:rPr kumimoji="1" lang="en-US" altLang="ja-JP" sz="2200" dirty="0" smtClean="0"/>
              <a:t>negative parity states.</a:t>
            </a:r>
            <a:endParaRPr kumimoji="1" lang="ja-JP" altLang="en-US" sz="2200" dirty="0"/>
          </a:p>
        </p:txBody>
      </p:sp>
      <p:sp>
        <p:nvSpPr>
          <p:cNvPr id="5" name="角丸四角形 4"/>
          <p:cNvSpPr/>
          <p:nvPr/>
        </p:nvSpPr>
        <p:spPr>
          <a:xfrm>
            <a:off x="251520" y="1224136"/>
            <a:ext cx="8640960" cy="17008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6" name="テキスト ボックス 5"/>
          <p:cNvSpPr txBox="1"/>
          <p:nvPr/>
        </p:nvSpPr>
        <p:spPr>
          <a:xfrm>
            <a:off x="2362704" y="980728"/>
            <a:ext cx="3793472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The problem of the analyses  </a:t>
            </a:r>
            <a:endParaRPr kumimoji="1" lang="ja-JP" altLang="en-US" sz="24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323528" y="3068960"/>
            <a:ext cx="8280920" cy="1368152"/>
            <a:chOff x="323528" y="3068960"/>
            <a:chExt cx="8280920" cy="136815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5132599" y="3975447"/>
              <a:ext cx="33309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Parity projected sum rule</a:t>
              </a:r>
              <a:endParaRPr kumimoji="1" lang="ja-JP" altLang="en-US" sz="2400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42983" y="3068960"/>
              <a:ext cx="816146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We can not determine the peak around 1.6 </a:t>
              </a:r>
              <a:r>
                <a:rPr kumimoji="1" lang="en-US" altLang="ja-JP" sz="2400" dirty="0" err="1" smtClean="0"/>
                <a:t>GeV</a:t>
              </a:r>
              <a:r>
                <a:rPr kumimoji="1" lang="en-US" altLang="ja-JP" sz="2400" dirty="0" smtClean="0"/>
                <a:t> corresponds to </a:t>
              </a:r>
            </a:p>
            <a:p>
              <a:r>
                <a:rPr lang="en-US" altLang="ja-JP" sz="2400" dirty="0" smtClean="0"/>
                <a:t>either </a:t>
              </a:r>
              <a:r>
                <a:rPr lang="en-US" altLang="ja-JP" sz="2400" dirty="0"/>
                <a:t>positive or negative parity </a:t>
              </a:r>
              <a:r>
                <a:rPr lang="en-US" altLang="ja-JP" sz="2400" dirty="0" smtClean="0"/>
                <a:t>state.</a:t>
              </a:r>
              <a:endParaRPr kumimoji="1" lang="ja-JP" altLang="en-US" sz="2400" dirty="0"/>
            </a:p>
          </p:txBody>
        </p:sp>
        <p:sp>
          <p:nvSpPr>
            <p:cNvPr id="10" name="右矢印 9"/>
            <p:cNvSpPr/>
            <p:nvPr/>
          </p:nvSpPr>
          <p:spPr>
            <a:xfrm>
              <a:off x="4315047" y="4005064"/>
              <a:ext cx="616993" cy="374849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左中かっこ 11"/>
            <p:cNvSpPr/>
            <p:nvPr/>
          </p:nvSpPr>
          <p:spPr>
            <a:xfrm>
              <a:off x="323528" y="3090663"/>
              <a:ext cx="155448" cy="1289249"/>
            </a:xfrm>
            <a:prstGeom prst="leftBrace">
              <a:avLst/>
            </a:prstGeom>
            <a:ln w="22225">
              <a:solidFill>
                <a:srgbClr val="0F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84104" y="4897759"/>
            <a:ext cx="8517916" cy="1483569"/>
            <a:chOff x="384104" y="4897759"/>
            <a:chExt cx="8517916" cy="1483569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292080" y="5919663"/>
              <a:ext cx="29281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Phase - rotated kernel</a:t>
              </a:r>
              <a:endParaRPr kumimoji="1" lang="ja-JP" altLang="en-US" sz="24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57556" y="4897759"/>
              <a:ext cx="834446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1st  order α</a:t>
              </a:r>
              <a:r>
                <a:rPr kumimoji="1" lang="ja-JP" altLang="en-US" sz="2400" baseline="-25000" dirty="0" err="1" smtClean="0"/>
                <a:t>ｓ</a:t>
              </a:r>
              <a:r>
                <a:rPr lang="en-US" altLang="ja-JP" sz="2400" dirty="0" smtClean="0"/>
                <a:t> correction of </a:t>
              </a:r>
              <a:r>
                <a:rPr lang="en-US" altLang="ja-JP" sz="2400" dirty="0" err="1" smtClean="0"/>
                <a:t>perturbative</a:t>
              </a:r>
              <a:r>
                <a:rPr lang="en-US" altLang="ja-JP" sz="2400" dirty="0" smtClean="0"/>
                <a:t> term is about 90</a:t>
              </a:r>
              <a:r>
                <a:rPr lang="ja-JP" altLang="en-US" sz="2400" dirty="0" smtClean="0"/>
                <a:t> </a:t>
              </a:r>
              <a:r>
                <a:rPr lang="en-US" altLang="ja-JP" sz="2400" dirty="0" smtClean="0"/>
                <a:t>% of the </a:t>
              </a:r>
            </a:p>
            <a:p>
              <a:r>
                <a:rPr lang="en-US" altLang="ja-JP" sz="2400" dirty="0" smtClean="0"/>
                <a:t>leading term. Therefore the </a:t>
              </a:r>
              <a:r>
                <a:rPr lang="en-US" altLang="ja-JP" sz="2400" dirty="0"/>
                <a:t>validity of the analysis is suspicious</a:t>
              </a:r>
              <a:r>
                <a:rPr lang="en-US" altLang="ja-JP" sz="2400" dirty="0" smtClean="0"/>
                <a:t>.</a:t>
              </a:r>
              <a:endParaRPr lang="ja-JP" altLang="en-US" sz="2400" dirty="0"/>
            </a:p>
          </p:txBody>
        </p:sp>
        <p:sp>
          <p:nvSpPr>
            <p:cNvPr id="16" name="右矢印 15"/>
            <p:cNvSpPr/>
            <p:nvPr/>
          </p:nvSpPr>
          <p:spPr>
            <a:xfrm>
              <a:off x="4499992" y="6006479"/>
              <a:ext cx="616993" cy="374849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左中かっこ 16"/>
            <p:cNvSpPr/>
            <p:nvPr/>
          </p:nvSpPr>
          <p:spPr>
            <a:xfrm>
              <a:off x="384104" y="5041776"/>
              <a:ext cx="155448" cy="1339552"/>
            </a:xfrm>
            <a:prstGeom prst="leftBrac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611560" y="1817440"/>
            <a:ext cx="7536686" cy="357337"/>
            <a:chOff x="611560" y="1817440"/>
            <a:chExt cx="7536686" cy="357337"/>
          </a:xfrm>
        </p:grpSpPr>
        <p:cxnSp>
          <p:nvCxnSpPr>
            <p:cNvPr id="21" name="直線コネクタ 20"/>
            <p:cNvCxnSpPr/>
            <p:nvPr/>
          </p:nvCxnSpPr>
          <p:spPr>
            <a:xfrm>
              <a:off x="611560" y="1817440"/>
              <a:ext cx="7536686" cy="2703"/>
            </a:xfrm>
            <a:prstGeom prst="line">
              <a:avLst/>
            </a:prstGeom>
            <a:ln w="22225">
              <a:solidFill>
                <a:srgbClr val="0F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611560" y="2174777"/>
              <a:ext cx="2705225" cy="0"/>
            </a:xfrm>
            <a:prstGeom prst="line">
              <a:avLst/>
            </a:prstGeom>
            <a:ln w="22225">
              <a:solidFill>
                <a:srgbClr val="0F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直線コネクタ 28"/>
          <p:cNvCxnSpPr/>
          <p:nvPr/>
        </p:nvCxnSpPr>
        <p:spPr>
          <a:xfrm>
            <a:off x="611560" y="2635751"/>
            <a:ext cx="5544616" cy="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893</Words>
  <Application>Microsoft Office PowerPoint</Application>
  <PresentationFormat>画面に合わせる (4:3)</PresentationFormat>
  <Paragraphs>145</Paragraphs>
  <Slides>19</Slides>
  <Notes>16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1" baseType="lpstr">
      <vt:lpstr>Office テーマ</vt:lpstr>
      <vt:lpstr>数式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kaneko</dc:creator>
  <cp:lastModifiedBy>Ohtani</cp:lastModifiedBy>
  <cp:revision>164</cp:revision>
  <dcterms:created xsi:type="dcterms:W3CDTF">2012-02-01T13:25:57Z</dcterms:created>
  <dcterms:modified xsi:type="dcterms:W3CDTF">2012-08-07T17:44:09Z</dcterms:modified>
</cp:coreProperties>
</file>