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8" r:id="rId2"/>
    <p:sldId id="353" r:id="rId3"/>
    <p:sldId id="354" r:id="rId4"/>
    <p:sldId id="355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8" r:id="rId13"/>
    <p:sldId id="365" r:id="rId14"/>
    <p:sldId id="295" r:id="rId15"/>
  </p:sldIdLst>
  <p:sldSz cx="9144000" cy="6858000" type="screen4x3"/>
  <p:notesSz cx="6858000" cy="9144000"/>
  <p:embeddedFontLst>
    <p:embeddedFont>
      <p:font typeface="CMR10" pitchFamily="34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4EF34-25F1-41F2-9456-CC207827AADF}" type="datetimeFigureOut">
              <a:rPr lang="de-DE" smtClean="0"/>
              <a:t>07.08.2012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881FC-734C-46C7-AC64-509F257DCB0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51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1D4099-EDE1-41DA-BF98-6269B413F9AD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8F3A-7C02-4CDA-9C29-D2B4B3C2DDE7}" type="datetimeFigureOut">
              <a:rPr lang="de-DE" smtClean="0"/>
              <a:t>07.08.2012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BC54-D2A9-485E-B8D4-3160C997E9D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150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8F3A-7C02-4CDA-9C29-D2B4B3C2DDE7}" type="datetimeFigureOut">
              <a:rPr lang="de-DE" smtClean="0"/>
              <a:t>07.08.2012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BC54-D2A9-485E-B8D4-3160C997E9D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297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8F3A-7C02-4CDA-9C29-D2B4B3C2DDE7}" type="datetimeFigureOut">
              <a:rPr lang="de-DE" smtClean="0"/>
              <a:t>07.08.2012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BC54-D2A9-485E-B8D4-3160C997E9D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762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8F3A-7C02-4CDA-9C29-D2B4B3C2DDE7}" type="datetimeFigureOut">
              <a:rPr lang="de-DE" smtClean="0"/>
              <a:t>07.08.2012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BC54-D2A9-485E-B8D4-3160C997E9D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242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8F3A-7C02-4CDA-9C29-D2B4B3C2DDE7}" type="datetimeFigureOut">
              <a:rPr lang="de-DE" smtClean="0"/>
              <a:t>07.08.2012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BC54-D2A9-485E-B8D4-3160C997E9D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248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8F3A-7C02-4CDA-9C29-D2B4B3C2DDE7}" type="datetimeFigureOut">
              <a:rPr lang="de-DE" smtClean="0"/>
              <a:t>07.08.2012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BC54-D2A9-485E-B8D4-3160C997E9D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157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8F3A-7C02-4CDA-9C29-D2B4B3C2DDE7}" type="datetimeFigureOut">
              <a:rPr lang="de-DE" smtClean="0"/>
              <a:t>07.08.2012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BC54-D2A9-485E-B8D4-3160C997E9D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33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8F3A-7C02-4CDA-9C29-D2B4B3C2DDE7}" type="datetimeFigureOut">
              <a:rPr lang="de-DE" smtClean="0"/>
              <a:t>07.08.2012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BC54-D2A9-485E-B8D4-3160C997E9D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944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8F3A-7C02-4CDA-9C29-D2B4B3C2DDE7}" type="datetimeFigureOut">
              <a:rPr lang="de-DE" smtClean="0"/>
              <a:t>07.08.2012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BC54-D2A9-485E-B8D4-3160C997E9D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436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8F3A-7C02-4CDA-9C29-D2B4B3C2DDE7}" type="datetimeFigureOut">
              <a:rPr lang="de-DE" smtClean="0"/>
              <a:t>07.08.2012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BC54-D2A9-485E-B8D4-3160C997E9D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608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8F3A-7C02-4CDA-9C29-D2B4B3C2DDE7}" type="datetimeFigureOut">
              <a:rPr lang="de-DE" smtClean="0"/>
              <a:t>07.08.2012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BC54-D2A9-485E-B8D4-3160C997E9D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475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88F3A-7C02-4CDA-9C29-D2B4B3C2DDE7}" type="datetimeFigureOut">
              <a:rPr lang="de-DE" smtClean="0"/>
              <a:t>07.08.2012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FBC54-D2A9-485E-B8D4-3160C997E9D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383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31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5.png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35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44.xml"/><Relationship Id="rId7" Type="http://schemas.openxmlformats.org/officeDocument/2006/relationships/image" Target="../media/image37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5.xml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48.xml"/><Relationship Id="rId7" Type="http://schemas.openxmlformats.org/officeDocument/2006/relationships/image" Target="../media/image40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4.png"/><Relationship Id="rId5" Type="http://schemas.openxmlformats.org/officeDocument/2006/relationships/tags" Target="../tags/tag50.xml"/><Relationship Id="rId10" Type="http://schemas.openxmlformats.org/officeDocument/2006/relationships/image" Target="../media/image43.png"/><Relationship Id="rId4" Type="http://schemas.openxmlformats.org/officeDocument/2006/relationships/tags" Target="../tags/tag49.xml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47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7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5.png"/><Relationship Id="rId5" Type="http://schemas.openxmlformats.org/officeDocument/2006/relationships/tags" Target="../tags/tag9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tags" Target="../tags/tag8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6.xml"/><Relationship Id="rId7" Type="http://schemas.openxmlformats.org/officeDocument/2006/relationships/image" Target="../media/image1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0.xml"/><Relationship Id="rId7" Type="http://schemas.openxmlformats.org/officeDocument/2006/relationships/image" Target="../media/image1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0.png"/><Relationship Id="rId5" Type="http://schemas.openxmlformats.org/officeDocument/2006/relationships/tags" Target="../tags/tag22.xml"/><Relationship Id="rId10" Type="http://schemas.openxmlformats.org/officeDocument/2006/relationships/image" Target="../media/image19.png"/><Relationship Id="rId4" Type="http://schemas.openxmlformats.org/officeDocument/2006/relationships/tags" Target="../tags/tag21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23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23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1.xml"/><Relationship Id="rId7" Type="http://schemas.openxmlformats.org/officeDocument/2006/relationships/image" Target="../media/image27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2.xml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31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2.png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 </a:t>
            </a:r>
            <a:endParaRPr lang="en-GB"/>
          </a:p>
        </p:txBody>
      </p:sp>
      <p:pic>
        <p:nvPicPr>
          <p:cNvPr id="7" name="Grafik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5123" y="3333162"/>
            <a:ext cx="4644156" cy="2628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Grafik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685" y="915988"/>
            <a:ext cx="7442271" cy="17213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/>
          <p:cNvSpPr txBox="1"/>
          <p:nvPr>
            <p:custDataLst>
              <p:tags r:id="rId3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err="1" smtClean="0"/>
              <a:t>TexPoint</a:t>
            </a:r>
            <a:r>
              <a:rPr lang="en-US" dirty="0" smtClean="0"/>
              <a:t> fonts used in EMF. </a:t>
            </a:r>
          </a:p>
          <a:p>
            <a:r>
              <a:rPr lang="en-US" dirty="0" smtClean="0"/>
              <a:t>Read the </a:t>
            </a:r>
            <a:r>
              <a:rPr lang="en-US" dirty="0" err="1" smtClean="0"/>
              <a:t>TexPoint</a:t>
            </a:r>
            <a:r>
              <a:rPr lang="en-US" dirty="0" smtClean="0"/>
              <a:t> manual before you delete this box.: </a:t>
            </a:r>
            <a:r>
              <a:rPr lang="en-US" dirty="0" smtClean="0">
                <a:latin typeface="CMR10"/>
              </a:rPr>
              <a:t>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9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073" y="644459"/>
            <a:ext cx="7053413" cy="60969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346483" y="6516052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 </a:t>
            </a:r>
            <a:r>
              <a:rPr lang="de-DE" dirty="0" smtClean="0"/>
              <a:t>arXiv:1202.3556</a:t>
            </a:r>
            <a:endParaRPr lang="de-DE" dirty="0"/>
          </a:p>
        </p:txBody>
      </p:sp>
      <p:pic>
        <p:nvPicPr>
          <p:cNvPr id="2" name="Grafik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782" y="116632"/>
            <a:ext cx="8430605" cy="3686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6962" y="980728"/>
            <a:ext cx="4415081" cy="14885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494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174" y="1196752"/>
            <a:ext cx="5404646" cy="53421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346483" y="6516052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 </a:t>
            </a:r>
            <a:r>
              <a:rPr lang="de-DE" dirty="0" smtClean="0"/>
              <a:t>arXiv:1202.3556</a:t>
            </a:r>
            <a:endParaRPr lang="de-DE" dirty="0"/>
          </a:p>
        </p:txBody>
      </p:sp>
      <p:pic>
        <p:nvPicPr>
          <p:cNvPr id="8" name="Grafik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828" y="251975"/>
            <a:ext cx="7488511" cy="3686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491" y="3020556"/>
            <a:ext cx="4414098" cy="14882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953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1011" y="260648"/>
            <a:ext cx="3879635" cy="36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1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927" y="2924944"/>
            <a:ext cx="5701097" cy="11129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Rechteck 27"/>
          <p:cNvSpPr/>
          <p:nvPr/>
        </p:nvSpPr>
        <p:spPr>
          <a:xfrm>
            <a:off x="7346483" y="6516052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 </a:t>
            </a:r>
            <a:r>
              <a:rPr lang="de-DE" dirty="0" smtClean="0"/>
              <a:t>arXiv:1202.3556</a:t>
            </a:r>
            <a:endParaRPr lang="de-DE" dirty="0"/>
          </a:p>
        </p:txBody>
      </p:sp>
      <p:pic>
        <p:nvPicPr>
          <p:cNvPr id="12" name="Grafik 1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794" y="4509120"/>
            <a:ext cx="6059173" cy="111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54" y="1235571"/>
            <a:ext cx="7992078" cy="11133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875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3633" y="1688993"/>
            <a:ext cx="4348058" cy="12359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Grafik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3398" y="260648"/>
            <a:ext cx="6254860" cy="36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Grafik 1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1" y="4528302"/>
            <a:ext cx="8677248" cy="17918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Grafik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405" y="1052736"/>
            <a:ext cx="6994514" cy="28368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Rechteck 27"/>
          <p:cNvSpPr/>
          <p:nvPr/>
        </p:nvSpPr>
        <p:spPr>
          <a:xfrm>
            <a:off x="7346483" y="6516052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 </a:t>
            </a:r>
            <a:r>
              <a:rPr lang="de-DE" dirty="0" smtClean="0"/>
              <a:t>arXiv:1202.3556</a:t>
            </a:r>
            <a:endParaRPr lang="de-DE" dirty="0"/>
          </a:p>
        </p:txBody>
      </p:sp>
      <p:pic>
        <p:nvPicPr>
          <p:cNvPr id="19" name="Grafik 1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1052736"/>
            <a:ext cx="4257769" cy="28365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712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1946" y="260648"/>
            <a:ext cx="3451246" cy="3631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Grafik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340768"/>
            <a:ext cx="8401704" cy="22273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2362" y="4224551"/>
            <a:ext cx="6460040" cy="1508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683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rafik 9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336" y="1222423"/>
            <a:ext cx="7796064" cy="17025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382397" y="3429000"/>
            <a:ext cx="7480129" cy="2898721"/>
            <a:chOff x="382397" y="3429000"/>
            <a:chExt cx="7480129" cy="2898721"/>
          </a:xfrm>
        </p:grpSpPr>
        <p:grpSp>
          <p:nvGrpSpPr>
            <p:cNvPr id="2" name="Gruppieren 1"/>
            <p:cNvGrpSpPr/>
            <p:nvPr/>
          </p:nvGrpSpPr>
          <p:grpSpPr>
            <a:xfrm>
              <a:off x="382397" y="3429000"/>
              <a:ext cx="7480129" cy="2898721"/>
              <a:chOff x="382397" y="3429000"/>
              <a:chExt cx="7480129" cy="2898721"/>
            </a:xfrm>
          </p:grpSpPr>
          <p:pic>
            <p:nvPicPr>
              <p:cNvPr id="66" name="Grafik 65" descr="txp_fi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2397" y="3429000"/>
                <a:ext cx="3469523" cy="234869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71" name="Grafik 70" descr="txp_fi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226795" y="3933056"/>
                <a:ext cx="6635731" cy="1779017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67" name="Grafik 66" descr="txp_fi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02549" y="6093296"/>
                <a:ext cx="6563913" cy="234425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5" name="Grafik 64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72668" y="4725144"/>
              <a:ext cx="3087564" cy="10877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2" name="Grafik 7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46" y="332656"/>
            <a:ext cx="7253762" cy="3689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" name="Grafik 9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2060848"/>
            <a:ext cx="5726794" cy="2790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7" name="Rechteck 96"/>
          <p:cNvSpPr/>
          <p:nvPr/>
        </p:nvSpPr>
        <p:spPr>
          <a:xfrm>
            <a:off x="5868144" y="6516052"/>
            <a:ext cx="328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 </a:t>
            </a:r>
            <a:r>
              <a:rPr lang="de-DE" dirty="0" smtClean="0"/>
              <a:t>NP A778 (2006), NP A789 (2007)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030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200" y="260648"/>
            <a:ext cx="7811743" cy="3689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Grafik 3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251" y="1052736"/>
            <a:ext cx="8718821" cy="55804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Rechteck 39"/>
          <p:cNvSpPr/>
          <p:nvPr/>
        </p:nvSpPr>
        <p:spPr>
          <a:xfrm>
            <a:off x="7524328" y="6516052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 </a:t>
            </a:r>
            <a:r>
              <a:rPr lang="de-DE" dirty="0" smtClean="0"/>
              <a:t>PR D85 (2012)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20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260648"/>
            <a:ext cx="9001960" cy="3942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fik 1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166335"/>
            <a:ext cx="5607131" cy="14936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676" y="3068960"/>
            <a:ext cx="4678556" cy="1481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Grafik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108" y="4941168"/>
            <a:ext cx="8380650" cy="14812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922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90" y="908720"/>
            <a:ext cx="4561518" cy="45250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687" y="304800"/>
            <a:ext cx="8580793" cy="3685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Grafik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337" y="5610023"/>
            <a:ext cx="8117618" cy="11117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524328" y="6516052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 </a:t>
            </a:r>
            <a:r>
              <a:rPr lang="de-DE" dirty="0" smtClean="0"/>
              <a:t>PR D85 (2012)</a:t>
            </a:r>
            <a:endParaRPr lang="de-DE" dirty="0"/>
          </a:p>
        </p:txBody>
      </p:sp>
      <p:pic>
        <p:nvPicPr>
          <p:cNvPr id="10" name="Grafik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9411" y="1196752"/>
            <a:ext cx="4033932" cy="1492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Grafik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9386" y="3327400"/>
            <a:ext cx="3625062" cy="11097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837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629268"/>
            <a:ext cx="7056783" cy="61841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524328" y="6516052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 </a:t>
            </a:r>
            <a:r>
              <a:rPr lang="de-DE" dirty="0" smtClean="0"/>
              <a:t>PR D85 (2012)</a:t>
            </a:r>
            <a:endParaRPr lang="de-DE" dirty="0"/>
          </a:p>
        </p:txBody>
      </p:sp>
      <p:pic>
        <p:nvPicPr>
          <p:cNvPr id="6" name="Grafik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896" y="116632"/>
            <a:ext cx="7896376" cy="368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fik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563" y="1196752"/>
            <a:ext cx="7107879" cy="14882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163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230" y="620688"/>
            <a:ext cx="7055098" cy="6080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524328" y="6516052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 </a:t>
            </a:r>
            <a:r>
              <a:rPr lang="de-DE" dirty="0" smtClean="0"/>
              <a:t>PR D85 (2012)</a:t>
            </a:r>
            <a:endParaRPr lang="de-DE" dirty="0"/>
          </a:p>
        </p:txBody>
      </p:sp>
      <p:pic>
        <p:nvPicPr>
          <p:cNvPr id="2" name="Grafik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782" y="116632"/>
            <a:ext cx="8430605" cy="3686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563" y="1052736"/>
            <a:ext cx="7107879" cy="14882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811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928" y="260648"/>
            <a:ext cx="6205801" cy="3002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Grafik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151" y="4609106"/>
            <a:ext cx="7861346" cy="14951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9718" y="1052736"/>
            <a:ext cx="6735887" cy="31592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fik 1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18" y="1052736"/>
            <a:ext cx="6735926" cy="31592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Rechteck 27"/>
          <p:cNvSpPr/>
          <p:nvPr/>
        </p:nvSpPr>
        <p:spPr>
          <a:xfrm>
            <a:off x="7346483" y="6516052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 </a:t>
            </a:r>
            <a:r>
              <a:rPr lang="de-DE" dirty="0" smtClean="0"/>
              <a:t>arXiv:1202.3556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537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915" y="620688"/>
            <a:ext cx="7053413" cy="6080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896" y="116632"/>
            <a:ext cx="7896376" cy="368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hteck 7"/>
          <p:cNvSpPr/>
          <p:nvPr/>
        </p:nvSpPr>
        <p:spPr>
          <a:xfrm>
            <a:off x="7346483" y="6516052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 </a:t>
            </a:r>
            <a:r>
              <a:rPr lang="de-DE" dirty="0" smtClean="0"/>
              <a:t>arXiv:1202.3556</a:t>
            </a:r>
            <a:endParaRPr lang="de-DE" dirty="0"/>
          </a:p>
        </p:txBody>
      </p:sp>
      <p:pic>
        <p:nvPicPr>
          <p:cNvPr id="9" name="Grafik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6962" y="1148348"/>
            <a:ext cx="4415081" cy="14885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461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ATTHIAS@OVZEOKMFUVWYY57I" val="4137"/>
  <p:tag name="DEFAULTDISPLAYSOURCE" val="\documentclass[12pt]{article}&#10;\include{Texpoint-inp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gin{eqnarray}&#10;&amp;&amp;M_B -\Sigma_B(M_B)    = \left\{\begin{array}{ll}&#10;M_{[8]}  &amp; \qquad {\rm for } \qquad B\in[8]\\&#10;M_{[10]}  &amp; \qquad {\rm for }\qquad B \in[10]&#10;\end{array} \right. \nonumber\\ \nonumber\\ \nonumber\\ &#10;&amp;&amp; \Sigma_B(p) = \sum_{Q\in [8]} \sum_{R \in [8],[10]}&#10;\phantom{xxxxxxxxxxxxxxxxxxxxxxxxxxx} + \cdots&#10;\nonumber&#10;\end{eqnarray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537"/>
  <p:tag name="PICTUREFILESIZE" val="1330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gin{itemize}&#10;\item[\Blue{$\bullet$}] one-loop expression depends sensitively on the internal masses&#10;\end{itemize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531"/>
  <p:tag name="PICTUREFILESIZE" val="703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sectit{The chiral Lagrangian: symmetry breaking terms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615"/>
  <p:tag name="PICTUREFILESIZE" val="300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gin{eqnarray}&#10; \mathcal{L}^{(2)}_\chi &amp;=&amp; 2\, b_0 \,\tr \left(\bar B \,B\right) \mathrm{tr}\left(\chi_+\right) + 2 \,b_D\,\mathrm{tr}\left(\bar{B}\,\{\chi_+,\,B\}\right) + 2\, b_F\,\mathrm{tr}\left(\bar{B}\,[\chi_+,B]\right) \nonumber \\&#10;&amp;  -&amp; 2\, d_0\, \mathrm{tr}\left(\bar B_\mu \cdot B^\mu\right) \tr(\chi_+) - 2\, d_D\, \mathrm{tr} \left( \left(\bar{B}_\mu \cdot B^\mu\right) \chi_+\right)&#10;\nonumber\\ \nonumber\\&#10;\mathcal{L}^{(3)}_\chi &amp;=&amp; \zeta_0\, \mathrm{tr} \big(\bar{B}\, (i\,D\cdot \gamma -M_{[8]})\, B\big)\, \mathrm{tr}(\chi_+) + \zeta_D\, \mathrm{tr} \big(\bar{B}\, (i\,D \cdot \gamma -M_{[8]})\, [B, \chi_+]\big) \nonumber\\&#10;&amp;+&amp; \zeta_F\, \mathrm{tr} \big(\bar{B}\, (i\,D\cdot \gamma  -M_{[8]})\, \{B, \chi_+\} \big) \nonumber \\&#10;&amp;-&amp; \xi^{}_0\, \mathrm{tr} \big(\bar B_\mu\, (i\,D \cdot \gamma -M_{[10]})\, B^\mu \big)\, \mathrm{tr}(\chi_+) - \xi^{}_D\, \mathrm{tr} \big(\bar B_\mu\, (i\,D \cdot \gamma  -M_{[10]})\,B^\mu\, \chi_+ \big) &#10;\nonumber\\ \nonumber\\&#10;\mathcal{L}^{(4)}_\chi &amp;=&amp; c_0\, \mathrm{tr}\left(\bar B\, B\right) \mathrm{tr} \left(\chi_+^2\right) + c_1\, \mathrm{tr} \left(\bar B \,\chi_+\right) \mathrm{tr}\left(\chi_+ B\right) \nonumber \\&#10;&amp;+&amp; c_2\, \mathrm{tr} \left( \bar B\, \{\chi_+^2,\, B\} \right)  + c_3\,\mathrm{tr} \left( \bar B\, [\chi_+^2, \,B] \right)&#10;\nonumber \\&#10;&amp;+&amp; c_4\, \mathrm{tr} \left(\bar B\, \{\chi_+,\,B\} \right) \mathrm{tr} (\chi_+) + c_5\, \mathrm{tr}\left(\bar B\, [\chi_+,\,B]\right) \mathrm{tr} (\chi_+) \nonumber \\&#10;&amp;+&amp; c_6\, \mathrm{tr} \left(\bar B \,B\right) \left(\mathrm{tr}(\chi_+)\right)^2&#10;\nonumber \\&#10;&amp;-&amp; e_0\, \mathrm{tr}\left(\bar B_\mu \cdot B^\mu \right) \mathrm{tr}\left(\chi_+^2\right) - e_1\, \mathrm{tr}\left( \left(\bar{B}_\mu \cdot \chi_+\right) \left(\chi_+ \cdot B^\mu\right) \right)&#10;\nonumber \\&#10;&amp;-&amp; e_2\, \mathrm{tr}\left( \left(\bar B_\mu \cdot B^\mu\right)\cdot \chi_+^2\right) - e_3\, \mathrm{tr}\left( \left(\bar B_\mu \cdot B^\mu\right)\cdot \chi_+\right) \mathrm{tr}(\chi_+) \nonumber \\&#10;&amp;-&amp; e_4\, \mathrm{tr}\left(\bar B_\mu \cdot B^\mu\right) \left(\mathrm{tr}(\chi_+)\right)^2&#10;\nonumber\\&#10;&amp;&amp; \qquad \qquad \qquad \qquad &#10; \qquad \qquad \qquad \qquad\chi_+ = \chi_0 - \frac{1}{8\,f^2}\,\big\{ \Phi, \big\{ \Phi, \,\chi_0 \big\} \big\}+ {\mathcal O} \left( \Phi^4 \right) &#10;\nonumber&#10;\end{eqnarray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706"/>
  <p:tag name="PICTUREFILESIZE" val="7584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sectit{Number of parameters relevant for baryon masses at order $Q^4$&#10; 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720"/>
  <p:tag name="PICTUREFILESIZE" val="3646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gin{itemize}&#10;\item[\BrickRed{\checkitem}]&#10;\subtit{Symmetry conserving parameters&#10;} &#10;\vspace{0.2cm}&#10;\begin{itemize}&#10;\item[\Blue{$\bullet$}]&#10;two $Q^0$ parameters $M_{[8]}$ and $M_{[10]}$ &#10;\item[\Blue{$\bullet$}]&#10;four $Q^1$ parameters $F,D,C$ and $H$  &#10;\item[\Blue{$\bullet$}]&#10;twenty five $Q^2$ parameters   ( see PR D83 (2011) )&#10;\end{itemize}&#10;\vspace{0.2cm}&#10;\end{itemize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454"/>
  <p:tag name="PICTUREFILESIZE" val="3540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gin{itemize}&#10;\item[\BrickRed{\checkitem}]&#10;\subtit{Symmetry breaking parameters&#10;} &#10;\vspace{0.2cm}&#10;\begin{itemize}&#10;\item[\Blue{$\bullet$}]&#10;five $Q^2$ parameters $b_0, b_D, b_F$ and $d_0,d_D$&#10;\item[\Blue{$\bullet$}]&#10;five $Q^3$ parameters $\zeta_0,\zeta_D, \zeta_F$ and $\xi_0,\xi_D$&#10;\item[\Blue{$\bullet$}]&#10;twelve $Q^4$ parameters $c_i$ and $e_i$&#10;\end{itemize}&#10;\vspace{0.2cm}&#10;\end{itemize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379"/>
  <p:tag name="PICTUREFILESIZE" val="3276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gin{itemize}&#10;\item[\BrickRed{\checkitem}]&#10;\subtit{Sum rules from QCD in the limit of large $N_c$} &#10;\vspace{0.2cm}&#10;\begin{itemize}&#10;\item[\Blue{$\bullet$}]&#10;significant parameter reduction&#10;\item[\Blue{$\bullet$}]&#10;e.g. only five symmetry conserving $Q^2$ parameters relevant at large-$N_c$&#10;\item[\Blue{$\bullet$}]&#10;all together we adjust 14 parameters to the physical masses and lattice data&#10;\end{itemize}&#10;\vspace{0.2cm}&#10;\end{itemize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679"/>
  <p:tag name="PICTUREFILESIZE" val="4403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includegraphics[width=13cm,clip=true]{BMW_N_Omega_plots.eps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360"/>
  <p:tag name="PICTUREFILESIZE" val="6215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sectit{Pion-mass dependence of the nucleon and omega mass}&#10;\end{document}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676"/>
  <p:tag name="PICTUREFILESIZE" val="317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begin{itemize}&#10;{\LARGE&#10;\item[\BrickRed{\checkitem}]&#10;\subtit{Flavour SU(3) and $\chi$PT for baryons} \\[2mm]&#10;\item[\BrickRed{\checkitem}]&#10;\subtit{Large-$N_c$ and N$^3$LO counter terms}\\[2mm]&#10;\item[\BrickRed{\checkitem}]&#10;\subtit{Chiral extrapolation of baryon masses }\\[2mm]&#10;\item[\BrickRed{\checkitem}]&#10;\subtit{Summary and outlook}&#10;}&#10;\end{itemize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371"/>
  <p:tag name="PICTUREFILESIZE" val="7104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gin{itemize}&#10;\item[\BrickRed{\checkitem}]&#10;\subtit{Unitarized chiral extrapolation&#10;} &#10;\vspace{0.2cm}&#10;\begin{itemize}&#10;\item[\Blue{$\bullet$}] 8 parameters to reproduce the physical baryon octet and decuplet masses&#10;\item[\Blue{$\bullet$}] 6 parameters to fit the BMW results &#10;\end{itemize}&#10;\vspace{0.2cm}&#10;&#10;\end{itemize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657"/>
  <p:tag name="PICTUREFILESIZE" val="3365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gin{itemize}&#10;\item[\BrickRed{\checkitem}]&#10;\subtit{BMW collaboration (2008)&#10;} &#10;\vspace{0.2cm}&#10;\begin{itemize}&#10;\item[\Blue{$\bullet$}] 2+1 flavour dynamical simulation&#10;\item[\Blue{$\bullet$}] large lattice volumes&#10;\item[\Blue{$\bullet$}] three different lattice spacings&#10;\end{itemize}&#10;\vspace{0.2cm}&#10;&#10;\end{itemize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327"/>
  <p:tag name="PICTUREFILESIZE" val="2932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gin{itemize}&#10;\item[\BrickRed{\checkitem}]&#10;\subtit{Using BMW data we predict  &#10;} &#10;\vspace{0.2cm}&#10;\begin{itemize}&#10;\item[\Blue{$\bullet$}] baryon octet masses&#10;\item[\Blue{$\bullet$}] baryon decuplet masses&#10;\end{itemize}&#10;\vspace{0.2cm}&#10;&#10;\end{itemize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294"/>
  <p:tag name="PICTUREFILESIZE" val="2143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4pt]{article}&#10;\include{Texpoint-inp}&#10;\begin{document}&#10;\includegraphics[width=12cm,clip=true]{octet_band_revised.eps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332"/>
  <p:tag name="PICTUREFILESIZE" val="5791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sectit{Pion-mass dependence of the baryon octet masses}&#10;\end{document}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622"/>
  <p:tag name="PICTUREFILESIZE" val="2940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gin{itemize}&#10;\item[\BrickRed{\checkitem}]&#10;\subtit{Lattice simulations not always for physical strange-quark mass} &#10;\vspace{0.2cm}&#10;\begin{itemize}&#10;\item[\Blue{$\bullet$}]&#10;finite volume effects at small pion masses&#10;\item[\Blue{$\bullet$}]&#10;lattice spacing effects&#10;\item[\Blue{$\bullet$}]&#10;the HSC group uses almost physical strange-quark mass&#10;\end{itemize}&#10;\vspace{0.2cm}&#10;&#10;\end{itemize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573"/>
  <p:tag name="PICTUREFILESIZE" val="4147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4pt]{article}&#10;\include{Texpoint-inp}&#10;\begin{document}&#10;\includegraphics[width=12cm,clip=true]{decuplet_band_revised.eps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332"/>
  <p:tag name="PICTUREFILESIZE" val="5780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sectit{Pion-mass dependence of the baryon decuplet masses}&#10;\end{document}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664"/>
  <p:tag name="PICTUREFILESIZE" val="3195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gin{itemize}&#10;\item[\BrickRed{\checkitem}]&#10;\subtit{Lattice simulations not always for physical strange-quark mass} &#10;\vspace{0.2cm}&#10;\begin{itemize}&#10;\item[\Blue{$\bullet$}]&#10;finite volume effects at small pion masses&#10;\item[\Blue{$\bullet$}]&#10;lattice spacing effects&#10;\item[\Blue{$\bullet$}]&#10;the HSC group uses almost physical strange-quark mass&#10;\end{itemize}&#10;\vspace{0.2cm}&#10;&#10;\end{itemize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573"/>
  <p:tag name="PICTUREFILESIZE" val="4147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sectit{Combined fit to PACS and BMW data 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496"/>
  <p:tag name="PICTUREFILESIZE" val="252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TITLE{Strangeness in the baryon ground states}{22cm}&#10;{Matthias F.M. Lutz and Alexander Semke}&#10;{GSI Helmholtzzentrum f\&quot;ur Schwerionenforschung GmbH}&#10;%%%%%%%%%%%%%%%%%%%%%%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635"/>
  <p:tag name="PICTUREFILESIZE" val="3015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gin{itemize}&#10;\item[\BrickRed{\checkitem}]&#10;\subtit{For given pion and kaon masses we determine the light  &#10;quark masses  &#10;} &#10;\vspace{0.2cm}&#10;\begin{itemize}&#10;\item[\Blue{$\bullet$}]&#10;rely on chiral expansion of the meson masses to chiral order $Q^4$&#10;\item[\Blue{$\bullet$}]&#10;6 parameter fit to PACS ( $\chi^2/N \simeq 1.4$) and BMW &#10; ($\chi^2/N \simeq 0.8$) data &#10;\item[\Blue{$\bullet$}]&#10;the unfitted HSC data are described with $\chi^2/N \simeq 1.0$&#10;\end{itemize}&#10;\vspace{0.2cm}&#10;\end{itemize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636"/>
  <p:tag name="PICTUREFILESIZE" val="4871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gin{eqnarray}&#10;\begin{tabular}{l||ll|ll|ll|ll}\hline&#10;$m_\pi$ &amp; \multicolumn{2}{c|}{$M_N^{lat}$} &amp; \multicolumn{2}{c|}{$M_\Lambda^{lat}$} &amp; \multicolumn{2}{c|}{$M_\Sigma^{lat}$} &amp; \multicolumn{2}{c}{$M_\Xi^{lat}$} \\&#10;$m_K$ &amp; $M_N^{\mathrm{Fit 3}}$ &amp; $ M_N^{\mathrm{Fit 2}}$ &amp; $M_\Lambda^{\mathrm{Fit 3}}$ &amp; $M_\Lambda^{\mathrm{Fit 2}}$ &amp; $M_\Sigma^{\mathrm{Fit 3}}$ &amp; $M_\Sigma^{\mathrm{Fit 2}}$  &amp; $M_\Xi^{\mathrm{Fit 3}}$ &amp; $M_\Xi^{\mathrm{Fit 2}}$ \\ \hline \hline&#10;%&#10;155(6)&amp; \multicolumn{2}{c|}{929(78)}  &amp; \multicolumn{2}{c|}{1136(21)} &amp; \multicolumn{2}{c|}{1215(21)} &amp; \multicolumn{2}{c}{1389(7)} \\&#10;552(2) &amp; 949 &amp; 955 &amp; 1163 &amp; 1164 &amp; 1260 &amp; 1264 &amp; 1408 &amp; 1402 \\ \hline&#10;%&#10;295(3)&amp; \multicolumn{2}{c|}{1090(19)}  &amp; \multicolumn{2}{c|}{1250(14)} &amp; \multicolumn{2}{c|}{1311(15)} &amp; \multicolumn{2}{c}{1443(10)} \\&#10;592(2) &amp; 1059 &amp; 1073 &amp; 1240 &amp; 1245 &amp; 1317 &amp; 1320 &amp; 1446 &amp; 1439 \\ \hline&#10;%&#10;410(2) &amp; \multicolumn{2}{c|}{1211(11)}  &amp; \multicolumn{2}{c|}{1346(8)} &amp; \multicolumn{2}{c|}{1396(8)} &amp; \multicolumn{2}{c}{1498(7)} \\&#10;633(1) &amp; 1195 &amp; 1215 &amp; 1332 &amp; 1341 &amp; 1390 &amp; 1392 &amp; 1489 &amp; 1484 \\ \hline \hline&#10;%&#10;383(3) &amp; \multicolumn{2}{c|}{1156(15)}  &amp; \multicolumn{2}{c|}{1270(9)} &amp; \multicolumn{2}{c|}{1312(10)} &amp; \multicolumn{2}{c}{1404(7)} \\&#10;580(2) &amp; 1156 &amp; 1170 &amp; 1274 &amp; 1282 &amp; 1323 &amp; 1329 &amp; 1412 &amp; 1411 \\ \hline&#10;\end{tabular}&#10;\nonumber&#10;\end{eqnarray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546"/>
  <p:tag name="PICTUREFILESIZE" val="5549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gin{eqnarray}&#10;\begin{tabular}{l||ll|ll|ll|ll}\hline&#10;$m_\pi$  &amp; \multicolumn{2}{c|}{$M_\Delta^{lat}$} &amp; \multicolumn{2}{c|}{$M_{\Sigma^*}^{lat}$} &amp; \multicolumn{2}{c|}{$M_{\Xi^*}^{lat}$} &amp; \multicolumn{2}{c}{$M_\Omega^{lat}$} \\&#10;$m_K$  &amp; $M_\Delta^{\mathrm{Fit 3}}$ &amp; $ M_\Delta^{\mathrm{Fit 2}}$ &amp; $M_{\Sigma^*}^{\mathrm{Fit 3}}$ &amp; $M_{\Sigma^*}^{\mathrm{Fit 2}}$ &amp; $M_{\Xi^*}^{\mathrm{Fit 3}}$ &amp; $M_{\Xi^*}^{\mathrm{Fit 2}}$  &amp; $M_\Omega^{\mathrm{Fit 3}}$ &amp; $M_\Omega^{\mathrm{Fit 2}}$ \\ \hline \hline&#10;%&#10;155(6)&amp; \multicolumn{2}{c|}{1257(82)}  &amp; \multicolumn{2}{c|}{1493(30)} &amp; \multicolumn{2}{c|}{1637(15)} &amp; \multicolumn{2}{c}{1766(7)} \\&#10;552(2) &amp; 1245 &amp; 1241 &amp; 1433 &amp; 1428 &amp; 1616 &amp; 1606 &amp; 1782 &amp; 1776 \\ \hline&#10;%&#10;295(3)&amp; \multicolumn{2}{c|}{1396(20)}  &amp; \multicolumn{2}{c|}{1539(15)} &amp; \multicolumn{2}{c|}{1678(13)} &amp; \multicolumn{2}{c}{1809(11)} \\&#10;592(2) &amp; 1362 &amp; 1364 &amp; 1524 &amp; 1520 &amp; 1678 &amp; 1668 &amp; 1819 &amp; 1808 \\ \hline&#10;%&#10;410(2) &amp; \multicolumn{2}{c|}{1508(14)}  &amp; \multicolumn{2}{c|}{1619(9)} &amp; \multicolumn{2}{c|}{1727(9)} &amp; \multicolumn{2}{c}{1834(8)} \\&#10;633(1) &amp; 1497 &amp; 1501 &amp; 1615 &amp; 1616 &amp; 1737 &amp; 1728 &amp; 1846 &amp; 1838 \\ \hline \hline&#10;%&#10;383(3) &amp; \multicolumn{2}{c|}{1460(19)}  &amp; \multicolumn{2}{c|}{1550(16)} &amp; \multicolumn{2}{c|}{1643(13)} &amp; \multicolumn{2}{c}{1735(11)} \\&#10;580(2) &amp; 1463 &amp; 1461 &amp; 1565 &amp; 1561 &amp; 1667 &amp; 1658 &amp; 1762 &amp; 1752 \\ \hline&#10;\end{tabular}&#10;\nonumber&#10;\end{eqnarray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546"/>
  <p:tag name="PICTUREFILESIZE" val="5742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4pt]{article}&#10;\include{Texpoint-inp}&#10;\begin{document}&#10;\includegraphics[width=12cm,clip=true]{octet_PLB.eps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332"/>
  <p:tag name="PICTUREFILESIZE" val="3757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sectit{Pion-mass dependence of the baryon octet masses}&#10;\end{document}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622"/>
  <p:tag name="PICTUREFILESIZE" val="2940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gin{itemize}&#10;\item[\BrickRed{\checkitem}]&#10;\subtit{Combined fit to different lattice data} &#10;\vspace{0.2cm}&#10;\begin{itemize}&#10;\item[\Blue{$\bullet$}]&#10;Fit 1: BMW and LHPC&#10;\item[\Blue{$\bullet$}]&#10;Fit 2: BMW and PACS&#10;\item[\Blue{$\bullet$}]&#10;Fit 3: BMV, LHPC and PACS&#10;\end{itemize}&#10;\vspace{0.2cm}&#10;&#10;\end{itemize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356"/>
  <p:tag name="PICTUREFILESIZE" val="3027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4pt]{article}&#10;\include{Texpoint-inp}&#10;\begin{document}&#10;\includegraphics[width=12cm,clip=true]{decuplet_PLB.eps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332"/>
  <p:tag name="PICTUREFILESIZE" val="3994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sectit{Pion-mass dependence of the baryon decuplet masses}&#10;\end{document}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664"/>
  <p:tag name="PICTUREFILESIZE" val="3195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gin{itemize}&#10;\item[\BrickRed{\checkitem}]&#10;\subtit{Combined fit to different lattice data} &#10;\vspace{0.2cm}&#10;\begin{itemize}&#10;\item[\Blue{$\bullet$}]&#10;Fit 1: BMW and LHPC&#10;\item[\Blue{$\bullet$}]&#10;Fit 2: BMW and PACS&#10;\item[\Blue{$\bullet$}]&#10;Fit 3: BMV, LHPC and PACS&#10;\end{itemize}&#10;\vspace{0.2cm}&#10;&#10;\end{itemize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356"/>
  <p:tag name="PICTUREFILESIZE" val="3027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4pt]{article}&#10;\include{Texpoint-inp}&#10;\begin{document}&#10;\includegraphics[width=12cm,clip=true]{extrapolation_flavor_symmetric_with_QCDSF.eps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332"/>
  <p:tag name="PICTUREFILESIZE" val="574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sectit{Prediction for flavor limit of the baryon masses}&#10;\end{document}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590"/>
  <p:tag name="PICTUREFILESIZE" val="2884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gin{itemize}&#10;\item[\BrickRed{\checkitem}]&#10;\subtit{Combined fit to different lattice data} &#10;\vspace{0.2cm}&#10;\begin{itemize}&#10;\item[\Blue{$\bullet$}]&#10;Fit 1: BMW and LHPC&#10;\item[\Blue{$\bullet$}]&#10;Fit 2: BMW and PACS&#10;\item[\Blue{$\bullet$}]&#10;Fit 3: BMW, LHPC and PACS&#10;\end{itemize}&#10;\vspace{0.2cm}&#10;&#10;\end{itemize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356"/>
  <p:tag name="PICTUREFILESIZE" val="3035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sectit{Axial coupling constants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310"/>
  <p:tag name="PICTUREFILESIZE" val="1830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gin{itemize}&#10;\item[\BrickRed{?}]&#10;\subtit{Combined fit to BMW, PACS, LHPC and HSC&#10;$\rightarrow $}  &#10;\vspace{0.2cm}&#10;\begin{itemize}&#10;\item[\Blue{$\bullet$}]&#10;recover $F \simeq 0.45 $ and $D\simeq0.80 $&#10;\item[\Blue{$\bullet$}]&#10; consistent with &#10;semileptonic decays of the baryons&#10;&#10;\end{itemize}&#10;\vspace{0.2cm}&#10;\end{itemize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461"/>
  <p:tag name="PICTUREFILESIZE" val="3224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gin{itemize}&#10;\item[\BrickRed{?}]&#10;\subtit{Combined fit to BMW, PACS and LHPC only $\rightarrow $&#10;} &#10;\vspace{0.2cm}&#10;\begin{itemize}&#10;\item[\Blue{$\bullet$}]&#10;values $F \simeq 0.44 $ and $D\simeq0.71 $ change&#10;\item[\Blue{$\bullet$}]&#10;not consistent with &#10;semileptonic decays of the baryons&#10;\end{itemize}&#10;\vspace{0.2cm}&#10;\end{itemize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490"/>
  <p:tag name="PICTUREFILESIZE" val="3328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gin{itemize}&#10;\item[\BrickRed{\checkitem}]&#10;\subtit{We assumed axial couplings $F \simeq 0.45 $ and $D\simeq0.80 $&#10;} &#10;\vspace{0.2cm}&#10;\begin{itemize}&#10;\item[\Blue{$\bullet$}]&#10;as determined from semileptonic decays&#10;\item[\Blue{$\bullet$}]&#10;can we determine $F$ and $D$ from the lattice data on the baryon masses?&#10;\end{itemize}&#10;\vspace{0.2cm}&#10;\end{itemize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646"/>
  <p:tag name="PICTUREFILESIZE" val="3614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gin{eqnarray}&#10;&amp;&amp; \sigma_{\pi N} = m_q\,\langle N(p)\,| \bar q\, q | N(p) \rangle =&#10; m_q\,\frac{\partial}{\partial m_q} m_N &#10;\nonumber\\&#10;&amp;&amp; \sigma_{s N} = m_s\,\langle N(p)\,| \bar s\, s | N(p) \rangle = m_s\,\frac{\partial}{\partial m_s} m_N&#10;\nonumber&#10;\end{eqnarray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352"/>
  <p:tag name="PICTUREFILESIZE" val="1092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sectit{Predictions for the baryon sigma terms 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500"/>
  <p:tag name="PICTUREFILESIZE" val="2604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gin{itemize}&#10;\item[\BrickRed{\checkitem}]&#10;\subtit{Sigma terms play a decive role in various physical systems&#10;} &#10;\vspace{0.2cm}&#10;\begin{itemize}&#10;\item[\Blue{$\bullet$}]&#10;the size of $\Sigma_{\pi N}$ is the key parameter for chiral symmetry restoration&#10; in dense nuclear matter&#10;\item[\Blue{$\bullet$}]&#10;the size of $\Sigma_{s N}$ determines a possible  kaon condensation in neutron stars &#10;\item[\Blue{$\bullet$}]&#10;it is difficult to extract  sigmaterms form experimental data&#10;\end{itemize}&#10;\vspace{0.2cm}&#10;\end{itemize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702"/>
  <p:tag name="PICTUREFILESIZE" val="5103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gin{eqnarray}&#10;\begin{tabular}{l||l|c|c|ccc}\hline&#10; &amp;  Durr et al. &amp;  Horsley et al. &amp;  Camalich et al. &amp; Fit 1 &amp; Fit 2 &amp; Fit 3 \\ \hline \hline&#10;$\sigma_{\pi N}$ &amp; $39(4) ^{+ 18}_{- 7}  $ &amp;$ 31 (3)(4)$ &amp; 59(2)(17)  &amp; 34 &amp; 33 &amp; 31 \\&#10;$\sigma_{\pi \Lambda}$ &amp; $29(3)  ^{+11}_{-5} $ &amp;24(3)(4) &amp; 39(1)(10) &amp; 24 &amp; 21 &amp; 20  \\&#10;$\sigma_{\pi \Sigma}$ &amp; $ 28(3) ^{+19}_{-3}$ &amp; 21(3)(3)&amp; 26(2)(5) &amp;17 &amp; 15 &amp; 14 \\&#10;$\sigma_{\pi  \Xi}$ &amp; $16(2)^{+8}_{-3}  $&amp;16(3)(4) &amp; 13(2)(1) &amp; 11 &amp; 7 &amp; 7 \\ \hline \hline&#10;%&#10;$\sigma_{s N}$ &amp; $\;\;67(27)^{+55}_{-47}  $ &amp;$ 71(34)(59)$ &amp; -4(23)(25) &amp; 43 &amp; 24 &amp; 2 \\&#10;$\sigma_{s \Lambda}$ &amp; $180(26)  ^{+48}_{-77} $ &amp;247(34)(69)  &amp; 126(26)(35) &amp; 238 &amp; 194 &amp; 191 \\&#10;$\sigma_{s \Sigma}$ &amp; $ 245(29) ^{+50}_{-72}$ &amp; 336(34)(69)&amp; 159(27)(45) &amp; 311 &amp; 291 &amp; 273 \\&#10;$\sigma_{s  \Xi}$ &amp; $312(32)^{+72}_{-77}  $&amp;468(35)(59) &amp; 267(31)(50) &amp; 449  &amp; 380 &amp; 407 \\\hline&#10;\end{tabular}\nonumber&#10;\end{eqnarray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567"/>
  <p:tag name="PICTUREFILESIZE" val="580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gin{itemize}&#10;\item[\BrickRed{\checkitem}]&#10;\subtit{Open challenges} &#10;\vspace{0.2cm}&#10;\begin{itemize}&#10;\item[\Blue{$\bullet$}]  'poor' convergence in the heavy-baryon formulation of $\chi$PT \\&#10;\vspace{0.8cm}&#10;\item[\Blue{$\bullet$}]  $\chi$PT results are inconsistent with  three-flavor &#10;QCD lattice simulations&#10;\end{itemize}&#10;\vspace{0.2cm}&#10;\end{itemize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632"/>
  <p:tag name="PICTUREFILESIZE" val="3204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gin{eqnarray}&#10;\begin{tabular}{l|l|ccc}\hline&#10; &amp;  Camalich et al.  &amp; Fit 1 &amp; Fit 2 &amp; Fit 3 \\ \hline \hline&#10;$\sigma_{\pi \Delta}$ &amp; $55(4)(18)  $ &amp; 37 &amp; 32 &amp; 33\\&#10;$\sigma_{\pi \Sigma^*}$ &amp; $39(3)(13) $ &amp; 31 &amp; 26 &amp; 26 \\&#10;$\sigma_{\pi \Xi^*}$ &amp; $22(3)(7)$ &amp; 22 &amp; 15 &amp; 17 \\&#10;$\sigma_{\pi  \Omega}$ &amp; $\;\;5(2)(1)  $ &amp; 14 &amp; 7 &amp; 9 \\&#10;%&#10; \hline \hline&#10;%&#10;$\sigma_{s \Delta}$ &amp; $\;\;56(24)(1) $ &amp; 82 &amp; 0 &amp; 28 \\&#10;$\sigma_{s \Sigma^*}$ &amp; $160(28)(7) $ &amp; 255 &amp; 167 &amp; 200 \\&#10;$\sigma_{s \Xi^*}$ &amp; $ 274(32)(9)$ &amp; 425 &amp; 320 &amp; 371 \\&#10;$\sigma_{s  \Omega}$ &amp; $360(34)(26)  $ &amp; 559 &amp; 460 &amp; 503 \\ \hline&#10;\end{tabular}&#10; \phantom{xxxxxxxxxxxxxxxxxxxx} \nonumber&#10;\end{eqnarray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345"/>
  <p:tag name="PICTUREFILESIZE" val="3183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sectit{Summary \&amp; \Green{Outlook} 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276"/>
  <p:tag name="PICTUREFILESIZE" val="1437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gin{itemize}&#10;\item[\BrickRed{\checkitem}]&#10;\subtit{Chiral extrapolation of baryon octet and decuplet masses} &#10;\vspace{0.2cm}&#10;\begin{itemize}&#10;\item[\Blue{$\bullet$}]&#10;resummed $\chi$PT at order $Q^4$ (use physical masses in the loops)&#10;\item[\Blue{$\bullet$}]&#10;use large-$N_c$ sum rules for counter terms&#10;\item[\Blue{$\bullet$}]&#10;6 parameter description of data from BMW, LHPC, PACS and HSC groups&#10;\item[\Blue{$\bullet$}] &#10;predict baryon sigma terms, flavor symmetric baryon masses etc&#10;\item[\Blue{$\bullet$}]&#10;combined lattice data determine the axial coupling constants&#10;\end{itemize}&#10;\vspace{0.2cm}&#10;\end{itemize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679"/>
  <p:tag name="PICTUREFILESIZE" val="6127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gin{itemize}&#10;\item[\Green{\checkitem}]&#10;\subtit{Determine symmetry conserving N$^3$LO counter terms } &#10;\vspace{0.2cm}&#10;\begin{itemize}&#10;\item[\Blue{$\bullet$}]&#10;so far put to zero&#10;\item[\Blue{$\bullet$}]&#10;at leading order large-$N_c$ there are 5 parameters only&#10;\item[\Blue{$\bullet$}]&#10;requires additional or more accurate lattice data as input &#10;\end{itemize}&#10;\vspace{0.2cm}&#10;\end{itemize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522"/>
  <p:tag name="PICTUREFILESIZE" val="392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sectit{Quark-mass dependence of the baryon masses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571"/>
  <p:tag name="PICTUREFILESIZE" val="284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gin{eqnarray}&#10;{\rm e.g.} \qquad &#10;M_\Xi = (1018+1311-1007) \,{\rm MeV}&#10;=1322 \,{\rm MeV}&#10;\nonumber&#10;\end{eqnarray}&#10;\end{document}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453"/>
  <p:tag name="PICTUREFILESIZE" val="52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includegraphics[width=11cm,clip=true]{one-loop.eps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312"/>
  <p:tag name="PICTUREFILESIZE" val="1819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gin{itemize}&#10;\item[\BrickRed{\checkitem}]&#10;\subtit{Self consistent resummation} &#10;\end{itemize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280"/>
  <p:tag name="PICTUREFILESIZE" val="12902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Bildschirmpräsentation (4:3)</PresentationFormat>
  <Paragraphs>15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CMR10</vt:lpstr>
      <vt:lpstr>Calibri</vt:lpstr>
      <vt:lpstr>Larissa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Matthias F.M. Lutz</dc:creator>
  <cp:lastModifiedBy>Matthias</cp:lastModifiedBy>
  <cp:revision>363</cp:revision>
  <dcterms:created xsi:type="dcterms:W3CDTF">2011-04-30T05:24:31Z</dcterms:created>
  <dcterms:modified xsi:type="dcterms:W3CDTF">2012-08-08T18:37:24Z</dcterms:modified>
</cp:coreProperties>
</file>