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56"/>
  </p:notesMasterIdLst>
  <p:handoutMasterIdLst>
    <p:handoutMasterId r:id="rId57"/>
  </p:handoutMasterIdLst>
  <p:sldIdLst>
    <p:sldId id="256" r:id="rId3"/>
    <p:sldId id="371" r:id="rId4"/>
    <p:sldId id="373" r:id="rId5"/>
    <p:sldId id="374" r:id="rId6"/>
    <p:sldId id="406" r:id="rId7"/>
    <p:sldId id="407" r:id="rId8"/>
    <p:sldId id="408" r:id="rId9"/>
    <p:sldId id="410" r:id="rId10"/>
    <p:sldId id="411" r:id="rId11"/>
    <p:sldId id="412" r:id="rId12"/>
    <p:sldId id="415" r:id="rId13"/>
    <p:sldId id="416" r:id="rId14"/>
    <p:sldId id="417" r:id="rId15"/>
    <p:sldId id="418" r:id="rId16"/>
    <p:sldId id="419" r:id="rId17"/>
    <p:sldId id="420" r:id="rId18"/>
    <p:sldId id="422" r:id="rId19"/>
    <p:sldId id="423" r:id="rId20"/>
    <p:sldId id="424" r:id="rId21"/>
    <p:sldId id="397" r:id="rId22"/>
    <p:sldId id="409" r:id="rId23"/>
    <p:sldId id="402" r:id="rId24"/>
    <p:sldId id="403" r:id="rId25"/>
    <p:sldId id="404" r:id="rId26"/>
    <p:sldId id="398" r:id="rId27"/>
    <p:sldId id="400" r:id="rId28"/>
    <p:sldId id="401" r:id="rId29"/>
    <p:sldId id="425" r:id="rId30"/>
    <p:sldId id="426" r:id="rId31"/>
    <p:sldId id="386" r:id="rId32"/>
    <p:sldId id="376" r:id="rId33"/>
    <p:sldId id="377" r:id="rId34"/>
    <p:sldId id="375" r:id="rId35"/>
    <p:sldId id="378" r:id="rId36"/>
    <p:sldId id="387" r:id="rId37"/>
    <p:sldId id="379" r:id="rId38"/>
    <p:sldId id="380" r:id="rId39"/>
    <p:sldId id="393" r:id="rId40"/>
    <p:sldId id="381" r:id="rId41"/>
    <p:sldId id="388" r:id="rId42"/>
    <p:sldId id="394" r:id="rId43"/>
    <p:sldId id="396" r:id="rId44"/>
    <p:sldId id="395" r:id="rId45"/>
    <p:sldId id="382" r:id="rId46"/>
    <p:sldId id="383" r:id="rId47"/>
    <p:sldId id="385" r:id="rId48"/>
    <p:sldId id="389" r:id="rId49"/>
    <p:sldId id="390" r:id="rId50"/>
    <p:sldId id="391" r:id="rId51"/>
    <p:sldId id="392" r:id="rId52"/>
    <p:sldId id="427" r:id="rId53"/>
    <p:sldId id="428" r:id="rId54"/>
    <p:sldId id="370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BFDBCE-764E-4407-93FA-C0F9B7845823}" type="datetimeFigureOut">
              <a:rPr lang="en-US" smtClean="0"/>
              <a:t>8/5/2012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6C79D5-8019-49FE-973E-D704798FA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93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F20AFE-A494-46F2-BD7C-B397E786A6F3}" type="datetimeFigureOut">
              <a:rPr lang="en-US" smtClean="0"/>
              <a:t>8/5/2012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FC091B1-FB7B-455D-BD90-CB34DA5D2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26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1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-trans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83609" y="2512695"/>
            <a:ext cx="2176781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3016925" y="5627571"/>
            <a:ext cx="3172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</a:rPr>
              <a:t>Mohammad Ahmed</a:t>
            </a:r>
            <a:endParaRPr lang="en-US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58390"/>
            <a:ext cx="1850022" cy="2213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059" y="2449364"/>
            <a:ext cx="1676400" cy="1980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2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6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w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5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3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7610" y="685800"/>
            <a:ext cx="63657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Studies</a:t>
            </a:r>
            <a:r>
              <a:rPr lang="en-US" sz="3200" b="1" baseline="0" dirty="0" smtClean="0">
                <a:solidFill>
                  <a:schemeClr val="tx2"/>
                </a:solidFill>
              </a:rPr>
              <a:t> of Nuclei at TUNL/HIGS:</a:t>
            </a:r>
          </a:p>
          <a:p>
            <a:r>
              <a:rPr lang="en-US" sz="2800" b="1" baseline="0" dirty="0" smtClean="0">
                <a:solidFill>
                  <a:srgbClr val="FFFF00"/>
                </a:solidFill>
              </a:rPr>
              <a:t>From Hadron Structure to Exploding Stars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m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1380699"/>
            <a:ext cx="5198017" cy="694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1025"/>
            <a:ext cx="855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electromagnetic </a:t>
            </a:r>
            <a:r>
              <a:rPr lang="en-US" sz="3200" dirty="0" err="1" smtClean="0">
                <a:solidFill>
                  <a:srgbClr val="002060"/>
                </a:solidFill>
              </a:rPr>
              <a:t>polarizabilities</a:t>
            </a:r>
            <a:r>
              <a:rPr lang="en-US" sz="3200" dirty="0" smtClean="0">
                <a:solidFill>
                  <a:srgbClr val="002060"/>
                </a:solidFill>
              </a:rPr>
              <a:t> for the proton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129135"/>
            <a:ext cx="393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Effective Field Theory Analysis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537250"/>
            <a:ext cx="6339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E1 </a:t>
            </a:r>
            <a:r>
              <a:rPr lang="en-US" sz="2400" dirty="0" smtClean="0">
                <a:solidFill>
                  <a:srgbClr val="FF0000"/>
                </a:solidFill>
              </a:rPr>
              <a:t>= 10.7 ± 0.3 (stat) ± 0.2 (</a:t>
            </a:r>
            <a:r>
              <a:rPr lang="en-US" sz="2400" dirty="0" err="1" smtClean="0">
                <a:solidFill>
                  <a:srgbClr val="FF0000"/>
                </a:solidFill>
              </a:rPr>
              <a:t>Baldin</a:t>
            </a:r>
            <a:r>
              <a:rPr lang="en-US" sz="2400" dirty="0" smtClean="0">
                <a:solidFill>
                  <a:srgbClr val="FF0000"/>
                </a:solidFill>
              </a:rPr>
              <a:t>) ± 0.8 (theory)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aseline="-25000" dirty="0" smtClean="0">
                <a:solidFill>
                  <a:srgbClr val="FF0000"/>
                </a:solidFill>
              </a:rPr>
              <a:t>E1 </a:t>
            </a:r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n-US" sz="2400" dirty="0" smtClean="0">
                <a:solidFill>
                  <a:srgbClr val="FF0000"/>
                </a:solidFill>
              </a:rPr>
              <a:t>3.1 </a:t>
            </a:r>
            <a:r>
              <a:rPr lang="en-US" dirty="0" smtClean="0">
                <a:solidFill>
                  <a:srgbClr val="FF0000"/>
                </a:solidFill>
                <a:ea typeface="Arial Unicode MS"/>
                <a:cs typeface="Arial Unicode MS"/>
              </a:rPr>
              <a:t>∓</a:t>
            </a:r>
            <a:r>
              <a:rPr lang="en-US" sz="2400" dirty="0" smtClean="0">
                <a:solidFill>
                  <a:srgbClr val="FF0000"/>
                </a:solidFill>
                <a:latin typeface="Arial Unicode MS"/>
                <a:ea typeface="Arial Unicode MS"/>
                <a:cs typeface="Arial Unicode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0.3 </a:t>
            </a:r>
            <a:r>
              <a:rPr lang="en-US" sz="2400" dirty="0">
                <a:solidFill>
                  <a:srgbClr val="FF0000"/>
                </a:solidFill>
              </a:rPr>
              <a:t>(stat) ± 0.2 (</a:t>
            </a:r>
            <a:r>
              <a:rPr lang="en-US" sz="2400" dirty="0" err="1">
                <a:solidFill>
                  <a:srgbClr val="FF0000"/>
                </a:solidFill>
              </a:rPr>
              <a:t>Baldin</a:t>
            </a:r>
            <a:r>
              <a:rPr lang="en-US" sz="2400" dirty="0">
                <a:solidFill>
                  <a:srgbClr val="FF0000"/>
                </a:solidFill>
              </a:rPr>
              <a:t>) ± 0.8 (theory)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387010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Baldin</a:t>
            </a:r>
            <a:r>
              <a:rPr lang="en-US" sz="2400" dirty="0" smtClean="0"/>
              <a:t> Sum Rule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657600"/>
            <a:ext cx="3053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B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c</a:t>
            </a:r>
            <a:r>
              <a:rPr lang="en-US" sz="2400" dirty="0" err="1" smtClean="0">
                <a:solidFill>
                  <a:schemeClr val="tx2"/>
                </a:solidFill>
              </a:rPr>
              <a:t>PT</a:t>
            </a:r>
            <a:r>
              <a:rPr lang="en-US" sz="2400" dirty="0" smtClean="0">
                <a:solidFill>
                  <a:schemeClr val="tx2"/>
                </a:solidFill>
              </a:rPr>
              <a:t> with </a:t>
            </a:r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D</a:t>
            </a:r>
            <a:r>
              <a:rPr lang="en-US" sz="2400" dirty="0" smtClean="0">
                <a:solidFill>
                  <a:schemeClr val="tx2"/>
                </a:solidFill>
              </a:rPr>
              <a:t> Prediction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9503" y="4038600"/>
            <a:ext cx="1871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= 10.7 </a:t>
            </a:r>
            <a:r>
              <a:rPr lang="en-US" sz="2400" dirty="0">
                <a:solidFill>
                  <a:schemeClr val="tx2"/>
                </a:solidFill>
              </a:rPr>
              <a:t>±</a:t>
            </a:r>
            <a:r>
              <a:rPr lang="en-US" sz="2400" dirty="0" smtClean="0">
                <a:solidFill>
                  <a:schemeClr val="tx2"/>
                </a:solidFill>
              </a:rPr>
              <a:t> 0.7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2400" baseline="-250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= 4.0 ± 0.7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181600"/>
            <a:ext cx="272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PDG Accepted Value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9503" y="5641199"/>
            <a:ext cx="1871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a</a:t>
            </a:r>
            <a:r>
              <a:rPr lang="en-US" sz="2400" baseline="-250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= 12.7 </a:t>
            </a:r>
            <a:r>
              <a:rPr lang="en-US" sz="2400" dirty="0">
                <a:solidFill>
                  <a:srgbClr val="00B050"/>
                </a:solidFill>
              </a:rPr>
              <a:t>±</a:t>
            </a:r>
            <a:r>
              <a:rPr lang="en-US" sz="2400" dirty="0" smtClean="0">
                <a:solidFill>
                  <a:srgbClr val="00B050"/>
                </a:solidFill>
              </a:rPr>
              <a:t> 0.6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Symbol" pitchFamily="18" charset="2"/>
              </a:rPr>
              <a:t>b</a:t>
            </a:r>
            <a:r>
              <a:rPr lang="en-US" sz="2400" baseline="-250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= 1.9 ± 0.5</a:t>
            </a:r>
            <a:endParaRPr lang="en-US" sz="2400" dirty="0">
              <a:solidFill>
                <a:srgbClr val="00B050"/>
              </a:solidFill>
            </a:endParaRPr>
          </a:p>
        </p:txBody>
      </p:sp>
      <p:cxnSp>
        <p:nvCxnSpPr>
          <p:cNvPr id="13" name="Elbow Connector 12"/>
          <p:cNvCxnSpPr/>
          <p:nvPr/>
        </p:nvCxnSpPr>
        <p:spPr>
          <a:xfrm>
            <a:off x="3048000" y="4467798"/>
            <a:ext cx="12700" cy="1602599"/>
          </a:xfrm>
          <a:prstGeom prst="bentConnector3">
            <a:avLst>
              <a:gd name="adj1" fmla="val 12074157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76394" y="4943963"/>
            <a:ext cx="3272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Significantly different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20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4" y="3052762"/>
            <a:ext cx="3886238" cy="296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181725"/>
            <a:ext cx="3276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1025"/>
            <a:ext cx="84894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HIGS: Linearly polarized gamma ray measurement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5" name="Picture 4" descr="eq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1317" y="1066800"/>
            <a:ext cx="3472723" cy="76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2234148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400" dirty="0" smtClean="0"/>
              <a:t> An active </a:t>
            </a:r>
            <a:r>
              <a:rPr lang="en-US" sz="2400" dirty="0" err="1" smtClean="0"/>
              <a:t>unpolarized</a:t>
            </a:r>
            <a:r>
              <a:rPr lang="en-US" sz="2400" dirty="0" smtClean="0"/>
              <a:t> scintillating target</a:t>
            </a:r>
          </a:p>
          <a:p>
            <a:pPr>
              <a:buFont typeface="Courier New" pitchFamily="49" charset="0"/>
              <a:buChar char="o"/>
            </a:pPr>
            <a:r>
              <a:rPr lang="en-US" sz="2400" dirty="0" smtClean="0"/>
              <a:t> 4 HINDA detectors</a:t>
            </a:r>
          </a:p>
          <a:p>
            <a:pPr>
              <a:buFont typeface="Courier New" pitchFamily="49" charset="0"/>
              <a:buChar char="o"/>
            </a:pPr>
            <a:r>
              <a:rPr lang="en-US" sz="2400" dirty="0" smtClean="0"/>
              <a:t> two setups of 2 each in perpendicular and parallel planes at 90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</a:t>
            </a:r>
            <a:endParaRPr lang="en-US" sz="2400" baseline="30000" dirty="0" smtClean="0"/>
          </a:p>
          <a:p>
            <a:pPr>
              <a:buFont typeface="Courier New" pitchFamily="49" charset="0"/>
              <a:buChar char="o"/>
            </a:pPr>
            <a:r>
              <a:rPr lang="en-US" sz="2400" dirty="0" smtClean="0"/>
              <a:t> A 300 hour experiment measuring the asymmetry will yield an electric </a:t>
            </a:r>
            <a:r>
              <a:rPr lang="en-US" sz="2400" dirty="0" err="1" smtClean="0"/>
              <a:t>polarizability</a:t>
            </a:r>
            <a:r>
              <a:rPr lang="en-US" sz="2400" dirty="0" smtClean="0"/>
              <a:t> measurement at ~ 5% level</a:t>
            </a:r>
            <a:endParaRPr lang="en-US" sz="2400" baseline="30000" dirty="0" smtClean="0"/>
          </a:p>
          <a:p>
            <a:pPr>
              <a:buFont typeface="Courier New" pitchFamily="49" charset="0"/>
              <a:buChar char="o"/>
            </a:pP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33" y="838200"/>
            <a:ext cx="435229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0068" y="5791200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-25000" dirty="0" err="1" smtClean="0">
                <a:latin typeface="Symbol" pitchFamily="18" charset="2"/>
              </a:rPr>
              <a:t>g</a:t>
            </a:r>
            <a:endParaRPr lang="en-US" sz="20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007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 typeface="Courier New" pitchFamily="49" charset="0"/>
              <a:buChar char="o"/>
            </a:pPr>
            <a:r>
              <a:rPr lang="en-US" sz="2400" dirty="0" smtClean="0">
                <a:latin typeface="+mj-lt"/>
                <a:cs typeface="Times New Roman" pitchFamily="18" charset="0"/>
              </a:rPr>
              <a:t> Adjust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a</a:t>
            </a:r>
            <a:r>
              <a:rPr lang="en-US" sz="2400" baseline="-25000" dirty="0" err="1" smtClean="0">
                <a:latin typeface="+mj-lt"/>
                <a:cs typeface="Times New Roman" pitchFamily="18" charset="0"/>
              </a:rPr>
              <a:t>N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&amp;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b</a:t>
            </a:r>
            <a:r>
              <a:rPr lang="en-US" sz="2400" baseline="-25000" dirty="0" err="1" smtClean="0">
                <a:latin typeface="+mj-lt"/>
                <a:cs typeface="Times New Roman" pitchFamily="18" charset="0"/>
              </a:rPr>
              <a:t>N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in a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c</a:t>
            </a:r>
            <a:r>
              <a:rPr lang="en-US" sz="2400" dirty="0" err="1" smtClean="0">
                <a:latin typeface="+mj-lt"/>
                <a:cs typeface="Times New Roman" pitchFamily="18" charset="0"/>
              </a:rPr>
              <a:t>EFT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to fit theoretical cross sections with experimental data</a:t>
            </a:r>
          </a:p>
          <a:p>
            <a:pPr>
              <a:lnSpc>
                <a:spcPct val="150000"/>
              </a:lnSpc>
              <a:buClrTx/>
              <a:buFont typeface="Courier New" pitchFamily="49" charset="0"/>
              <a:buChar char="o"/>
            </a:pPr>
            <a:r>
              <a:rPr lang="en-US" sz="2400" dirty="0" smtClean="0">
                <a:latin typeface="+mj-lt"/>
                <a:cs typeface="Times New Roman" pitchFamily="18" charset="0"/>
              </a:rPr>
              <a:t> Extract </a:t>
            </a:r>
            <a:r>
              <a:rPr lang="en-US" sz="2400" dirty="0" smtClean="0">
                <a:latin typeface="Symbol" pitchFamily="18" charset="2"/>
                <a:cs typeface="GreekS_IV50" pitchFamily="2" charset="0"/>
              </a:rPr>
              <a:t>a</a:t>
            </a:r>
            <a:r>
              <a:rPr lang="en-US" sz="2400" baseline="-25000" dirty="0" smtClean="0">
                <a:latin typeface="+mj-lt"/>
                <a:cs typeface="Times New Roman" pitchFamily="18" charset="0"/>
              </a:rPr>
              <a:t>n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&amp;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b</a:t>
            </a:r>
            <a:r>
              <a:rPr lang="en-US" sz="2400" baseline="-25000" dirty="0" err="1" smtClean="0">
                <a:latin typeface="+mj-lt"/>
                <a:cs typeface="Times New Roman" pitchFamily="18" charset="0"/>
              </a:rPr>
              <a:t>n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using the better known values of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a</a:t>
            </a:r>
            <a:r>
              <a:rPr lang="en-US" sz="2400" baseline="-25000" dirty="0" err="1" smtClean="0">
                <a:latin typeface="+mj-lt"/>
                <a:cs typeface="Times New Roman" pitchFamily="18" charset="0"/>
              </a:rPr>
              <a:t>p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&amp; </a:t>
            </a:r>
            <a:r>
              <a:rPr lang="en-US" sz="2400" dirty="0" err="1" smtClean="0">
                <a:latin typeface="Symbol" pitchFamily="18" charset="2"/>
                <a:cs typeface="GreekS_IV50" pitchFamily="2" charset="0"/>
              </a:rPr>
              <a:t>b</a:t>
            </a:r>
            <a:r>
              <a:rPr lang="en-US" sz="2400" baseline="-25000" dirty="0" err="1" smtClean="0">
                <a:latin typeface="+mj-lt"/>
                <a:cs typeface="Times New Roman" pitchFamily="18" charset="0"/>
              </a:rPr>
              <a:t>p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  <a:endParaRPr lang="en-US" sz="2400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6200"/>
            <a:ext cx="7709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Deuteron Compton Scattering – Active Target</a:t>
            </a:r>
            <a:endParaRPr lang="en-US" sz="3200" baseline="-25000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/>
        </p:nvGraphicFramePr>
        <p:xfrm>
          <a:off x="304800" y="3048000"/>
          <a:ext cx="8305801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0600"/>
                <a:gridCol w="838200"/>
                <a:gridCol w="1730829"/>
                <a:gridCol w="1774371"/>
                <a:gridCol w="1143000"/>
                <a:gridCol w="990600"/>
                <a:gridCol w="838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Energy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Cross Section (</a:t>
                      </a:r>
                      <a:r>
                        <a:rPr lang="en-US" dirty="0" err="1" smtClean="0"/>
                        <a:t>nb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sr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 (counts/hour)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(hours)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%Err (stat)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5943600"/>
            <a:ext cx="453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Details: See talk by H. W. Weller at the Few-Body Working group on Tuesday 7</a:t>
            </a:r>
            <a:r>
              <a:rPr lang="en-US" baseline="30000" dirty="0" smtClean="0"/>
              <a:t>th</a:t>
            </a:r>
            <a:r>
              <a:rPr lang="en-US" dirty="0" smtClean="0"/>
              <a:t> at 16:55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2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4419600" cy="45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76200"/>
            <a:ext cx="4970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Nucleon Compton Scattering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72200" y="1828800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Nucleon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6372" y="1752600"/>
            <a:ext cx="2918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 Measurement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1720" y="5786735"/>
            <a:ext cx="5619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do not want to start the game like this 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709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IMG_18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581400" cy="26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76200"/>
            <a:ext cx="842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HIGS Results on  </a:t>
            </a:r>
            <a:r>
              <a:rPr lang="en-US" sz="3200" baseline="30000" dirty="0" smtClean="0">
                <a:solidFill>
                  <a:schemeClr val="tx2"/>
                </a:solidFill>
              </a:rPr>
              <a:t>16</a:t>
            </a:r>
            <a:r>
              <a:rPr lang="en-US" sz="3200" dirty="0" smtClean="0">
                <a:solidFill>
                  <a:schemeClr val="tx2"/>
                </a:solidFill>
              </a:rPr>
              <a:t>O and </a:t>
            </a:r>
            <a:r>
              <a:rPr lang="en-US" sz="3200" baseline="30000" dirty="0" smtClean="0">
                <a:solidFill>
                  <a:schemeClr val="tx2"/>
                </a:solidFill>
              </a:rPr>
              <a:t>6</a:t>
            </a:r>
            <a:r>
              <a:rPr lang="en-US" sz="3200" dirty="0" smtClean="0">
                <a:solidFill>
                  <a:schemeClr val="tx2"/>
                </a:solidFill>
              </a:rPr>
              <a:t>Li Compton Scattering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60" y="769620"/>
            <a:ext cx="4320540" cy="3192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9420" y="1219200"/>
            <a:ext cx="736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>
                <a:solidFill>
                  <a:schemeClr val="tx2"/>
                </a:solidFill>
              </a:rPr>
              <a:t>16</a:t>
            </a:r>
            <a:r>
              <a:rPr lang="en-US" sz="3200" dirty="0">
                <a:solidFill>
                  <a:schemeClr val="tx2"/>
                </a:solidFill>
              </a:rPr>
              <a:t>O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65220"/>
            <a:ext cx="4320540" cy="3192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44620" y="4114800"/>
            <a:ext cx="591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30000" dirty="0" smtClean="0">
                <a:solidFill>
                  <a:schemeClr val="tx2"/>
                </a:solidFill>
              </a:rPr>
              <a:t>6</a:t>
            </a:r>
            <a:r>
              <a:rPr lang="en-US" sz="3200" dirty="0" smtClean="0">
                <a:solidFill>
                  <a:schemeClr val="tx2"/>
                </a:solidFill>
              </a:rPr>
              <a:t>Li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650342" y="4504980"/>
            <a:ext cx="25830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Giant Resonances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Quasi-Deuteron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000" dirty="0" smtClean="0"/>
              <a:t>Modified Thompson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981760"/>
            <a:ext cx="391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Phenomenological Model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37753" y="5791200"/>
            <a:ext cx="453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Details: See talk by L. S. Myers at the Few-Body Working group on Tuesday 7</a:t>
            </a:r>
            <a:r>
              <a:rPr lang="en-US" baseline="30000" dirty="0" smtClean="0"/>
              <a:t>th</a:t>
            </a:r>
            <a:r>
              <a:rPr lang="en-US" dirty="0" smtClean="0"/>
              <a:t> at 17:20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"/>
            <a:ext cx="5700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Spin </a:t>
            </a:r>
            <a:r>
              <a:rPr lang="en-US" sz="32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3200" dirty="0" smtClean="0">
                <a:solidFill>
                  <a:schemeClr val="tx2"/>
                </a:solidFill>
              </a:rPr>
              <a:t> of the Proton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/>
              <a:t>Focus of many theoretical efforts but sparse experimental data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6725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itchFamily="18" charset="2"/>
              </a:rPr>
              <a:t>g</a:t>
            </a:r>
            <a:r>
              <a:rPr lang="en-US" sz="2800" baseline="-25000" dirty="0" smtClean="0"/>
              <a:t>0</a:t>
            </a:r>
            <a:r>
              <a:rPr lang="en-US" sz="2800" dirty="0" smtClean="0"/>
              <a:t>, </a:t>
            </a:r>
            <a:r>
              <a:rPr lang="en-US" sz="2800" dirty="0" err="1" smtClean="0">
                <a:latin typeface="Symbol" pitchFamily="18" charset="2"/>
              </a:rPr>
              <a:t>g</a:t>
            </a:r>
            <a:r>
              <a:rPr lang="en-US" sz="2800" baseline="-25000" dirty="0" err="1" smtClean="0">
                <a:latin typeface="Symbol" pitchFamily="18" charset="2"/>
              </a:rPr>
              <a:t>p</a:t>
            </a:r>
            <a:r>
              <a:rPr lang="en-US" sz="2800" dirty="0" smtClean="0"/>
              <a:t> have been measured directly measured</a:t>
            </a:r>
            <a:endParaRPr lang="en-US" sz="2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378075"/>
            <a:ext cx="868045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45" y="4518453"/>
            <a:ext cx="68072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0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6200"/>
            <a:ext cx="5700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Spin </a:t>
            </a:r>
            <a:r>
              <a:rPr lang="en-US" sz="32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3200" dirty="0" smtClean="0">
                <a:solidFill>
                  <a:schemeClr val="tx2"/>
                </a:solidFill>
              </a:rPr>
              <a:t> of the Proton</a:t>
            </a:r>
            <a:endParaRPr lang="en-US" sz="3200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99384"/>
              </p:ext>
            </p:extLst>
          </p:nvPr>
        </p:nvGraphicFramePr>
        <p:xfrm>
          <a:off x="297095" y="1039180"/>
          <a:ext cx="8077200" cy="2361566"/>
        </p:xfrm>
        <a:graphic>
          <a:graphicData uri="http://schemas.openxmlformats.org/drawingml/2006/table">
            <a:tbl>
              <a:tblPr/>
              <a:tblGrid>
                <a:gridCol w="533400"/>
                <a:gridCol w="609600"/>
                <a:gridCol w="609600"/>
                <a:gridCol w="609600"/>
                <a:gridCol w="533400"/>
                <a:gridCol w="457200"/>
                <a:gridCol w="457200"/>
                <a:gridCol w="762000"/>
                <a:gridCol w="762000"/>
                <a:gridCol w="609600"/>
                <a:gridCol w="609600"/>
                <a:gridCol w="1524000"/>
              </a:tblGrid>
              <a:tr h="1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O(p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O(p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O(p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LC3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LC4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SSE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BGLMN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HDPV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DPV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Experiment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E1E1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-5.0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data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M1M1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data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E1M2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.98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-0.01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data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M1E2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.98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 data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-3.6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-1.01 ±0.08 ±0.10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p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8.0± 1.8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3396" y="3453829"/>
            <a:ext cx="8001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The </a:t>
            </a:r>
            <a:r>
              <a:rPr lang="en-US" sz="1400" dirty="0" err="1">
                <a:latin typeface="Comic Sans MS" pitchFamily="66" charset="0"/>
                <a:ea typeface="Times New Roman" pitchFamily="18" charset="0"/>
                <a:cs typeface="Arial" charset="0"/>
              </a:rPr>
              <a:t>pion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-pole contribution has been subtracted from the experimental value for </a:t>
            </a:r>
            <a:r>
              <a:rPr lang="en-US" sz="1400" dirty="0" err="1" smtClean="0">
                <a:latin typeface="Symbol" pitchFamily="18" charset="2"/>
                <a:ea typeface="Times New Roman" pitchFamily="18" charset="0"/>
                <a:cs typeface="Arial" charset="0"/>
              </a:rPr>
              <a:t>g</a:t>
            </a:r>
            <a:r>
              <a:rPr lang="en-US" sz="1400" baseline="-30000" dirty="0" err="1" smtClean="0">
                <a:latin typeface="Symbol" pitchFamily="18" charset="2"/>
                <a:ea typeface="Times New Roman" pitchFamily="18" charset="0"/>
                <a:cs typeface="Arial" charset="0"/>
              </a:rPr>
              <a:t>p</a:t>
            </a:r>
            <a:endParaRPr lang="en-US" sz="1400" dirty="0" smtClean="0"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Calculations 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labeled O(</a:t>
            </a:r>
            <a:r>
              <a:rPr lang="en-US" sz="1400" dirty="0" err="1">
                <a:latin typeface="Comic Sans MS" pitchFamily="66" charset="0"/>
                <a:ea typeface="Times New Roman" pitchFamily="18" charset="0"/>
                <a:cs typeface="Arial" charset="0"/>
              </a:rPr>
              <a:t>p</a:t>
            </a:r>
            <a:r>
              <a:rPr lang="en-US" sz="1400" baseline="30000" dirty="0" err="1">
                <a:latin typeface="Comic Sans MS" pitchFamily="66" charset="0"/>
                <a:ea typeface="Times New Roman" pitchFamily="18" charset="0"/>
                <a:cs typeface="Arial" charset="0"/>
              </a:rPr>
              <a:t>n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) are </a:t>
            </a:r>
            <a:r>
              <a:rPr lang="en-US" sz="1400" dirty="0" err="1" smtClean="0">
                <a:latin typeface="Comic Sans MS" pitchFamily="66" charset="0"/>
                <a:ea typeface="Times New Roman" pitchFamily="18" charset="0"/>
                <a:cs typeface="Arial" charset="0"/>
              </a:rPr>
              <a:t>ChPT</a:t>
            </a:r>
            <a:endParaRPr lang="en-US" sz="1400" dirty="0" smtClean="0">
              <a:latin typeface="Comic Sans MS" pitchFamily="66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LC3 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and LC4 are O(p</a:t>
            </a:r>
            <a:r>
              <a:rPr lang="en-US" sz="1400" baseline="30000" dirty="0">
                <a:latin typeface="Comic Sans MS" pitchFamily="66" charset="0"/>
                <a:ea typeface="Times New Roman" pitchFamily="18" charset="0"/>
                <a:cs typeface="Arial" charset="0"/>
              </a:rPr>
              <a:t>3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) and O(p</a:t>
            </a:r>
            <a:r>
              <a:rPr lang="en-US" sz="1400" baseline="30000" dirty="0">
                <a:latin typeface="Comic Sans MS" pitchFamily="66" charset="0"/>
                <a:ea typeface="Times New Roman" pitchFamily="18" charset="0"/>
                <a:cs typeface="Arial" charset="0"/>
              </a:rPr>
              <a:t>4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) Lorentz invariant </a:t>
            </a:r>
            <a:r>
              <a:rPr lang="en-US" sz="1400" dirty="0" err="1">
                <a:latin typeface="Comic Sans MS" pitchFamily="66" charset="0"/>
                <a:ea typeface="Times New Roman" pitchFamily="18" charset="0"/>
                <a:cs typeface="Arial" charset="0"/>
              </a:rPr>
              <a:t>ChPT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 </a:t>
            </a: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calculations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SSE 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is small scale </a:t>
            </a: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expansion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Other </a:t>
            </a:r>
            <a:r>
              <a:rPr lang="en-US" sz="1400" dirty="0">
                <a:latin typeface="Comic Sans MS" pitchFamily="66" charset="0"/>
                <a:ea typeface="Times New Roman" pitchFamily="18" charset="0"/>
                <a:cs typeface="Arial" charset="0"/>
              </a:rPr>
              <a:t>calculations are dispersion </a:t>
            </a: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theory</a:t>
            </a:r>
          </a:p>
          <a:p>
            <a:pPr algn="just" eaLnBrk="0" hangingPunct="0">
              <a:lnSpc>
                <a:spcPct val="150000"/>
              </a:lnSpc>
            </a:pPr>
            <a:r>
              <a:rPr lang="en-US" sz="1400" dirty="0" smtClean="0">
                <a:latin typeface="Comic Sans MS" pitchFamily="66" charset="0"/>
                <a:ea typeface="Times New Roman" pitchFamily="18" charset="0"/>
                <a:cs typeface="Arial" charset="0"/>
              </a:rPr>
              <a:t>Lattice QCD calculation by Detmold is in progress</a:t>
            </a:r>
            <a:endParaRPr lang="en-US" sz="1400" dirty="0">
              <a:latin typeface="Comic Sans MS" pitchFamily="66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6200"/>
            <a:ext cx="6806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Spin </a:t>
            </a:r>
            <a:r>
              <a:rPr lang="en-US" sz="32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3200" dirty="0" smtClean="0">
                <a:solidFill>
                  <a:schemeClr val="tx2"/>
                </a:solidFill>
              </a:rPr>
              <a:t> of the Proton: HIGS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371600"/>
            <a:ext cx="3344863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3344863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7"/>
          <p:cNvSpPr>
            <a:spLocks noChangeArrowheads="1"/>
          </p:cNvSpPr>
          <p:nvPr/>
        </p:nvSpPr>
        <p:spPr bwMode="auto">
          <a:xfrm rot="10800000">
            <a:off x="3841750" y="2141538"/>
            <a:ext cx="1066800" cy="152400"/>
          </a:xfrm>
          <a:prstGeom prst="rightArrow">
            <a:avLst>
              <a:gd name="adj1" fmla="val 50000"/>
              <a:gd name="adj2" fmla="val 187509"/>
            </a:avLst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7A00"/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267200" y="2057400"/>
            <a:ext cx="304800" cy="304800"/>
          </a:xfrm>
          <a:prstGeom prst="ellipse">
            <a:avLst/>
          </a:prstGeom>
          <a:solidFill>
            <a:srgbClr val="00CCFF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007A99"/>
            </a:prstShdw>
          </a:effectLst>
        </p:spPr>
        <p:txBody>
          <a:bodyPr wrap="none" anchor="ctr"/>
          <a:lstStyle/>
          <a:p>
            <a:endParaRPr lang="en-US">
              <a:solidFill>
                <a:schemeClr val="hlink"/>
              </a:solidFill>
              <a:latin typeface="Calibri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 rot="-5400000">
            <a:off x="3556793" y="2844007"/>
            <a:ext cx="1725613" cy="762000"/>
            <a:chOff x="1745" y="1440"/>
            <a:chExt cx="1087" cy="289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979" y="1440"/>
              <a:ext cx="707" cy="289"/>
              <a:chOff x="576" y="2016"/>
              <a:chExt cx="5184" cy="769"/>
            </a:xfrm>
          </p:grpSpPr>
          <p:grpSp>
            <p:nvGrpSpPr>
              <p:cNvPr id="18" name="Group 7"/>
              <p:cNvGrpSpPr>
                <a:grpSpLocks/>
              </p:cNvGrpSpPr>
              <p:nvPr/>
            </p:nvGrpSpPr>
            <p:grpSpPr bwMode="auto">
              <a:xfrm>
                <a:off x="4028" y="2016"/>
                <a:ext cx="1732" cy="769"/>
                <a:chOff x="432" y="1584"/>
                <a:chExt cx="1732" cy="769"/>
              </a:xfrm>
            </p:grpSpPr>
            <p:sp>
              <p:nvSpPr>
                <p:cNvPr id="29" name="Arc 8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0" name="Arc 9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1" name="Arc 10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32" name="Arc 11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9" name="Group 15"/>
              <p:cNvGrpSpPr>
                <a:grpSpLocks/>
              </p:cNvGrpSpPr>
              <p:nvPr/>
            </p:nvGrpSpPr>
            <p:grpSpPr bwMode="auto">
              <a:xfrm>
                <a:off x="2300" y="2016"/>
                <a:ext cx="1732" cy="769"/>
                <a:chOff x="432" y="1584"/>
                <a:chExt cx="1732" cy="769"/>
              </a:xfrm>
            </p:grpSpPr>
            <p:sp>
              <p:nvSpPr>
                <p:cNvPr id="25" name="Arc 13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6" name="Arc 14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7" name="Arc 15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" name="Arc 16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>
                <a:off x="576" y="2016"/>
                <a:ext cx="1732" cy="769"/>
                <a:chOff x="432" y="1584"/>
                <a:chExt cx="1732" cy="769"/>
              </a:xfrm>
            </p:grpSpPr>
            <p:sp>
              <p:nvSpPr>
                <p:cNvPr id="21" name="Arc 18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2" name="Arc 19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3" name="Arc 20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4" name="Arc 21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1746" y="1436"/>
              <a:ext cx="233" cy="288"/>
              <a:chOff x="432" y="1584"/>
              <a:chExt cx="1732" cy="769"/>
            </a:xfrm>
          </p:grpSpPr>
          <p:sp>
            <p:nvSpPr>
              <p:cNvPr id="14" name="Arc 23"/>
              <p:cNvSpPr>
                <a:spLocks/>
              </p:cNvSpPr>
              <p:nvPr/>
            </p:nvSpPr>
            <p:spPr bwMode="auto">
              <a:xfrm>
                <a:off x="1728" y="1777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Arc 24"/>
              <p:cNvSpPr>
                <a:spLocks/>
              </p:cNvSpPr>
              <p:nvPr/>
            </p:nvSpPr>
            <p:spPr bwMode="auto">
              <a:xfrm flipH="1">
                <a:off x="1296" y="1776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6" name="Arc 25"/>
              <p:cNvSpPr>
                <a:spLocks/>
              </p:cNvSpPr>
              <p:nvPr/>
            </p:nvSpPr>
            <p:spPr bwMode="auto">
              <a:xfrm flipV="1">
                <a:off x="864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7" name="Arc 26"/>
              <p:cNvSpPr>
                <a:spLocks/>
              </p:cNvSpPr>
              <p:nvPr/>
            </p:nvSpPr>
            <p:spPr bwMode="auto">
              <a:xfrm flipH="1" flipV="1">
                <a:off x="432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3" name="Line 27"/>
            <p:cNvSpPr>
              <a:spLocks noChangeShapeType="1"/>
            </p:cNvSpPr>
            <p:nvPr/>
          </p:nvSpPr>
          <p:spPr bwMode="auto">
            <a:xfrm>
              <a:off x="2688" y="1584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AutoShape 53"/>
          <p:cNvSpPr>
            <a:spLocks noChangeArrowheads="1"/>
          </p:cNvSpPr>
          <p:nvPr/>
        </p:nvSpPr>
        <p:spPr bwMode="auto">
          <a:xfrm rot="5400000" flipH="1">
            <a:off x="4281488" y="3810000"/>
            <a:ext cx="762000" cy="457200"/>
          </a:xfrm>
          <a:prstGeom prst="curvedDownArrow">
            <a:avLst>
              <a:gd name="adj1" fmla="val 33333"/>
              <a:gd name="adj2" fmla="val 66667"/>
              <a:gd name="adj3" fmla="val 33333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4" name="Group 28"/>
          <p:cNvGrpSpPr>
            <a:grpSpLocks/>
          </p:cNvGrpSpPr>
          <p:nvPr/>
        </p:nvGrpSpPr>
        <p:grpSpPr bwMode="auto">
          <a:xfrm>
            <a:off x="4419600" y="1828800"/>
            <a:ext cx="1725613" cy="762000"/>
            <a:chOff x="1745" y="1440"/>
            <a:chExt cx="1087" cy="289"/>
          </a:xfrm>
        </p:grpSpPr>
        <p:grpSp>
          <p:nvGrpSpPr>
            <p:cNvPr id="35" name="Group 29"/>
            <p:cNvGrpSpPr>
              <a:grpSpLocks/>
            </p:cNvGrpSpPr>
            <p:nvPr/>
          </p:nvGrpSpPr>
          <p:grpSpPr bwMode="auto">
            <a:xfrm>
              <a:off x="1977" y="1440"/>
              <a:ext cx="707" cy="289"/>
              <a:chOff x="576" y="2016"/>
              <a:chExt cx="5184" cy="769"/>
            </a:xfrm>
          </p:grpSpPr>
          <p:grpSp>
            <p:nvGrpSpPr>
              <p:cNvPr id="42" name="Group 30"/>
              <p:cNvGrpSpPr>
                <a:grpSpLocks/>
              </p:cNvGrpSpPr>
              <p:nvPr/>
            </p:nvGrpSpPr>
            <p:grpSpPr bwMode="auto">
              <a:xfrm>
                <a:off x="4028" y="2016"/>
                <a:ext cx="1732" cy="769"/>
                <a:chOff x="432" y="1584"/>
                <a:chExt cx="1732" cy="769"/>
              </a:xfrm>
            </p:grpSpPr>
            <p:sp>
              <p:nvSpPr>
                <p:cNvPr id="53" name="Arc 31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4" name="Arc 32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5" name="Arc 33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6" name="Arc 34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3" name="Group 42"/>
              <p:cNvGrpSpPr>
                <a:grpSpLocks/>
              </p:cNvGrpSpPr>
              <p:nvPr/>
            </p:nvGrpSpPr>
            <p:grpSpPr bwMode="auto">
              <a:xfrm>
                <a:off x="2300" y="2016"/>
                <a:ext cx="1732" cy="769"/>
                <a:chOff x="432" y="1584"/>
                <a:chExt cx="1732" cy="769"/>
              </a:xfrm>
            </p:grpSpPr>
            <p:sp>
              <p:nvSpPr>
                <p:cNvPr id="49" name="Arc 36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0" name="Arc 37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1" name="Arc 38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2" name="Arc 39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44" name="Group 40"/>
              <p:cNvGrpSpPr>
                <a:grpSpLocks/>
              </p:cNvGrpSpPr>
              <p:nvPr/>
            </p:nvGrpSpPr>
            <p:grpSpPr bwMode="auto">
              <a:xfrm>
                <a:off x="576" y="2016"/>
                <a:ext cx="1732" cy="769"/>
                <a:chOff x="432" y="1584"/>
                <a:chExt cx="1732" cy="769"/>
              </a:xfrm>
            </p:grpSpPr>
            <p:sp>
              <p:nvSpPr>
                <p:cNvPr id="45" name="Arc 41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6" name="Arc 42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7" name="Arc 43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8" name="Arc 44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36" name="Group 45"/>
            <p:cNvGrpSpPr>
              <a:grpSpLocks/>
            </p:cNvGrpSpPr>
            <p:nvPr/>
          </p:nvGrpSpPr>
          <p:grpSpPr bwMode="auto">
            <a:xfrm>
              <a:off x="1748" y="1434"/>
              <a:ext cx="233" cy="288"/>
              <a:chOff x="432" y="1584"/>
              <a:chExt cx="1732" cy="769"/>
            </a:xfrm>
          </p:grpSpPr>
          <p:sp>
            <p:nvSpPr>
              <p:cNvPr id="38" name="Arc 46"/>
              <p:cNvSpPr>
                <a:spLocks/>
              </p:cNvSpPr>
              <p:nvPr/>
            </p:nvSpPr>
            <p:spPr bwMode="auto">
              <a:xfrm>
                <a:off x="1728" y="1777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9" name="Arc 47"/>
              <p:cNvSpPr>
                <a:spLocks/>
              </p:cNvSpPr>
              <p:nvPr/>
            </p:nvSpPr>
            <p:spPr bwMode="auto">
              <a:xfrm flipH="1">
                <a:off x="1296" y="1776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0" name="Arc 48"/>
              <p:cNvSpPr>
                <a:spLocks/>
              </p:cNvSpPr>
              <p:nvPr/>
            </p:nvSpPr>
            <p:spPr bwMode="auto">
              <a:xfrm flipV="1">
                <a:off x="864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1" name="Arc 49"/>
              <p:cNvSpPr>
                <a:spLocks/>
              </p:cNvSpPr>
              <p:nvPr/>
            </p:nvSpPr>
            <p:spPr bwMode="auto">
              <a:xfrm flipH="1" flipV="1">
                <a:off x="432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37" name="Line 50"/>
            <p:cNvSpPr>
              <a:spLocks noChangeShapeType="1"/>
            </p:cNvSpPr>
            <p:nvPr/>
          </p:nvSpPr>
          <p:spPr bwMode="auto">
            <a:xfrm>
              <a:off x="2688" y="1584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TextBox 95"/>
          <p:cNvSpPr txBox="1">
            <a:spLocks noChangeArrowheads="1"/>
          </p:cNvSpPr>
          <p:nvPr/>
        </p:nvSpPr>
        <p:spPr bwMode="auto">
          <a:xfrm>
            <a:off x="3733800" y="4495800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omic Sans MS" pitchFamily="66" charset="0"/>
              </a:rPr>
              <a:t>- photon helicity</a:t>
            </a:r>
          </a:p>
        </p:txBody>
      </p:sp>
      <p:graphicFrame>
        <p:nvGraphicFramePr>
          <p:cNvPr id="58" name="Object 3"/>
          <p:cNvGraphicFramePr>
            <a:graphicFrameLocks noChangeAspect="1"/>
          </p:cNvGraphicFramePr>
          <p:nvPr/>
        </p:nvGraphicFramePr>
        <p:xfrm>
          <a:off x="1114425" y="4800600"/>
          <a:ext cx="20383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4" imgW="1307880" imgH="457200" progId="Equation.3">
                  <p:embed/>
                </p:oleObj>
              </mc:Choice>
              <mc:Fallback>
                <p:oleObj name="Equation" r:id="rId4" imgW="1307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4800600"/>
                        <a:ext cx="2038350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4"/>
          <p:cNvGraphicFramePr>
            <a:graphicFrameLocks noChangeAspect="1"/>
          </p:cNvGraphicFramePr>
          <p:nvPr/>
        </p:nvGraphicFramePr>
        <p:xfrm>
          <a:off x="3429000" y="5257800"/>
          <a:ext cx="2035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Equation" r:id="rId6" imgW="1168200" imgH="393480" progId="Equation.3">
                  <p:embed/>
                </p:oleObj>
              </mc:Choice>
              <mc:Fallback>
                <p:oleObj name="Equation" r:id="rId6" imgW="1168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257800"/>
                        <a:ext cx="2035175" cy="685800"/>
                      </a:xfrm>
                      <a:prstGeom prst="rect">
                        <a:avLst/>
                      </a:prstGeom>
                      <a:solidFill>
                        <a:srgbClr val="FFCC00">
                          <a:alpha val="46001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7"/>
          <p:cNvSpPr txBox="1">
            <a:spLocks noChangeArrowheads="1"/>
          </p:cNvSpPr>
          <p:nvPr/>
        </p:nvSpPr>
        <p:spPr bwMode="auto">
          <a:xfrm>
            <a:off x="381000" y="60960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Assuming HINDA left-right acceptance matching </a:t>
            </a:r>
            <a:r>
              <a:rPr lang="en-US" sz="1600" dirty="0">
                <a:latin typeface="Comic Sans MS" pitchFamily="66" charset="0"/>
              </a:rPr>
              <a:t>at the level of 10%, </a:t>
            </a:r>
            <a:r>
              <a:rPr lang="en-US" sz="1600" dirty="0" smtClean="0">
                <a:latin typeface="Comic Sans MS" pitchFamily="66" charset="0"/>
              </a:rPr>
              <a:t>the resulting error </a:t>
            </a:r>
            <a:r>
              <a:rPr lang="en-US" sz="1600" dirty="0">
                <a:latin typeface="Comic Sans MS" pitchFamily="66" charset="0"/>
              </a:rPr>
              <a:t>in </a:t>
            </a:r>
            <a:r>
              <a:rPr lang="en-US" sz="1600" dirty="0">
                <a:latin typeface="Symbol" pitchFamily="18" charset="2"/>
              </a:rPr>
              <a:t>S</a:t>
            </a:r>
            <a:r>
              <a:rPr lang="en-US" sz="1600" baseline="-25000" dirty="0">
                <a:latin typeface="Comic Sans MS" pitchFamily="66" charset="0"/>
              </a:rPr>
              <a:t>2x</a:t>
            </a:r>
            <a:r>
              <a:rPr lang="en-US" sz="1600" dirty="0">
                <a:latin typeface="Comic Sans MS" pitchFamily="66" charset="0"/>
              </a:rPr>
              <a:t> is at the level of 0.001 </a:t>
            </a:r>
            <a:r>
              <a:rPr lang="en-US" sz="1600" dirty="0" smtClean="0">
                <a:latin typeface="Comic Sans MS" pitchFamily="66" charset="0"/>
              </a:rPr>
              <a:t> </a:t>
            </a:r>
            <a:endParaRPr lang="en-US" sz="1600" dirty="0">
              <a:latin typeface="Comic Sans MS" pitchFamily="66" charset="0"/>
            </a:endParaRPr>
          </a:p>
        </p:txBody>
      </p:sp>
      <p:graphicFrame>
        <p:nvGraphicFramePr>
          <p:cNvPr id="61" name="Object 5"/>
          <p:cNvGraphicFramePr>
            <a:graphicFrameLocks noChangeAspect="1"/>
          </p:cNvGraphicFramePr>
          <p:nvPr/>
        </p:nvGraphicFramePr>
        <p:xfrm>
          <a:off x="5762625" y="4791075"/>
          <a:ext cx="2038350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Equation" r:id="rId8" imgW="1307880" imgH="457200" progId="Equation.3">
                  <p:embed/>
                </p:oleObj>
              </mc:Choice>
              <mc:Fallback>
                <p:oleObj name="Equation" r:id="rId8" imgW="1307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25" y="4791075"/>
                        <a:ext cx="2038350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297" y="896034"/>
            <a:ext cx="835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Details: On Mainz results and HIGS plans: Rory </a:t>
            </a:r>
            <a:r>
              <a:rPr lang="en-US" dirty="0" err="1" smtClean="0"/>
              <a:t>Miskimen</a:t>
            </a:r>
            <a:r>
              <a:rPr lang="en-US" dirty="0" smtClean="0"/>
              <a:t>, Hadron Structure Working Group, Monday 6</a:t>
            </a:r>
            <a:r>
              <a:rPr lang="en-US" baseline="30000" dirty="0" smtClean="0"/>
              <a:t>th</a:t>
            </a:r>
            <a:r>
              <a:rPr lang="en-US" dirty="0" smtClean="0"/>
              <a:t>, at 15:20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6200"/>
            <a:ext cx="6806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Spin </a:t>
            </a:r>
            <a:r>
              <a:rPr lang="en-US" sz="32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3200" dirty="0" smtClean="0">
                <a:solidFill>
                  <a:schemeClr val="tx2"/>
                </a:solidFill>
              </a:rPr>
              <a:t> of the Proton: HIGS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678"/>
            <a:ext cx="3962400" cy="304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533400" y="3657600"/>
          <a:ext cx="7391400" cy="1066800"/>
        </p:xfrm>
        <a:graphic>
          <a:graphicData uri="http://schemas.openxmlformats.org/drawingml/2006/table">
            <a:tbl>
              <a:tblPr/>
              <a:tblGrid>
                <a:gridCol w="719517"/>
                <a:gridCol w="850338"/>
                <a:gridCol w="981159"/>
                <a:gridCol w="850338"/>
                <a:gridCol w="392464"/>
                <a:gridCol w="1046570"/>
                <a:gridCol w="1046570"/>
                <a:gridCol w="1504444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Full Inten.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Bunches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Coll. Dia.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D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Intensity on target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Polarization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Beam time on target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≥1×10</a:t>
                      </a:r>
                      <a:r>
                        <a:rPr kumimoji="0" lang="en-US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≥2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mm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5×10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 circular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hours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611980"/>
              </p:ext>
            </p:extLst>
          </p:nvPr>
        </p:nvGraphicFramePr>
        <p:xfrm>
          <a:off x="533400" y="4724400"/>
          <a:ext cx="7696200" cy="1752600"/>
        </p:xfrm>
        <a:graphic>
          <a:graphicData uri="http://schemas.openxmlformats.org/drawingml/2006/table">
            <a:tbl>
              <a:tblPr/>
              <a:tblGrid>
                <a:gridCol w="685800"/>
                <a:gridCol w="2819400"/>
                <a:gridCol w="1524000"/>
                <a:gridCol w="1295400"/>
                <a:gridCol w="13716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Angle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Effective Spin Polarizability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Error in effective SP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Error in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E1E1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+g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M1M1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Error in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E1E1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6075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6075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≈1.0×10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346075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2.1×10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2.1×10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772916"/>
              </p:ext>
            </p:extLst>
          </p:nvPr>
        </p:nvGraphicFramePr>
        <p:xfrm>
          <a:off x="1295400" y="5334000"/>
          <a:ext cx="2557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8" name="Equation" r:id="rId4" imgW="1917360" imgH="228600" progId="Equation.3">
                  <p:embed/>
                </p:oleObj>
              </mc:Choice>
              <mc:Fallback>
                <p:oleObj name="Equation" r:id="rId4" imgW="1917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34000"/>
                        <a:ext cx="2557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574527"/>
              </p:ext>
            </p:extLst>
          </p:nvPr>
        </p:nvGraphicFramePr>
        <p:xfrm>
          <a:off x="1295400" y="5715000"/>
          <a:ext cx="2693988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9" name="Equation" r:id="rId6" imgW="1904760" imgH="228600" progId="Equation.3">
                  <p:embed/>
                </p:oleObj>
              </mc:Choice>
              <mc:Fallback>
                <p:oleObj name="Equation" r:id="rId6" imgW="190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715000"/>
                        <a:ext cx="2693988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564877"/>
              </p:ext>
            </p:extLst>
          </p:nvPr>
        </p:nvGraphicFramePr>
        <p:xfrm>
          <a:off x="1295400" y="6172200"/>
          <a:ext cx="2684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0" name="Equation" r:id="rId8" imgW="2006280" imgH="228600" progId="Equation.3">
                  <p:embed/>
                </p:oleObj>
              </mc:Choice>
              <mc:Fallback>
                <p:oleObj name="Equation" r:id="rId8" imgW="2006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6172200"/>
                        <a:ext cx="2684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" name="Picture 73" descr="E_scattered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762000"/>
            <a:ext cx="41399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461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38200"/>
            <a:ext cx="5715000" cy="2749550"/>
            <a:chOff x="1818" y="11592"/>
            <a:chExt cx="8760" cy="4092"/>
          </a:xfrm>
        </p:grpSpPr>
        <p:pic>
          <p:nvPicPr>
            <p:cNvPr id="3" name="Picture 14" descr="Description: DSC_00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98" y="11604"/>
              <a:ext cx="6179" cy="2256"/>
            </a:xfrm>
            <a:prstGeom prst="rect">
              <a:avLst/>
            </a:prstGeom>
            <a:noFill/>
          </p:spPr>
        </p:pic>
        <p:pic>
          <p:nvPicPr>
            <p:cNvPr id="4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18" y="11592"/>
              <a:ext cx="2605" cy="4092"/>
            </a:xfrm>
            <a:prstGeom prst="rect">
              <a:avLst/>
            </a:prstGeom>
            <a:noFill/>
          </p:spPr>
        </p:pic>
        <p:pic>
          <p:nvPicPr>
            <p:cNvPr id="5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8" y="13848"/>
              <a:ext cx="6180" cy="1800"/>
            </a:xfrm>
            <a:prstGeom prst="rect">
              <a:avLst/>
            </a:prstGeom>
            <a:noFill/>
          </p:spPr>
        </p:pic>
      </p:grpSp>
      <p:pic>
        <p:nvPicPr>
          <p:cNvPr id="6" name="Picture 5" descr="DSCN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914400"/>
            <a:ext cx="3505200" cy="26289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3629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057400" y="20574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dobe Heiti Std R" pitchFamily="34" charset="-128"/>
              </a:rPr>
              <a:t>Wave shifting fibers wound onto quartz mixing chamber</a:t>
            </a:r>
            <a:endParaRPr lang="en-US" sz="1200" b="1" dirty="0">
              <a:solidFill>
                <a:srgbClr val="FF0000"/>
              </a:solidFill>
              <a:latin typeface="Adobe Heiti Std R" pitchFamily="34" charset="-128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124200" y="3733800"/>
            <a:ext cx="3020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dobe Heiti Std R" pitchFamily="34" charset="-128"/>
              </a:rPr>
              <a:t>Low temperature APD development</a:t>
            </a:r>
            <a:endParaRPr lang="en-US" sz="1400" b="1" dirty="0">
              <a:solidFill>
                <a:srgbClr val="FF0000"/>
              </a:solidFill>
              <a:latin typeface="Adobe Heiti Std R" pitchFamily="34" charset="-128"/>
            </a:endParaRP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6324600" y="1295400"/>
            <a:ext cx="17716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dobe Heiti Std R" pitchFamily="34" charset="-128"/>
              </a:rPr>
              <a:t>Quartz mixing chamber</a:t>
            </a:r>
            <a:endParaRPr lang="en-US" sz="1200" b="1" dirty="0">
              <a:solidFill>
                <a:srgbClr val="FF0000"/>
              </a:solidFill>
              <a:latin typeface="Adobe Heiti Std R" pitchFamily="34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219200"/>
            <a:ext cx="1981200" cy="304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smtClean="0">
                <a:solidFill>
                  <a:srgbClr val="FF0000"/>
                </a:solidFill>
                <a:latin typeface="Adobe Heiti Std R" pitchFamily="34" charset="-128"/>
                <a:ea typeface="Adobe Heiti Std R" pitchFamily="34" charset="-128"/>
              </a:rPr>
              <a:t>Prototype scintillator target</a:t>
            </a:r>
            <a:endParaRPr lang="en-US" sz="1200" b="1" dirty="0" smtClean="0">
              <a:solidFill>
                <a:srgbClr val="FF0000"/>
              </a:solidFill>
              <a:latin typeface="Adobe Heiti Std R" pitchFamily="34" charset="-128"/>
              <a:ea typeface="Adobe Heiti Std R" pitchFamily="34" charset="-128"/>
            </a:endParaRPr>
          </a:p>
        </p:txBody>
      </p:sp>
      <p:pic>
        <p:nvPicPr>
          <p:cNvPr id="12" name="Picture 11" descr="Fig 5.ep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9067" y="4038600"/>
            <a:ext cx="2866933" cy="2547475"/>
          </a:xfrm>
          <a:prstGeom prst="rect">
            <a:avLst/>
          </a:prstGeom>
        </p:spPr>
      </p:pic>
      <p:pic>
        <p:nvPicPr>
          <p:cNvPr id="13" name="Picture 12" descr="Fig 11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911033"/>
            <a:ext cx="2971801" cy="2946967"/>
          </a:xfrm>
          <a:prstGeom prst="rect">
            <a:avLst/>
          </a:prstGeom>
        </p:spPr>
      </p:pic>
      <p:pic>
        <p:nvPicPr>
          <p:cNvPr id="14" name="Picture 13" descr="Fig 2.eps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114800"/>
            <a:ext cx="3429000" cy="20754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76200"/>
            <a:ext cx="7719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HIGS: Transverse Polarized Scintillating Target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598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TUNL/HIGS Across Distance Scales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3" y="625015"/>
            <a:ext cx="3745031" cy="28938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08" y="4419600"/>
            <a:ext cx="2343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27" descr="4H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852759"/>
            <a:ext cx="2438400" cy="2438400"/>
          </a:xfrm>
          <a:prstGeom prst="rect">
            <a:avLst/>
          </a:prstGeom>
          <a:noFill/>
        </p:spPr>
      </p:pic>
      <p:pic>
        <p:nvPicPr>
          <p:cNvPr id="24584" name="Picture 8" descr="http://astronomyonline.org/Stars/Images/MassiveStarLifecyc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267200"/>
            <a:ext cx="4286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3508629"/>
            <a:ext cx="5802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Physics of Hadrons to Physics of Nuclei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58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2265276"/>
            <a:ext cx="5867400" cy="4592724"/>
          </a:xfrm>
          <a:prstGeom prst="rect">
            <a:avLst/>
          </a:prstGeom>
        </p:spPr>
      </p:pic>
      <p:sp>
        <p:nvSpPr>
          <p:cNvPr id="3" name="AutoShape 57"/>
          <p:cNvSpPr>
            <a:spLocks noChangeArrowheads="1"/>
          </p:cNvSpPr>
          <p:nvPr/>
        </p:nvSpPr>
        <p:spPr bwMode="auto">
          <a:xfrm rot="-5400000">
            <a:off x="6225342" y="1684780"/>
            <a:ext cx="1066800" cy="152400"/>
          </a:xfrm>
          <a:prstGeom prst="rightArrow">
            <a:avLst>
              <a:gd name="adj1" fmla="val 50000"/>
              <a:gd name="adj2" fmla="val 187509"/>
            </a:avLst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7A00"/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606342" y="1672080"/>
            <a:ext cx="304800" cy="304800"/>
          </a:xfrm>
          <a:prstGeom prst="ellipse">
            <a:avLst/>
          </a:prstGeom>
          <a:solidFill>
            <a:srgbClr val="00CCFF"/>
          </a:solidFill>
          <a:ln w="9525" algn="ctr">
            <a:noFill/>
            <a:round/>
            <a:headEnd/>
            <a:tailEnd/>
          </a:ln>
          <a:effectLst>
            <a:prstShdw prst="shdw17" dist="17961" dir="2700000">
              <a:srgbClr val="007A99"/>
            </a:prstShdw>
          </a:effectLst>
        </p:spPr>
        <p:txBody>
          <a:bodyPr wrap="none" anchor="ctr"/>
          <a:lstStyle/>
          <a:p>
            <a:endParaRPr lang="en-US">
              <a:solidFill>
                <a:schemeClr val="hlink"/>
              </a:solidFill>
              <a:latin typeface="Calibri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853742" y="1443480"/>
            <a:ext cx="1725613" cy="762000"/>
            <a:chOff x="1745" y="1440"/>
            <a:chExt cx="1087" cy="289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981" y="1440"/>
              <a:ext cx="707" cy="289"/>
              <a:chOff x="576" y="2016"/>
              <a:chExt cx="5184" cy="769"/>
            </a:xfrm>
          </p:grpSpPr>
          <p:grpSp>
            <p:nvGrpSpPr>
              <p:cNvPr id="13" name="Group 7"/>
              <p:cNvGrpSpPr>
                <a:grpSpLocks/>
              </p:cNvGrpSpPr>
              <p:nvPr/>
            </p:nvGrpSpPr>
            <p:grpSpPr bwMode="auto">
              <a:xfrm>
                <a:off x="4028" y="2016"/>
                <a:ext cx="1732" cy="769"/>
                <a:chOff x="432" y="1584"/>
                <a:chExt cx="1732" cy="769"/>
              </a:xfrm>
            </p:grpSpPr>
            <p:sp>
              <p:nvSpPr>
                <p:cNvPr id="24" name="Arc 8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5" name="Arc 9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6" name="Arc 10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7" name="Arc 11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2300" y="2016"/>
                <a:ext cx="1732" cy="769"/>
                <a:chOff x="432" y="1584"/>
                <a:chExt cx="1732" cy="769"/>
              </a:xfrm>
            </p:grpSpPr>
            <p:sp>
              <p:nvSpPr>
                <p:cNvPr id="20" name="Arc 13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1" name="Arc 14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2" name="Arc 15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3" name="Arc 16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5" name="Group 17"/>
              <p:cNvGrpSpPr>
                <a:grpSpLocks/>
              </p:cNvGrpSpPr>
              <p:nvPr/>
            </p:nvGrpSpPr>
            <p:grpSpPr bwMode="auto">
              <a:xfrm>
                <a:off x="576" y="2016"/>
                <a:ext cx="1732" cy="769"/>
                <a:chOff x="432" y="1584"/>
                <a:chExt cx="1732" cy="769"/>
              </a:xfrm>
            </p:grpSpPr>
            <p:sp>
              <p:nvSpPr>
                <p:cNvPr id="16" name="Arc 18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7" name="Arc 19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8" name="Arc 20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9" name="Arc 21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1745" y="1440"/>
              <a:ext cx="236" cy="289"/>
              <a:chOff x="432" y="1584"/>
              <a:chExt cx="1732" cy="769"/>
            </a:xfrm>
          </p:grpSpPr>
          <p:sp>
            <p:nvSpPr>
              <p:cNvPr id="9" name="Arc 23"/>
              <p:cNvSpPr>
                <a:spLocks/>
              </p:cNvSpPr>
              <p:nvPr/>
            </p:nvSpPr>
            <p:spPr bwMode="auto">
              <a:xfrm>
                <a:off x="1728" y="1777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" name="Arc 24"/>
              <p:cNvSpPr>
                <a:spLocks/>
              </p:cNvSpPr>
              <p:nvPr/>
            </p:nvSpPr>
            <p:spPr bwMode="auto">
              <a:xfrm flipH="1">
                <a:off x="1296" y="1776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1" name="Arc 25"/>
              <p:cNvSpPr>
                <a:spLocks/>
              </p:cNvSpPr>
              <p:nvPr/>
            </p:nvSpPr>
            <p:spPr bwMode="auto">
              <a:xfrm flipV="1">
                <a:off x="864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2" name="Arc 26"/>
              <p:cNvSpPr>
                <a:spLocks/>
              </p:cNvSpPr>
              <p:nvPr/>
            </p:nvSpPr>
            <p:spPr bwMode="auto">
              <a:xfrm flipH="1" flipV="1">
                <a:off x="432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2688" y="1584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/>
          </p:cNvGrpSpPr>
          <p:nvPr/>
        </p:nvGrpSpPr>
        <p:grpSpPr bwMode="auto">
          <a:xfrm rot="-1728747">
            <a:off x="6758742" y="1019264"/>
            <a:ext cx="1725613" cy="762000"/>
            <a:chOff x="1745" y="1440"/>
            <a:chExt cx="1087" cy="289"/>
          </a:xfrm>
        </p:grpSpPr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1981" y="1440"/>
              <a:ext cx="707" cy="289"/>
              <a:chOff x="576" y="2016"/>
              <a:chExt cx="5184" cy="769"/>
            </a:xfrm>
          </p:grpSpPr>
          <p:grpSp>
            <p:nvGrpSpPr>
              <p:cNvPr id="36" name="Group 30"/>
              <p:cNvGrpSpPr>
                <a:grpSpLocks/>
              </p:cNvGrpSpPr>
              <p:nvPr/>
            </p:nvGrpSpPr>
            <p:grpSpPr bwMode="auto">
              <a:xfrm>
                <a:off x="4028" y="2016"/>
                <a:ext cx="1732" cy="769"/>
                <a:chOff x="432" y="1584"/>
                <a:chExt cx="1732" cy="769"/>
              </a:xfrm>
            </p:grpSpPr>
            <p:sp>
              <p:nvSpPr>
                <p:cNvPr id="47" name="Arc 31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8" name="Arc 32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9" name="Arc 33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50" name="Arc 34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7" name="Group 35"/>
              <p:cNvGrpSpPr>
                <a:grpSpLocks/>
              </p:cNvGrpSpPr>
              <p:nvPr/>
            </p:nvGrpSpPr>
            <p:grpSpPr bwMode="auto">
              <a:xfrm>
                <a:off x="2300" y="2016"/>
                <a:ext cx="1732" cy="769"/>
                <a:chOff x="432" y="1584"/>
                <a:chExt cx="1732" cy="769"/>
              </a:xfrm>
            </p:grpSpPr>
            <p:sp>
              <p:nvSpPr>
                <p:cNvPr id="43" name="Arc 36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4" name="Arc 37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5" name="Arc 38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6" name="Arc 39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8" name="Group 40"/>
              <p:cNvGrpSpPr>
                <a:grpSpLocks/>
              </p:cNvGrpSpPr>
              <p:nvPr/>
            </p:nvGrpSpPr>
            <p:grpSpPr bwMode="auto">
              <a:xfrm>
                <a:off x="576" y="2016"/>
                <a:ext cx="1732" cy="769"/>
                <a:chOff x="432" y="1584"/>
                <a:chExt cx="1732" cy="769"/>
              </a:xfrm>
            </p:grpSpPr>
            <p:sp>
              <p:nvSpPr>
                <p:cNvPr id="39" name="Arc 41"/>
                <p:cNvSpPr>
                  <a:spLocks/>
                </p:cNvSpPr>
                <p:nvPr/>
              </p:nvSpPr>
              <p:spPr bwMode="auto">
                <a:xfrm>
                  <a:off x="1728" y="1777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0" name="Arc 42"/>
                <p:cNvSpPr>
                  <a:spLocks/>
                </p:cNvSpPr>
                <p:nvPr/>
              </p:nvSpPr>
              <p:spPr bwMode="auto">
                <a:xfrm flipH="1">
                  <a:off x="1296" y="1776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1" name="Arc 43"/>
                <p:cNvSpPr>
                  <a:spLocks/>
                </p:cNvSpPr>
                <p:nvPr/>
              </p:nvSpPr>
              <p:spPr bwMode="auto">
                <a:xfrm flipV="1">
                  <a:off x="864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42" name="Arc 44"/>
                <p:cNvSpPr>
                  <a:spLocks/>
                </p:cNvSpPr>
                <p:nvPr/>
              </p:nvSpPr>
              <p:spPr bwMode="auto">
                <a:xfrm flipH="1" flipV="1">
                  <a:off x="432" y="1584"/>
                  <a:ext cx="436" cy="576"/>
                </a:xfrm>
                <a:custGeom>
                  <a:avLst/>
                  <a:gdLst>
                    <a:gd name="T0" fmla="*/ 0 w 16338"/>
                    <a:gd name="T1" fmla="*/ 0 h 21600"/>
                    <a:gd name="T2" fmla="*/ 0 w 16338"/>
                    <a:gd name="T3" fmla="*/ 0 h 21600"/>
                    <a:gd name="T4" fmla="*/ 0 w 16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6338"/>
                    <a:gd name="T10" fmla="*/ 0 h 21600"/>
                    <a:gd name="T11" fmla="*/ 16338 w 16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338" h="21600" fill="none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</a:path>
                    <a:path w="16338" h="21600" stroke="0" extrusionOk="0">
                      <a:moveTo>
                        <a:pt x="-1" y="0"/>
                      </a:moveTo>
                      <a:cubicBezTo>
                        <a:pt x="6272" y="0"/>
                        <a:pt x="12235" y="2726"/>
                        <a:pt x="16338" y="747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30" name="Group 45"/>
            <p:cNvGrpSpPr>
              <a:grpSpLocks/>
            </p:cNvGrpSpPr>
            <p:nvPr/>
          </p:nvGrpSpPr>
          <p:grpSpPr bwMode="auto">
            <a:xfrm>
              <a:off x="1745" y="1440"/>
              <a:ext cx="236" cy="289"/>
              <a:chOff x="432" y="1584"/>
              <a:chExt cx="1732" cy="769"/>
            </a:xfrm>
          </p:grpSpPr>
          <p:sp>
            <p:nvSpPr>
              <p:cNvPr id="32" name="Arc 46"/>
              <p:cNvSpPr>
                <a:spLocks/>
              </p:cNvSpPr>
              <p:nvPr/>
            </p:nvSpPr>
            <p:spPr bwMode="auto">
              <a:xfrm>
                <a:off x="1728" y="1777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3" name="Arc 47"/>
              <p:cNvSpPr>
                <a:spLocks/>
              </p:cNvSpPr>
              <p:nvPr/>
            </p:nvSpPr>
            <p:spPr bwMode="auto">
              <a:xfrm flipH="1">
                <a:off x="1296" y="1776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4" name="Arc 48"/>
              <p:cNvSpPr>
                <a:spLocks/>
              </p:cNvSpPr>
              <p:nvPr/>
            </p:nvSpPr>
            <p:spPr bwMode="auto">
              <a:xfrm flipV="1">
                <a:off x="864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35" name="Arc 49"/>
              <p:cNvSpPr>
                <a:spLocks/>
              </p:cNvSpPr>
              <p:nvPr/>
            </p:nvSpPr>
            <p:spPr bwMode="auto">
              <a:xfrm flipH="1" flipV="1">
                <a:off x="432" y="1584"/>
                <a:ext cx="436" cy="576"/>
              </a:xfrm>
              <a:custGeom>
                <a:avLst/>
                <a:gdLst>
                  <a:gd name="T0" fmla="*/ 0 w 16338"/>
                  <a:gd name="T1" fmla="*/ 0 h 21600"/>
                  <a:gd name="T2" fmla="*/ 0 w 16338"/>
                  <a:gd name="T3" fmla="*/ 0 h 21600"/>
                  <a:gd name="T4" fmla="*/ 0 w 1633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6338"/>
                  <a:gd name="T10" fmla="*/ 0 h 21600"/>
                  <a:gd name="T11" fmla="*/ 16338 w 1633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38" h="21600" fill="none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</a:path>
                  <a:path w="16338" h="21600" stroke="0" extrusionOk="0">
                    <a:moveTo>
                      <a:pt x="-1" y="0"/>
                    </a:moveTo>
                    <a:cubicBezTo>
                      <a:pt x="6272" y="0"/>
                      <a:pt x="12235" y="2726"/>
                      <a:pt x="16338" y="747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31" name="Line 50"/>
            <p:cNvSpPr>
              <a:spLocks noChangeShapeType="1"/>
            </p:cNvSpPr>
            <p:nvPr/>
          </p:nvSpPr>
          <p:spPr bwMode="auto">
            <a:xfrm>
              <a:off x="2688" y="1584"/>
              <a:ext cx="14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AutoShape 53"/>
          <p:cNvSpPr>
            <a:spLocks noChangeArrowheads="1"/>
          </p:cNvSpPr>
          <p:nvPr/>
        </p:nvSpPr>
        <p:spPr bwMode="auto">
          <a:xfrm>
            <a:off x="4548942" y="1367280"/>
            <a:ext cx="762000" cy="457200"/>
          </a:xfrm>
          <a:prstGeom prst="curvedDownArrow">
            <a:avLst>
              <a:gd name="adj1" fmla="val 33333"/>
              <a:gd name="adj2" fmla="val 66667"/>
              <a:gd name="adj3" fmla="val 33333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5130"/>
            <a:ext cx="3581401" cy="2387600"/>
          </a:xfrm>
          <a:prstGeom prst="rect">
            <a:avLst/>
          </a:prstGeom>
        </p:spPr>
      </p:pic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" y="3844174"/>
            <a:ext cx="3575712" cy="26857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304801" y="129467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Measuring the spin </a:t>
            </a:r>
            <a:r>
              <a:rPr lang="en-US" dirty="0" err="1" smtClean="0">
                <a:latin typeface="Comic Sans MS" pitchFamily="66" charset="0"/>
              </a:rPr>
              <a:t>polarizabilities</a:t>
            </a:r>
            <a:r>
              <a:rPr lang="en-US" dirty="0" smtClean="0">
                <a:latin typeface="Comic Sans MS" pitchFamily="66" charset="0"/>
              </a:rPr>
              <a:t> of the proton in double-polarized Compton scattering at Mainz: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PRELIMINARY</a:t>
            </a:r>
            <a:r>
              <a:rPr lang="en-US" dirty="0" smtClean="0">
                <a:latin typeface="Comic Sans MS" pitchFamily="66" charset="0"/>
              </a:rPr>
              <a:t> results from P. Martel (Ph.D.  UMass)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295003" y="2627281"/>
            <a:ext cx="3420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Transverse target asymmetry </a:t>
            </a:r>
            <a:r>
              <a:rPr lang="en-US" sz="1600" dirty="0" smtClean="0">
                <a:latin typeface="Symbol" pitchFamily="18" charset="2"/>
              </a:rPr>
              <a:t>S</a:t>
            </a:r>
            <a:r>
              <a:rPr lang="en-US" sz="1600" baseline="-25000" dirty="0" smtClean="0">
                <a:latin typeface="Comic Sans MS" pitchFamily="66" charset="0"/>
              </a:rPr>
              <a:t>2x</a:t>
            </a:r>
            <a:r>
              <a:rPr lang="en-US" sz="1600" dirty="0" smtClean="0">
                <a:latin typeface="Comic Sans MS" pitchFamily="66" charset="0"/>
              </a:rPr>
              <a:t> and sensitivity to </a:t>
            </a:r>
            <a:r>
              <a:rPr lang="en-US" sz="1600" dirty="0" smtClean="0">
                <a:latin typeface="Symbol" pitchFamily="18" charset="2"/>
              </a:rPr>
              <a:t>g</a:t>
            </a:r>
            <a:r>
              <a:rPr lang="en-US" sz="1600" baseline="-25000" dirty="0" smtClean="0">
                <a:latin typeface="Comic Sans MS" pitchFamily="66" charset="0"/>
              </a:rPr>
              <a:t>E1E1</a:t>
            </a:r>
            <a:endParaRPr lang="en-US" sz="1600" baseline="-25000" dirty="0">
              <a:latin typeface="Comic Sans MS" pitchFamily="66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8237" y="353273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Frozen spin target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853494" y="653941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Crystal Ball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524461" y="5454555"/>
            <a:ext cx="178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1025"/>
            <a:ext cx="7748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Few-Body Studies at HIGS: The Spin Structure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668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/>
              <a:t>HIGS is mounting the GDH experiment on the deuteron starting September 2012 (next month)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/>
              <a:t>The process will start with the on-site installation of the HIGS Frozen Spin Target (HIFROST) which is being tested at </a:t>
            </a:r>
            <a:r>
              <a:rPr lang="en-US" sz="2400" dirty="0" err="1" smtClean="0"/>
              <a:t>Uva</a:t>
            </a:r>
            <a:endParaRPr lang="en-US" sz="2400" dirty="0" smtClean="0"/>
          </a:p>
          <a:p>
            <a:pPr marL="285750" indent="-285750">
              <a:buFont typeface="Courier New" pitchFamily="49" charset="0"/>
              <a:buChar char="o"/>
            </a:pPr>
            <a:r>
              <a:rPr lang="en-US" sz="2400" dirty="0" smtClean="0"/>
              <a:t>The majority of data taking will be complete by summer of 2013 between 4 and 16 MeV</a:t>
            </a:r>
            <a:endParaRPr lang="en-US" sz="2400" dirty="0"/>
          </a:p>
        </p:txBody>
      </p:sp>
      <p:pic>
        <p:nvPicPr>
          <p:cNvPr id="7" name="Picture 6" descr="gdh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5" y="3375124"/>
            <a:ext cx="4572000" cy="310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matt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76600"/>
            <a:ext cx="4267200" cy="281183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65852" y="5980331"/>
            <a:ext cx="3039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Phys. Rev. C78</a:t>
            </a:r>
            <a:r>
              <a:rPr lang="en-US" dirty="0">
                <a:solidFill>
                  <a:schemeClr val="tx2"/>
                </a:solidFill>
              </a:rPr>
              <a:t>, 034003 (2008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/>
              <a:t>Phys. Rev. C77, 044005 (2008) </a:t>
            </a:r>
          </a:p>
        </p:txBody>
      </p:sp>
    </p:spTree>
    <p:extLst>
      <p:ext uri="{BB962C8B-B14F-4D97-AF65-F5344CB8AC3E}">
        <p14:creationId xmlns:p14="http://schemas.microsoft.com/office/powerpoint/2010/main" val="8412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0" y="14664"/>
            <a:ext cx="7772400" cy="7780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Three-body photodisintegration of </a:t>
            </a:r>
            <a:r>
              <a:rPr lang="en-US" sz="2000" baseline="30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3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He with double polarizations at 12.8 and 14.7 MeV at HIGS/TUNL facility (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Haiyan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Gao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)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9512" y="1666127"/>
            <a:ext cx="5116264" cy="43427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000" u="sng" dirty="0" smtClean="0">
                <a:solidFill>
                  <a:schemeClr val="tx2"/>
                </a:solidFill>
                <a:ea typeface="Adobe Fan Heiti Std B" pitchFamily="34" charset="-128"/>
                <a:cs typeface="Times"/>
              </a:rPr>
              <a:t>Two Primary Goals</a:t>
            </a:r>
            <a:r>
              <a:rPr lang="en-US" sz="2000" dirty="0" smtClean="0">
                <a:solidFill>
                  <a:schemeClr val="tx2"/>
                </a:solidFill>
                <a:ea typeface="Adobe Fan Heiti Std B" pitchFamily="34" charset="-128"/>
                <a:cs typeface="Times"/>
              </a:rPr>
              <a:t>:</a:t>
            </a:r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730" dirty="0" smtClean="0">
                <a:ea typeface="Adobe Fan Heiti Std B" pitchFamily="34" charset="-128"/>
                <a:cs typeface="Times"/>
              </a:rPr>
              <a:t>Test state-of-the-art three-body calculations made by </a:t>
            </a:r>
            <a:r>
              <a:rPr lang="en-US" sz="1730" dirty="0" err="1" smtClean="0">
                <a:ea typeface="Adobe Fan Heiti Std B" pitchFamily="34" charset="-128"/>
                <a:cs typeface="Times"/>
              </a:rPr>
              <a:t>Deltuva</a:t>
            </a:r>
            <a:r>
              <a:rPr lang="en-US" sz="1730" dirty="0" smtClean="0">
                <a:ea typeface="Adobe Fan Heiti Std B" pitchFamily="34" charset="-128"/>
                <a:cs typeface="Times"/>
              </a:rPr>
              <a:t> [1] and </a:t>
            </a:r>
            <a:r>
              <a:rPr lang="en-US" sz="1730" dirty="0" err="1" smtClean="0">
                <a:ea typeface="Adobe Fan Heiti Std B" pitchFamily="34" charset="-128"/>
                <a:cs typeface="Times"/>
              </a:rPr>
              <a:t>Skibinski</a:t>
            </a:r>
            <a:r>
              <a:rPr lang="en-US" sz="1730" dirty="0" smtClean="0">
                <a:ea typeface="Adobe Fan Heiti Std B" pitchFamily="34" charset="-128"/>
                <a:cs typeface="Times"/>
              </a:rPr>
              <a:t> [2],  and  future EFT calculations.</a:t>
            </a:r>
          </a:p>
          <a:p>
            <a:pPr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1730" dirty="0" smtClean="0">
                <a:ea typeface="Adobe Fan Heiti Std B" pitchFamily="34" charset="-128"/>
                <a:cs typeface="Times"/>
              </a:rPr>
              <a:t> Important step towards investigating the GDH sum rule for </a:t>
            </a:r>
            <a:r>
              <a:rPr lang="en-US" sz="1730" baseline="30000" dirty="0" smtClean="0">
                <a:ea typeface="Adobe Fan Heiti Std B" pitchFamily="34" charset="-128"/>
                <a:cs typeface="Times"/>
              </a:rPr>
              <a:t>3</a:t>
            </a:r>
            <a:r>
              <a:rPr lang="en-US" sz="1730" dirty="0" smtClean="0">
                <a:ea typeface="Adobe Fan Heiti Std B" pitchFamily="34" charset="-128"/>
                <a:cs typeface="Times"/>
              </a:rPr>
              <a:t>He below pion production threshold </a:t>
            </a:r>
            <a:r>
              <a:rPr lang="en-US" sz="1730" dirty="0" smtClean="0">
                <a:latin typeface="Adobe Fan Heiti Std B" pitchFamily="34" charset="-128"/>
                <a:ea typeface="Adobe Fan Heiti Std B" pitchFamily="34" charset="-128"/>
                <a:cs typeface="Times"/>
              </a:rPr>
              <a:t>:</a:t>
            </a:r>
          </a:p>
          <a:p>
            <a:pPr lvl="1"/>
            <a:endParaRPr lang="en-US" sz="3400" dirty="0" smtClean="0"/>
          </a:p>
          <a:p>
            <a:pPr lvl="1"/>
            <a:endParaRPr lang="en-US" sz="3400" dirty="0" smtClean="0"/>
          </a:p>
          <a:p>
            <a:endParaRPr lang="en-US" dirty="0" smtClean="0"/>
          </a:p>
          <a:p>
            <a:pPr marL="320040" lvl="1" indent="0">
              <a:buFont typeface="Arial" pitchFamily="34" charset="0"/>
              <a:buNone/>
            </a:pP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71600" y="986529"/>
                <a:ext cx="4464496" cy="69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𝜸</m:t>
                          </m:r>
                        </m:e>
                      </m:acc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Pre>
                            <m:sPre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p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𝑯𝒆</m:t>
                              </m:r>
                            </m:e>
                          </m:sPre>
                        </m:e>
                      </m:acc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𝒏</m:t>
                      </m:r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986529"/>
                <a:ext cx="4464496" cy="69634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4716016" y="1079118"/>
            <a:ext cx="579760" cy="587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0800000">
            <a:off x="5458068" y="1130306"/>
            <a:ext cx="978408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16216" y="908720"/>
            <a:ext cx="2376264" cy="7062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We detect neutrons!</a:t>
            </a:r>
            <a:endParaRPr lang="en-US" b="1" dirty="0">
              <a:solidFill>
                <a:schemeClr val="tx1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8" name="Picture 55" descr="heli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776" y="1844824"/>
            <a:ext cx="3740720" cy="388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325472"/>
              </p:ext>
            </p:extLst>
          </p:nvPr>
        </p:nvGraphicFramePr>
        <p:xfrm>
          <a:off x="591465" y="4077072"/>
          <a:ext cx="4340575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Equation" r:id="rId5" imgW="2692400" imgH="495300" progId="Equation.3">
                  <p:embed/>
                </p:oleObj>
              </mc:Choice>
              <mc:Fallback>
                <p:oleObj name="Equation" r:id="rId5" imgW="26924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465" y="4077072"/>
                        <a:ext cx="4340575" cy="864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51520" y="5448300"/>
            <a:ext cx="5398747" cy="1221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[1]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A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 Deltuva </a:t>
            </a:r>
            <a:r>
              <a:rPr lang="en-US" sz="1400" i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et al.,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Phys. Rev. C  71, 054005 (2005); Phys. Rev. C 72, 054004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  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    (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2005) 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and Nucl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 Phys. A  790, 344c (2007)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</a:p>
          <a:p>
            <a:endParaRPr lang="en-US" sz="1400" dirty="0" smtClean="0">
              <a:solidFill>
                <a:schemeClr val="tx1"/>
              </a:solidFill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[2]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R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 Skibinski </a:t>
            </a:r>
            <a:r>
              <a:rPr lang="en-US" sz="1400" i="1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et al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.,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Phys. Rev. C  67, 054001 (2003); 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R. Skibinski 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et al. Phys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    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Rev. C  72,</a:t>
            </a:r>
            <a:r>
              <a:rPr lang="en-US" sz="1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044002 </a:t>
            </a:r>
            <a:r>
              <a:rPr lang="en-US" sz="1400" dirty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(2005); R.Skibinski. Private communications</a:t>
            </a:r>
            <a:r>
              <a:rPr lang="en-US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 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4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eorgios\Desktop\apparat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56" y="3252014"/>
            <a:ext cx="4171651" cy="345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64" y="1066800"/>
            <a:ext cx="86750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itchFamily="49" charset="0"/>
              <a:buChar char="o"/>
            </a:pPr>
            <a:r>
              <a:rPr lang="en-US" dirty="0" smtClean="0">
                <a:ea typeface="Adobe Fan Heiti Std B" pitchFamily="34" charset="-128"/>
                <a:cs typeface="Times"/>
              </a:rPr>
              <a:t>~100% circularly polarized </a:t>
            </a:r>
            <a:r>
              <a:rPr lang="en-US" dirty="0" smtClean="0">
                <a:latin typeface="Symbol" pitchFamily="18" charset="2"/>
                <a:ea typeface="Adobe Fan Heiti Std B" pitchFamily="34" charset="-128"/>
                <a:cs typeface="Times"/>
              </a:rPr>
              <a:t>g</a:t>
            </a:r>
            <a:r>
              <a:rPr lang="en-US" dirty="0" smtClean="0">
                <a:ea typeface="Adobe Fan Heiti Std B" pitchFamily="34" charset="-128"/>
                <a:cs typeface="Times"/>
              </a:rPr>
              <a:t>-beam at 12.8 and 14.7 MeV 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dirty="0" smtClean="0">
                <a:ea typeface="Adobe Fan Heiti Std B" pitchFamily="34" charset="-128"/>
                <a:cs typeface="Times"/>
              </a:rPr>
              <a:t>Emitted neutrons  detected  with </a:t>
            </a:r>
            <a:r>
              <a:rPr lang="en-US" altLang="zh-CN" dirty="0" smtClean="0">
                <a:ea typeface="Adobe Fan Heiti Std B" pitchFamily="34" charset="-128"/>
              </a:rPr>
              <a:t>8 neutron detectors pairs at 30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 45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 75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,90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,105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,135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,150</a:t>
            </a:r>
            <a:r>
              <a:rPr lang="en-US" altLang="zh-CN" baseline="30000" dirty="0" smtClean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 and165</a:t>
            </a:r>
            <a:r>
              <a:rPr lang="en-US" altLang="zh-CN" baseline="30000" dirty="0" smtClean="0">
                <a:ea typeface="Adobe Fan Heiti Std B" pitchFamily="34" charset="-128"/>
              </a:rPr>
              <a:t>o </a:t>
            </a:r>
            <a:r>
              <a:rPr lang="en-US" altLang="zh-CN" dirty="0" smtClean="0">
                <a:ea typeface="Adobe Fan Heiti Std B" pitchFamily="34" charset="-128"/>
              </a:rPr>
              <a:t> positioned 1m from  the  </a:t>
            </a:r>
            <a:r>
              <a:rPr lang="en-US" altLang="zh-CN" baseline="30000" dirty="0" smtClean="0">
                <a:ea typeface="Adobe Fan Heiti Std B" pitchFamily="34" charset="-128"/>
              </a:rPr>
              <a:t>3</a:t>
            </a:r>
            <a:r>
              <a:rPr lang="en-US" altLang="zh-CN" dirty="0" smtClean="0">
                <a:ea typeface="Adobe Fan Heiti Std B" pitchFamily="34" charset="-128"/>
              </a:rPr>
              <a:t>He target</a:t>
            </a:r>
          </a:p>
          <a:p>
            <a:pPr marL="285750" indent="-285750" algn="just">
              <a:spcBef>
                <a:spcPct val="50000"/>
              </a:spcBef>
              <a:buFont typeface="Courier New" pitchFamily="49" charset="0"/>
              <a:buChar char="o"/>
            </a:pPr>
            <a:endParaRPr lang="en-US" altLang="zh-CN" dirty="0" smtClean="0">
              <a:ea typeface="Adobe Fan Heiti Std B" pitchFamily="34" charset="-128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 altLang="zh-CN" dirty="0" smtClean="0">
                <a:ea typeface="Adobe Fan Heiti Std B" pitchFamily="34" charset="-128"/>
              </a:rPr>
              <a:t>High pressure hybrid  </a:t>
            </a:r>
            <a:r>
              <a:rPr lang="en-US" altLang="zh-CN" baseline="30000" dirty="0" smtClean="0">
                <a:ea typeface="Adobe Fan Heiti Std B" pitchFamily="34" charset="-128"/>
              </a:rPr>
              <a:t>3</a:t>
            </a:r>
            <a:r>
              <a:rPr lang="en-US" altLang="zh-CN" dirty="0" smtClean="0">
                <a:ea typeface="Adobe Fan Heiti Std B" pitchFamily="34" charset="-128"/>
              </a:rPr>
              <a:t>He target (~7amgs) polarized  longitudinally using Spin Exchange </a:t>
            </a:r>
            <a:r>
              <a:rPr lang="en-US" altLang="zh-CN" dirty="0">
                <a:ea typeface="Adobe Fan Heiti Std B" pitchFamily="34" charset="-128"/>
              </a:rPr>
              <a:t>O</a:t>
            </a:r>
            <a:r>
              <a:rPr lang="en-US" altLang="zh-CN" dirty="0" smtClean="0">
                <a:ea typeface="Adobe Fan Heiti Std B" pitchFamily="34" charset="-128"/>
              </a:rPr>
              <a:t>ptical </a:t>
            </a:r>
            <a:r>
              <a:rPr lang="en-US" altLang="zh-CN" dirty="0">
                <a:ea typeface="Adobe Fan Heiti Std B" pitchFamily="34" charset="-128"/>
              </a:rPr>
              <a:t>P</a:t>
            </a:r>
            <a:r>
              <a:rPr lang="en-US" altLang="zh-CN" dirty="0" smtClean="0">
                <a:ea typeface="Adobe Fan Heiti Std B" pitchFamily="34" charset="-128"/>
              </a:rPr>
              <a:t>umping </a:t>
            </a:r>
            <a:endParaRPr lang="en-US" dirty="0" smtClean="0">
              <a:ea typeface="Adobe Fan Heiti Std B" pitchFamily="34" charset="-128"/>
              <a:cs typeface="Time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520" y="14664"/>
            <a:ext cx="7772400" cy="7780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Three-body photodisintegration of </a:t>
            </a:r>
            <a:r>
              <a:rPr lang="en-US" sz="2000" baseline="30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3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He with double polarizations at 12.8 and 14.7 MeV at HIGS/TUNL facility: Setup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9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35896" y="404664"/>
                <a:ext cx="1609543" cy="434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  <a:latin typeface="Adobe Fan Heiti Std B" pitchFamily="34" charset="-128"/>
                    <a:ea typeface="Adobe Fan Heiti Std B" pitchFamily="34" charset="-128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  <a:ea typeface="Adobe Fan Heiti Std B" pitchFamily="34" charset="-128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Adobe Fan Heiti Std B" pitchFamily="34" charset="-128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/>
                              </a:rPr>
                              <m:t>𝜽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Adobe Fan Heiti Std B" pitchFamily="34" charset="-128"/>
                              </a:rPr>
                              <m:t>𝒏</m:t>
                            </m:r>
                          </m:sub>
                          <m:sup/>
                        </m:sSubSup>
                      </m:e>
                      <m:sub/>
                      <m:sup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  <a:ea typeface="Adobe Fan Heiti Std B" pitchFamily="34" charset="-128"/>
                          </a:rPr>
                          <m:t>𝒍𝒂𝒃</m:t>
                        </m:r>
                      </m:sup>
                    </m:sSubSup>
                    <m:r>
                      <a:rPr lang="en-US" b="1">
                        <a:solidFill>
                          <a:srgbClr val="002060"/>
                        </a:solidFill>
                        <a:latin typeface="Cambria Math"/>
                        <a:ea typeface="Adobe Fan Heiti Std B" pitchFamily="34" charset="-128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  <a:ea typeface="Adobe Fan Heiti Std B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  <a:ea typeface="Adobe Fan Heiti Std B" pitchFamily="34" charset="-128"/>
                          </a:rPr>
                          <m:t>𝟗𝟎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/>
                            <a:ea typeface="Adobe Fan Heiti Std B" pitchFamily="34" charset="-128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002060"/>
                    </a:solidFill>
                    <a:latin typeface="Adobe Fan Heiti Std B" pitchFamily="34" charset="-128"/>
                    <a:ea typeface="Adobe Fan Heiti Std B" pitchFamily="34" charset="-128"/>
                  </a:rPr>
                  <a:t>) 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404664"/>
                <a:ext cx="1609543" cy="434734"/>
              </a:xfrm>
              <a:prstGeom prst="rect">
                <a:avLst/>
              </a:prstGeom>
              <a:blipFill rotWithShape="1">
                <a:blip r:embed="rId2"/>
                <a:stretch>
                  <a:fillRect l="-3030" t="-2778" r="-3030" b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9398"/>
            <a:ext cx="8712968" cy="575795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79512" y="116632"/>
            <a:ext cx="8507288" cy="43204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2060"/>
                </a:solidFill>
                <a:latin typeface="+mn-lt"/>
                <a:ea typeface="Adobe Fan Heiti Std B" pitchFamily="34" charset="-128"/>
              </a:rPr>
              <a:t>Preliminary results on spin dependent double differential cross sections</a:t>
            </a:r>
            <a:endParaRPr lang="en-US" sz="2000" b="1" dirty="0">
              <a:solidFill>
                <a:srgbClr val="002060"/>
              </a:solidFill>
              <a:latin typeface="+mn-lt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07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608"/>
            <a:ext cx="4572000" cy="329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81608"/>
            <a:ext cx="4257143" cy="340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432" y="5883936"/>
            <a:ext cx="882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References: </a:t>
            </a:r>
            <a:r>
              <a:rPr lang="en-US" dirty="0" err="1" smtClean="0"/>
              <a:t>Raut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PRL, 108, 042502 (2012), and </a:t>
            </a:r>
            <a:r>
              <a:rPr lang="en-US" dirty="0" err="1" smtClean="0"/>
              <a:t>Tornow</a:t>
            </a:r>
            <a:r>
              <a:rPr lang="en-US" dirty="0" smtClean="0"/>
              <a:t> </a:t>
            </a:r>
            <a:r>
              <a:rPr lang="en-US" i="1" dirty="0" smtClean="0"/>
              <a:t>et al., </a:t>
            </a:r>
            <a:r>
              <a:rPr lang="en-US" dirty="0" smtClean="0"/>
              <a:t>PR C85, 061001R (2012)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01025"/>
            <a:ext cx="7686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Few-Body System: </a:t>
            </a:r>
            <a:r>
              <a:rPr lang="en-US" sz="3200" baseline="30000" dirty="0" smtClean="0">
                <a:solidFill>
                  <a:srgbClr val="002060"/>
                </a:solidFill>
              </a:rPr>
              <a:t>4</a:t>
            </a:r>
            <a:r>
              <a:rPr lang="en-US" sz="3200" dirty="0" smtClean="0">
                <a:solidFill>
                  <a:srgbClr val="002060"/>
                </a:solidFill>
              </a:rPr>
              <a:t>He Inconsistencies !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8996" y="914400"/>
            <a:ext cx="2598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World Data 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596833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He(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</a:rPr>
              <a:t>,n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r>
              <a:rPr lang="en-US" sz="3200" baseline="30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He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596833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>
                <a:solidFill>
                  <a:srgbClr val="FF0000"/>
                </a:solidFill>
              </a:rPr>
              <a:t>4</a:t>
            </a:r>
            <a:r>
              <a:rPr lang="en-US" sz="3200" dirty="0" smtClean="0">
                <a:solidFill>
                  <a:srgbClr val="FF0000"/>
                </a:solidFill>
              </a:rPr>
              <a:t>He(</a:t>
            </a:r>
            <a:r>
              <a:rPr lang="en-US" sz="32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3200" dirty="0" err="1" smtClean="0">
                <a:solidFill>
                  <a:srgbClr val="FF0000"/>
                </a:solidFill>
              </a:rPr>
              <a:t>,p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r>
              <a:rPr lang="en-US" sz="3200" baseline="30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H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9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2887672"/>
            <a:ext cx="4941487" cy="397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4" y="1219200"/>
            <a:ext cx="87312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01025"/>
            <a:ext cx="770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Few-Body System: </a:t>
            </a:r>
            <a:r>
              <a:rPr lang="en-US" sz="3200" baseline="30000" dirty="0" smtClean="0">
                <a:solidFill>
                  <a:srgbClr val="002060"/>
                </a:solidFill>
              </a:rPr>
              <a:t>4</a:t>
            </a:r>
            <a:r>
              <a:rPr lang="en-US" sz="3200" dirty="0" smtClean="0">
                <a:solidFill>
                  <a:srgbClr val="002060"/>
                </a:solidFill>
              </a:rPr>
              <a:t>He Results from HIGS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8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2469013"/>
            <a:ext cx="5286375" cy="441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482"/>
            <a:ext cx="9144000" cy="181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1025"/>
            <a:ext cx="770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Few-Body System: </a:t>
            </a:r>
            <a:r>
              <a:rPr lang="en-US" sz="3200" baseline="30000" dirty="0" smtClean="0">
                <a:solidFill>
                  <a:srgbClr val="002060"/>
                </a:solidFill>
              </a:rPr>
              <a:t>4</a:t>
            </a:r>
            <a:r>
              <a:rPr lang="en-US" sz="3200" dirty="0" smtClean="0">
                <a:solidFill>
                  <a:srgbClr val="002060"/>
                </a:solidFill>
              </a:rPr>
              <a:t>He Results from HIGS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1025"/>
            <a:ext cx="7194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 n-d Breakup Experiments at TUNL and </a:t>
            </a:r>
            <a:r>
              <a:rPr lang="en-US" sz="3200" dirty="0" err="1" smtClean="0">
                <a:solidFill>
                  <a:srgbClr val="002060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002060"/>
                </a:solidFill>
              </a:rPr>
              <a:t>nn</a:t>
            </a:r>
            <a:endParaRPr lang="en-US" sz="3200" b="1" baseline="-25000" dirty="0" smtClean="0">
              <a:solidFill>
                <a:schemeClr val="tx2"/>
              </a:solidFill>
            </a:endParaRPr>
          </a:p>
        </p:txBody>
      </p:sp>
      <p:pic>
        <p:nvPicPr>
          <p:cNvPr id="4" name="Picture 480" descr="cham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9091" b="18182"/>
          <a:stretch>
            <a:fillRect/>
          </a:stretch>
        </p:blipFill>
        <p:spPr bwMode="auto">
          <a:xfrm>
            <a:off x="4191000" y="4953000"/>
            <a:ext cx="1368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09600" y="1219200"/>
            <a:ext cx="50260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u="sng"/>
              <a:t>Cross-section Measurements:</a:t>
            </a:r>
          </a:p>
          <a:p>
            <a:pPr>
              <a:buFontTx/>
              <a:buChar char="•"/>
            </a:pPr>
            <a:r>
              <a:rPr lang="en-US"/>
              <a:t>  nn FSI to determine </a:t>
            </a:r>
            <a:r>
              <a:rPr lang="en-US" baseline="30000"/>
              <a:t>1</a:t>
            </a:r>
            <a:r>
              <a:rPr lang="en-US"/>
              <a:t>S</a:t>
            </a:r>
            <a:r>
              <a:rPr lang="en-US" baseline="-25000"/>
              <a:t>0</a:t>
            </a:r>
            <a:r>
              <a:rPr lang="en-US"/>
              <a:t> nn scattering length</a:t>
            </a:r>
          </a:p>
          <a:p>
            <a:pPr>
              <a:buFontTx/>
              <a:buChar char="•"/>
            </a:pPr>
            <a:r>
              <a:rPr lang="en-US"/>
              <a:t>  two star configurations (space and co-planar) 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3400" y="2162175"/>
            <a:ext cx="5521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u="sng"/>
              <a:t>Both experiments use the same technique:</a:t>
            </a:r>
          </a:p>
          <a:p>
            <a:pPr>
              <a:buFontTx/>
              <a:buChar char="•"/>
            </a:pPr>
            <a:r>
              <a:rPr lang="en-US"/>
              <a:t> thin CD2 foil target</a:t>
            </a:r>
          </a:p>
          <a:p>
            <a:pPr>
              <a:buFontTx/>
              <a:buChar char="•"/>
            </a:pPr>
            <a:r>
              <a:rPr lang="en-US"/>
              <a:t> detection of proton in coincidence with one neutron</a:t>
            </a:r>
          </a:p>
          <a:p>
            <a:pPr>
              <a:buFontTx/>
              <a:buChar char="•"/>
            </a:pPr>
            <a:r>
              <a:rPr lang="en-US"/>
              <a:t> normalization using concurrent nd elastic scattering</a:t>
            </a:r>
          </a:p>
        </p:txBody>
      </p:sp>
      <p:pic>
        <p:nvPicPr>
          <p:cNvPr id="7" name="Content Placeholder 6" descr="SC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271838"/>
            <a:ext cx="2278063" cy="1739900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304800" y="3352800"/>
            <a:ext cx="5027613" cy="2971800"/>
            <a:chOff x="192" y="2304"/>
            <a:chExt cx="3167" cy="1872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304"/>
              <a:ext cx="1858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1440" y="3360"/>
              <a:ext cx="59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FF3300"/>
                  </a:solidFill>
                </a:rPr>
                <a:t>neutron</a:t>
              </a:r>
            </a:p>
            <a:p>
              <a:pPr algn="ctr"/>
              <a:r>
                <a:rPr lang="en-US" sz="1600" b="1">
                  <a:solidFill>
                    <a:srgbClr val="FF3300"/>
                  </a:solidFill>
                </a:rPr>
                <a:t>beam</a:t>
              </a:r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192" y="3552"/>
              <a:ext cx="937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charged-particle</a:t>
              </a:r>
            </a:p>
            <a:p>
              <a:r>
                <a:rPr lang="en-US" sz="1400">
                  <a:latin typeface="Symbol" pitchFamily="18" charset="2"/>
                </a:rPr>
                <a:t>D</a:t>
              </a:r>
              <a:r>
                <a:rPr lang="en-US" sz="1400"/>
                <a:t>E-E telescopes</a:t>
              </a: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flipV="1">
              <a:off x="672" y="30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 flipV="1">
              <a:off x="672" y="3024"/>
              <a:ext cx="13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2784" y="2928"/>
              <a:ext cx="575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neutron</a:t>
              </a:r>
            </a:p>
            <a:p>
              <a:r>
                <a:rPr lang="en-US" sz="1400"/>
                <a:t>detectors</a:t>
              </a:r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H="1" flipV="1">
              <a:off x="2112" y="2640"/>
              <a:ext cx="72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 flipH="1">
              <a:off x="2160" y="3072"/>
              <a:ext cx="67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562600" y="4495800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CD2 foil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>
            <a:off x="4953000" y="48006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562600" y="5181600"/>
            <a:ext cx="125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Symbol" pitchFamily="18" charset="2"/>
              </a:rPr>
              <a:t>D</a:t>
            </a:r>
            <a:r>
              <a:rPr lang="en-US" sz="1400"/>
              <a:t>E scintillator</a:t>
            </a:r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 flipH="1">
            <a:off x="5105400" y="54864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6270625" y="1552575"/>
            <a:ext cx="2627313" cy="1219200"/>
            <a:chOff x="3923" y="924"/>
            <a:chExt cx="1655" cy="768"/>
          </a:xfrm>
        </p:grpSpPr>
        <p:grpSp>
          <p:nvGrpSpPr>
            <p:cNvPr id="22" name="Group 46"/>
            <p:cNvGrpSpPr>
              <a:grpSpLocks/>
            </p:cNvGrpSpPr>
            <p:nvPr/>
          </p:nvGrpSpPr>
          <p:grpSpPr bwMode="auto">
            <a:xfrm>
              <a:off x="3994" y="977"/>
              <a:ext cx="1518" cy="686"/>
              <a:chOff x="3850" y="905"/>
              <a:chExt cx="1518" cy="686"/>
            </a:xfrm>
          </p:grpSpPr>
          <p:grpSp>
            <p:nvGrpSpPr>
              <p:cNvPr id="24" name="Group 42"/>
              <p:cNvGrpSpPr>
                <a:grpSpLocks/>
              </p:cNvGrpSpPr>
              <p:nvPr/>
            </p:nvGrpSpPr>
            <p:grpSpPr bwMode="auto">
              <a:xfrm>
                <a:off x="4265" y="1087"/>
                <a:ext cx="741" cy="352"/>
                <a:chOff x="4265" y="772"/>
                <a:chExt cx="741" cy="352"/>
              </a:xfrm>
            </p:grpSpPr>
            <p:sp>
              <p:nvSpPr>
                <p:cNvPr id="35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4265" y="814"/>
                  <a:ext cx="247" cy="9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4276" y="772"/>
                  <a:ext cx="293" cy="15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34"/>
                <p:cNvSpPr>
                  <a:spLocks noChangeShapeType="1"/>
                </p:cNvSpPr>
                <p:nvPr/>
              </p:nvSpPr>
              <p:spPr bwMode="auto">
                <a:xfrm>
                  <a:off x="4512" y="912"/>
                  <a:ext cx="494" cy="2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40"/>
              <p:cNvGrpSpPr>
                <a:grpSpLocks/>
              </p:cNvGrpSpPr>
              <p:nvPr/>
            </p:nvGrpSpPr>
            <p:grpSpPr bwMode="auto">
              <a:xfrm>
                <a:off x="3899" y="1219"/>
                <a:ext cx="369" cy="96"/>
                <a:chOff x="3726" y="813"/>
                <a:chExt cx="369" cy="96"/>
              </a:xfrm>
            </p:grpSpPr>
            <p:sp>
              <p:nvSpPr>
                <p:cNvPr id="33" name="Oval 30"/>
                <p:cNvSpPr>
                  <a:spLocks noChangeArrowheads="1"/>
                </p:cNvSpPr>
                <p:nvPr/>
              </p:nvSpPr>
              <p:spPr bwMode="auto">
                <a:xfrm>
                  <a:off x="3726" y="813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35"/>
                <p:cNvSpPr>
                  <a:spLocks noChangeShapeType="1"/>
                </p:cNvSpPr>
                <p:nvPr/>
              </p:nvSpPr>
              <p:spPr bwMode="auto">
                <a:xfrm flipV="1">
                  <a:off x="3822" y="850"/>
                  <a:ext cx="273" cy="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" name="Line 37"/>
              <p:cNvSpPr>
                <a:spLocks noChangeShapeType="1"/>
              </p:cNvSpPr>
              <p:nvPr/>
            </p:nvSpPr>
            <p:spPr bwMode="auto">
              <a:xfrm>
                <a:off x="3850" y="1260"/>
                <a:ext cx="15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4870" y="1147"/>
                <a:ext cx="461" cy="201"/>
                <a:chOff x="4842" y="823"/>
                <a:chExt cx="461" cy="201"/>
              </a:xfrm>
            </p:grpSpPr>
            <p:sp>
              <p:nvSpPr>
                <p:cNvPr id="31" name="Oval 36"/>
                <p:cNvSpPr>
                  <a:spLocks noChangeArrowheads="1"/>
                </p:cNvSpPr>
                <p:nvPr/>
              </p:nvSpPr>
              <p:spPr bwMode="auto">
                <a:xfrm>
                  <a:off x="5111" y="823"/>
                  <a:ext cx="192" cy="201"/>
                </a:xfrm>
                <a:prstGeom prst="ellipse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4842" y="927"/>
                  <a:ext cx="273" cy="10"/>
                </a:xfrm>
                <a:prstGeom prst="line">
                  <a:avLst/>
                </a:prstGeom>
                <a:noFill/>
                <a:ln w="9525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" name="Text Box 43"/>
              <p:cNvSpPr txBox="1">
                <a:spLocks noChangeArrowheads="1"/>
              </p:cNvSpPr>
              <p:nvPr/>
            </p:nvSpPr>
            <p:spPr bwMode="auto">
              <a:xfrm>
                <a:off x="4120" y="1038"/>
                <a:ext cx="21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n</a:t>
                </a:r>
                <a:r>
                  <a:rPr lang="en-US" sz="1400" baseline="-25000"/>
                  <a:t>1</a:t>
                </a:r>
              </a:p>
            </p:txBody>
          </p:sp>
          <p:sp>
            <p:nvSpPr>
              <p:cNvPr id="29" name="Text Box 44"/>
              <p:cNvSpPr txBox="1">
                <a:spLocks noChangeArrowheads="1"/>
              </p:cNvSpPr>
              <p:nvPr/>
            </p:nvSpPr>
            <p:spPr bwMode="auto">
              <a:xfrm>
                <a:off x="4245" y="905"/>
                <a:ext cx="21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n</a:t>
                </a:r>
                <a:r>
                  <a:rPr lang="en-US" sz="1400" baseline="-25000"/>
                  <a:t>2</a:t>
                </a:r>
              </a:p>
            </p:txBody>
          </p:sp>
          <p:sp>
            <p:nvSpPr>
              <p:cNvPr id="30" name="Text Box 45"/>
              <p:cNvSpPr txBox="1">
                <a:spLocks noChangeArrowheads="1"/>
              </p:cNvSpPr>
              <p:nvPr/>
            </p:nvSpPr>
            <p:spPr bwMode="auto">
              <a:xfrm>
                <a:off x="4929" y="1399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p</a:t>
                </a:r>
                <a:endParaRPr lang="en-US" sz="1400" baseline="-25000"/>
              </a:p>
            </p:txBody>
          </p:sp>
        </p:grpSp>
        <p:sp>
          <p:nvSpPr>
            <p:cNvPr id="23" name="Rectangle 48"/>
            <p:cNvSpPr>
              <a:spLocks noChangeArrowheads="1"/>
            </p:cNvSpPr>
            <p:nvPr/>
          </p:nvSpPr>
          <p:spPr bwMode="auto">
            <a:xfrm>
              <a:off x="3923" y="924"/>
              <a:ext cx="1655" cy="768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Text Box 50"/>
          <p:cNvSpPr txBox="1">
            <a:spLocks noChangeArrowheads="1"/>
          </p:cNvSpPr>
          <p:nvPr/>
        </p:nvSpPr>
        <p:spPr bwMode="auto">
          <a:xfrm>
            <a:off x="7104063" y="121920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nn FSI</a:t>
            </a: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424738" y="2947988"/>
            <a:ext cx="557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18314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1025"/>
            <a:ext cx="6454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 Summary and Results from TUNL: </a:t>
            </a:r>
            <a:r>
              <a:rPr lang="en-US" sz="3200" dirty="0" err="1" smtClean="0">
                <a:solidFill>
                  <a:srgbClr val="002060"/>
                </a:solidFill>
              </a:rPr>
              <a:t>a</a:t>
            </a:r>
            <a:r>
              <a:rPr lang="en-US" sz="3200" baseline="-25000" dirty="0" err="1" smtClean="0">
                <a:solidFill>
                  <a:srgbClr val="002060"/>
                </a:solidFill>
              </a:rPr>
              <a:t>nn</a:t>
            </a:r>
            <a:endParaRPr lang="en-US" sz="3200" b="1" baseline="-25000" dirty="0" smtClean="0">
              <a:solidFill>
                <a:schemeClr val="tx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70063" y="6096000"/>
            <a:ext cx="5691187" cy="600075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/>
              <a:t>Details will be given by Calvin Howell in his talk in the Few-Body Physics working group session on Wednesday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204913"/>
            <a:ext cx="43846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4586288" y="1103313"/>
            <a:ext cx="28575" cy="48450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244600" y="801688"/>
            <a:ext cx="2171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nn FSI Measurement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553075" y="949325"/>
            <a:ext cx="2697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Space-star Cross-section</a:t>
            </a:r>
            <a:r>
              <a:rPr lang="en-US"/>
              <a:t> 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6213" y="4014788"/>
            <a:ext cx="4357687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Symbol" pitchFamily="18" charset="2"/>
              <a:buChar char=" "/>
            </a:pPr>
            <a:r>
              <a:rPr lang="en-US" sz="1600" i="1"/>
              <a:t>Compared to: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US" sz="1600"/>
              <a:t> </a:t>
            </a:r>
            <a:r>
              <a:rPr lang="en-US" sz="1400" b="1"/>
              <a:t>avg. of </a:t>
            </a:r>
            <a:r>
              <a:rPr lang="en-US" sz="1400" b="1">
                <a:latin typeface="Symbol" pitchFamily="18" charset="2"/>
              </a:rPr>
              <a:t>p</a:t>
            </a:r>
            <a:r>
              <a:rPr lang="en-US" sz="1400" b="1" baseline="30000"/>
              <a:t>-</a:t>
            </a:r>
            <a:r>
              <a:rPr lang="en-US" sz="1400" b="1"/>
              <a:t>d capture measurements</a:t>
            </a:r>
          </a:p>
          <a:p>
            <a:pPr>
              <a:spcBef>
                <a:spcPct val="10000"/>
              </a:spcBef>
              <a:buFont typeface="Symbol" pitchFamily="18" charset="2"/>
              <a:buChar char=" "/>
            </a:pPr>
            <a:r>
              <a:rPr lang="en-US" sz="1400"/>
              <a:t>     </a:t>
            </a:r>
            <a:r>
              <a:rPr lang="en-US" sz="1400">
                <a:solidFill>
                  <a:srgbClr val="0000CC"/>
                </a:solidFill>
              </a:rPr>
              <a:t>a</a:t>
            </a:r>
            <a:r>
              <a:rPr lang="en-US" sz="1400" baseline="-25000">
                <a:solidFill>
                  <a:srgbClr val="0000CC"/>
                </a:solidFill>
              </a:rPr>
              <a:t>nn</a:t>
            </a:r>
            <a:r>
              <a:rPr lang="en-US" sz="1400">
                <a:solidFill>
                  <a:srgbClr val="0000CC"/>
                </a:solidFill>
              </a:rPr>
              <a:t> = -18.6 ± 0.4 fm</a:t>
            </a:r>
          </a:p>
          <a:p>
            <a:pPr>
              <a:spcBef>
                <a:spcPct val="10000"/>
              </a:spcBef>
              <a:buFont typeface="Symbol" pitchFamily="18" charset="2"/>
              <a:buChar char=" "/>
            </a:pPr>
            <a:r>
              <a:rPr lang="en-US" sz="600"/>
              <a:t>  </a:t>
            </a:r>
          </a:p>
          <a:p>
            <a:pPr>
              <a:spcBef>
                <a:spcPct val="10000"/>
              </a:spcBef>
              <a:buFontTx/>
              <a:buChar char="•"/>
            </a:pPr>
            <a:r>
              <a:rPr lang="en-US" sz="1400"/>
              <a:t> </a:t>
            </a:r>
            <a:r>
              <a:rPr lang="en-US" sz="1400" b="1"/>
              <a:t>other nd breakup measuements</a:t>
            </a:r>
          </a:p>
          <a:p>
            <a:r>
              <a:rPr lang="en-US" sz="1400"/>
              <a:t>    </a:t>
            </a:r>
            <a:r>
              <a:rPr lang="en-US" sz="1400">
                <a:solidFill>
                  <a:srgbClr val="0000CC"/>
                </a:solidFill>
              </a:rPr>
              <a:t>a</a:t>
            </a:r>
            <a:r>
              <a:rPr lang="en-US" sz="1400" baseline="-25000">
                <a:solidFill>
                  <a:srgbClr val="0000CC"/>
                </a:solidFill>
              </a:rPr>
              <a:t>nn</a:t>
            </a:r>
            <a:r>
              <a:rPr lang="en-US" sz="1400">
                <a:solidFill>
                  <a:srgbClr val="0000CC"/>
                </a:solidFill>
              </a:rPr>
              <a:t> = -18.7 ± 0.7 fm,</a:t>
            </a:r>
            <a:r>
              <a:rPr lang="en-US" sz="1400">
                <a:solidFill>
                  <a:schemeClr val="accent2"/>
                </a:solidFill>
              </a:rPr>
              <a:t>  </a:t>
            </a:r>
            <a:r>
              <a:rPr lang="en-US" sz="1400"/>
              <a:t>D.E. Gonzalez Trotter et al.,    </a:t>
            </a:r>
          </a:p>
          <a:p>
            <a:r>
              <a:rPr lang="en-US" sz="1400"/>
              <a:t>                                Phys. Rev. Lett. </a:t>
            </a:r>
            <a:r>
              <a:rPr lang="en-US" sz="1400" b="1"/>
              <a:t>83</a:t>
            </a:r>
            <a:r>
              <a:rPr lang="en-US" sz="1400"/>
              <a:t>, 3788 (1999)</a:t>
            </a:r>
          </a:p>
          <a:p>
            <a:r>
              <a:rPr lang="en-US" sz="1400">
                <a:solidFill>
                  <a:schemeClr val="accent2"/>
                </a:solidFill>
              </a:rPr>
              <a:t>    </a:t>
            </a:r>
            <a:r>
              <a:rPr lang="en-US" sz="1400">
                <a:solidFill>
                  <a:srgbClr val="0000CC"/>
                </a:solidFill>
              </a:rPr>
              <a:t>a</a:t>
            </a:r>
            <a:r>
              <a:rPr lang="en-US" sz="1400" baseline="-25000">
                <a:solidFill>
                  <a:srgbClr val="0000CC"/>
                </a:solidFill>
              </a:rPr>
              <a:t>nn</a:t>
            </a:r>
            <a:r>
              <a:rPr lang="en-US" sz="1400">
                <a:solidFill>
                  <a:srgbClr val="0000CC"/>
                </a:solidFill>
              </a:rPr>
              <a:t> = -16.2 ± 0.4 fm,</a:t>
            </a:r>
            <a:r>
              <a:rPr lang="en-US" sz="1400">
                <a:solidFill>
                  <a:schemeClr val="accent2"/>
                </a:solidFill>
              </a:rPr>
              <a:t> </a:t>
            </a:r>
            <a:r>
              <a:rPr lang="en-US" sz="1400"/>
              <a:t>V. Huhn et al., Phys. Rev. C</a:t>
            </a:r>
          </a:p>
          <a:p>
            <a:r>
              <a:rPr lang="en-US" sz="1400"/>
              <a:t>                                63, 014003-1 (2000)</a:t>
            </a:r>
          </a:p>
        </p:txBody>
      </p: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255588" y="1073150"/>
            <a:ext cx="4233862" cy="3019425"/>
            <a:chOff x="161" y="1090"/>
            <a:chExt cx="2667" cy="1902"/>
          </a:xfrm>
        </p:grpSpPr>
        <p:pic>
          <p:nvPicPr>
            <p:cNvPr id="11" name="Picture 8" descr="total_mod_data_m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1090"/>
              <a:ext cx="2667" cy="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639" y="2389"/>
              <a:ext cx="1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a</a:t>
              </a:r>
              <a:r>
                <a:rPr lang="en-US" sz="1600" b="1" baseline="-25000">
                  <a:solidFill>
                    <a:srgbClr val="FF0000"/>
                  </a:solidFill>
                </a:rPr>
                <a:t>nn</a:t>
              </a:r>
              <a:r>
                <a:rPr lang="en-US" sz="1600" b="1">
                  <a:solidFill>
                    <a:srgbClr val="FF0000"/>
                  </a:solidFill>
                </a:rPr>
                <a:t> = -17.3 </a:t>
              </a:r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± 0.6 fm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1999" y="1619"/>
              <a:ext cx="731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CD Bonn </a:t>
              </a:r>
            </a:p>
            <a:p>
              <a:r>
                <a:rPr lang="en-US" sz="1400"/>
                <a:t>NN potential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905" y="1127"/>
              <a:ext cx="5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nn FSI</a:t>
              </a:r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850" y="1289"/>
              <a:ext cx="265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1183" y="1434"/>
              <a:ext cx="5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np QFS</a:t>
              </a: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454" y="1618"/>
              <a:ext cx="73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6788150" y="1527175"/>
            <a:ext cx="1673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New TUNL data</a:t>
            </a: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6807200" y="1814513"/>
            <a:ext cx="581025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7388225" y="1814513"/>
            <a:ext cx="0" cy="479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5408613" y="3155950"/>
            <a:ext cx="17240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Simulation with CD Bonn NN potential</a:t>
            </a:r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 flipV="1">
            <a:off x="6067425" y="2759075"/>
            <a:ext cx="158750" cy="449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" name="Group 34"/>
          <p:cNvGrpSpPr>
            <a:grpSpLocks/>
          </p:cNvGrpSpPr>
          <p:nvPr/>
        </p:nvGrpSpPr>
        <p:grpSpPr bwMode="auto">
          <a:xfrm>
            <a:off x="5065713" y="4294188"/>
            <a:ext cx="3632200" cy="1590675"/>
            <a:chOff x="3101" y="2723"/>
            <a:chExt cx="2288" cy="1002"/>
          </a:xfrm>
        </p:grpSpPr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3109" y="2771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3110" y="3310"/>
              <a:ext cx="56" cy="5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>
              <a:off x="3101" y="2954"/>
              <a:ext cx="80" cy="73"/>
            </a:xfrm>
            <a:prstGeom prst="triangle">
              <a:avLst>
                <a:gd name="adj" fmla="val 50000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3110" y="3591"/>
              <a:ext cx="56" cy="101"/>
            </a:xfrm>
            <a:prstGeom prst="diamond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177" y="2723"/>
              <a:ext cx="215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M. Stephan et al., Phys. Rev. C39, 2133 (1989).</a:t>
              </a: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3189" y="2879"/>
              <a:ext cx="2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J. Strate et al., Nucl. Phys. A501, 51 (1989);</a:t>
              </a:r>
            </a:p>
            <a:p>
              <a:r>
                <a:rPr lang="en-US" sz="1200"/>
                <a:t>K. Gebhardt et al., Nucl. Phys. A561, 232 (1993).</a:t>
              </a: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3179" y="3153"/>
              <a:ext cx="2177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H. Setze et al., Phys. Rev. C71, 034006 (2005);</a:t>
              </a:r>
            </a:p>
            <a:p>
              <a:r>
                <a:rPr lang="en-US" sz="1200"/>
                <a:t>A. Crowell, Ph.D. thesis, Duke University (2001);</a:t>
              </a:r>
            </a:p>
            <a:p>
              <a:r>
                <a:rPr lang="en-US" sz="1200"/>
                <a:t>R. Macri, Ph.D. thesis, Duke University (2004).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3179" y="3552"/>
              <a:ext cx="20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/>
                <a:t>Z. Zhou et al., Nucl. Phys. 684, 545C (2001).</a:t>
              </a:r>
            </a:p>
          </p:txBody>
        </p:sp>
      </p:grpSp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4905375" y="4281488"/>
            <a:ext cx="3933825" cy="165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5956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Outline </a:t>
            </a:r>
            <a:r>
              <a:rPr lang="en-US" sz="3200" dirty="0">
                <a:solidFill>
                  <a:srgbClr val="002060"/>
                </a:solidFill>
              </a:rPr>
              <a:t>Studies of Hadron Structure at TUNL</a:t>
            </a:r>
          </a:p>
          <a:p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79454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Recent Results from: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tx2"/>
                </a:solidFill>
              </a:rPr>
              <a:t>6</a:t>
            </a:r>
            <a:r>
              <a:rPr lang="en-US" sz="2400" dirty="0" smtClean="0">
                <a:solidFill>
                  <a:schemeClr val="tx2"/>
                </a:solidFill>
              </a:rPr>
              <a:t>Li Compton Scattering and </a:t>
            </a:r>
            <a:r>
              <a:rPr lang="en-US" sz="2400" dirty="0" err="1" smtClean="0">
                <a:solidFill>
                  <a:schemeClr val="tx2"/>
                </a:solidFill>
              </a:rPr>
              <a:t>Isoscalar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polarizabilites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sz="2400" dirty="0">
                <a:solidFill>
                  <a:schemeClr val="tx2"/>
                </a:solidFill>
              </a:rPr>
              <a:t>He </a:t>
            </a:r>
            <a:r>
              <a:rPr lang="en-US" sz="2400" dirty="0" err="1">
                <a:solidFill>
                  <a:schemeClr val="tx2"/>
                </a:solidFill>
              </a:rPr>
              <a:t>Gerasimov</a:t>
            </a:r>
            <a:r>
              <a:rPr lang="en-US" sz="2400" dirty="0">
                <a:solidFill>
                  <a:schemeClr val="tx2"/>
                </a:solidFill>
              </a:rPr>
              <a:t>-</a:t>
            </a:r>
            <a:r>
              <a:rPr lang="en-US" sz="2400" dirty="0" err="1">
                <a:solidFill>
                  <a:schemeClr val="tx2"/>
                </a:solidFill>
              </a:rPr>
              <a:t>Drell</a:t>
            </a:r>
            <a:r>
              <a:rPr lang="en-US" sz="2400" dirty="0">
                <a:solidFill>
                  <a:schemeClr val="tx2"/>
                </a:solidFill>
              </a:rPr>
              <a:t>-Hearn (GDH) </a:t>
            </a:r>
            <a:r>
              <a:rPr lang="en-US" sz="2400" dirty="0" smtClean="0">
                <a:solidFill>
                  <a:schemeClr val="tx2"/>
                </a:solidFill>
              </a:rPr>
              <a:t>Sum Rule Measurements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391" y="2937808"/>
            <a:ext cx="79026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Upcoming Experiments: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Deuteron GDH Measurement Between 4 and 16 MeV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P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P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N</a:t>
            </a:r>
            <a:r>
              <a:rPr lang="en-US" sz="2400" dirty="0" smtClean="0">
                <a:solidFill>
                  <a:schemeClr val="tx2"/>
                </a:solidFill>
              </a:rPr>
              <a:t>, and 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N</a:t>
            </a:r>
            <a:r>
              <a:rPr lang="en-US" sz="2400" dirty="0" smtClean="0">
                <a:solidFill>
                  <a:schemeClr val="tx2"/>
                </a:solidFill>
              </a:rPr>
              <a:t> (Static EM </a:t>
            </a:r>
            <a:r>
              <a:rPr lang="en-US" sz="24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2400" dirty="0" smtClean="0">
                <a:solidFill>
                  <a:schemeClr val="tx2"/>
                </a:solidFill>
              </a:rPr>
              <a:t>) Measurements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P</a:t>
            </a:r>
            <a:r>
              <a:rPr lang="en-US" sz="2400" dirty="0" smtClean="0">
                <a:solidFill>
                  <a:schemeClr val="tx2"/>
                </a:solidFill>
              </a:rPr>
              <a:t> (Spin </a:t>
            </a:r>
            <a:r>
              <a:rPr lang="en-US" sz="24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2400" dirty="0" smtClean="0">
                <a:solidFill>
                  <a:schemeClr val="tx2"/>
                </a:solidFill>
              </a:rPr>
              <a:t>) Measurements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762000"/>
            <a:ext cx="7391400" cy="497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01025"/>
            <a:ext cx="7070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Astrophysics: </a:t>
            </a:r>
            <a:r>
              <a:rPr lang="en-US" sz="3200" i="1" dirty="0" smtClean="0">
                <a:solidFill>
                  <a:srgbClr val="002060"/>
                </a:solidFill>
              </a:rPr>
              <a:t>The</a:t>
            </a:r>
            <a:r>
              <a:rPr lang="en-US" sz="3200" dirty="0" smtClean="0">
                <a:solidFill>
                  <a:srgbClr val="002060"/>
                </a:solidFill>
              </a:rPr>
              <a:t> 2</a:t>
            </a:r>
            <a:r>
              <a:rPr lang="en-US" sz="3200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</a:t>
            </a:r>
            <a:r>
              <a:rPr lang="en-US" sz="3200" dirty="0" smtClean="0">
                <a:solidFill>
                  <a:srgbClr val="002060"/>
                </a:solidFill>
              </a:rPr>
              <a:t> 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 C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262" y="5867399"/>
            <a:ext cx="6979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What is the structure of the Hoyle State?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7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012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Astrophysics &amp; EFT Lattice Calculations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7171" y="1066800"/>
            <a:ext cx="45206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 2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state in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was predicted by Morinaga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(Phys. Rev. 101, 1956) </a:t>
            </a:r>
            <a:r>
              <a:rPr lang="en-US" sz="2400" dirty="0" smtClean="0"/>
              <a:t>as the first rotational state of the “ground” state 7.654 MeV (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Hoyle State</a:t>
            </a:r>
            <a:r>
              <a:rPr lang="en-US" sz="2400" dirty="0" smtClean="0"/>
              <a:t>)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Recently, </a:t>
            </a:r>
            <a:r>
              <a:rPr lang="en-US" sz="2400" dirty="0" err="1" smtClean="0"/>
              <a:t>Epelbaum</a:t>
            </a:r>
            <a:r>
              <a:rPr lang="en-US" sz="2400" dirty="0" smtClean="0"/>
              <a:t>, Krebs, Lee, </a:t>
            </a:r>
            <a:r>
              <a:rPr lang="en-US" sz="2400" dirty="0" err="1" smtClean="0"/>
              <a:t>Meißner</a:t>
            </a:r>
            <a:r>
              <a:rPr lang="en-US" sz="2400" dirty="0" smtClean="0"/>
              <a:t>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(Phys. Rev.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</a:rPr>
              <a:t>Lett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. 106, 192501, 2011) </a:t>
            </a:r>
            <a:r>
              <a:rPr lang="en-US" sz="2400" dirty="0" smtClean="0"/>
              <a:t>have performed </a:t>
            </a:r>
            <a:r>
              <a:rPr lang="en-US" sz="2400" i="1" dirty="0" err="1" smtClean="0"/>
              <a:t>Ab</a:t>
            </a:r>
            <a:r>
              <a:rPr lang="en-US" sz="2400" i="1" dirty="0" smtClean="0"/>
              <a:t> Initio</a:t>
            </a:r>
            <a:r>
              <a:rPr lang="en-US" sz="2400" dirty="0" smtClean="0"/>
              <a:t> Chiral Effective Field Theory Lattice calculations  for the Hoyle State and its structure and rotations.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650701"/>
            <a:ext cx="466344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644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Astrophysics Impact of the 2</a:t>
            </a:r>
            <a:r>
              <a:rPr lang="en-US" sz="3200" baseline="-25000" dirty="0" smtClean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</a:t>
            </a:r>
            <a:r>
              <a:rPr lang="en-US" sz="3200" dirty="0" smtClean="0">
                <a:solidFill>
                  <a:srgbClr val="002060"/>
                </a:solidFill>
              </a:rPr>
              <a:t> State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83820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/>
              <a:t>Quiescent helium burning occurs at a temperature </a:t>
            </a:r>
            <a:r>
              <a:rPr lang="en-US" sz="2400" dirty="0" smtClean="0"/>
              <a:t>of 10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–10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K</a:t>
            </a:r>
            <a:r>
              <a:rPr lang="en-US" sz="2400" dirty="0"/>
              <a:t>, and is completely governed by the Hoyle </a:t>
            </a:r>
            <a:r>
              <a:rPr lang="en-US" sz="2400" dirty="0" smtClean="0"/>
              <a:t>state; </a:t>
            </a:r>
          </a:p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However</a:t>
            </a:r>
            <a:r>
              <a:rPr lang="en-US" sz="2400" dirty="0">
                <a:solidFill>
                  <a:srgbClr val="FF0000"/>
                </a:solidFill>
              </a:rPr>
              <a:t>, during type II supernovae,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</a:rPr>
              <a:t>-ray </a:t>
            </a:r>
            <a:r>
              <a:rPr lang="en-US" sz="2400" dirty="0">
                <a:solidFill>
                  <a:srgbClr val="FF0000"/>
                </a:solidFill>
              </a:rPr>
              <a:t>bursts </a:t>
            </a:r>
            <a:r>
              <a:rPr lang="en-US" sz="2400" dirty="0" smtClean="0">
                <a:solidFill>
                  <a:srgbClr val="FF0000"/>
                </a:solidFill>
              </a:rPr>
              <a:t>and other astrophysical phenomena</a:t>
            </a:r>
            <a:r>
              <a:rPr lang="en-US" sz="2400" dirty="0">
                <a:solidFill>
                  <a:srgbClr val="FF0000"/>
                </a:solidFill>
              </a:rPr>
              <a:t>, the temperature </a:t>
            </a:r>
            <a:r>
              <a:rPr lang="en-US" sz="2400" dirty="0" smtClean="0">
                <a:solidFill>
                  <a:srgbClr val="FF0000"/>
                </a:solidFill>
              </a:rPr>
              <a:t>rises well </a:t>
            </a:r>
            <a:r>
              <a:rPr lang="en-US" sz="2400" dirty="0">
                <a:solidFill>
                  <a:srgbClr val="FF0000"/>
                </a:solidFill>
              </a:rPr>
              <a:t>above 10</a:t>
            </a:r>
            <a:r>
              <a:rPr lang="en-US" sz="2400" baseline="30000" dirty="0">
                <a:solidFill>
                  <a:srgbClr val="FF0000"/>
                </a:solidFill>
              </a:rPr>
              <a:t>9</a:t>
            </a:r>
            <a:r>
              <a:rPr lang="en-US" sz="2400" dirty="0">
                <a:solidFill>
                  <a:srgbClr val="FF0000"/>
                </a:solidFill>
              </a:rPr>
              <a:t> K, and higher energy states in 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C </a:t>
            </a:r>
            <a:r>
              <a:rPr lang="en-US" sz="2400" dirty="0" smtClean="0">
                <a:solidFill>
                  <a:srgbClr val="FF0000"/>
                </a:solidFill>
              </a:rPr>
              <a:t>can have </a:t>
            </a:r>
            <a:r>
              <a:rPr lang="en-US" sz="2400" dirty="0">
                <a:solidFill>
                  <a:srgbClr val="FF0000"/>
                </a:solidFill>
              </a:rPr>
              <a:t>a significant effect on the </a:t>
            </a:r>
            <a:r>
              <a:rPr lang="en-US" sz="2400" dirty="0" smtClean="0">
                <a:solidFill>
                  <a:srgbClr val="FF0000"/>
                </a:solidFill>
              </a:rPr>
              <a:t>triple-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reaction </a:t>
            </a:r>
            <a:r>
              <a:rPr lang="en-US" sz="2400" dirty="0" smtClean="0">
                <a:solidFill>
                  <a:srgbClr val="FF0000"/>
                </a:solidFill>
              </a:rPr>
              <a:t>rate</a:t>
            </a:r>
            <a:r>
              <a:rPr lang="en-US" sz="2400" dirty="0"/>
              <a:t>;</a:t>
            </a:r>
            <a:endParaRPr lang="en-US" sz="2400" dirty="0" smtClean="0"/>
          </a:p>
          <a:p>
            <a:pPr marL="342900" indent="-342900" algn="just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/>
              <a:t>Preliminary calculations suggest a dependence of high mass number (&gt;140) abundances on the triple alpha reaction rate based on the parameters of the </a:t>
            </a:r>
            <a:r>
              <a:rPr lang="en-US" sz="2400" dirty="0">
                <a:solidFill>
                  <a:srgbClr val="002060"/>
                </a:solidFill>
              </a:rPr>
              <a:t>2</a:t>
            </a:r>
            <a:r>
              <a:rPr lang="en-US" sz="2400" baseline="-25000" dirty="0">
                <a:solidFill>
                  <a:srgbClr val="002060"/>
                </a:solidFill>
              </a:rPr>
              <a:t>2</a:t>
            </a:r>
            <a:r>
              <a:rPr lang="en-US" sz="2400" baseline="30000" dirty="0" smtClean="0">
                <a:solidFill>
                  <a:srgbClr val="002060"/>
                </a:solidFill>
              </a:rPr>
              <a:t>+ </a:t>
            </a:r>
            <a:r>
              <a:rPr lang="en-US" sz="2400" dirty="0"/>
              <a:t> </a:t>
            </a:r>
            <a:r>
              <a:rPr lang="en-US" sz="2400" dirty="0" smtClean="0"/>
              <a:t>state.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16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5964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3" name="Picture 2" descr="HOTPC-Layou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878440"/>
            <a:ext cx="8078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sym typeface="Wingdings" pitchFamily="2" charset="2"/>
              </a:rPr>
              <a:t>Studies using </a:t>
            </a:r>
            <a:r>
              <a:rPr lang="en-US" sz="3200" dirty="0" smtClean="0">
                <a:solidFill>
                  <a:srgbClr val="002060"/>
                </a:solidFill>
                <a:sym typeface="Wingdings" pitchFamily="2" charset="2"/>
              </a:rPr>
              <a:t>Optical </a:t>
            </a:r>
            <a:r>
              <a:rPr lang="en-US" sz="3200" dirty="0">
                <a:solidFill>
                  <a:srgbClr val="002060"/>
                </a:solidFill>
                <a:sym typeface="Wingdings" pitchFamily="2" charset="2"/>
              </a:rPr>
              <a:t>T</a:t>
            </a:r>
            <a:r>
              <a:rPr lang="en-US" sz="3200" dirty="0" smtClean="0">
                <a:solidFill>
                  <a:srgbClr val="002060"/>
                </a:solidFill>
                <a:sym typeface="Wingdings" pitchFamily="2" charset="2"/>
              </a:rPr>
              <a:t>ime </a:t>
            </a:r>
            <a:r>
              <a:rPr lang="en-US" sz="3200" dirty="0" smtClean="0">
                <a:solidFill>
                  <a:srgbClr val="002060"/>
                </a:solidFill>
              </a:rPr>
              <a:t> Projection Chamber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867400"/>
            <a:ext cx="8400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Details: Talk by W. Zimmerman, Few-Body Physics Working Group,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Monday 6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, 15:15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5964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82530" cy="39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38528"/>
            <a:ext cx="7537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Measured Angular Distribution of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 Events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38200"/>
            <a:ext cx="8083550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3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33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 : Cross Section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4" y="1066800"/>
            <a:ext cx="8077200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7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112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C: Phase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8785"/>
            <a:ext cx="6934200" cy="474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0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330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C: Reaction Rate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67" y="1447800"/>
            <a:ext cx="7010400" cy="4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8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218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C: Results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65532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674167"/>
            <a:ext cx="1704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Experiment: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967335"/>
            <a:ext cx="854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Comparing the Experimental Results and the lattice EFT Calculation</a:t>
            </a:r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03810"/>
              </p:ext>
            </p:extLst>
          </p:nvPr>
        </p:nvGraphicFramePr>
        <p:xfrm>
          <a:off x="988974" y="3733800"/>
          <a:ext cx="7166052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8684"/>
                <a:gridCol w="2388684"/>
                <a:gridCol w="2388684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E(2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30000" dirty="0" smtClean="0"/>
                        <a:t>+</a:t>
                      </a:r>
                      <a:r>
                        <a:rPr lang="en-US" sz="2400" baseline="0" dirty="0" smtClean="0"/>
                        <a:t> - 0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30000" dirty="0" smtClean="0"/>
                        <a:t>+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B(E2</a:t>
                      </a:r>
                      <a:r>
                        <a:rPr lang="en-US" sz="2400" dirty="0" smtClean="0">
                          <a:sym typeface="Wingdings" pitchFamily="2" charset="2"/>
                        </a:rPr>
                        <a:t>:</a:t>
                      </a:r>
                      <a:r>
                        <a:rPr lang="en-US" sz="2400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sz="2400" dirty="0" smtClean="0"/>
                        <a:t>E(2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30000" dirty="0" smtClean="0"/>
                        <a:t>+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>
                          <a:sym typeface="Wingdings" pitchFamily="2" charset="2"/>
                        </a:rPr>
                        <a:t></a:t>
                      </a:r>
                      <a:r>
                        <a:rPr lang="en-US" sz="2400" baseline="0" dirty="0" smtClean="0"/>
                        <a:t>0</a:t>
                      </a:r>
                      <a:r>
                        <a:rPr lang="en-US" sz="2400" baseline="-25000" dirty="0" smtClean="0"/>
                        <a:t>1</a:t>
                      </a:r>
                      <a:r>
                        <a:rPr lang="en-US" sz="2400" baseline="30000" dirty="0" smtClean="0"/>
                        <a:t>+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Experiment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2.37 ± 0.11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0.73 ± 0.13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Theory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2.0 ± 1</a:t>
                      </a:r>
                      <a:r>
                        <a:rPr lang="en-US" sz="2400" baseline="0" dirty="0" smtClean="0"/>
                        <a:t> to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 ± 1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5867400"/>
            <a:ext cx="7324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Details: Talk by </a:t>
            </a:r>
            <a:r>
              <a:rPr lang="en-US" sz="2400" dirty="0" smtClean="0">
                <a:solidFill>
                  <a:srgbClr val="FF0000"/>
                </a:solidFill>
              </a:rPr>
              <a:t>D. Lee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Few-Body Physics Working Group,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Monday 6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14:50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561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Outline </a:t>
            </a:r>
            <a:r>
              <a:rPr lang="en-US" sz="3200" dirty="0" smtClean="0">
                <a:solidFill>
                  <a:srgbClr val="002060"/>
                </a:solidFill>
              </a:rPr>
              <a:t>Few-Body Systems &amp; Nuclear Astrophysics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63450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Studies of Light Nuclei: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aseline="30000" dirty="0" smtClean="0">
                <a:solidFill>
                  <a:schemeClr val="tx2"/>
                </a:solidFill>
              </a:rPr>
              <a:t>4</a:t>
            </a:r>
            <a:r>
              <a:rPr lang="en-US" sz="2400" dirty="0" smtClean="0">
                <a:solidFill>
                  <a:schemeClr val="tx2"/>
                </a:solidFill>
              </a:rPr>
              <a:t>He(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2400" dirty="0" err="1" smtClean="0">
                <a:solidFill>
                  <a:schemeClr val="tx2"/>
                </a:solidFill>
              </a:rPr>
              <a:t>,n</a:t>
            </a:r>
            <a:r>
              <a:rPr lang="en-US" sz="2400" dirty="0" smtClean="0">
                <a:solidFill>
                  <a:schemeClr val="tx2"/>
                </a:solidFill>
              </a:rPr>
              <a:t>) and </a:t>
            </a:r>
            <a:r>
              <a:rPr lang="en-US" sz="2400" baseline="30000" dirty="0" smtClean="0">
                <a:solidFill>
                  <a:schemeClr val="tx2"/>
                </a:solidFill>
              </a:rPr>
              <a:t>4</a:t>
            </a:r>
            <a:r>
              <a:rPr lang="en-US" sz="2400" dirty="0" smtClean="0">
                <a:solidFill>
                  <a:schemeClr val="tx2"/>
                </a:solidFill>
              </a:rPr>
              <a:t>He(</a:t>
            </a:r>
            <a:r>
              <a:rPr lang="en-US" sz="2400" dirty="0" err="1" smtClean="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2400" dirty="0" err="1" smtClean="0">
                <a:solidFill>
                  <a:schemeClr val="tx2"/>
                </a:solidFill>
              </a:rPr>
              <a:t>,p</a:t>
            </a:r>
            <a:r>
              <a:rPr lang="en-US" sz="2400" dirty="0" smtClean="0">
                <a:solidFill>
                  <a:schemeClr val="tx2"/>
                </a:solidFill>
              </a:rPr>
              <a:t>) Results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n-n interactions via neutron-deuteron </a:t>
            </a:r>
            <a:r>
              <a:rPr lang="en-US" sz="2400" dirty="0" smtClean="0">
                <a:solidFill>
                  <a:schemeClr val="tx2"/>
                </a:solidFill>
              </a:rPr>
              <a:t>breakup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262134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Nuclear Astrophysics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Direct Observation of a New 2</a:t>
            </a:r>
            <a:r>
              <a:rPr lang="en-US" sz="2400" baseline="30000" dirty="0" smtClean="0">
                <a:solidFill>
                  <a:schemeClr val="tx2"/>
                </a:solidFill>
              </a:rPr>
              <a:t>+</a:t>
            </a:r>
            <a:r>
              <a:rPr lang="en-US" sz="2400" dirty="0" smtClean="0">
                <a:solidFill>
                  <a:schemeClr val="tx2"/>
                </a:solidFill>
              </a:rPr>
              <a:t> State in </a:t>
            </a:r>
            <a:r>
              <a:rPr lang="en-US" sz="2400" baseline="30000" dirty="0" smtClean="0">
                <a:solidFill>
                  <a:schemeClr val="tx2"/>
                </a:solidFill>
              </a:rPr>
              <a:t>12</a:t>
            </a:r>
            <a:r>
              <a:rPr lang="en-US" sz="2400" dirty="0" smtClean="0">
                <a:solidFill>
                  <a:schemeClr val="tx2"/>
                </a:solidFill>
              </a:rPr>
              <a:t>C and Recent Effective </a:t>
            </a:r>
            <a:r>
              <a:rPr lang="en-US" sz="2400" dirty="0">
                <a:solidFill>
                  <a:schemeClr val="tx2"/>
                </a:solidFill>
              </a:rPr>
              <a:t>F</a:t>
            </a:r>
            <a:r>
              <a:rPr lang="en-US" sz="2400" dirty="0" smtClean="0">
                <a:solidFill>
                  <a:schemeClr val="tx2"/>
                </a:solidFill>
              </a:rPr>
              <a:t>ield </a:t>
            </a:r>
            <a:r>
              <a:rPr lang="en-US" sz="2400" dirty="0">
                <a:solidFill>
                  <a:schemeClr val="tx2"/>
                </a:solidFill>
              </a:rPr>
              <a:t>T</a:t>
            </a:r>
            <a:r>
              <a:rPr lang="en-US" sz="2400" dirty="0" smtClean="0">
                <a:solidFill>
                  <a:schemeClr val="tx2"/>
                </a:solidFill>
              </a:rPr>
              <a:t>heory Lattice Calculations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385608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Nuclear Matter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The nature of Pygmy Dipole Resonance (PDR)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chemeClr val="tx2"/>
                </a:solidFill>
              </a:rPr>
              <a:t>Iso</a:t>
            </a:r>
            <a:r>
              <a:rPr lang="en-US" sz="2400" dirty="0" smtClean="0">
                <a:solidFill>
                  <a:schemeClr val="tx2"/>
                </a:solidFill>
              </a:rPr>
              <a:t>-Vector Giant </a:t>
            </a:r>
            <a:r>
              <a:rPr lang="en-US" sz="2400" dirty="0" err="1" smtClean="0">
                <a:solidFill>
                  <a:schemeClr val="tx2"/>
                </a:solidFill>
              </a:rPr>
              <a:t>Quadrupole</a:t>
            </a:r>
            <a:r>
              <a:rPr lang="en-US" sz="2400" dirty="0" smtClean="0">
                <a:solidFill>
                  <a:schemeClr val="tx2"/>
                </a:solidFill>
              </a:rPr>
              <a:t> Resonance Studies With Nuclear Compton Scattering </a:t>
            </a:r>
          </a:p>
        </p:txBody>
      </p:sp>
    </p:spTree>
    <p:extLst>
      <p:ext uri="{BB962C8B-B14F-4D97-AF65-F5344CB8AC3E}">
        <p14:creationId xmlns:p14="http://schemas.microsoft.com/office/powerpoint/2010/main" val="34474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014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Evidence of a New </a:t>
            </a:r>
            <a:r>
              <a:rPr lang="en-US" sz="3200" dirty="0">
                <a:solidFill>
                  <a:srgbClr val="002060"/>
                </a:solidFill>
              </a:rPr>
              <a:t>2</a:t>
            </a:r>
            <a:r>
              <a:rPr lang="en-US" sz="3200" baseline="-25000" dirty="0">
                <a:solidFill>
                  <a:srgbClr val="002060"/>
                </a:solidFill>
              </a:rPr>
              <a:t>2</a:t>
            </a:r>
            <a:r>
              <a:rPr lang="en-US" sz="3200" baseline="30000" dirty="0" smtClean="0">
                <a:solidFill>
                  <a:srgbClr val="002060"/>
                </a:solidFill>
              </a:rPr>
              <a:t>+ </a:t>
            </a:r>
            <a:r>
              <a:rPr lang="en-US" sz="3200" dirty="0" smtClean="0">
                <a:solidFill>
                  <a:srgbClr val="002060"/>
                </a:solidFill>
              </a:rPr>
              <a:t>State in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C: Conclusions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066800"/>
            <a:ext cx="845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A 2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 State in </a:t>
            </a:r>
            <a:r>
              <a:rPr lang="en-US" sz="2400" baseline="30000" dirty="0" smtClean="0">
                <a:solidFill>
                  <a:srgbClr val="FF0000"/>
                </a:solidFill>
              </a:rPr>
              <a:t>12</a:t>
            </a:r>
            <a:r>
              <a:rPr lang="en-US" sz="2400" dirty="0" smtClean="0">
                <a:solidFill>
                  <a:srgbClr val="FF0000"/>
                </a:solidFill>
              </a:rPr>
              <a:t>C has been directly observed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/>
              <a:t>The structure of Hoyle State is believed to be similar to the ground state based upon observation of similar B(E2) values calculated for the 2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pitchFamily="2" charset="2"/>
              </a:rPr>
              <a:t> 0</a:t>
            </a:r>
            <a:r>
              <a:rPr lang="en-US" sz="2400" baseline="-25000" dirty="0" smtClean="0">
                <a:sym typeface="Wingdings" pitchFamily="2" charset="2"/>
              </a:rPr>
              <a:t>1</a:t>
            </a:r>
            <a:r>
              <a:rPr lang="en-US" sz="2400" baseline="30000" dirty="0" smtClean="0">
                <a:sym typeface="Wingdings" pitchFamily="2" charset="2"/>
              </a:rPr>
              <a:t>+</a:t>
            </a:r>
            <a:r>
              <a:rPr lang="en-US" sz="2400" dirty="0" smtClean="0">
                <a:sym typeface="Wingdings" pitchFamily="2" charset="2"/>
              </a:rPr>
              <a:t> and 2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baseline="30000" dirty="0" smtClean="0">
                <a:sym typeface="Wingdings" pitchFamily="2" charset="2"/>
              </a:rPr>
              <a:t>+</a:t>
            </a:r>
            <a:r>
              <a:rPr lang="en-US" sz="2400" dirty="0" smtClean="0">
                <a:sym typeface="Wingdings" pitchFamily="2" charset="2"/>
              </a:rPr>
              <a:t>  0</a:t>
            </a:r>
            <a:r>
              <a:rPr lang="en-US" sz="2400" baseline="-25000" dirty="0" smtClean="0">
                <a:sym typeface="Wingdings" pitchFamily="2" charset="2"/>
              </a:rPr>
              <a:t>2</a:t>
            </a:r>
            <a:r>
              <a:rPr lang="en-US" sz="2400" baseline="30000" dirty="0" smtClean="0">
                <a:sym typeface="Wingdings" pitchFamily="2" charset="2"/>
              </a:rPr>
              <a:t>+</a:t>
            </a:r>
            <a:r>
              <a:rPr lang="en-US" sz="2400" dirty="0" smtClean="0">
                <a:sym typeface="Wingdings" pitchFamily="2" charset="2"/>
              </a:rPr>
              <a:t> (Caution: the experiment did not measure the B(E2:</a:t>
            </a:r>
            <a:r>
              <a:rPr lang="en-US" sz="2400" dirty="0">
                <a:sym typeface="Wingdings" pitchFamily="2" charset="2"/>
              </a:rPr>
              <a:t> 2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baseline="30000" dirty="0">
                <a:sym typeface="Wingdings" pitchFamily="2" charset="2"/>
              </a:rPr>
              <a:t>+</a:t>
            </a:r>
            <a:r>
              <a:rPr lang="en-US" sz="2400" dirty="0">
                <a:sym typeface="Wingdings" pitchFamily="2" charset="2"/>
              </a:rPr>
              <a:t>  0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baseline="30000" dirty="0">
                <a:sym typeface="Wingdings" pitchFamily="2" charset="2"/>
              </a:rPr>
              <a:t>+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tx2"/>
                </a:solidFill>
                <a:sym typeface="Wingdings" pitchFamily="2" charset="2"/>
              </a:rPr>
              <a:t>The </a:t>
            </a:r>
            <a:r>
              <a:rPr lang="en-US" sz="2400" baseline="30000" dirty="0" smtClean="0">
                <a:solidFill>
                  <a:schemeClr val="tx2"/>
                </a:solidFill>
              </a:rPr>
              <a:t>12</a:t>
            </a:r>
            <a:r>
              <a:rPr lang="en-US" sz="2400" dirty="0" smtClean="0">
                <a:solidFill>
                  <a:schemeClr val="tx2"/>
                </a:solidFill>
              </a:rPr>
              <a:t>C ground state is predicted to be a compact triangle cluster of 3 alpha particles, whereas the Hoyle state is predicted to be a combination of an obtuse triangle and a compact triangle configuration.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306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584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Giant in the Room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C(</a:t>
            </a:r>
            <a:r>
              <a:rPr lang="en-US" sz="3200" dirty="0" err="1" smtClean="0">
                <a:solidFill>
                  <a:srgbClr val="002060"/>
                </a:solidFill>
                <a:latin typeface="Symbol" pitchFamily="18" charset="2"/>
              </a:rPr>
              <a:t>a,g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en-US" sz="3200" baseline="30000" dirty="0" smtClean="0">
                <a:solidFill>
                  <a:srgbClr val="002060"/>
                </a:solidFill>
              </a:rPr>
              <a:t>16</a:t>
            </a:r>
            <a:r>
              <a:rPr lang="en-US" sz="3200" dirty="0" smtClean="0">
                <a:solidFill>
                  <a:srgbClr val="002060"/>
                </a:solidFill>
              </a:rPr>
              <a:t>O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693498" cy="5251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2895600"/>
            <a:ext cx="3916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 similar </a:t>
            </a:r>
            <a:r>
              <a:rPr lang="en-US" sz="3200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, factor of 18 different S-factors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>
            <a:off x="3657600" y="1866900"/>
            <a:ext cx="2209800" cy="2057400"/>
          </a:xfrm>
          <a:prstGeom prst="arc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flipV="1">
            <a:off x="3657600" y="3436560"/>
            <a:ext cx="2209800" cy="2057400"/>
          </a:xfrm>
          <a:prstGeom prst="arc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95800" y="990600"/>
            <a:ext cx="460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R-matrix fits to three data sets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6059269"/>
            <a:ext cx="510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Assuncao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dirty="0" err="1" smtClean="0"/>
              <a:t>Phys</a:t>
            </a:r>
            <a:r>
              <a:rPr lang="en-US" dirty="0" smtClean="0"/>
              <a:t> Rev. C 73, 055801 (2006),</a:t>
            </a:r>
          </a:p>
          <a:p>
            <a:r>
              <a:rPr lang="en-US" dirty="0" smtClean="0"/>
              <a:t>J. W. Hammer </a:t>
            </a:r>
            <a:r>
              <a:rPr lang="en-US" i="1" dirty="0" smtClean="0"/>
              <a:t>et al.</a:t>
            </a:r>
            <a:r>
              <a:rPr lang="en-US" dirty="0" smtClean="0"/>
              <a:t>, Physics, A 752 514c-521c (2005)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67000" y="25908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3263" y="51054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23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437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Giant in the Room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C(</a:t>
            </a:r>
            <a:r>
              <a:rPr lang="en-US" sz="3200" dirty="0" err="1" smtClean="0">
                <a:solidFill>
                  <a:srgbClr val="002060"/>
                </a:solidFill>
                <a:latin typeface="Symbol" pitchFamily="18" charset="2"/>
              </a:rPr>
              <a:t>a,g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en-US" sz="3200" baseline="30000" dirty="0" smtClean="0">
                <a:solidFill>
                  <a:srgbClr val="002060"/>
                </a:solidFill>
              </a:rPr>
              <a:t>16</a:t>
            </a:r>
            <a:r>
              <a:rPr lang="en-US" sz="3200" dirty="0" smtClean="0">
                <a:solidFill>
                  <a:srgbClr val="002060"/>
                </a:solidFill>
              </a:rPr>
              <a:t>O : Previous Data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67000" y="25908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3263" y="5105400"/>
            <a:ext cx="914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pha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3064" y="4041229"/>
            <a:ext cx="3639936" cy="2816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315200" cy="33554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4078069"/>
            <a:ext cx="296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Consequence 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730015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Can not constrain the phase. The fit to obtain the S-factors has only 2-parameters and the phase is fixed by elastic scattering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46" y="6059269"/>
            <a:ext cx="5106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Assuncao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, </a:t>
            </a:r>
            <a:r>
              <a:rPr lang="en-US" dirty="0" err="1" smtClean="0"/>
              <a:t>Phys</a:t>
            </a:r>
            <a:r>
              <a:rPr lang="en-US" dirty="0" smtClean="0"/>
              <a:t> Rev. C 73, 055801 (2006),</a:t>
            </a:r>
          </a:p>
          <a:p>
            <a:r>
              <a:rPr lang="en-US" dirty="0" smtClean="0"/>
              <a:t>J. W. Hammer </a:t>
            </a:r>
            <a:r>
              <a:rPr lang="en-US" i="1" dirty="0" smtClean="0"/>
              <a:t>et al.</a:t>
            </a:r>
            <a:r>
              <a:rPr lang="en-US" dirty="0" smtClean="0"/>
              <a:t>, Physics, A 752 514c-521c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88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85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Giant in the Room </a:t>
            </a:r>
            <a:r>
              <a:rPr lang="en-US" sz="3200" baseline="30000" dirty="0" smtClean="0">
                <a:solidFill>
                  <a:srgbClr val="002060"/>
                </a:solidFill>
              </a:rPr>
              <a:t>12</a:t>
            </a:r>
            <a:r>
              <a:rPr lang="en-US" sz="3200" dirty="0" smtClean="0">
                <a:solidFill>
                  <a:srgbClr val="002060"/>
                </a:solidFill>
              </a:rPr>
              <a:t>C(</a:t>
            </a:r>
            <a:r>
              <a:rPr lang="en-US" sz="3200" dirty="0" err="1" smtClean="0">
                <a:solidFill>
                  <a:srgbClr val="002060"/>
                </a:solidFill>
                <a:latin typeface="Symbol" pitchFamily="18" charset="2"/>
              </a:rPr>
              <a:t>a,g</a:t>
            </a:r>
            <a:r>
              <a:rPr lang="en-US" sz="3200" dirty="0" smtClean="0">
                <a:solidFill>
                  <a:srgbClr val="002060"/>
                </a:solidFill>
              </a:rPr>
              <a:t>)</a:t>
            </a:r>
            <a:r>
              <a:rPr lang="en-US" sz="3200" baseline="30000" dirty="0" smtClean="0">
                <a:solidFill>
                  <a:srgbClr val="002060"/>
                </a:solidFill>
              </a:rPr>
              <a:t>16</a:t>
            </a:r>
            <a:r>
              <a:rPr lang="en-US" sz="3200" dirty="0" smtClean="0">
                <a:solidFill>
                  <a:srgbClr val="002060"/>
                </a:solidFill>
              </a:rPr>
              <a:t>O : HIGS Initial Data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58000" cy="479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367" y="6052553"/>
            <a:ext cx="813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now have data from gamma ray energies of 9.1 to 10.7 MeV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37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120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Matter and the Symmetry Energy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52609"/>
            <a:ext cx="23431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98329"/>
            <a:ext cx="2194560" cy="219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436" y="1219200"/>
            <a:ext cx="407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Pygmy Dipole Resonance (PDR)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257800"/>
            <a:ext cx="552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Iso</a:t>
            </a:r>
            <a:r>
              <a:rPr lang="en-US" sz="2400" dirty="0" smtClean="0">
                <a:solidFill>
                  <a:schemeClr val="tx2"/>
                </a:solidFill>
              </a:rPr>
              <a:t>-Vector Giant </a:t>
            </a:r>
            <a:r>
              <a:rPr lang="en-US" sz="2400" dirty="0" err="1" smtClean="0">
                <a:solidFill>
                  <a:schemeClr val="tx2"/>
                </a:solidFill>
              </a:rPr>
              <a:t>Quadrupole</a:t>
            </a:r>
            <a:r>
              <a:rPr lang="en-US" sz="2400" dirty="0" smtClean="0">
                <a:solidFill>
                  <a:schemeClr val="tx2"/>
                </a:solidFill>
              </a:rPr>
              <a:t> Resonance (IVGQR)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6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33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Matter: An example of Symmetry Energy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8915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In the oscillation of neutrons against protons, the symmetry energy acts as its restoring force which gives rise to a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dipole response</a:t>
            </a:r>
          </a:p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ym typeface="Wingdings" pitchFamily="2" charset="2"/>
              </a:rPr>
              <a:t>In neutron rich nuclei the neutron skin is responsible for this response (the </a:t>
            </a:r>
            <a:r>
              <a:rPr lang="en-US" sz="2400" dirty="0" smtClean="0">
                <a:solidFill>
                  <a:schemeClr val="tx2"/>
                </a:solidFill>
                <a:sym typeface="Wingdings" pitchFamily="2" charset="2"/>
              </a:rPr>
              <a:t>Pygmy Dipole Resonance PDR</a:t>
            </a:r>
            <a:r>
              <a:rPr lang="en-US" sz="2400" dirty="0" smtClean="0">
                <a:sym typeface="Wingdings" pitchFamily="2" charset="2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ym typeface="Wingdings" pitchFamily="2" charset="2"/>
              </a:rPr>
              <a:t>The neutron skin is weakly correlated with the low-energy dipole strength (total </a:t>
            </a:r>
            <a:r>
              <a:rPr lang="en-US" sz="2400" dirty="0" err="1" smtClean="0">
                <a:sym typeface="Wingdings" pitchFamily="2" charset="2"/>
              </a:rPr>
              <a:t>photoabsorption</a:t>
            </a:r>
            <a:r>
              <a:rPr lang="en-US" sz="2400" dirty="0" smtClean="0">
                <a:sym typeface="Wingdings" pitchFamily="2" charset="2"/>
              </a:rPr>
              <a:t> cross section is dominated by GDR strength) but strongly correlated with the dipole </a:t>
            </a:r>
            <a:r>
              <a:rPr lang="en-US" sz="2400" dirty="0" err="1" smtClean="0">
                <a:sym typeface="Wingdings" pitchFamily="2" charset="2"/>
              </a:rPr>
              <a:t>polarizability</a:t>
            </a:r>
            <a:endParaRPr lang="en-US" sz="2400" dirty="0" smtClean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400" dirty="0" smtClean="0">
                <a:solidFill>
                  <a:srgbClr val="FF0000"/>
                </a:solidFill>
              </a:rPr>
              <a:t>Study of such systems at nuclear densities is relevant to objects such as neutron stars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14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Study of Pygmy Dipole Resonance at HIGS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33083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94877"/>
            <a:ext cx="4072399" cy="432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5" y="762000"/>
            <a:ext cx="8382000" cy="134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4000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14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Study of Pygmy Dipole Resonance at HIGS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2037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35121"/>
            <a:ext cx="4248150" cy="469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94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4112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Matter: IVGQR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775700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3490"/>
            <a:ext cx="604837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429375" y="2667000"/>
            <a:ext cx="7334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15201" y="2419565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Flips sign forward and backward angles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4267200"/>
            <a:ext cx="4321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 smtClean="0"/>
              <a:t>209</a:t>
            </a:r>
            <a:r>
              <a:rPr lang="en-US" sz="3200" dirty="0" smtClean="0"/>
              <a:t>Bi Compton Scattering</a:t>
            </a:r>
            <a:endParaRPr lang="en-US" sz="32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6" y="3219082"/>
            <a:ext cx="40767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7990" y="5791200"/>
            <a:ext cx="487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Details: See talk by H. W. Weller at the Few-Body Working group on Tuesday 7</a:t>
            </a:r>
            <a:r>
              <a:rPr lang="en-US" baseline="30000" dirty="0" smtClean="0"/>
              <a:t>th</a:t>
            </a:r>
            <a:r>
              <a:rPr lang="en-US" dirty="0" smtClean="0"/>
              <a:t> at 16:55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4112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Nuclear Matter: IVGQR 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28" y="838200"/>
            <a:ext cx="41021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4" y="838200"/>
            <a:ext cx="4831759" cy="356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762" y="4786313"/>
            <a:ext cx="4135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 smtClean="0">
                <a:solidFill>
                  <a:srgbClr val="FF0000"/>
                </a:solidFill>
              </a:rPr>
              <a:t> A novel technique which leads to unprecedented precision in the extracted parameters of the resonance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801680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1025"/>
            <a:ext cx="6411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Compton Scattering, the Foundations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751" y="1219200"/>
            <a:ext cx="8769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T-matrix for the Compton scattering of incoming photon of energy </a:t>
            </a:r>
            <a:r>
              <a:rPr lang="en-US" sz="2400" dirty="0" smtClean="0">
                <a:latin typeface="Symbol" pitchFamily="18" charset="2"/>
              </a:rPr>
              <a:t>w</a:t>
            </a:r>
            <a:r>
              <a:rPr lang="en-US" sz="2400" dirty="0" smtClean="0"/>
              <a:t> with a spin (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) ½ target is described by six structure functions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87858" y="5616875"/>
            <a:ext cx="5643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e</a:t>
            </a:r>
            <a:r>
              <a:rPr lang="en-US" sz="2400" dirty="0" smtClean="0"/>
              <a:t> = photon polarization, </a:t>
            </a:r>
            <a:r>
              <a:rPr lang="en-US" sz="2400" i="1" dirty="0" smtClean="0"/>
              <a:t>k</a:t>
            </a:r>
            <a:r>
              <a:rPr lang="en-US" sz="2400" dirty="0" smtClean="0"/>
              <a:t> is the momentum</a:t>
            </a:r>
            <a:endParaRPr lang="en-US" sz="240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24600"/>
            <a:ext cx="8220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4174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Road Map to the Future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10045"/>
            <a:ext cx="8153400" cy="63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07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7298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Upcoming and Future Experiments at HIGS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066800"/>
            <a:ext cx="73200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Compton Scattering on 6Li at 80 MeV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Compton Scattering on proton at 80 MeV for EM pol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Compton Scattering on proton at 100 MeV for Spin pol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GDH Sum Rule for the Deuteron from 4 to 16 MeV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743200"/>
            <a:ext cx="5725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IVGQR Measurements on various nuclei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Further studies of PDR on </a:t>
            </a:r>
            <a:r>
              <a:rPr lang="en-US" sz="2400" baseline="30000" dirty="0" smtClean="0"/>
              <a:t>140</a:t>
            </a:r>
            <a:r>
              <a:rPr lang="en-US" sz="2400" dirty="0" smtClean="0"/>
              <a:t>Ce, and </a:t>
            </a:r>
            <a:r>
              <a:rPr lang="en-US" sz="2400" baseline="30000" dirty="0" smtClean="0"/>
              <a:t>124</a:t>
            </a:r>
            <a:r>
              <a:rPr lang="en-US" sz="2400" dirty="0" smtClean="0"/>
              <a:t>Sn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733800"/>
            <a:ext cx="5165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aseline="30000" dirty="0" smtClean="0"/>
              <a:t>12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8</a:t>
            </a:r>
            <a:r>
              <a:rPr lang="en-US" sz="2400" dirty="0" smtClean="0"/>
              <a:t>Be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err="1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with the OTPC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err="1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/>
              <a:t>C</a:t>
            </a:r>
            <a:r>
              <a:rPr lang="en-US" sz="2400" dirty="0" smtClean="0"/>
              <a:t> with the Bubble Chamber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8508" y="5105400"/>
            <a:ext cx="7639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See the review article for the </a:t>
            </a:r>
            <a:r>
              <a:rPr lang="en-US" sz="2400" dirty="0" err="1" smtClean="0"/>
              <a:t>photopion</a:t>
            </a:r>
            <a:r>
              <a:rPr lang="en-US" sz="2400" dirty="0" smtClean="0"/>
              <a:t> program plans: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62495"/>
            <a:ext cx="4929187" cy="68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6231"/>
            <a:ext cx="39624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3485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528"/>
            <a:ext cx="8111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For further details on the experiments &amp; theory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000780"/>
            <a:ext cx="5334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Please attend the presentations by: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1" y="175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Proton EM and Spin </a:t>
            </a:r>
            <a:r>
              <a:rPr lang="en-US" sz="2400" dirty="0" err="1" smtClean="0"/>
              <a:t>Polarizabilities</a:t>
            </a:r>
            <a:r>
              <a:rPr lang="en-US" sz="2400" dirty="0" smtClean="0"/>
              <a:t> – H. W. Weller, Few-Body, Tuesday 16:55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514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6Li Compton Scattering– L. S. Myers, Few-Body, Tuesday 17:20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124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Low-Energy Compton Scattering– H. W. </a:t>
            </a:r>
            <a:r>
              <a:rPr lang="en-US" sz="2400" dirty="0" err="1" smtClean="0"/>
              <a:t>Grißhammer</a:t>
            </a:r>
            <a:r>
              <a:rPr lang="en-US" sz="2400" dirty="0" smtClean="0"/>
              <a:t>, Hadron Structure, Monday 15:45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955197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Proton Spin </a:t>
            </a:r>
            <a:r>
              <a:rPr lang="en-US" sz="2400" dirty="0" err="1" smtClean="0"/>
              <a:t>Polarizability</a:t>
            </a:r>
            <a:r>
              <a:rPr lang="en-US" sz="2400" dirty="0" smtClean="0"/>
              <a:t>– R. </a:t>
            </a:r>
            <a:r>
              <a:rPr lang="en-US" sz="2400" dirty="0" err="1" smtClean="0"/>
              <a:t>Miskimen</a:t>
            </a:r>
            <a:r>
              <a:rPr lang="en-US" sz="2400" dirty="0" smtClean="0"/>
              <a:t>, Hadron Structure, Monday 15:20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7244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err="1" smtClean="0"/>
              <a:t>a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– C. R. Howell, Few-Body, Wednesday 14:00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1" y="541740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aseline="30000" dirty="0" smtClean="0"/>
              <a:t>12</a:t>
            </a:r>
            <a:r>
              <a:rPr lang="en-US" sz="2400" dirty="0" smtClean="0"/>
              <a:t>C 2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– B. Zimmerman, Few-Body, Monday 15:15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1" y="6052554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 smtClean="0"/>
              <a:t>Lattice EFT Calculations for light nuclei– </a:t>
            </a:r>
            <a:r>
              <a:rPr lang="en-US" sz="2400" dirty="0"/>
              <a:t>D</a:t>
            </a:r>
            <a:r>
              <a:rPr lang="en-US" sz="2400" dirty="0" smtClean="0"/>
              <a:t>. Lee, </a:t>
            </a:r>
            <a:r>
              <a:rPr lang="en-US" sz="2400" dirty="0" smtClean="0"/>
              <a:t>Few-Body, Monday </a:t>
            </a:r>
            <a:r>
              <a:rPr lang="en-US" sz="2400" dirty="0" smtClean="0"/>
              <a:t>14:50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4349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114425" y="4876800"/>
            <a:ext cx="6353175" cy="533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DOE Grant # DE-FG02-97ER41033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399"/>
            <a:ext cx="4057650" cy="121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7069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Basic Nuclear Physics Research at TUNL is supported by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50" y="9906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2" y="1624012"/>
            <a:ext cx="737033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01025"/>
            <a:ext cx="6411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Compton Scattering, the Foundations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633" y="1010561"/>
            <a:ext cx="816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forward scattering, the low-energy theorems (LETs) describe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002800" y="1624012"/>
            <a:ext cx="2398000" cy="966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0323" y="3198167"/>
            <a:ext cx="5126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Gerasimov</a:t>
            </a:r>
            <a:r>
              <a:rPr lang="en-US" sz="2400" dirty="0" smtClean="0">
                <a:solidFill>
                  <a:srgbClr val="FF0000"/>
                </a:solidFill>
              </a:rPr>
              <a:t>-</a:t>
            </a:r>
            <a:r>
              <a:rPr lang="en-US" sz="2400" dirty="0" err="1" smtClean="0">
                <a:solidFill>
                  <a:srgbClr val="FF0000"/>
                </a:solidFill>
              </a:rPr>
              <a:t>Drell</a:t>
            </a:r>
            <a:r>
              <a:rPr lang="en-US" sz="2400" dirty="0" smtClean="0">
                <a:solidFill>
                  <a:srgbClr val="FF0000"/>
                </a:solidFill>
              </a:rPr>
              <a:t>-Hearn (GDH) Sum Rule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18" y="3952875"/>
            <a:ext cx="5844682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292617"/>
            <a:ext cx="75247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01025"/>
            <a:ext cx="6411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Compton Scattering, the Foundations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191000"/>
            <a:ext cx="79533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9105" y="1292616"/>
            <a:ext cx="2526696" cy="7647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61398" y="2057400"/>
            <a:ext cx="5582401" cy="13476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914400"/>
            <a:ext cx="645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Electric and Magnetic </a:t>
            </a:r>
            <a:r>
              <a:rPr lang="en-US" sz="2400" dirty="0" err="1" smtClean="0">
                <a:solidFill>
                  <a:srgbClr val="FF0000"/>
                </a:solidFill>
              </a:rPr>
              <a:t>Polarizabilities</a:t>
            </a:r>
            <a:r>
              <a:rPr lang="en-US" sz="2400" dirty="0" smtClean="0">
                <a:solidFill>
                  <a:srgbClr val="FF0000"/>
                </a:solidFill>
              </a:rPr>
              <a:t> (order of </a:t>
            </a:r>
            <a:r>
              <a:rPr lang="en-US" sz="2400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8430" y="3424535"/>
            <a:ext cx="42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Spin </a:t>
            </a:r>
            <a:r>
              <a:rPr lang="en-US" sz="2400" dirty="0" err="1" smtClean="0">
                <a:solidFill>
                  <a:schemeClr val="tx2"/>
                </a:solidFill>
              </a:rPr>
              <a:t>Polarizabilities</a:t>
            </a:r>
            <a:r>
              <a:rPr lang="en-US" sz="2400" dirty="0" smtClean="0">
                <a:solidFill>
                  <a:schemeClr val="tx2"/>
                </a:solidFill>
              </a:rPr>
              <a:t> (order of </a:t>
            </a:r>
            <a:r>
              <a:rPr lang="en-US" sz="2400" dirty="0" smtClean="0">
                <a:solidFill>
                  <a:schemeClr val="tx2"/>
                </a:solidFill>
                <a:latin typeface="Symbol" pitchFamily="18" charset="2"/>
              </a:rPr>
              <a:t>w</a:t>
            </a: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73" y="5105400"/>
            <a:ext cx="5566653" cy="114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1025"/>
            <a:ext cx="855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electromagnetic </a:t>
            </a:r>
            <a:r>
              <a:rPr lang="en-US" sz="3200" dirty="0" err="1" smtClean="0">
                <a:solidFill>
                  <a:srgbClr val="002060"/>
                </a:solidFill>
              </a:rPr>
              <a:t>polarizabilities</a:t>
            </a:r>
            <a:r>
              <a:rPr lang="en-US" sz="3200" dirty="0" smtClean="0">
                <a:solidFill>
                  <a:srgbClr val="002060"/>
                </a:solidFill>
              </a:rPr>
              <a:t> for the proton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4738214" cy="474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8799"/>
            <a:ext cx="5262562" cy="104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108896"/>
            <a:ext cx="32766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6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01025"/>
            <a:ext cx="855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The electromagnetic </a:t>
            </a:r>
            <a:r>
              <a:rPr lang="en-US" sz="3200" dirty="0" err="1" smtClean="0">
                <a:solidFill>
                  <a:srgbClr val="002060"/>
                </a:solidFill>
              </a:rPr>
              <a:t>polarizabilities</a:t>
            </a:r>
            <a:r>
              <a:rPr lang="en-US" sz="3200" dirty="0" smtClean="0">
                <a:solidFill>
                  <a:srgbClr val="002060"/>
                </a:solidFill>
              </a:rPr>
              <a:t> for the proton</a:t>
            </a:r>
            <a:endParaRPr lang="en-US" sz="3200" b="1" dirty="0" smtClean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4738214" cy="474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114800" y="2209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9" y="5937250"/>
            <a:ext cx="76136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638800"/>
            <a:ext cx="8220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8977" y="1143000"/>
            <a:ext cx="203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Details: See talk by H. W. </a:t>
            </a:r>
            <a:r>
              <a:rPr lang="en-US" dirty="0" err="1" smtClean="0"/>
              <a:t>Grißhammer</a:t>
            </a:r>
            <a:r>
              <a:rPr lang="en-US" dirty="0" smtClean="0"/>
              <a:t> at the Hadron Structure Working group on Monday 7</a:t>
            </a:r>
            <a:r>
              <a:rPr lang="en-US" baseline="30000" dirty="0" smtClean="0"/>
              <a:t>th</a:t>
            </a:r>
            <a:r>
              <a:rPr lang="en-US" dirty="0" smtClean="0"/>
              <a:t> at 15:45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4638</TotalTime>
  <Words>2632</Words>
  <Application>Microsoft Office PowerPoint</Application>
  <PresentationFormat>On-screen Show (4:3)</PresentationFormat>
  <Paragraphs>416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Sony</cp:lastModifiedBy>
  <cp:revision>121</cp:revision>
  <cp:lastPrinted>2011-08-03T21:38:21Z</cp:lastPrinted>
  <dcterms:created xsi:type="dcterms:W3CDTF">2010-12-05T14:37:35Z</dcterms:created>
  <dcterms:modified xsi:type="dcterms:W3CDTF">2012-08-06T03:00:13Z</dcterms:modified>
</cp:coreProperties>
</file>