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9" r:id="rId2"/>
  </p:sldMasterIdLst>
  <p:notesMasterIdLst>
    <p:notesMasterId r:id="rId43"/>
  </p:notesMasterIdLst>
  <p:sldIdLst>
    <p:sldId id="271" r:id="rId3"/>
    <p:sldId id="455" r:id="rId4"/>
    <p:sldId id="432" r:id="rId5"/>
    <p:sldId id="429" r:id="rId6"/>
    <p:sldId id="464" r:id="rId7"/>
    <p:sldId id="446" r:id="rId8"/>
    <p:sldId id="465" r:id="rId9"/>
    <p:sldId id="472" r:id="rId10"/>
    <p:sldId id="471" r:id="rId11"/>
    <p:sldId id="447" r:id="rId12"/>
    <p:sldId id="456" r:id="rId13"/>
    <p:sldId id="466" r:id="rId14"/>
    <p:sldId id="442" r:id="rId15"/>
    <p:sldId id="443" r:id="rId16"/>
    <p:sldId id="457" r:id="rId17"/>
    <p:sldId id="458" r:id="rId18"/>
    <p:sldId id="384" r:id="rId19"/>
    <p:sldId id="434" r:id="rId20"/>
    <p:sldId id="387" r:id="rId21"/>
    <p:sldId id="390" r:id="rId22"/>
    <p:sldId id="389" r:id="rId23"/>
    <p:sldId id="391" r:id="rId24"/>
    <p:sldId id="459" r:id="rId25"/>
    <p:sldId id="435" r:id="rId26"/>
    <p:sldId id="449" r:id="rId27"/>
    <p:sldId id="460" r:id="rId28"/>
    <p:sldId id="406" r:id="rId29"/>
    <p:sldId id="409" r:id="rId30"/>
    <p:sldId id="410" r:id="rId31"/>
    <p:sldId id="453" r:id="rId32"/>
    <p:sldId id="454" r:id="rId33"/>
    <p:sldId id="468" r:id="rId34"/>
    <p:sldId id="473" r:id="rId35"/>
    <p:sldId id="426" r:id="rId36"/>
    <p:sldId id="257" r:id="rId37"/>
    <p:sldId id="366" r:id="rId38"/>
    <p:sldId id="430" r:id="rId39"/>
    <p:sldId id="437" r:id="rId40"/>
    <p:sldId id="469" r:id="rId41"/>
    <p:sldId id="463"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4C672"/>
    <a:srgbClr val="FDDD9D"/>
    <a:srgbClr val="FFCC66"/>
    <a:srgbClr val="F4D3A6"/>
    <a:srgbClr val="49701E"/>
    <a:srgbClr val="3A764D"/>
    <a:srgbClr val="FFFF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82" autoAdjust="0"/>
    <p:restoredTop sz="94624" autoAdjust="0"/>
  </p:normalViewPr>
  <p:slideViewPr>
    <p:cSldViewPr>
      <p:cViewPr>
        <p:scale>
          <a:sx n="70" d="100"/>
          <a:sy n="70" d="100"/>
        </p:scale>
        <p:origin x="-822" y="-78"/>
      </p:cViewPr>
      <p:guideLst>
        <p:guide orient="horz" pos="2160"/>
        <p:guide pos="2880"/>
      </p:guideLst>
    </p:cSldViewPr>
  </p:slideViewPr>
  <p:outlineViewPr>
    <p:cViewPr>
      <p:scale>
        <a:sx n="33" d="100"/>
        <a:sy n="33" d="100"/>
      </p:scale>
      <p:origin x="0" y="7836"/>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image" Target="../media/image41.wmf"/><Relationship Id="rId7" Type="http://schemas.openxmlformats.org/officeDocument/2006/relationships/image" Target="../media/image45.wmf"/><Relationship Id="rId2" Type="http://schemas.openxmlformats.org/officeDocument/2006/relationships/image" Target="../media/image40.wmf"/><Relationship Id="rId1" Type="http://schemas.openxmlformats.org/officeDocument/2006/relationships/image" Target="../media/image39.wmf"/><Relationship Id="rId6" Type="http://schemas.openxmlformats.org/officeDocument/2006/relationships/image" Target="../media/image44.wmf"/><Relationship Id="rId5" Type="http://schemas.openxmlformats.org/officeDocument/2006/relationships/image" Target="../media/image43.wmf"/><Relationship Id="rId4" Type="http://schemas.openxmlformats.org/officeDocument/2006/relationships/image" Target="../media/image4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8110B6-5549-4C2C-9DB9-000DCC1AEB8D}" type="datetimeFigureOut">
              <a:rPr lang="en-US" smtClean="0"/>
              <a:pPr/>
              <a:t>8/1/2012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5DF9A8-A8E8-41EA-B260-D01AD0AE4FE4}" type="slidenum">
              <a:rPr lang="en-US" smtClean="0"/>
              <a:pPr/>
              <a:t>‹#›</a:t>
            </a:fld>
            <a:endParaRPr lang="en-US"/>
          </a:p>
        </p:txBody>
      </p:sp>
    </p:spTree>
    <p:extLst>
      <p:ext uri="{BB962C8B-B14F-4D97-AF65-F5344CB8AC3E}">
        <p14:creationId xmlns:p14="http://schemas.microsoft.com/office/powerpoint/2010/main" xmlns="" val="2059244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B4CF154-6C52-4FB6-9C16-246F477173A9}" type="slidenum">
              <a:rPr lang="en-US">
                <a:solidFill>
                  <a:prstClr val="black"/>
                </a:solidFill>
              </a:rPr>
              <a:pPr>
                <a:defRPr/>
              </a:pPr>
              <a:t>1</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5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5A9201F-3571-44FC-91E4-3D6238D561BF}" type="slidenum">
              <a:rPr lang="en-US"/>
              <a:pPr fontAlgn="base">
                <a:spcBef>
                  <a:spcPct val="0"/>
                </a:spcBef>
                <a:spcAft>
                  <a:spcPct val="0"/>
                </a:spcAft>
              </a:pPr>
              <a:t>20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FBE77AE-780D-4C03-AF55-926C1F8D3692}" type="slidenum">
              <a:rPr lang="en-US" smtClean="0"/>
              <a:pPr>
                <a:defRPr/>
              </a:pPr>
              <a:t>21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sz="1200" kern="1200" dirty="0" smtClean="0">
                <a:solidFill>
                  <a:schemeClr val="tx1"/>
                </a:solidFill>
                <a:latin typeface="+mn-lt"/>
                <a:ea typeface="+mn-ea"/>
                <a:cs typeface="+mn-cs"/>
              </a:rPr>
              <a:t>Beside the three parton</a:t>
            </a:r>
            <a:r>
              <a:rPr lang="en-US" sz="1200" kern="1200" baseline="0" dirty="0" smtClean="0">
                <a:solidFill>
                  <a:schemeClr val="tx1"/>
                </a:solidFill>
                <a:latin typeface="+mn-lt"/>
                <a:ea typeface="+mn-ea"/>
                <a:cs typeface="+mn-cs"/>
              </a:rPr>
              <a:t> distribution functions which survive the integration over the quark transverse momentum there are five more transverse momentum dependent distribution functions at leading twist.</a:t>
            </a:r>
          </a:p>
          <a:p>
            <a:pPr marL="228600" indent="-228600">
              <a:buAutoNum type="arabicPeriod"/>
            </a:pPr>
            <a:r>
              <a:rPr lang="en-US" sz="1200" kern="1200" baseline="0" dirty="0" smtClean="0">
                <a:solidFill>
                  <a:schemeClr val="tx1"/>
                </a:solidFill>
                <a:latin typeface="+mn-lt"/>
                <a:ea typeface="+mn-ea"/>
                <a:cs typeface="+mn-cs"/>
              </a:rPr>
              <a:t>Here is a table of all the 8 leading twist TMDs, the cartoons on the right hand side of each name tell you the meaning of each TMDs. Again, the virtual photon is supposed to go out of the paper and that’s our longitudinal direction. The red circle and arrow are the quark and it’s spin, and black circle and arrow are the nucleon and it’s spin. The blue arrow shows the momentum direction of the quark.</a:t>
            </a:r>
          </a:p>
          <a:p>
            <a:pPr marL="228600" indent="-228600">
              <a:buAutoNum type="arabicPeriod"/>
            </a:pPr>
            <a:r>
              <a:rPr lang="en-US" sz="1200" kern="1200" baseline="0" dirty="0" smtClean="0">
                <a:solidFill>
                  <a:schemeClr val="tx1"/>
                </a:solidFill>
                <a:latin typeface="+mn-lt"/>
                <a:ea typeface="+mn-ea"/>
                <a:cs typeface="+mn-cs"/>
              </a:rPr>
              <a:t>An important information these 5 new TMDs will tell you is the quark </a:t>
            </a:r>
            <a:r>
              <a:rPr lang="en-US" sz="1200" kern="1200" baseline="0" dirty="0" err="1" smtClean="0">
                <a:solidFill>
                  <a:schemeClr val="tx1"/>
                </a:solidFill>
                <a:latin typeface="+mn-lt"/>
                <a:ea typeface="+mn-ea"/>
                <a:cs typeface="+mn-cs"/>
              </a:rPr>
              <a:t>oribtal</a:t>
            </a:r>
            <a:r>
              <a:rPr lang="en-US" sz="1200" kern="1200" baseline="0" dirty="0" smtClean="0">
                <a:solidFill>
                  <a:schemeClr val="tx1"/>
                </a:solidFill>
                <a:latin typeface="+mn-lt"/>
                <a:ea typeface="+mn-ea"/>
                <a:cs typeface="+mn-cs"/>
              </a:rPr>
              <a:t> angular motion. They will vanish without orbital angular momentum.</a:t>
            </a:r>
          </a:p>
          <a:p>
            <a:pPr marL="228600" indent="-228600">
              <a:buAutoNum type="arabicPeriod"/>
            </a:pPr>
            <a:endParaRPr lang="en-US" sz="1200" kern="1200" baseline="0" dirty="0" smtClean="0">
              <a:solidFill>
                <a:schemeClr val="tx1"/>
              </a:solidFill>
              <a:latin typeface="+mn-lt"/>
              <a:ea typeface="+mn-ea"/>
              <a:cs typeface="+mn-cs"/>
            </a:endParaRPr>
          </a:p>
          <a:p>
            <a:pPr marL="228600" indent="-228600">
              <a:buAutoNum type="arabicPeriod"/>
            </a:pPr>
            <a:r>
              <a:rPr lang="en-US" sz="1200" kern="1200" baseline="0" dirty="0" smtClean="0">
                <a:solidFill>
                  <a:schemeClr val="tx1"/>
                </a:solidFill>
                <a:latin typeface="+mn-lt"/>
                <a:ea typeface="+mn-ea"/>
                <a:cs typeface="+mn-cs"/>
              </a:rPr>
              <a:t>In particular, the Sivers function directly tells you the quark orbital angular momentum in a transverse polarized target, Boer-</a:t>
            </a:r>
            <a:r>
              <a:rPr lang="en-US" sz="1200" kern="1200" baseline="0" dirty="0" err="1" smtClean="0">
                <a:solidFill>
                  <a:schemeClr val="tx1"/>
                </a:solidFill>
                <a:latin typeface="+mn-lt"/>
                <a:ea typeface="+mn-ea"/>
                <a:cs typeface="+mn-cs"/>
              </a:rPr>
              <a:t>Mulder</a:t>
            </a:r>
            <a:r>
              <a:rPr lang="en-US" sz="1200" kern="1200" baseline="0" dirty="0" smtClean="0">
                <a:solidFill>
                  <a:schemeClr val="tx1"/>
                </a:solidFill>
                <a:latin typeface="+mn-lt"/>
                <a:ea typeface="+mn-ea"/>
                <a:cs typeface="+mn-cs"/>
              </a:rPr>
              <a:t> tells you the correlation of the quark orbital momentum and it’s spin inside a unpolarized nucleon and Pretzelosity, in certain model context, direct measures the relativistic nature of the nucleon.</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Blue: no </a:t>
            </a:r>
            <a:r>
              <a:rPr lang="en-US" sz="1200" kern="1200" dirty="0" err="1" smtClean="0">
                <a:solidFill>
                  <a:schemeClr val="tx1"/>
                </a:solidFill>
                <a:latin typeface="+mn-lt"/>
                <a:ea typeface="+mn-ea"/>
                <a:cs typeface="+mn-cs"/>
              </a:rPr>
              <a:t>kt</a:t>
            </a:r>
            <a:r>
              <a:rPr lang="en-US" sz="1200" kern="1200" dirty="0" smtClean="0">
                <a:solidFill>
                  <a:schemeClr val="tx1"/>
                </a:solidFill>
                <a:latin typeface="+mn-lt"/>
                <a:ea typeface="+mn-ea"/>
                <a:cs typeface="+mn-cs"/>
              </a:rPr>
              <a:t> dependence and T-even</a:t>
            </a:r>
          </a:p>
          <a:p>
            <a:r>
              <a:rPr lang="en-US" sz="1200" kern="1200" dirty="0" smtClean="0">
                <a:solidFill>
                  <a:schemeClr val="tx1"/>
                </a:solidFill>
                <a:latin typeface="+mn-lt"/>
                <a:ea typeface="+mn-ea"/>
                <a:cs typeface="+mn-cs"/>
              </a:rPr>
              <a:t>Red: T-odd with </a:t>
            </a:r>
            <a:r>
              <a:rPr lang="en-US" sz="1200" kern="1200" dirty="0" err="1" smtClean="0">
                <a:solidFill>
                  <a:schemeClr val="tx1"/>
                </a:solidFill>
                <a:latin typeface="+mn-lt"/>
                <a:ea typeface="+mn-ea"/>
                <a:cs typeface="+mn-cs"/>
              </a:rPr>
              <a:t>kt</a:t>
            </a:r>
            <a:r>
              <a:rPr lang="en-US" sz="1200" kern="1200" dirty="0" smtClean="0">
                <a:solidFill>
                  <a:schemeClr val="tx1"/>
                </a:solidFill>
                <a:latin typeface="+mn-lt"/>
                <a:ea typeface="+mn-ea"/>
                <a:cs typeface="+mn-cs"/>
              </a:rPr>
              <a:t> dependence</a:t>
            </a:r>
          </a:p>
          <a:p>
            <a:r>
              <a:rPr lang="en-US" sz="1200" kern="1200" dirty="0" smtClean="0">
                <a:solidFill>
                  <a:schemeClr val="tx1"/>
                </a:solidFill>
                <a:latin typeface="+mn-lt"/>
                <a:ea typeface="+mn-ea"/>
                <a:cs typeface="+mn-cs"/>
              </a:rPr>
              <a:t>Other: </a:t>
            </a:r>
            <a:r>
              <a:rPr lang="en-US" sz="1200" kern="1200" dirty="0" err="1" smtClean="0">
                <a:solidFill>
                  <a:schemeClr val="tx1"/>
                </a:solidFill>
                <a:latin typeface="+mn-lt"/>
                <a:ea typeface="+mn-ea"/>
                <a:cs typeface="+mn-cs"/>
              </a:rPr>
              <a:t>kt</a:t>
            </a:r>
            <a:r>
              <a:rPr lang="en-US" sz="1200" kern="1200" dirty="0" smtClean="0">
                <a:solidFill>
                  <a:schemeClr val="tx1"/>
                </a:solidFill>
                <a:latin typeface="+mn-lt"/>
                <a:ea typeface="+mn-ea"/>
                <a:cs typeface="+mn-cs"/>
              </a:rPr>
              <a:t> dependence and T-even</a:t>
            </a:r>
          </a:p>
        </p:txBody>
      </p:sp>
      <p:sp>
        <p:nvSpPr>
          <p:cNvPr id="4" name="Slide Number Placeholder 3"/>
          <p:cNvSpPr>
            <a:spLocks noGrp="1"/>
          </p:cNvSpPr>
          <p:nvPr>
            <p:ph type="sldNum" sz="quarter" idx="10"/>
          </p:nvPr>
        </p:nvSpPr>
        <p:spPr/>
        <p:txBody>
          <a:bodyPr/>
          <a:lstStyle/>
          <a:p>
            <a:fld id="{00209059-8737-4E1D-B3DF-F2E85015BBA6}" type="slidenum">
              <a:rPr lang="en-US" smtClean="0"/>
              <a:pPr/>
              <a:t>23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Rectangle 1"/>
          <p:cNvSpPr txBox="1">
            <a:spLocks noGrp="1" noRot="1" noChangeAspect="1" noChangeArrowheads="1"/>
          </p:cNvSpPr>
          <p:nvPr>
            <p:ph type="sldImg"/>
          </p:nvPr>
        </p:nvSpPr>
        <p:spPr bwMode="auto">
          <a:xfrm>
            <a:off x="-600075" y="0"/>
            <a:ext cx="4795838" cy="3597275"/>
          </a:xfrm>
          <a:prstGeom prst="rect">
            <a:avLst/>
          </a:prstGeom>
          <a:solidFill>
            <a:srgbClr val="FFFFFF"/>
          </a:solidFill>
          <a:ln>
            <a:solidFill>
              <a:srgbClr val="000000"/>
            </a:solidFill>
            <a:miter lim="800000"/>
            <a:headEnd/>
            <a:tailEnd/>
          </a:ln>
        </p:spPr>
      </p:sp>
      <p:sp>
        <p:nvSpPr>
          <p:cNvPr id="24578" name="Rectangle 2"/>
          <p:cNvSpPr txBox="1">
            <a:spLocks noGrp="1" noChangeArrowheads="1"/>
          </p:cNvSpPr>
          <p:nvPr>
            <p:ph type="body" idx="1"/>
          </p:nvPr>
        </p:nvSpPr>
        <p:spPr bwMode="auto">
          <a:xfrm>
            <a:off x="686098" y="4343703"/>
            <a:ext cx="5482828" cy="4026202"/>
          </a:xfrm>
          <a:prstGeom prst="rect">
            <a:avLst/>
          </a:prstGeom>
          <a:noFill/>
          <a:ln>
            <a:round/>
            <a:headEnd/>
            <a:tailEnd/>
          </a:ln>
        </p:spPr>
        <p:txBody>
          <a:bodyPr wrap="none" anchor="ct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B4CF154-6C52-4FB6-9C16-246F477173A9}" type="slidenum">
              <a:rPr lang="en-US" smtClean="0"/>
              <a:pPr>
                <a:defRPr/>
              </a:pPr>
              <a:t>33</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55DF9A8-A8E8-41EA-B260-D01AD0AE4FE4}" type="slidenum">
              <a:rPr lang="en-US" smtClean="0"/>
              <a:pPr/>
              <a:t>35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BD5FC8-5514-4D5E-9FCE-248C23E1BE17}" type="slidenum">
              <a:rPr lang="en-US" smtClean="0">
                <a:solidFill>
                  <a:prstClr val="black"/>
                </a:solidFill>
              </a:rPr>
              <a:pPr/>
              <a:t>39</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Like to give an overview of Jefferson Lab.</a:t>
            </a:r>
          </a:p>
          <a:p>
            <a:r>
              <a:rPr lang="en-US" dirty="0" smtClean="0"/>
              <a:t> </a:t>
            </a:r>
          </a:p>
          <a:p>
            <a:r>
              <a:rPr lang="en-US" dirty="0" smtClean="0"/>
              <a:t>I can’t get going without saying something of the current status of the lab.</a:t>
            </a:r>
          </a:p>
          <a:p>
            <a:endParaRPr lang="en-US" dirty="0" smtClean="0"/>
          </a:p>
          <a:p>
            <a:r>
              <a:rPr lang="en-US" dirty="0" smtClean="0"/>
              <a:t>The dominant part of the talk will concern our 12 </a:t>
            </a:r>
            <a:r>
              <a:rPr lang="en-US" dirty="0" err="1" smtClean="0"/>
              <a:t>GeV</a:t>
            </a:r>
            <a:r>
              <a:rPr lang="en-US" dirty="0" smtClean="0"/>
              <a:t> Upgrade Project, the physics and the project status.</a:t>
            </a:r>
          </a:p>
          <a:p>
            <a:endParaRPr lang="en-US" dirty="0" smtClean="0"/>
          </a:p>
          <a:p>
            <a:r>
              <a:rPr lang="en-US" dirty="0" smtClean="0"/>
              <a:t>However, the technology which enables our nuclear physics and its enhancement also provides opportunities in the future</a:t>
            </a:r>
          </a:p>
          <a:p>
            <a:r>
              <a:rPr lang="en-US" dirty="0" smtClean="0"/>
              <a:t>	Photon Science</a:t>
            </a:r>
          </a:p>
          <a:p>
            <a:r>
              <a:rPr lang="en-US" dirty="0" smtClean="0"/>
              <a:t>	Accelerator Driven Systems</a:t>
            </a:r>
          </a:p>
          <a:p>
            <a:r>
              <a:rPr lang="en-US" dirty="0" smtClean="0"/>
              <a:t>	Nuclear Physics</a:t>
            </a:r>
          </a:p>
          <a:p>
            <a:r>
              <a:rPr lang="en-US" dirty="0" smtClean="0"/>
              <a:t>	</a:t>
            </a:r>
          </a:p>
          <a:p>
            <a:r>
              <a:rPr lang="en-US" dirty="0" smtClean="0"/>
              <a:t>Conclude</a:t>
            </a:r>
            <a:endParaRPr lang="en-US" dirty="0"/>
          </a:p>
        </p:txBody>
      </p:sp>
      <p:sp>
        <p:nvSpPr>
          <p:cNvPr id="4" name="Slide Number Placeholder 3"/>
          <p:cNvSpPr>
            <a:spLocks noGrp="1"/>
          </p:cNvSpPr>
          <p:nvPr>
            <p:ph type="sldNum" sz="quarter" idx="10"/>
          </p:nvPr>
        </p:nvSpPr>
        <p:spPr/>
        <p:txBody>
          <a:bodyPr/>
          <a:lstStyle/>
          <a:p>
            <a:pPr>
              <a:defRPr/>
            </a:pPr>
            <a:fld id="{1B4CF154-6C52-4FB6-9C16-246F477173A9}" type="slidenum">
              <a:rPr lang="en-US" smtClean="0">
                <a:solidFill>
                  <a:prstClr val="black"/>
                </a:solidFill>
              </a:rPr>
              <a:pPr>
                <a:defRPr/>
              </a:pPr>
              <a:t>2</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wrap="square" lIns="90443" tIns="45219" rIns="90443" bIns="45219" numCol="1" anchorCtr="0" compatLnSpc="1">
            <a:prstTxWarp prst="textNoShape">
              <a:avLst/>
            </a:prstTxWarp>
          </a:bodyPr>
          <a:lstStyle/>
          <a:p>
            <a:pPr algn="ctr" eaLnBrk="0" fontAlgn="base" hangingPunct="0">
              <a:spcBef>
                <a:spcPct val="0"/>
              </a:spcBef>
              <a:spcAft>
                <a:spcPct val="0"/>
              </a:spcAft>
            </a:pPr>
            <a:fld id="{2936AE6F-0960-42F7-9669-79FC85849ACC}" type="slidenum">
              <a:rPr lang="en-US">
                <a:solidFill>
                  <a:srgbClr val="000000"/>
                </a:solidFill>
              </a:rPr>
              <a:pPr algn="ctr" eaLnBrk="0" fontAlgn="base" hangingPunct="0">
                <a:spcBef>
                  <a:spcPct val="0"/>
                </a:spcBef>
                <a:spcAft>
                  <a:spcPct val="0"/>
                </a:spcAft>
              </a:pPr>
              <a:t>5</a:t>
            </a:fld>
            <a:endParaRPr lang="en-US">
              <a:solidFill>
                <a:srgbClr val="000000"/>
              </a:solidFill>
            </a:endParaRPr>
          </a:p>
        </p:txBody>
      </p:sp>
      <p:sp>
        <p:nvSpPr>
          <p:cNvPr id="39939" name="Rectangle 2"/>
          <p:cNvSpPr>
            <a:spLocks noGrp="1" noRot="1" noChangeAspect="1" noChangeArrowheads="1" noTextEdit="1"/>
          </p:cNvSpPr>
          <p:nvPr>
            <p:ph type="sldImg"/>
          </p:nvPr>
        </p:nvSpPr>
        <p:spPr bwMode="auto">
          <a:xfrm>
            <a:off x="1164419" y="688005"/>
            <a:ext cx="4546402" cy="3425851"/>
          </a:xfrm>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1183527">
              <a:spcBef>
                <a:spcPct val="0"/>
              </a:spcBef>
            </a:pPr>
            <a:endParaRPr lang="en-US" dirty="0"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1297" name="Rectangle 7"/>
          <p:cNvSpPr>
            <a:spLocks noGrp="1" noChangeArrowheads="1"/>
          </p:cNvSpPr>
          <p:nvPr>
            <p:ph type="sldNum" sz="quarter" idx="5"/>
          </p:nvPr>
        </p:nvSpPr>
        <p:spPr>
          <a:xfrm>
            <a:off x="3883411" y="8685398"/>
            <a:ext cx="2973041" cy="457044"/>
          </a:xfrm>
          <a:noFill/>
        </p:spPr>
        <p:txBody>
          <a:bodyPr lIns="88842" tIns="44423" rIns="88842" bIns="44423"/>
          <a:lstStyle/>
          <a:p>
            <a:pPr algn="ctr" defTabSz="911587" eaLnBrk="0" hangingPunct="0"/>
            <a:fld id="{0CC94999-4282-4461-AA4F-245A3DF72D44}" type="slidenum">
              <a:rPr lang="en-US" smtClean="0">
                <a:solidFill>
                  <a:srgbClr val="000000"/>
                </a:solidFill>
                <a:cs typeface="Arial" pitchFamily="34" charset="0"/>
              </a:rPr>
              <a:pPr algn="ctr" defTabSz="911587" eaLnBrk="0" hangingPunct="0"/>
              <a:t>6</a:t>
            </a:fld>
            <a:endParaRPr lang="en-US" dirty="0" smtClean="0">
              <a:solidFill>
                <a:srgbClr val="000000"/>
              </a:solidFill>
              <a:cs typeface="Arial" pitchFamily="34" charset="0"/>
            </a:endParaRPr>
          </a:p>
        </p:txBody>
      </p:sp>
      <p:sp>
        <p:nvSpPr>
          <p:cNvPr id="1591298" name="Rectangle 7"/>
          <p:cNvSpPr txBox="1">
            <a:spLocks noGrp="1" noChangeArrowheads="1"/>
          </p:cNvSpPr>
          <p:nvPr/>
        </p:nvSpPr>
        <p:spPr bwMode="auto">
          <a:xfrm>
            <a:off x="3883411" y="8685398"/>
            <a:ext cx="2973041" cy="457044"/>
          </a:xfrm>
          <a:prstGeom prst="rect">
            <a:avLst/>
          </a:prstGeom>
          <a:noFill/>
          <a:ln w="9525">
            <a:noFill/>
            <a:miter lim="800000"/>
            <a:headEnd/>
            <a:tailEnd/>
          </a:ln>
        </p:spPr>
        <p:txBody>
          <a:bodyPr lIns="92888" tIns="46446" rIns="92888" bIns="46446" anchor="b"/>
          <a:lstStyle/>
          <a:p>
            <a:pPr algn="r" defTabSz="925588" eaLnBrk="0" hangingPunct="0"/>
            <a:fld id="{C93DE99C-546B-49BA-8005-88C3B4655004}" type="slidenum">
              <a:rPr lang="en-US" sz="1200">
                <a:solidFill>
                  <a:srgbClr val="000000"/>
                </a:solidFill>
              </a:rPr>
              <a:pPr algn="r" defTabSz="925588" eaLnBrk="0" hangingPunct="0"/>
              <a:t>6</a:t>
            </a:fld>
            <a:endParaRPr lang="en-US" sz="1200" dirty="0">
              <a:solidFill>
                <a:srgbClr val="000000"/>
              </a:solidFill>
            </a:endParaRPr>
          </a:p>
        </p:txBody>
      </p:sp>
      <p:sp>
        <p:nvSpPr>
          <p:cNvPr id="1591299" name="Rectangle 2"/>
          <p:cNvSpPr>
            <a:spLocks noGrp="1" noRot="1" noChangeAspect="1" noChangeArrowheads="1" noTextEdit="1"/>
          </p:cNvSpPr>
          <p:nvPr>
            <p:ph type="sldImg"/>
          </p:nvPr>
        </p:nvSpPr>
        <p:spPr>
          <a:xfrm>
            <a:off x="1154113" y="690563"/>
            <a:ext cx="4559300" cy="3419475"/>
          </a:xfrm>
          <a:ln/>
        </p:spPr>
      </p:sp>
      <p:sp>
        <p:nvSpPr>
          <p:cNvPr id="1591300" name="Rectangle 3"/>
          <p:cNvSpPr>
            <a:spLocks noGrp="1" noChangeArrowheads="1"/>
          </p:cNvSpPr>
          <p:nvPr>
            <p:ph type="body" idx="1"/>
          </p:nvPr>
        </p:nvSpPr>
        <p:spPr>
          <a:xfrm>
            <a:off x="915023" y="4344260"/>
            <a:ext cx="5027960" cy="4113396"/>
          </a:xfrm>
          <a:noFill/>
          <a:ln/>
        </p:spPr>
        <p:txBody>
          <a:bodyPr lIns="92888" tIns="46446" rIns="92888" bIns="46446"/>
          <a:lstStyle/>
          <a:p>
            <a:pPr defTabSz="1188485">
              <a:spcBef>
                <a:spcPct val="0"/>
              </a:spcBef>
            </a:pPr>
            <a:r>
              <a:rPr lang="en-US" dirty="0" smtClean="0">
                <a:latin typeface="Arial" pitchFamily="34" charset="0"/>
              </a:rPr>
              <a:t>Note BSM not included in project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5DF9A8-A8E8-41EA-B260-D01AD0AE4FE4}"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5DF9A8-A8E8-41EA-B260-D01AD0AE4FE4}"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xmlns="" val="3929907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01" name="Slide Image Placeholder 1"/>
          <p:cNvSpPr>
            <a:spLocks noGrp="1" noRot="1" noChangeAspect="1"/>
          </p:cNvSpPr>
          <p:nvPr>
            <p:ph type="sldImg"/>
          </p:nvPr>
        </p:nvSpPr>
        <p:spPr>
          <a:ln/>
        </p:spPr>
      </p:sp>
      <p:sp>
        <p:nvSpPr>
          <p:cNvPr id="1587202" name="Notes Placeholder 2"/>
          <p:cNvSpPr>
            <a:spLocks noGrp="1"/>
          </p:cNvSpPr>
          <p:nvPr>
            <p:ph type="body" idx="1"/>
          </p:nvPr>
        </p:nvSpPr>
        <p:spPr>
          <a:noFill/>
          <a:ln/>
        </p:spPr>
        <p:txBody>
          <a:bodyPr/>
          <a:lstStyle/>
          <a:p>
            <a:endParaRPr lang="en-US" smtClean="0">
              <a:latin typeface="Arial" pitchFamily="34" charset="0"/>
            </a:endParaRPr>
          </a:p>
        </p:txBody>
      </p:sp>
      <p:sp>
        <p:nvSpPr>
          <p:cNvPr id="1587203" name="Slide Number Placeholder 3"/>
          <p:cNvSpPr>
            <a:spLocks noGrp="1"/>
          </p:cNvSpPr>
          <p:nvPr>
            <p:ph type="sldNum" sz="quarter" idx="5"/>
          </p:nvPr>
        </p:nvSpPr>
        <p:spPr>
          <a:noFill/>
        </p:spPr>
        <p:txBody>
          <a:bodyPr/>
          <a:lstStyle/>
          <a:p>
            <a:pPr defTabSz="909935"/>
            <a:fld id="{2BE6702A-08F9-49F5-B4C3-B39EA3412579}" type="slidenum">
              <a:rPr lang="en-US" smtClean="0">
                <a:cs typeface="Arial" pitchFamily="34" charset="0"/>
              </a:rPr>
              <a:pPr defTabSz="909935"/>
              <a:t>11</a:t>
            </a:fld>
            <a:endParaRPr lang="en-US" dirty="0" smtClean="0">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FBE77AE-780D-4C03-AF55-926C1F8D3692}" type="slidenum">
              <a:rPr lang="en-US" smtClean="0"/>
              <a:pPr>
                <a:defRPr/>
              </a:pPr>
              <a:t>16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11"/>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C7D4B03-D190-4B71-8058-33F8D2816B06}" type="slidenum">
              <a:rPr lang="en-GB"/>
              <a:pPr fontAlgn="base">
                <a:spcBef>
                  <a:spcPct val="0"/>
                </a:spcBef>
                <a:spcAft>
                  <a:spcPct val="0"/>
                </a:spcAft>
              </a:pPr>
              <a:t>19</a:t>
            </a:fld>
            <a:endParaRPr lang="en-GB"/>
          </a:p>
        </p:txBody>
      </p:sp>
      <p:sp>
        <p:nvSpPr>
          <p:cNvPr id="43011" name="Text Box 1"/>
          <p:cNvSpPr txBox="1">
            <a:spLocks noChangeArrowheads="1"/>
          </p:cNvSpPr>
          <p:nvPr/>
        </p:nvSpPr>
        <p:spPr bwMode="auto">
          <a:xfrm>
            <a:off x="1143000" y="685800"/>
            <a:ext cx="4568825" cy="3425825"/>
          </a:xfrm>
          <a:prstGeom prst="rect">
            <a:avLst/>
          </a:prstGeom>
          <a:solidFill>
            <a:srgbClr val="FFFFFF"/>
          </a:solidFill>
          <a:ln w="9360">
            <a:solidFill>
              <a:srgbClr val="000000"/>
            </a:solidFill>
            <a:miter lim="800000"/>
            <a:headEnd/>
            <a:tailEnd/>
          </a:ln>
        </p:spPr>
        <p:txBody>
          <a:bodyPr wrap="none" anchor="ctr"/>
          <a:lstStyle/>
          <a:p>
            <a:endParaRPr lang="en-US">
              <a:latin typeface="Calibri" pitchFamily="34" charset="0"/>
            </a:endParaRPr>
          </a:p>
        </p:txBody>
      </p:sp>
      <p:sp>
        <p:nvSpPr>
          <p:cNvPr id="43012" name="Rectangle 2"/>
          <p:cNvSpPr txBox="1">
            <a:spLocks noGrp="1" noChangeArrowheads="1"/>
          </p:cNvSpPr>
          <p:nvPr>
            <p:ph type="body"/>
          </p:nvPr>
        </p:nvSpPr>
        <p:spPr bwMode="auto">
          <a:xfrm>
            <a:off x="685800" y="4343400"/>
            <a:ext cx="5480050" cy="4108450"/>
          </a:xfrm>
          <a:noFill/>
        </p:spPr>
        <p:txBody>
          <a:bodyPr wrap="none" numCol="1" anchor="ctr" anchorCtr="0" compatLnSpc="1">
            <a:prstTxWarp prst="textNoShape">
              <a:avLst/>
            </a:prstTxWarp>
          </a:bodyPr>
          <a:lstStyle/>
          <a:p>
            <a:pPr>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14400"/>
          </a:xfrm>
          <a:prstGeom prst="rect">
            <a:avLst/>
          </a:prstGeom>
        </p:spPr>
        <p:txBody>
          <a:bodyPr/>
          <a:lstStyle/>
          <a:p>
            <a:r>
              <a:rPr lang="en-US" smtClean="0"/>
              <a:t>Click to edit Master title style</a:t>
            </a:r>
            <a:endParaRPr lang="en-US"/>
          </a:p>
        </p:txBody>
      </p:sp>
      <p:sp>
        <p:nvSpPr>
          <p:cNvPr id="3" name="Rectangle 2"/>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
                <a:srgbClr val="C00000"/>
              </a:buClr>
              <a:buSzTx/>
              <a:tabLst/>
            </a:pPr>
            <a:endParaRPr kumimoji="0" lang="en-US" sz="2400" b="0" i="0" u="none" strike="noStrike" cap="none" normalizeH="0" baseline="0" dirty="0" smtClean="0">
              <a:ln>
                <a:noFill/>
              </a:ln>
              <a:solidFill>
                <a:srgbClr val="00206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
                <a:srgbClr val="C00000"/>
              </a:buClr>
              <a:buSzTx/>
              <a:buFont typeface="Arial" pitchFamily="34" charset="0"/>
              <a:buNone/>
              <a:tabLst/>
            </a:pPr>
            <a:endParaRPr kumimoji="0" lang="en-US" sz="2800" b="0" i="0" u="none" strike="noStrike" cap="none" normalizeH="0" baseline="0" dirty="0" smtClean="0">
              <a:ln>
                <a:noFill/>
              </a:ln>
              <a:solidFill>
                <a:srgbClr val="002060"/>
              </a:solidFill>
              <a:effectLst/>
              <a:latin typeface="Arial" pitchFamily="34" charset="0"/>
              <a:cs typeface="Arial" pitchFamily="34" charset="0"/>
            </a:endParaRPr>
          </a:p>
        </p:txBody>
      </p:sp>
      <p:sp>
        <p:nvSpPr>
          <p:cNvPr id="4" name="Rectangle 3"/>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dirty="0" smtClean="0">
              <a:ln>
                <a:noFill/>
              </a:ln>
              <a:solidFill>
                <a:srgbClr val="C00000"/>
              </a:solidFill>
              <a:effectLst/>
              <a:latin typeface="Arial" pitchFamily="34" charset="0"/>
              <a:cs typeface="Arial"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762000" y="9144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9144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ext Box 5"/>
          <p:cNvSpPr txBox="1">
            <a:spLocks noChangeArrowheads="1"/>
          </p:cNvSpPr>
          <p:nvPr userDrawn="1"/>
        </p:nvSpPr>
        <p:spPr bwMode="auto">
          <a:xfrm>
            <a:off x="1066800" y="6597134"/>
            <a:ext cx="3656202" cy="215444"/>
          </a:xfrm>
          <a:prstGeom prst="rect">
            <a:avLst/>
          </a:prstGeom>
          <a:noFill/>
          <a:ln w="9525">
            <a:noFill/>
            <a:miter lim="800000"/>
            <a:headEnd/>
            <a:tailEnd/>
          </a:ln>
          <a:effectLst/>
        </p:spPr>
        <p:txBody>
          <a:bodyPr wrap="square">
            <a:spAutoFit/>
          </a:bodyPr>
          <a:lstStyle/>
          <a:p>
            <a:pPr algn="r" defTabSz="914400" fontAlgn="base">
              <a:spcBef>
                <a:spcPct val="50000"/>
              </a:spcBef>
              <a:spcAft>
                <a:spcPct val="0"/>
              </a:spcAft>
              <a:defRPr/>
            </a:pPr>
            <a:r>
              <a:rPr lang="en-US" sz="800" i="1" dirty="0">
                <a:solidFill>
                  <a:srgbClr val="FFFFFF"/>
                </a:solidFill>
                <a:latin typeface="Arial" charset="0"/>
                <a:cs typeface="Arial" charset="0"/>
              </a:rPr>
              <a:t>Page </a:t>
            </a:r>
            <a:fld id="{90D66C53-FD60-4B76-87AB-8CA91569D26A}" type="slidenum">
              <a:rPr lang="en-US" sz="800" i="1">
                <a:solidFill>
                  <a:srgbClr val="FFFFFF"/>
                </a:solidFill>
                <a:latin typeface="Arial" charset="0"/>
                <a:cs typeface="Arial" charset="0"/>
              </a:rPr>
              <a:pPr algn="r" defTabSz="914400" fontAlgn="base">
                <a:spcBef>
                  <a:spcPct val="50000"/>
                </a:spcBef>
                <a:spcAft>
                  <a:spcPct val="0"/>
                </a:spcAft>
                <a:defRPr/>
              </a:pPr>
              <a:t>‹#›</a:t>
            </a:fld>
            <a:endParaRPr lang="en-US" sz="800" dirty="0">
              <a:solidFill>
                <a:srgbClr val="FFFFFF"/>
              </a:solidFill>
              <a:latin typeface="Arial" charset="0"/>
              <a:cs typeface="Arial"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457200" indent="-457200">
              <a:defRPr>
                <a:latin typeface="Arial" pitchFamily="34" charset="0"/>
                <a:cs typeface="Arial" pitchFamily="34" charset="0"/>
              </a:defRPr>
            </a:lvl1pPr>
            <a:lvl2pPr marL="914400" indent="-457200">
              <a:defRPr>
                <a:latin typeface="Arial" pitchFamily="34" charset="0"/>
                <a:cs typeface="Arial" pitchFamily="34" charset="0"/>
              </a:defRPr>
            </a:lvl2pPr>
            <a:lvl3pPr marL="1257300" indent="-342900">
              <a:tabLst/>
              <a:defRPr>
                <a:latin typeface="Arial" pitchFamily="34" charset="0"/>
                <a:cs typeface="Arial" pitchFamily="34" charset="0"/>
              </a:defRPr>
            </a:lvl3pPr>
            <a:lvl4pPr marL="1714500" indent="-342900">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9144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9144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457200" indent="-457200">
              <a:defRPr>
                <a:latin typeface="Arial" pitchFamily="34" charset="0"/>
                <a:cs typeface="Arial" pitchFamily="34" charset="0"/>
              </a:defRPr>
            </a:lvl1pPr>
            <a:lvl2pPr marL="914400" indent="-457200">
              <a:defRPr>
                <a:latin typeface="Arial" pitchFamily="34" charset="0"/>
                <a:cs typeface="Arial" pitchFamily="34" charset="0"/>
              </a:defRPr>
            </a:lvl2pPr>
            <a:lvl3pPr marL="1257300" indent="-342900">
              <a:tabLst/>
              <a:defRPr>
                <a:latin typeface="Arial" pitchFamily="34" charset="0"/>
                <a:cs typeface="Arial" pitchFamily="34" charset="0"/>
              </a:defRPr>
            </a:lvl3pPr>
            <a:lvl4pPr marL="1714500" indent="-342900">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
                <a:srgbClr val="C00000"/>
              </a:buClr>
              <a:buSzTx/>
              <a:tabLst/>
            </a:pPr>
            <a:endParaRPr kumimoji="0" lang="en-US" sz="2400" b="0" i="0" u="none" strike="noStrike" cap="none" normalizeH="0" baseline="0" dirty="0" smtClean="0">
              <a:ln>
                <a:noFill/>
              </a:ln>
              <a:solidFill>
                <a:srgbClr val="00206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
                <a:srgbClr val="C00000"/>
              </a:buClr>
              <a:buSzTx/>
              <a:buFont typeface="Arial" pitchFamily="34" charset="0"/>
              <a:buNone/>
              <a:tabLst/>
            </a:pPr>
            <a:endParaRPr kumimoji="0" lang="en-US" sz="2800" b="0" i="0" u="none" strike="noStrike" cap="none" normalizeH="0" baseline="0" dirty="0" smtClean="0">
              <a:ln>
                <a:noFill/>
              </a:ln>
              <a:solidFill>
                <a:srgbClr val="002060"/>
              </a:solidFill>
              <a:effectLst/>
              <a:latin typeface="Arial" pitchFamily="34" charset="0"/>
              <a:cs typeface="Arial" pitchFamily="34" charset="0"/>
            </a:endParaRPr>
          </a:p>
        </p:txBody>
      </p:sp>
      <p:sp>
        <p:nvSpPr>
          <p:cNvPr id="5" name="Rectangle 4"/>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dirty="0" smtClean="0">
              <a:ln>
                <a:noFill/>
              </a:ln>
              <a:solidFill>
                <a:srgbClr val="C00000"/>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0"/>
            <a:ext cx="1962150"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0"/>
            <a:ext cx="5734050"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
                <a:srgbClr val="C00000"/>
              </a:buClr>
              <a:buSzTx/>
              <a:tabLst/>
            </a:pPr>
            <a:endParaRPr kumimoji="0" lang="en-US" sz="2400" b="0" i="0" u="none" strike="noStrike" cap="none" normalizeH="0" baseline="0" dirty="0" smtClean="0">
              <a:ln>
                <a:noFill/>
              </a:ln>
              <a:solidFill>
                <a:srgbClr val="00206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
                <a:srgbClr val="C00000"/>
              </a:buClr>
              <a:buSzTx/>
              <a:buFont typeface="Arial" pitchFamily="34" charset="0"/>
              <a:buNone/>
              <a:tabLst/>
            </a:pPr>
            <a:endParaRPr kumimoji="0" lang="en-US" sz="2800" b="0" i="0" u="none" strike="noStrike" cap="none" normalizeH="0" baseline="0" dirty="0" smtClean="0">
              <a:ln>
                <a:noFill/>
              </a:ln>
              <a:solidFill>
                <a:srgbClr val="002060"/>
              </a:solidFill>
              <a:effectLst/>
              <a:latin typeface="Arial" pitchFamily="34" charset="0"/>
              <a:cs typeface="Arial" pitchFamily="34" charset="0"/>
            </a:endParaRPr>
          </a:p>
        </p:txBody>
      </p:sp>
      <p:sp>
        <p:nvSpPr>
          <p:cNvPr id="3" name="Rectangle 2"/>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dirty="0" smtClean="0">
              <a:ln>
                <a:noFill/>
              </a:ln>
              <a:solidFill>
                <a:srgbClr val="C00000"/>
              </a:solidFill>
              <a:effectLst/>
              <a:latin typeface="Arial" pitchFamily="34" charset="0"/>
              <a:cs typeface="Arial"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
                <a:srgbClr val="C00000"/>
              </a:buClr>
              <a:buSzTx/>
              <a:tabLst/>
            </a:pPr>
            <a:endParaRPr kumimoji="0" lang="en-US" sz="2400" b="0" i="0" u="none" strike="noStrike" cap="none" normalizeH="0" baseline="0" dirty="0" smtClean="0">
              <a:ln>
                <a:noFill/>
              </a:ln>
              <a:solidFill>
                <a:srgbClr val="00206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
                <a:srgbClr val="C00000"/>
              </a:buClr>
              <a:buSzTx/>
              <a:buFont typeface="Arial" pitchFamily="34" charset="0"/>
              <a:buNone/>
              <a:tabLst/>
            </a:pPr>
            <a:endParaRPr kumimoji="0" lang="en-US" sz="2800" b="0" i="0" u="none" strike="noStrike" cap="none" normalizeH="0" baseline="0" dirty="0" smtClean="0">
              <a:ln>
                <a:noFill/>
              </a:ln>
              <a:solidFill>
                <a:srgbClr val="002060"/>
              </a:solidFill>
              <a:effectLst/>
              <a:latin typeface="Arial" pitchFamily="34" charset="0"/>
              <a:cs typeface="Arial" pitchFamily="34" charset="0"/>
            </a:endParaRPr>
          </a:p>
        </p:txBody>
      </p:sp>
      <p:sp>
        <p:nvSpPr>
          <p:cNvPr id="6" name="Rectangle 5"/>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dirty="0" smtClean="0">
              <a:ln>
                <a:noFill/>
              </a:ln>
              <a:solidFill>
                <a:srgbClr val="C00000"/>
              </a:solidFill>
              <a:effectLst/>
              <a:latin typeface="Arial" pitchFamily="34" charset="0"/>
              <a:cs typeface="Arial"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
                <a:srgbClr val="C00000"/>
              </a:buClr>
              <a:buSzTx/>
              <a:tabLst/>
            </a:pPr>
            <a:endParaRPr kumimoji="0" lang="en-US" sz="2400" b="0" i="0" u="none" strike="noStrike" cap="none" normalizeH="0" baseline="0" dirty="0" smtClean="0">
              <a:ln>
                <a:noFill/>
              </a:ln>
              <a:solidFill>
                <a:srgbClr val="00206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
                <a:srgbClr val="C00000"/>
              </a:buClr>
              <a:buSzTx/>
              <a:buFont typeface="Arial" pitchFamily="34" charset="0"/>
              <a:buNone/>
              <a:tabLst/>
            </a:pPr>
            <a:endParaRPr kumimoji="0" lang="en-US" sz="2800" b="0" i="0" u="none" strike="noStrike" cap="none" normalizeH="0" baseline="0" dirty="0" smtClean="0">
              <a:ln>
                <a:noFill/>
              </a:ln>
              <a:solidFill>
                <a:srgbClr val="002060"/>
              </a:solidFill>
              <a:effectLst/>
              <a:latin typeface="Arial" pitchFamily="34" charset="0"/>
              <a:cs typeface="Arial" pitchFamily="34" charset="0"/>
            </a:endParaRPr>
          </a:p>
        </p:txBody>
      </p:sp>
      <p:sp>
        <p:nvSpPr>
          <p:cNvPr id="6" name="Rectangle 5"/>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dirty="0" smtClean="0">
              <a:ln>
                <a:noFill/>
              </a:ln>
              <a:solidFill>
                <a:srgbClr val="C00000"/>
              </a:solidFill>
              <a:effectLst/>
              <a:latin typeface="Arial" pitchFamily="34" charset="0"/>
              <a:cs typeface="Arial"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
                <a:srgbClr val="C00000"/>
              </a:buClr>
              <a:buSzTx/>
              <a:tabLst/>
            </a:pPr>
            <a:endParaRPr kumimoji="0" lang="en-US" sz="2400" b="0" i="0" u="none" strike="noStrike" cap="none" normalizeH="0" baseline="0" dirty="0" smtClean="0">
              <a:ln>
                <a:noFill/>
              </a:ln>
              <a:solidFill>
                <a:srgbClr val="00206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
                <a:srgbClr val="C00000"/>
              </a:buClr>
              <a:buSzTx/>
              <a:buFont typeface="Arial" pitchFamily="34" charset="0"/>
              <a:buNone/>
              <a:tabLst/>
            </a:pPr>
            <a:endParaRPr kumimoji="0" lang="en-US" sz="2800" b="0" i="0" u="none" strike="noStrike" cap="none" normalizeH="0" baseline="0" dirty="0" smtClean="0">
              <a:ln>
                <a:noFill/>
              </a:ln>
              <a:solidFill>
                <a:srgbClr val="002060"/>
              </a:solidFill>
              <a:effectLst/>
              <a:latin typeface="Arial" pitchFamily="34" charset="0"/>
              <a:cs typeface="Arial" pitchFamily="34" charset="0"/>
            </a:endParaRPr>
          </a:p>
        </p:txBody>
      </p:sp>
      <p:sp>
        <p:nvSpPr>
          <p:cNvPr id="5" name="Rectangle 4"/>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dirty="0" smtClean="0">
              <a:ln>
                <a:noFill/>
              </a:ln>
              <a:solidFill>
                <a:srgbClr val="C00000"/>
              </a:solidFill>
              <a:effectLst/>
              <a:latin typeface="Arial" pitchFamily="34" charset="0"/>
              <a:cs typeface="Arial"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0"/>
            <a:ext cx="1962150"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0"/>
            <a:ext cx="5734050"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
                <a:srgbClr val="C00000"/>
              </a:buClr>
              <a:buSzTx/>
              <a:tabLst/>
            </a:pPr>
            <a:endParaRPr kumimoji="0" lang="en-US" sz="2400" b="0" i="0" u="none" strike="noStrike" cap="none" normalizeH="0" baseline="0" dirty="0" smtClean="0">
              <a:ln>
                <a:noFill/>
              </a:ln>
              <a:solidFill>
                <a:srgbClr val="00206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
                <a:srgbClr val="C00000"/>
              </a:buClr>
              <a:buSzTx/>
              <a:buFont typeface="Arial" pitchFamily="34" charset="0"/>
              <a:buNone/>
              <a:tabLst/>
            </a:pPr>
            <a:endParaRPr kumimoji="0" lang="en-US" sz="2800" b="0" i="0" u="none" strike="noStrike" cap="none" normalizeH="0" baseline="0" dirty="0" smtClean="0">
              <a:ln>
                <a:noFill/>
              </a:ln>
              <a:solidFill>
                <a:srgbClr val="002060"/>
              </a:solidFill>
              <a:effectLst/>
              <a:latin typeface="Arial" pitchFamily="34" charset="0"/>
              <a:cs typeface="Arial" pitchFamily="34" charset="0"/>
            </a:endParaRPr>
          </a:p>
        </p:txBody>
      </p:sp>
      <p:sp>
        <p:nvSpPr>
          <p:cNvPr id="5" name="Rectangle 4"/>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dirty="0" smtClean="0">
              <a:ln>
                <a:noFill/>
              </a:ln>
              <a:solidFill>
                <a:srgbClr val="C00000"/>
              </a:solidFill>
              <a:effectLst/>
              <a:latin typeface="Arial" pitchFamily="34" charset="0"/>
              <a:cs typeface="Arial"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0813" cy="114141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7770813" cy="197961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113213"/>
            <a:ext cx="7770813"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
                <a:srgbClr val="C00000"/>
              </a:buClr>
              <a:buSzTx/>
              <a:tabLst/>
            </a:pPr>
            <a:endParaRPr kumimoji="0" lang="en-US" sz="2400" b="0" i="0" u="none" strike="noStrike" cap="none" normalizeH="0" baseline="0" dirty="0" smtClean="0">
              <a:ln>
                <a:noFill/>
              </a:ln>
              <a:solidFill>
                <a:srgbClr val="00206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
                <a:srgbClr val="C00000"/>
              </a:buClr>
              <a:buSzTx/>
              <a:buFont typeface="Arial" pitchFamily="34" charset="0"/>
              <a:buNone/>
              <a:tabLst/>
            </a:pPr>
            <a:endParaRPr kumimoji="0" lang="en-US" sz="2800" b="0" i="0" u="none" strike="noStrike" cap="none" normalizeH="0" baseline="0" dirty="0" smtClean="0">
              <a:ln>
                <a:noFill/>
              </a:ln>
              <a:solidFill>
                <a:srgbClr val="002060"/>
              </a:solidFill>
              <a:effectLst/>
              <a:latin typeface="Arial" pitchFamily="34" charset="0"/>
              <a:cs typeface="Arial" pitchFamily="34" charset="0"/>
            </a:endParaRPr>
          </a:p>
        </p:txBody>
      </p:sp>
      <p:sp>
        <p:nvSpPr>
          <p:cNvPr id="6" name="Rectangle 5"/>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dirty="0" smtClean="0">
              <a:ln>
                <a:noFill/>
              </a:ln>
              <a:solidFill>
                <a:srgbClr val="C00000"/>
              </a:solidFill>
              <a:effectLst/>
              <a:latin typeface="Arial" pitchFamily="34" charset="0"/>
              <a:cs typeface="Arial"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71538" y="17463"/>
            <a:ext cx="7434262" cy="736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38250"/>
            <a:ext cx="4076700" cy="4933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238250"/>
            <a:ext cx="4076700"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781425"/>
            <a:ext cx="4076700"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
                <a:srgbClr val="C00000"/>
              </a:buClr>
              <a:buSzTx/>
              <a:tabLst/>
            </a:pPr>
            <a:endParaRPr kumimoji="0" lang="en-US" sz="2400" b="0" i="0" u="none" strike="noStrike" cap="none" normalizeH="0" baseline="0" dirty="0" smtClean="0">
              <a:ln>
                <a:noFill/>
              </a:ln>
              <a:solidFill>
                <a:srgbClr val="00206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
                <a:srgbClr val="C00000"/>
              </a:buClr>
              <a:buSzTx/>
              <a:buFont typeface="Arial" pitchFamily="34" charset="0"/>
              <a:buNone/>
              <a:tabLst/>
            </a:pPr>
            <a:endParaRPr kumimoji="0" lang="en-US" sz="2800" b="0" i="0" u="none" strike="noStrike" cap="none" normalizeH="0" baseline="0" dirty="0" smtClean="0">
              <a:ln>
                <a:noFill/>
              </a:ln>
              <a:solidFill>
                <a:srgbClr val="002060"/>
              </a:solidFill>
              <a:effectLst/>
              <a:latin typeface="Arial" pitchFamily="34" charset="0"/>
              <a:cs typeface="Arial" pitchFamily="34" charset="0"/>
            </a:endParaRPr>
          </a:p>
        </p:txBody>
      </p:sp>
      <p:sp>
        <p:nvSpPr>
          <p:cNvPr id="7" name="Rectangle 6"/>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dirty="0" smtClean="0">
              <a:ln>
                <a:noFill/>
              </a:ln>
              <a:solidFill>
                <a:srgbClr val="C00000"/>
              </a:solidFill>
              <a:effectLst/>
              <a:latin typeface="Arial" pitchFamily="34" charset="0"/>
              <a:cs typeface="Arial" pitchFamily="34" charset="0"/>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0"/>
            <a:ext cx="77724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762000" y="914400"/>
            <a:ext cx="7772400" cy="5334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Text Box 5"/>
          <p:cNvSpPr txBox="1">
            <a:spLocks noChangeArrowheads="1"/>
          </p:cNvSpPr>
          <p:nvPr/>
        </p:nvSpPr>
        <p:spPr bwMode="auto">
          <a:xfrm>
            <a:off x="3810000" y="6519446"/>
            <a:ext cx="1143000" cy="338554"/>
          </a:xfrm>
          <a:prstGeom prst="rect">
            <a:avLst/>
          </a:prstGeom>
          <a:noFill/>
          <a:ln w="9525">
            <a:noFill/>
            <a:miter lim="800000"/>
            <a:headEnd/>
            <a:tailEnd/>
          </a:ln>
          <a:effectLst/>
        </p:spPr>
        <p:txBody>
          <a:bodyPr wrap="square">
            <a:spAutoFit/>
          </a:bodyPr>
          <a:lstStyle/>
          <a:p>
            <a:pPr algn="r" fontAlgn="base">
              <a:spcBef>
                <a:spcPct val="50000"/>
              </a:spcBef>
              <a:spcAft>
                <a:spcPct val="0"/>
              </a:spcAft>
              <a:defRPr/>
            </a:pPr>
            <a:fld id="{95C3ACB1-9D5B-4C50-8733-64C120A39E65}" type="slidenum">
              <a:rPr lang="en-US" sz="1600" smtClean="0">
                <a:solidFill>
                  <a:srgbClr val="FFFFFF"/>
                </a:solidFill>
                <a:latin typeface="Arial" charset="0"/>
              </a:rPr>
              <a:pPr algn="r" fontAlgn="base">
                <a:spcBef>
                  <a:spcPct val="50000"/>
                </a:spcBef>
                <a:spcAft>
                  <a:spcPct val="0"/>
                </a:spcAft>
                <a:defRPr/>
              </a:pPr>
              <a:t>‹#›</a:t>
            </a:fld>
            <a:endParaRPr lang="en-US" sz="1600" dirty="0">
              <a:solidFill>
                <a:srgbClr val="FFFFFF"/>
              </a:solidFill>
              <a:latin typeface="Arial"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9" r:id="rId3"/>
    <p:sldLayoutId id="2147483680" r:id="rId4"/>
    <p:sldLayoutId id="2147483681" r:id="rId5"/>
    <p:sldLayoutId id="2147483682" r:id="rId6"/>
    <p:sldLayoutId id="2147483683" r:id="rId7"/>
    <p:sldLayoutId id="2147483684" r:id="rId8"/>
    <p:sldLayoutId id="2147483687" r:id="rId9"/>
    <p:sldLayoutId id="2147483688" r:id="rId10"/>
    <p:sldLayoutId id="2147483701" r:id="rId11"/>
  </p:sldLayoutIdLst>
  <p:timing>
    <p:tnLst>
      <p:par>
        <p:cTn id="1" dur="indefinite" restart="never" nodeType="tmRoot"/>
      </p:par>
    </p:tnLst>
  </p:timing>
  <p:txStyles>
    <p:titleStyle>
      <a:lvl1pPr algn="ctr" rtl="0" eaLnBrk="1" fontAlgn="base" hangingPunct="1">
        <a:spcBef>
          <a:spcPct val="0"/>
        </a:spcBef>
        <a:spcAft>
          <a:spcPct val="0"/>
        </a:spcAft>
        <a:defRPr sz="3200" b="1">
          <a:solidFill>
            <a:schemeClr val="tx2"/>
          </a:solidFill>
          <a:latin typeface="Arial" pitchFamily="34" charset="0"/>
          <a:ea typeface="+mj-ea"/>
          <a:cs typeface="Arial" pitchFamily="34" charset="0"/>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p:titleStyle>
    <p:bodyStyle>
      <a:lvl1pPr marL="342900" indent="-342900" algn="l" rtl="0" eaLnBrk="1" fontAlgn="base" hangingPunct="1">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400">
          <a:solidFill>
            <a:schemeClr val="tx1"/>
          </a:solidFill>
          <a:latin typeface="Arial" pitchFamily="34" charset="0"/>
          <a:cs typeface="Arial" pitchFamily="34" charset="0"/>
        </a:defRPr>
      </a:lvl2pPr>
      <a:lvl3pPr marL="11430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3pPr>
      <a:lvl4pPr marL="16002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0"/>
            <a:ext cx="77724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762000" y="914400"/>
            <a:ext cx="7772400" cy="5334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rtl="0" eaLnBrk="1" fontAlgn="base" hangingPunct="1">
        <a:spcBef>
          <a:spcPct val="0"/>
        </a:spcBef>
        <a:spcAft>
          <a:spcPct val="0"/>
        </a:spcAft>
        <a:defRPr sz="3200" b="1">
          <a:solidFill>
            <a:schemeClr val="tx2"/>
          </a:solidFill>
          <a:latin typeface="Arial" pitchFamily="34" charset="0"/>
          <a:ea typeface="+mj-ea"/>
          <a:cs typeface="Arial" pitchFamily="34" charset="0"/>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p:titleStyle>
    <p:bodyStyle>
      <a:lvl1pPr marL="342900" indent="-342900" algn="l" rtl="0" eaLnBrk="1" fontAlgn="base" hangingPunct="1">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400">
          <a:solidFill>
            <a:schemeClr val="tx1"/>
          </a:solidFill>
          <a:latin typeface="Arial" pitchFamily="34" charset="0"/>
          <a:cs typeface="Arial" pitchFamily="34" charset="0"/>
        </a:defRPr>
      </a:lvl2pPr>
      <a:lvl3pPr marL="11430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3pPr>
      <a:lvl4pPr marL="16002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oleObject" Target="../embeddings/oleObject8.bin"/><Relationship Id="rId3" Type="http://schemas.openxmlformats.org/officeDocument/2006/relationships/notesSlide" Target="../notesSlides/notesSlide8.xml"/><Relationship Id="rId7" Type="http://schemas.openxmlformats.org/officeDocument/2006/relationships/oleObject" Target="../embeddings/oleObject3.bin"/><Relationship Id="rId12" Type="http://schemas.openxmlformats.org/officeDocument/2006/relationships/oleObject" Target="../embeddings/oleObject7.bin"/><Relationship Id="rId2" Type="http://schemas.openxmlformats.org/officeDocument/2006/relationships/slideLayout" Target="../slideLayouts/slideLayout10.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48.wmf"/><Relationship Id="rId5" Type="http://schemas.openxmlformats.org/officeDocument/2006/relationships/image" Target="../media/image47.wmf"/><Relationship Id="rId10" Type="http://schemas.openxmlformats.org/officeDocument/2006/relationships/oleObject" Target="../embeddings/oleObject6.bin"/><Relationship Id="rId4" Type="http://schemas.openxmlformats.org/officeDocument/2006/relationships/oleObject" Target="../embeddings/oleObject1.bin"/><Relationship Id="rId9" Type="http://schemas.openxmlformats.org/officeDocument/2006/relationships/oleObject" Target="../embeddings/oleObject5.bin"/><Relationship Id="rId14" Type="http://schemas.openxmlformats.org/officeDocument/2006/relationships/oleObject" Target="../embeddings/oleObject9.bin"/></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3.png"/><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2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10.xml"/><Relationship Id="rId5" Type="http://schemas.openxmlformats.org/officeDocument/2006/relationships/image" Target="../media/image17.png"/><Relationship Id="rId4" Type="http://schemas.openxmlformats.org/officeDocument/2006/relationships/image" Target="../media/image74.emf"/></Relationships>
</file>

<file path=ppt/slides/_rels/slide2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notesSlide" Target="../notesSlides/notesSlide13.xml"/><Relationship Id="rId7" Type="http://schemas.openxmlformats.org/officeDocument/2006/relationships/image" Target="../media/image79.png"/><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oleObject" Target="../embeddings/oleObject10.bin"/></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1.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91.png"/><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10.xml"/><Relationship Id="rId4" Type="http://schemas.openxmlformats.org/officeDocument/2006/relationships/image" Target="../media/image9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image" Target="../media/image95.png"/><Relationship Id="rId1" Type="http://schemas.openxmlformats.org/officeDocument/2006/relationships/slideLayout" Target="../slideLayouts/slideLayout10.xml"/><Relationship Id="rId5" Type="http://schemas.openxmlformats.org/officeDocument/2006/relationships/image" Target="../media/image98.png"/><Relationship Id="rId4" Type="http://schemas.openxmlformats.org/officeDocument/2006/relationships/image" Target="../media/image9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bwMode="auto">
          <a:xfrm>
            <a:off x="0" y="609600"/>
            <a:ext cx="9144000" cy="54102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4" name="Rectangle 2"/>
          <p:cNvSpPr txBox="1">
            <a:spLocks noChangeArrowheads="1"/>
          </p:cNvSpPr>
          <p:nvPr/>
        </p:nvSpPr>
        <p:spPr bwMode="auto">
          <a:xfrm>
            <a:off x="0" y="566956"/>
            <a:ext cx="9144000" cy="3429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r"/>
            <a:r>
              <a:rPr lang="en-US" sz="3600" b="1" dirty="0" smtClean="0">
                <a:solidFill>
                  <a:srgbClr val="C00000"/>
                </a:solidFill>
                <a:effectLst>
                  <a:outerShdw blurRad="60007" dist="310007" dir="7680000" sy="30000" kx="1300200" algn="ctr" rotWithShape="0">
                    <a:prstClr val="black">
                      <a:alpha val="32000"/>
                    </a:prstClr>
                  </a:outerShdw>
                </a:effectLst>
                <a:latin typeface="Arial" pitchFamily="34" charset="0"/>
                <a:cs typeface="Arial" pitchFamily="34" charset="0"/>
              </a:rPr>
              <a:t>Jefferson Laboratory</a:t>
            </a:r>
          </a:p>
          <a:p>
            <a:pPr algn="r"/>
            <a:r>
              <a:rPr lang="en-US" sz="3600" b="1" i="1" dirty="0" smtClean="0">
                <a:solidFill>
                  <a:srgbClr val="C00000"/>
                </a:solidFill>
                <a:effectLst>
                  <a:outerShdw blurRad="60007" dist="310007" dir="7680000" sy="30000" kx="1300200" algn="ctr" rotWithShape="0">
                    <a:prstClr val="black">
                      <a:alpha val="32000"/>
                    </a:prstClr>
                  </a:outerShdw>
                </a:effectLst>
                <a:latin typeface="Arial" pitchFamily="34" charset="0"/>
                <a:cs typeface="Arial" pitchFamily="34" charset="0"/>
              </a:rPr>
              <a:t>Science Overview</a:t>
            </a:r>
          </a:p>
          <a:p>
            <a:pPr algn="ctr" fontAlgn="base">
              <a:spcBef>
                <a:spcPct val="0"/>
              </a:spcBef>
              <a:spcAft>
                <a:spcPct val="0"/>
              </a:spcAft>
              <a:defRPr/>
            </a:pPr>
            <a:endParaRPr lang="en-US" sz="3600" b="1" dirty="0">
              <a:solidFill>
                <a:srgbClr val="000000"/>
              </a:solidFill>
              <a:latin typeface="Arial" pitchFamily="34" charset="0"/>
              <a:cs typeface="Arial" pitchFamily="34" charset="0"/>
            </a:endParaRPr>
          </a:p>
          <a:p>
            <a:pPr algn="ctr" fontAlgn="base">
              <a:spcBef>
                <a:spcPct val="0"/>
              </a:spcBef>
              <a:spcAft>
                <a:spcPct val="0"/>
              </a:spcAft>
              <a:defRPr/>
            </a:pPr>
            <a:endParaRPr lang="en-US" sz="3600" b="1" dirty="0">
              <a:solidFill>
                <a:srgbClr val="000000"/>
              </a:solidFill>
              <a:latin typeface="Arial" pitchFamily="34" charset="0"/>
              <a:cs typeface="Arial" pitchFamily="34" charset="0"/>
            </a:endParaRPr>
          </a:p>
          <a:p>
            <a:pPr algn="ctr" fontAlgn="base">
              <a:spcBef>
                <a:spcPct val="0"/>
              </a:spcBef>
              <a:spcAft>
                <a:spcPct val="0"/>
              </a:spcAft>
              <a:defRPr/>
            </a:pPr>
            <a:endParaRPr lang="en-US" sz="3600" b="1" dirty="0">
              <a:solidFill>
                <a:srgbClr val="000000"/>
              </a:solidFill>
              <a:latin typeface="Arial" pitchFamily="34" charset="0"/>
              <a:cs typeface="Arial" pitchFamily="34" charset="0"/>
            </a:endParaRPr>
          </a:p>
          <a:p>
            <a:pPr algn="ctr" fontAlgn="base">
              <a:spcBef>
                <a:spcPct val="0"/>
              </a:spcBef>
              <a:spcAft>
                <a:spcPct val="0"/>
              </a:spcAft>
              <a:defRPr/>
            </a:pPr>
            <a:r>
              <a:rPr lang="en-US" sz="3600" b="1" dirty="0">
                <a:solidFill>
                  <a:srgbClr val="000000"/>
                </a:solidFill>
                <a:latin typeface="Arial" pitchFamily="34" charset="0"/>
                <a:cs typeface="Arial" pitchFamily="34" charset="0"/>
              </a:rPr>
              <a:t> </a:t>
            </a:r>
          </a:p>
        </p:txBody>
      </p:sp>
      <p:sp>
        <p:nvSpPr>
          <p:cNvPr id="7" name="TextBox 6"/>
          <p:cNvSpPr txBox="1"/>
          <p:nvPr/>
        </p:nvSpPr>
        <p:spPr>
          <a:xfrm>
            <a:off x="0" y="6096000"/>
            <a:ext cx="4998804" cy="646331"/>
          </a:xfrm>
          <a:prstGeom prst="rect">
            <a:avLst/>
          </a:prstGeom>
          <a:noFill/>
        </p:spPr>
        <p:txBody>
          <a:bodyPr wrap="square" rtlCol="0">
            <a:spAutoFit/>
          </a:bodyPr>
          <a:lstStyle/>
          <a:p>
            <a:r>
              <a:rPr lang="en-US" dirty="0" err="1" smtClean="0">
                <a:solidFill>
                  <a:srgbClr val="FFFFFF"/>
                </a:solidFill>
                <a:latin typeface="Arial" pitchFamily="34" charset="0"/>
                <a:cs typeface="Arial" pitchFamily="34" charset="0"/>
              </a:rPr>
              <a:t>Chiral</a:t>
            </a:r>
            <a:r>
              <a:rPr lang="en-US" dirty="0" smtClean="0">
                <a:solidFill>
                  <a:srgbClr val="FFFFFF"/>
                </a:solidFill>
                <a:latin typeface="Arial" pitchFamily="34" charset="0"/>
                <a:cs typeface="Arial" pitchFamily="34" charset="0"/>
              </a:rPr>
              <a:t> Dynamics 2012</a:t>
            </a:r>
            <a:endParaRPr lang="en-US" dirty="0"/>
          </a:p>
          <a:p>
            <a:r>
              <a:rPr lang="en-US" dirty="0" smtClean="0">
                <a:solidFill>
                  <a:srgbClr val="FFFFFF"/>
                </a:solidFill>
                <a:latin typeface="Arial" pitchFamily="34" charset="0"/>
                <a:cs typeface="Arial" pitchFamily="34" charset="0"/>
              </a:rPr>
              <a:t>Jefferson Lab</a:t>
            </a:r>
            <a:endParaRPr lang="en-US" dirty="0" smtClean="0">
              <a:solidFill>
                <a:srgbClr val="FFFFFF"/>
              </a:solidFill>
              <a:latin typeface="Arial" pitchFamily="34" charset="0"/>
              <a:cs typeface="Arial" pitchFamily="34" charset="0"/>
            </a:endParaRPr>
          </a:p>
        </p:txBody>
      </p:sp>
      <p:pic>
        <p:nvPicPr>
          <p:cNvPr id="9" name="Picture 8" descr="JLab-13.jpg"/>
          <p:cNvPicPr>
            <a:picLocks noChangeAspect="1"/>
          </p:cNvPicPr>
          <p:nvPr/>
        </p:nvPicPr>
        <p:blipFill>
          <a:blip r:embed="rId4" cstate="print"/>
          <a:srcRect l="38494" t="28453" r="4167" b="18665"/>
          <a:stretch>
            <a:fillRect/>
          </a:stretch>
        </p:blipFill>
        <p:spPr>
          <a:xfrm>
            <a:off x="0" y="1981200"/>
            <a:ext cx="9144000" cy="4038600"/>
          </a:xfrm>
          <a:prstGeom prst="rect">
            <a:avLst/>
          </a:prstGeom>
        </p:spPr>
      </p:pic>
      <p:pic>
        <p:nvPicPr>
          <p:cNvPr id="8" name="Picture 2" descr="C:\Users\stewartm\Desktop\Edited Photos\JLab (requested Angle #3).jpg"/>
          <p:cNvPicPr>
            <a:picLocks noChangeAspect="1" noChangeArrowheads="1"/>
          </p:cNvPicPr>
          <p:nvPr/>
        </p:nvPicPr>
        <p:blipFill>
          <a:blip r:embed="rId5" cstate="print"/>
          <a:srcRect l="26821" t="11753" r="10342"/>
          <a:stretch>
            <a:fillRect/>
          </a:stretch>
        </p:blipFill>
        <p:spPr bwMode="auto">
          <a:xfrm>
            <a:off x="0" y="1828800"/>
            <a:ext cx="9144000" cy="4191000"/>
          </a:xfrm>
          <a:prstGeom prst="rect">
            <a:avLst/>
          </a:prstGeom>
          <a:noFill/>
        </p:spPr>
      </p:pic>
      <p:sp>
        <p:nvSpPr>
          <p:cNvPr id="6" name="Rectangle 8"/>
          <p:cNvSpPr>
            <a:spLocks noChangeArrowheads="1"/>
          </p:cNvSpPr>
          <p:nvPr/>
        </p:nvSpPr>
        <p:spPr bwMode="auto">
          <a:xfrm>
            <a:off x="6019800" y="1828800"/>
            <a:ext cx="3124200" cy="459100"/>
          </a:xfrm>
          <a:prstGeom prst="rect">
            <a:avLst/>
          </a:prstGeom>
          <a:gradFill>
            <a:gsLst>
              <a:gs pos="0">
                <a:srgbClr val="49701E"/>
              </a:gs>
              <a:gs pos="50000">
                <a:schemeClr val="accent1">
                  <a:shade val="67500"/>
                  <a:satMod val="115000"/>
                </a:schemeClr>
              </a:gs>
              <a:gs pos="100000">
                <a:schemeClr val="accent1">
                  <a:shade val="100000"/>
                  <a:satMod val="115000"/>
                </a:schemeClr>
              </a:gs>
            </a:gsLst>
            <a:lin ang="16200000" scaled="0"/>
          </a:gradFill>
          <a:ln w="12700">
            <a:noFill/>
            <a:miter lim="800000"/>
            <a:headEnd/>
            <a:tailEnd/>
          </a:ln>
        </p:spPr>
        <p:txBody>
          <a:bodyPr wrap="square" lIns="90487" tIns="44450" rIns="90487" bIns="44450">
            <a:spAutoFit/>
          </a:bodyPr>
          <a:lstStyle/>
          <a:p>
            <a:pPr algn="ctr"/>
            <a:r>
              <a:rPr lang="en-US" sz="2400" b="1" dirty="0" smtClean="0">
                <a:solidFill>
                  <a:srgbClr val="FFFFFF"/>
                </a:solidFill>
                <a:latin typeface="Arial" pitchFamily="34" charset="0"/>
                <a:cs typeface="Arial" pitchFamily="34" charset="0"/>
              </a:rPr>
              <a:t>R. D. </a:t>
            </a:r>
            <a:r>
              <a:rPr lang="en-US" sz="2400" b="1" dirty="0" err="1" smtClean="0">
                <a:solidFill>
                  <a:srgbClr val="FFFFFF"/>
                </a:solidFill>
                <a:latin typeface="Arial" pitchFamily="34" charset="0"/>
                <a:cs typeface="Arial" pitchFamily="34" charset="0"/>
              </a:rPr>
              <a:t>McKeown</a:t>
            </a:r>
            <a:endParaRPr lang="en-US" sz="2400" b="1" dirty="0" smtClean="0">
              <a:solidFill>
                <a:srgbClr val="FFFFFF"/>
              </a:solidFill>
              <a:latin typeface="Arial" pitchFamily="34" charset="0"/>
              <a:cs typeface="Arial" pitchFamily="34" charset="0"/>
            </a:endParaRPr>
          </a:p>
        </p:txBody>
      </p:sp>
      <p:grpSp>
        <p:nvGrpSpPr>
          <p:cNvPr id="10" name="Group 3"/>
          <p:cNvGrpSpPr>
            <a:grpSpLocks/>
          </p:cNvGrpSpPr>
          <p:nvPr/>
        </p:nvGrpSpPr>
        <p:grpSpPr bwMode="auto">
          <a:xfrm rot="937419">
            <a:off x="889920" y="296089"/>
            <a:ext cx="2682959" cy="1969818"/>
            <a:chOff x="4852927" y="2543885"/>
            <a:chExt cx="3749678" cy="3386741"/>
          </a:xfrm>
        </p:grpSpPr>
        <p:grpSp>
          <p:nvGrpSpPr>
            <p:cNvPr id="11" name="Group 4"/>
            <p:cNvGrpSpPr>
              <a:grpSpLocks/>
            </p:cNvGrpSpPr>
            <p:nvPr/>
          </p:nvGrpSpPr>
          <p:grpSpPr bwMode="auto">
            <a:xfrm>
              <a:off x="4852927" y="2543885"/>
              <a:ext cx="3749678" cy="3386741"/>
              <a:chOff x="-45530" y="1960258"/>
              <a:chExt cx="4075248" cy="3680799"/>
            </a:xfrm>
          </p:grpSpPr>
          <p:grpSp>
            <p:nvGrpSpPr>
              <p:cNvPr id="14" name="Group 327"/>
              <p:cNvGrpSpPr>
                <a:grpSpLocks/>
              </p:cNvGrpSpPr>
              <p:nvPr/>
            </p:nvGrpSpPr>
            <p:grpSpPr bwMode="auto">
              <a:xfrm>
                <a:off x="-45530" y="1960258"/>
                <a:ext cx="4075248" cy="3680799"/>
                <a:chOff x="873129" y="1524000"/>
                <a:chExt cx="4886321" cy="4592644"/>
              </a:xfrm>
            </p:grpSpPr>
            <p:grpSp>
              <p:nvGrpSpPr>
                <p:cNvPr id="28" name="Group 408"/>
                <p:cNvGrpSpPr>
                  <a:grpSpLocks/>
                </p:cNvGrpSpPr>
                <p:nvPr/>
              </p:nvGrpSpPr>
              <p:grpSpPr bwMode="auto">
                <a:xfrm>
                  <a:off x="3810000" y="1524000"/>
                  <a:ext cx="1949450" cy="1509713"/>
                  <a:chOff x="2400" y="960"/>
                  <a:chExt cx="1228" cy="951"/>
                </a:xfrm>
              </p:grpSpPr>
              <p:grpSp>
                <p:nvGrpSpPr>
                  <p:cNvPr id="292" name="Group 407"/>
                  <p:cNvGrpSpPr>
                    <a:grpSpLocks/>
                  </p:cNvGrpSpPr>
                  <p:nvPr/>
                </p:nvGrpSpPr>
                <p:grpSpPr bwMode="auto">
                  <a:xfrm>
                    <a:off x="2477" y="960"/>
                    <a:ext cx="1151" cy="912"/>
                    <a:chOff x="2477" y="960"/>
                    <a:chExt cx="1151" cy="912"/>
                  </a:xfrm>
                </p:grpSpPr>
                <p:sp>
                  <p:nvSpPr>
                    <p:cNvPr id="294" name="Line 70"/>
                    <p:cNvSpPr>
                      <a:spLocks noChangeShapeType="1"/>
                    </p:cNvSpPr>
                    <p:nvPr/>
                  </p:nvSpPr>
                  <p:spPr bwMode="auto">
                    <a:xfrm flipH="1" flipV="1">
                      <a:off x="2477" y="1870"/>
                      <a:ext cx="0" cy="2"/>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5" name="Freeform 318"/>
                    <p:cNvSpPr>
                      <a:spLocks/>
                    </p:cNvSpPr>
                    <p:nvPr/>
                  </p:nvSpPr>
                  <p:spPr bwMode="auto">
                    <a:xfrm>
                      <a:off x="3303" y="1036"/>
                      <a:ext cx="89" cy="128"/>
                    </a:xfrm>
                    <a:custGeom>
                      <a:avLst/>
                      <a:gdLst>
                        <a:gd name="T0" fmla="*/ 89 w 89"/>
                        <a:gd name="T1" fmla="*/ 87 h 130"/>
                        <a:gd name="T2" fmla="*/ 89 w 89"/>
                        <a:gd name="T3" fmla="*/ 32 h 130"/>
                        <a:gd name="T4" fmla="*/ 0 w 89"/>
                        <a:gd name="T5" fmla="*/ 0 h 130"/>
                        <a:gd name="T6" fmla="*/ 0 w 89"/>
                        <a:gd name="T7" fmla="*/ 63 h 130"/>
                        <a:gd name="T8" fmla="*/ 89 w 89"/>
                        <a:gd name="T9" fmla="*/ 87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close/>
                        </a:path>
                      </a:pathLst>
                    </a:custGeom>
                    <a:solidFill>
                      <a:srgbClr val="0000FF"/>
                    </a:solidFill>
                    <a:ln w="0">
                      <a:solidFill>
                        <a:srgbClr val="0000FF"/>
                      </a:solidFill>
                      <a:round/>
                      <a:headEnd/>
                      <a:tailEnd/>
                    </a:ln>
                  </p:spPr>
                  <p:txBody>
                    <a:bodyPr/>
                    <a:lstStyle/>
                    <a:p>
                      <a:endParaRPr lang="en-US"/>
                    </a:p>
                  </p:txBody>
                </p:sp>
                <p:sp>
                  <p:nvSpPr>
                    <p:cNvPr id="296" name="Freeform 319"/>
                    <p:cNvSpPr>
                      <a:spLocks/>
                    </p:cNvSpPr>
                    <p:nvPr/>
                  </p:nvSpPr>
                  <p:spPr bwMode="auto">
                    <a:xfrm>
                      <a:off x="3303" y="1036"/>
                      <a:ext cx="89" cy="128"/>
                    </a:xfrm>
                    <a:custGeom>
                      <a:avLst/>
                      <a:gdLst>
                        <a:gd name="T0" fmla="*/ 89 w 89"/>
                        <a:gd name="T1" fmla="*/ 87 h 130"/>
                        <a:gd name="T2" fmla="*/ 89 w 89"/>
                        <a:gd name="T3" fmla="*/ 32 h 130"/>
                        <a:gd name="T4" fmla="*/ 0 w 89"/>
                        <a:gd name="T5" fmla="*/ 0 h 130"/>
                        <a:gd name="T6" fmla="*/ 0 w 89"/>
                        <a:gd name="T7" fmla="*/ 63 h 130"/>
                        <a:gd name="T8" fmla="*/ 89 w 89"/>
                        <a:gd name="T9" fmla="*/ 87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path>
                      </a:pathLst>
                    </a:custGeom>
                    <a:noFill/>
                    <a:ln w="31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7" name="Freeform 320"/>
                    <p:cNvSpPr>
                      <a:spLocks/>
                    </p:cNvSpPr>
                    <p:nvPr/>
                  </p:nvSpPr>
                  <p:spPr bwMode="auto">
                    <a:xfrm>
                      <a:off x="3303" y="960"/>
                      <a:ext cx="323" cy="115"/>
                    </a:xfrm>
                    <a:custGeom>
                      <a:avLst/>
                      <a:gdLst>
                        <a:gd name="T0" fmla="*/ 239 w 323"/>
                        <a:gd name="T1" fmla="*/ 0 h 117"/>
                        <a:gd name="T2" fmla="*/ 0 w 323"/>
                        <a:gd name="T3" fmla="*/ 50 h 117"/>
                        <a:gd name="T4" fmla="*/ 89 w 323"/>
                        <a:gd name="T5" fmla="*/ 76 h 117"/>
                        <a:gd name="T6" fmla="*/ 323 w 323"/>
                        <a:gd name="T7" fmla="*/ 24 h 117"/>
                        <a:gd name="T8" fmla="*/ 239 w 323"/>
                        <a:gd name="T9" fmla="*/ 0 h 117"/>
                        <a:gd name="T10" fmla="*/ 0 60000 65536"/>
                        <a:gd name="T11" fmla="*/ 0 60000 65536"/>
                        <a:gd name="T12" fmla="*/ 0 60000 65536"/>
                        <a:gd name="T13" fmla="*/ 0 60000 65536"/>
                        <a:gd name="T14" fmla="*/ 0 60000 65536"/>
                        <a:gd name="T15" fmla="*/ 0 w 323"/>
                        <a:gd name="T16" fmla="*/ 0 h 117"/>
                        <a:gd name="T17" fmla="*/ 323 w 323"/>
                        <a:gd name="T18" fmla="*/ 117 h 117"/>
                      </a:gdLst>
                      <a:ahLst/>
                      <a:cxnLst>
                        <a:cxn ang="T10">
                          <a:pos x="T0" y="T1"/>
                        </a:cxn>
                        <a:cxn ang="T11">
                          <a:pos x="T2" y="T3"/>
                        </a:cxn>
                        <a:cxn ang="T12">
                          <a:pos x="T4" y="T5"/>
                        </a:cxn>
                        <a:cxn ang="T13">
                          <a:pos x="T6" y="T7"/>
                        </a:cxn>
                        <a:cxn ang="T14">
                          <a:pos x="T8" y="T9"/>
                        </a:cxn>
                      </a:cxnLst>
                      <a:rect l="T15" t="T16" r="T17" b="T18"/>
                      <a:pathLst>
                        <a:path w="323" h="117">
                          <a:moveTo>
                            <a:pt x="239" y="0"/>
                          </a:moveTo>
                          <a:lnTo>
                            <a:pt x="0" y="76"/>
                          </a:lnTo>
                          <a:lnTo>
                            <a:pt x="89" y="117"/>
                          </a:lnTo>
                          <a:lnTo>
                            <a:pt x="323" y="24"/>
                          </a:lnTo>
                          <a:lnTo>
                            <a:pt x="239" y="0"/>
                          </a:lnTo>
                          <a:close/>
                        </a:path>
                      </a:pathLst>
                    </a:custGeom>
                    <a:solidFill>
                      <a:srgbClr val="6666FF"/>
                    </a:solidFill>
                    <a:ln w="0">
                      <a:solidFill>
                        <a:srgbClr val="6666FF"/>
                      </a:solidFill>
                      <a:round/>
                      <a:headEnd/>
                      <a:tailEnd/>
                    </a:ln>
                  </p:spPr>
                  <p:txBody>
                    <a:bodyPr/>
                    <a:lstStyle/>
                    <a:p>
                      <a:endParaRPr lang="en-US"/>
                    </a:p>
                  </p:txBody>
                </p:sp>
                <p:sp>
                  <p:nvSpPr>
                    <p:cNvPr id="298" name="Freeform 321"/>
                    <p:cNvSpPr>
                      <a:spLocks/>
                    </p:cNvSpPr>
                    <p:nvPr/>
                  </p:nvSpPr>
                  <p:spPr bwMode="auto">
                    <a:xfrm>
                      <a:off x="3303" y="960"/>
                      <a:ext cx="323" cy="115"/>
                    </a:xfrm>
                    <a:custGeom>
                      <a:avLst/>
                      <a:gdLst>
                        <a:gd name="T0" fmla="*/ 239 w 323"/>
                        <a:gd name="T1" fmla="*/ 0 h 117"/>
                        <a:gd name="T2" fmla="*/ 0 w 323"/>
                        <a:gd name="T3" fmla="*/ 50 h 117"/>
                        <a:gd name="T4" fmla="*/ 89 w 323"/>
                        <a:gd name="T5" fmla="*/ 76 h 117"/>
                        <a:gd name="T6" fmla="*/ 323 w 323"/>
                        <a:gd name="T7" fmla="*/ 24 h 117"/>
                        <a:gd name="T8" fmla="*/ 0 60000 65536"/>
                        <a:gd name="T9" fmla="*/ 0 60000 65536"/>
                        <a:gd name="T10" fmla="*/ 0 60000 65536"/>
                        <a:gd name="T11" fmla="*/ 0 60000 65536"/>
                        <a:gd name="T12" fmla="*/ 0 w 323"/>
                        <a:gd name="T13" fmla="*/ 0 h 117"/>
                        <a:gd name="T14" fmla="*/ 323 w 323"/>
                        <a:gd name="T15" fmla="*/ 117 h 117"/>
                      </a:gdLst>
                      <a:ahLst/>
                      <a:cxnLst>
                        <a:cxn ang="T8">
                          <a:pos x="T0" y="T1"/>
                        </a:cxn>
                        <a:cxn ang="T9">
                          <a:pos x="T2" y="T3"/>
                        </a:cxn>
                        <a:cxn ang="T10">
                          <a:pos x="T4" y="T5"/>
                        </a:cxn>
                        <a:cxn ang="T11">
                          <a:pos x="T6" y="T7"/>
                        </a:cxn>
                      </a:cxnLst>
                      <a:rect l="T12" t="T13" r="T14" b="T15"/>
                      <a:pathLst>
                        <a:path w="323" h="117">
                          <a:moveTo>
                            <a:pt x="239" y="0"/>
                          </a:moveTo>
                          <a:lnTo>
                            <a:pt x="0" y="76"/>
                          </a:lnTo>
                          <a:lnTo>
                            <a:pt x="89" y="117"/>
                          </a:lnTo>
                          <a:lnTo>
                            <a:pt x="323" y="24"/>
                          </a:lnTo>
                        </a:path>
                      </a:pathLst>
                    </a:custGeom>
                    <a:noFill/>
                    <a:ln w="31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9" name="Freeform 322"/>
                    <p:cNvSpPr>
                      <a:spLocks/>
                    </p:cNvSpPr>
                    <p:nvPr/>
                  </p:nvSpPr>
                  <p:spPr bwMode="auto">
                    <a:xfrm>
                      <a:off x="3392" y="986"/>
                      <a:ext cx="236" cy="177"/>
                    </a:xfrm>
                    <a:custGeom>
                      <a:avLst/>
                      <a:gdLst>
                        <a:gd name="T0" fmla="*/ 0 w 236"/>
                        <a:gd name="T1" fmla="*/ 118 h 180"/>
                        <a:gd name="T2" fmla="*/ 0 w 236"/>
                        <a:gd name="T3" fmla="*/ 64 h 180"/>
                        <a:gd name="T4" fmla="*/ 236 w 236"/>
                        <a:gd name="T5" fmla="*/ 0 h 180"/>
                        <a:gd name="T6" fmla="*/ 234 w 236"/>
                        <a:gd name="T7" fmla="*/ 61 h 180"/>
                        <a:gd name="T8" fmla="*/ 0 w 236"/>
                        <a:gd name="T9" fmla="*/ 118 h 180"/>
                        <a:gd name="T10" fmla="*/ 0 60000 65536"/>
                        <a:gd name="T11" fmla="*/ 0 60000 65536"/>
                        <a:gd name="T12" fmla="*/ 0 60000 65536"/>
                        <a:gd name="T13" fmla="*/ 0 60000 65536"/>
                        <a:gd name="T14" fmla="*/ 0 60000 65536"/>
                        <a:gd name="T15" fmla="*/ 0 w 236"/>
                        <a:gd name="T16" fmla="*/ 0 h 180"/>
                        <a:gd name="T17" fmla="*/ 236 w 236"/>
                        <a:gd name="T18" fmla="*/ 180 h 180"/>
                      </a:gdLst>
                      <a:ahLst/>
                      <a:cxnLst>
                        <a:cxn ang="T10">
                          <a:pos x="T0" y="T1"/>
                        </a:cxn>
                        <a:cxn ang="T11">
                          <a:pos x="T2" y="T3"/>
                        </a:cxn>
                        <a:cxn ang="T12">
                          <a:pos x="T4" y="T5"/>
                        </a:cxn>
                        <a:cxn ang="T13">
                          <a:pos x="T6" y="T7"/>
                        </a:cxn>
                        <a:cxn ang="T14">
                          <a:pos x="T8" y="T9"/>
                        </a:cxn>
                      </a:cxnLst>
                      <a:rect l="T15" t="T16" r="T17" b="T18"/>
                      <a:pathLst>
                        <a:path w="236" h="180">
                          <a:moveTo>
                            <a:pt x="0" y="180"/>
                          </a:moveTo>
                          <a:lnTo>
                            <a:pt x="0" y="91"/>
                          </a:lnTo>
                          <a:lnTo>
                            <a:pt x="236" y="0"/>
                          </a:lnTo>
                          <a:lnTo>
                            <a:pt x="234" y="87"/>
                          </a:lnTo>
                          <a:lnTo>
                            <a:pt x="0" y="180"/>
                          </a:lnTo>
                          <a:close/>
                        </a:path>
                      </a:pathLst>
                    </a:custGeom>
                    <a:solidFill>
                      <a:srgbClr val="6666FF"/>
                    </a:solidFill>
                    <a:ln w="0">
                      <a:solidFill>
                        <a:srgbClr val="6666FF"/>
                      </a:solidFill>
                      <a:round/>
                      <a:headEnd/>
                      <a:tailEnd/>
                    </a:ln>
                  </p:spPr>
                  <p:txBody>
                    <a:bodyPr/>
                    <a:lstStyle/>
                    <a:p>
                      <a:endParaRPr lang="en-US"/>
                    </a:p>
                  </p:txBody>
                </p:sp>
                <p:sp>
                  <p:nvSpPr>
                    <p:cNvPr id="300" name="Freeform 323"/>
                    <p:cNvSpPr>
                      <a:spLocks/>
                    </p:cNvSpPr>
                    <p:nvPr/>
                  </p:nvSpPr>
                  <p:spPr bwMode="auto">
                    <a:xfrm>
                      <a:off x="3392" y="986"/>
                      <a:ext cx="236" cy="177"/>
                    </a:xfrm>
                    <a:custGeom>
                      <a:avLst/>
                      <a:gdLst>
                        <a:gd name="T0" fmla="*/ 0 w 236"/>
                        <a:gd name="T1" fmla="*/ 118 h 180"/>
                        <a:gd name="T2" fmla="*/ 0 w 236"/>
                        <a:gd name="T3" fmla="*/ 64 h 180"/>
                        <a:gd name="T4" fmla="*/ 236 w 236"/>
                        <a:gd name="T5" fmla="*/ 0 h 180"/>
                        <a:gd name="T6" fmla="*/ 234 w 236"/>
                        <a:gd name="T7" fmla="*/ 61 h 180"/>
                        <a:gd name="T8" fmla="*/ 0 w 236"/>
                        <a:gd name="T9" fmla="*/ 118 h 180"/>
                        <a:gd name="T10" fmla="*/ 0 60000 65536"/>
                        <a:gd name="T11" fmla="*/ 0 60000 65536"/>
                        <a:gd name="T12" fmla="*/ 0 60000 65536"/>
                        <a:gd name="T13" fmla="*/ 0 60000 65536"/>
                        <a:gd name="T14" fmla="*/ 0 60000 65536"/>
                        <a:gd name="T15" fmla="*/ 0 w 236"/>
                        <a:gd name="T16" fmla="*/ 0 h 180"/>
                        <a:gd name="T17" fmla="*/ 236 w 236"/>
                        <a:gd name="T18" fmla="*/ 180 h 180"/>
                      </a:gdLst>
                      <a:ahLst/>
                      <a:cxnLst>
                        <a:cxn ang="T10">
                          <a:pos x="T0" y="T1"/>
                        </a:cxn>
                        <a:cxn ang="T11">
                          <a:pos x="T2" y="T3"/>
                        </a:cxn>
                        <a:cxn ang="T12">
                          <a:pos x="T4" y="T5"/>
                        </a:cxn>
                        <a:cxn ang="T13">
                          <a:pos x="T6" y="T7"/>
                        </a:cxn>
                        <a:cxn ang="T14">
                          <a:pos x="T8" y="T9"/>
                        </a:cxn>
                      </a:cxnLst>
                      <a:rect l="T15" t="T16" r="T17" b="T18"/>
                      <a:pathLst>
                        <a:path w="236" h="180">
                          <a:moveTo>
                            <a:pt x="0" y="180"/>
                          </a:moveTo>
                          <a:lnTo>
                            <a:pt x="0" y="91"/>
                          </a:lnTo>
                          <a:lnTo>
                            <a:pt x="236" y="0"/>
                          </a:lnTo>
                          <a:lnTo>
                            <a:pt x="234" y="87"/>
                          </a:lnTo>
                          <a:lnTo>
                            <a:pt x="0" y="180"/>
                          </a:lnTo>
                        </a:path>
                      </a:pathLst>
                    </a:custGeom>
                    <a:noFill/>
                    <a:ln w="31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01" name="Freeform 324"/>
                    <p:cNvSpPr>
                      <a:spLocks noEditPoints="1"/>
                    </p:cNvSpPr>
                    <p:nvPr/>
                  </p:nvSpPr>
                  <p:spPr bwMode="auto">
                    <a:xfrm>
                      <a:off x="3452" y="1006"/>
                      <a:ext cx="90" cy="106"/>
                    </a:xfrm>
                    <a:custGeom>
                      <a:avLst/>
                      <a:gdLst>
                        <a:gd name="T0" fmla="*/ 42 w 90"/>
                        <a:gd name="T1" fmla="*/ 19 h 108"/>
                        <a:gd name="T2" fmla="*/ 48 w 90"/>
                        <a:gd name="T3" fmla="*/ 19 h 108"/>
                        <a:gd name="T4" fmla="*/ 53 w 90"/>
                        <a:gd name="T5" fmla="*/ 21 h 108"/>
                        <a:gd name="T6" fmla="*/ 59 w 90"/>
                        <a:gd name="T7" fmla="*/ 22 h 108"/>
                        <a:gd name="T8" fmla="*/ 63 w 90"/>
                        <a:gd name="T9" fmla="*/ 27 h 108"/>
                        <a:gd name="T10" fmla="*/ 64 w 90"/>
                        <a:gd name="T11" fmla="*/ 27 h 108"/>
                        <a:gd name="T12" fmla="*/ 66 w 90"/>
                        <a:gd name="T13" fmla="*/ 27 h 108"/>
                        <a:gd name="T14" fmla="*/ 66 w 90"/>
                        <a:gd name="T15" fmla="*/ 27 h 108"/>
                        <a:gd name="T16" fmla="*/ 66 w 90"/>
                        <a:gd name="T17" fmla="*/ 37 h 108"/>
                        <a:gd name="T18" fmla="*/ 64 w 90"/>
                        <a:gd name="T19" fmla="*/ 47 h 108"/>
                        <a:gd name="T20" fmla="*/ 61 w 90"/>
                        <a:gd name="T21" fmla="*/ 54 h 108"/>
                        <a:gd name="T22" fmla="*/ 55 w 90"/>
                        <a:gd name="T23" fmla="*/ 57 h 108"/>
                        <a:gd name="T24" fmla="*/ 50 w 90"/>
                        <a:gd name="T25" fmla="*/ 58 h 108"/>
                        <a:gd name="T26" fmla="*/ 42 w 90"/>
                        <a:gd name="T27" fmla="*/ 59 h 108"/>
                        <a:gd name="T28" fmla="*/ 20 w 90"/>
                        <a:gd name="T29" fmla="*/ 59 h 108"/>
                        <a:gd name="T30" fmla="*/ 20 w 90"/>
                        <a:gd name="T31" fmla="*/ 19 h 108"/>
                        <a:gd name="T32" fmla="*/ 42 w 90"/>
                        <a:gd name="T33" fmla="*/ 19 h 108"/>
                        <a:gd name="T34" fmla="*/ 46 w 90"/>
                        <a:gd name="T35" fmla="*/ 0 h 108"/>
                        <a:gd name="T36" fmla="*/ 0 w 90"/>
                        <a:gd name="T37" fmla="*/ 0 h 108"/>
                        <a:gd name="T38" fmla="*/ 0 w 90"/>
                        <a:gd name="T39" fmla="*/ 68 h 108"/>
                        <a:gd name="T40" fmla="*/ 46 w 90"/>
                        <a:gd name="T41" fmla="*/ 68 h 108"/>
                        <a:gd name="T42" fmla="*/ 61 w 90"/>
                        <a:gd name="T43" fmla="*/ 66 h 108"/>
                        <a:gd name="T44" fmla="*/ 72 w 90"/>
                        <a:gd name="T45" fmla="*/ 63 h 108"/>
                        <a:gd name="T46" fmla="*/ 81 w 90"/>
                        <a:gd name="T47" fmla="*/ 58 h 108"/>
                        <a:gd name="T48" fmla="*/ 89 w 90"/>
                        <a:gd name="T49" fmla="*/ 45 h 108"/>
                        <a:gd name="T50" fmla="*/ 90 w 90"/>
                        <a:gd name="T51" fmla="*/ 27 h 108"/>
                        <a:gd name="T52" fmla="*/ 89 w 90"/>
                        <a:gd name="T53" fmla="*/ 27 h 108"/>
                        <a:gd name="T54" fmla="*/ 89 w 90"/>
                        <a:gd name="T55" fmla="*/ 27 h 108"/>
                        <a:gd name="T56" fmla="*/ 85 w 90"/>
                        <a:gd name="T57" fmla="*/ 24 h 108"/>
                        <a:gd name="T58" fmla="*/ 81 w 90"/>
                        <a:gd name="T59" fmla="*/ 15 h 108"/>
                        <a:gd name="T60" fmla="*/ 76 w 90"/>
                        <a:gd name="T61" fmla="*/ 9 h 108"/>
                        <a:gd name="T62" fmla="*/ 68 w 90"/>
                        <a:gd name="T63" fmla="*/ 6 h 108"/>
                        <a:gd name="T64" fmla="*/ 63 w 90"/>
                        <a:gd name="T65" fmla="*/ 2 h 108"/>
                        <a:gd name="T66" fmla="*/ 55 w 90"/>
                        <a:gd name="T67" fmla="*/ 0 h 108"/>
                        <a:gd name="T68" fmla="*/ 46 w 90"/>
                        <a:gd name="T69" fmla="*/ 0 h 10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0"/>
                        <a:gd name="T106" fmla="*/ 0 h 108"/>
                        <a:gd name="T107" fmla="*/ 90 w 90"/>
                        <a:gd name="T108" fmla="*/ 108 h 10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0" h="108">
                          <a:moveTo>
                            <a:pt x="42" y="19"/>
                          </a:moveTo>
                          <a:lnTo>
                            <a:pt x="48" y="19"/>
                          </a:lnTo>
                          <a:lnTo>
                            <a:pt x="53" y="21"/>
                          </a:lnTo>
                          <a:lnTo>
                            <a:pt x="59" y="22"/>
                          </a:lnTo>
                          <a:lnTo>
                            <a:pt x="63" y="28"/>
                          </a:lnTo>
                          <a:lnTo>
                            <a:pt x="64" y="34"/>
                          </a:lnTo>
                          <a:lnTo>
                            <a:pt x="66" y="43"/>
                          </a:lnTo>
                          <a:lnTo>
                            <a:pt x="66" y="52"/>
                          </a:lnTo>
                          <a:lnTo>
                            <a:pt x="66" y="63"/>
                          </a:lnTo>
                          <a:lnTo>
                            <a:pt x="64" y="73"/>
                          </a:lnTo>
                          <a:lnTo>
                            <a:pt x="61" y="80"/>
                          </a:lnTo>
                          <a:lnTo>
                            <a:pt x="55" y="86"/>
                          </a:lnTo>
                          <a:lnTo>
                            <a:pt x="50" y="87"/>
                          </a:lnTo>
                          <a:lnTo>
                            <a:pt x="42" y="89"/>
                          </a:lnTo>
                          <a:lnTo>
                            <a:pt x="20" y="89"/>
                          </a:lnTo>
                          <a:lnTo>
                            <a:pt x="20" y="19"/>
                          </a:lnTo>
                          <a:lnTo>
                            <a:pt x="42" y="19"/>
                          </a:lnTo>
                          <a:close/>
                          <a:moveTo>
                            <a:pt x="46" y="0"/>
                          </a:moveTo>
                          <a:lnTo>
                            <a:pt x="0" y="0"/>
                          </a:lnTo>
                          <a:lnTo>
                            <a:pt x="0" y="108"/>
                          </a:lnTo>
                          <a:lnTo>
                            <a:pt x="46" y="108"/>
                          </a:lnTo>
                          <a:lnTo>
                            <a:pt x="61" y="104"/>
                          </a:lnTo>
                          <a:lnTo>
                            <a:pt x="72" y="98"/>
                          </a:lnTo>
                          <a:lnTo>
                            <a:pt x="81" y="87"/>
                          </a:lnTo>
                          <a:lnTo>
                            <a:pt x="89" y="71"/>
                          </a:lnTo>
                          <a:lnTo>
                            <a:pt x="90" y="50"/>
                          </a:lnTo>
                          <a:lnTo>
                            <a:pt x="89" y="43"/>
                          </a:lnTo>
                          <a:lnTo>
                            <a:pt x="89" y="34"/>
                          </a:lnTo>
                          <a:lnTo>
                            <a:pt x="85" y="24"/>
                          </a:lnTo>
                          <a:lnTo>
                            <a:pt x="81" y="15"/>
                          </a:lnTo>
                          <a:lnTo>
                            <a:pt x="76" y="9"/>
                          </a:lnTo>
                          <a:lnTo>
                            <a:pt x="68" y="6"/>
                          </a:lnTo>
                          <a:lnTo>
                            <a:pt x="63" y="2"/>
                          </a:lnTo>
                          <a:lnTo>
                            <a:pt x="55" y="0"/>
                          </a:lnTo>
                          <a:lnTo>
                            <a:pt x="46" y="0"/>
                          </a:lnTo>
                          <a:close/>
                        </a:path>
                      </a:pathLst>
                    </a:custGeom>
                    <a:solidFill>
                      <a:srgbClr val="FFFFFF"/>
                    </a:solidFill>
                    <a:ln w="0">
                      <a:solidFill>
                        <a:srgbClr val="FFFFFF"/>
                      </a:solidFill>
                      <a:round/>
                      <a:headEnd/>
                      <a:tailEnd/>
                    </a:ln>
                  </p:spPr>
                  <p:txBody>
                    <a:bodyPr/>
                    <a:lstStyle/>
                    <a:p>
                      <a:endParaRPr lang="en-US"/>
                    </a:p>
                  </p:txBody>
                </p:sp>
                <p:sp>
                  <p:nvSpPr>
                    <p:cNvPr id="302" name="Freeform 325"/>
                    <p:cNvSpPr>
                      <a:spLocks/>
                    </p:cNvSpPr>
                    <p:nvPr/>
                  </p:nvSpPr>
                  <p:spPr bwMode="auto">
                    <a:xfrm>
                      <a:off x="3472" y="1025"/>
                      <a:ext cx="46" cy="69"/>
                    </a:xfrm>
                    <a:custGeom>
                      <a:avLst/>
                      <a:gdLst>
                        <a:gd name="T0" fmla="*/ 22 w 46"/>
                        <a:gd name="T1" fmla="*/ 0 h 70"/>
                        <a:gd name="T2" fmla="*/ 28 w 46"/>
                        <a:gd name="T3" fmla="*/ 0 h 70"/>
                        <a:gd name="T4" fmla="*/ 33 w 46"/>
                        <a:gd name="T5" fmla="*/ 2 h 70"/>
                        <a:gd name="T6" fmla="*/ 39 w 46"/>
                        <a:gd name="T7" fmla="*/ 3 h 70"/>
                        <a:gd name="T8" fmla="*/ 43 w 46"/>
                        <a:gd name="T9" fmla="*/ 9 h 70"/>
                        <a:gd name="T10" fmla="*/ 44 w 46"/>
                        <a:gd name="T11" fmla="*/ 15 h 70"/>
                        <a:gd name="T12" fmla="*/ 46 w 46"/>
                        <a:gd name="T13" fmla="*/ 24 h 70"/>
                        <a:gd name="T14" fmla="*/ 46 w 46"/>
                        <a:gd name="T15" fmla="*/ 33 h 70"/>
                        <a:gd name="T16" fmla="*/ 46 w 46"/>
                        <a:gd name="T17" fmla="*/ 35 h 70"/>
                        <a:gd name="T18" fmla="*/ 44 w 46"/>
                        <a:gd name="T19" fmla="*/ 35 h 70"/>
                        <a:gd name="T20" fmla="*/ 41 w 46"/>
                        <a:gd name="T21" fmla="*/ 35 h 70"/>
                        <a:gd name="T22" fmla="*/ 35 w 46"/>
                        <a:gd name="T23" fmla="*/ 41 h 70"/>
                        <a:gd name="T24" fmla="*/ 30 w 46"/>
                        <a:gd name="T25" fmla="*/ 42 h 70"/>
                        <a:gd name="T26" fmla="*/ 22 w 46"/>
                        <a:gd name="T27" fmla="*/ 44 h 70"/>
                        <a:gd name="T28" fmla="*/ 0 w 46"/>
                        <a:gd name="T29" fmla="*/ 44 h 70"/>
                        <a:gd name="T30" fmla="*/ 0 w 46"/>
                        <a:gd name="T31" fmla="*/ 0 h 70"/>
                        <a:gd name="T32" fmla="*/ 22 w 46"/>
                        <a:gd name="T33" fmla="*/ 0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70"/>
                        <a:gd name="T53" fmla="*/ 46 w 46"/>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70">
                          <a:moveTo>
                            <a:pt x="22" y="0"/>
                          </a:moveTo>
                          <a:lnTo>
                            <a:pt x="28" y="0"/>
                          </a:lnTo>
                          <a:lnTo>
                            <a:pt x="33" y="2"/>
                          </a:lnTo>
                          <a:lnTo>
                            <a:pt x="39" y="3"/>
                          </a:lnTo>
                          <a:lnTo>
                            <a:pt x="43" y="9"/>
                          </a:lnTo>
                          <a:lnTo>
                            <a:pt x="44" y="15"/>
                          </a:lnTo>
                          <a:lnTo>
                            <a:pt x="46" y="24"/>
                          </a:lnTo>
                          <a:lnTo>
                            <a:pt x="46" y="33"/>
                          </a:lnTo>
                          <a:lnTo>
                            <a:pt x="46" y="44"/>
                          </a:lnTo>
                          <a:lnTo>
                            <a:pt x="44" y="54"/>
                          </a:lnTo>
                          <a:lnTo>
                            <a:pt x="41" y="61"/>
                          </a:lnTo>
                          <a:lnTo>
                            <a:pt x="35" y="67"/>
                          </a:lnTo>
                          <a:lnTo>
                            <a:pt x="30" y="68"/>
                          </a:lnTo>
                          <a:lnTo>
                            <a:pt x="22" y="70"/>
                          </a:lnTo>
                          <a:lnTo>
                            <a:pt x="0" y="70"/>
                          </a:lnTo>
                          <a:lnTo>
                            <a:pt x="0" y="0"/>
                          </a:lnTo>
                          <a:lnTo>
                            <a:pt x="22" y="0"/>
                          </a:lnTo>
                        </a:path>
                      </a:pathLst>
                    </a:custGeom>
                    <a:noFill/>
                    <a:ln w="635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03" name="Freeform 326"/>
                    <p:cNvSpPr>
                      <a:spLocks/>
                    </p:cNvSpPr>
                    <p:nvPr/>
                  </p:nvSpPr>
                  <p:spPr bwMode="auto">
                    <a:xfrm>
                      <a:off x="3452" y="1006"/>
                      <a:ext cx="90" cy="106"/>
                    </a:xfrm>
                    <a:custGeom>
                      <a:avLst/>
                      <a:gdLst>
                        <a:gd name="T0" fmla="*/ 46 w 90"/>
                        <a:gd name="T1" fmla="*/ 0 h 108"/>
                        <a:gd name="T2" fmla="*/ 0 w 90"/>
                        <a:gd name="T3" fmla="*/ 0 h 108"/>
                        <a:gd name="T4" fmla="*/ 0 w 90"/>
                        <a:gd name="T5" fmla="*/ 68 h 108"/>
                        <a:gd name="T6" fmla="*/ 46 w 90"/>
                        <a:gd name="T7" fmla="*/ 68 h 108"/>
                        <a:gd name="T8" fmla="*/ 61 w 90"/>
                        <a:gd name="T9" fmla="*/ 66 h 108"/>
                        <a:gd name="T10" fmla="*/ 72 w 90"/>
                        <a:gd name="T11" fmla="*/ 63 h 108"/>
                        <a:gd name="T12" fmla="*/ 81 w 90"/>
                        <a:gd name="T13" fmla="*/ 58 h 108"/>
                        <a:gd name="T14" fmla="*/ 89 w 90"/>
                        <a:gd name="T15" fmla="*/ 45 h 108"/>
                        <a:gd name="T16" fmla="*/ 90 w 90"/>
                        <a:gd name="T17" fmla="*/ 27 h 108"/>
                        <a:gd name="T18" fmla="*/ 89 w 90"/>
                        <a:gd name="T19" fmla="*/ 27 h 108"/>
                        <a:gd name="T20" fmla="*/ 89 w 90"/>
                        <a:gd name="T21" fmla="*/ 27 h 108"/>
                        <a:gd name="T22" fmla="*/ 85 w 90"/>
                        <a:gd name="T23" fmla="*/ 24 h 108"/>
                        <a:gd name="T24" fmla="*/ 81 w 90"/>
                        <a:gd name="T25" fmla="*/ 15 h 108"/>
                        <a:gd name="T26" fmla="*/ 76 w 90"/>
                        <a:gd name="T27" fmla="*/ 9 h 108"/>
                        <a:gd name="T28" fmla="*/ 68 w 90"/>
                        <a:gd name="T29" fmla="*/ 6 h 108"/>
                        <a:gd name="T30" fmla="*/ 63 w 90"/>
                        <a:gd name="T31" fmla="*/ 2 h 108"/>
                        <a:gd name="T32" fmla="*/ 55 w 90"/>
                        <a:gd name="T33" fmla="*/ 0 h 108"/>
                        <a:gd name="T34" fmla="*/ 46 w 90"/>
                        <a:gd name="T35" fmla="*/ 0 h 1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0"/>
                        <a:gd name="T55" fmla="*/ 0 h 108"/>
                        <a:gd name="T56" fmla="*/ 90 w 90"/>
                        <a:gd name="T57" fmla="*/ 108 h 1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0" h="108">
                          <a:moveTo>
                            <a:pt x="46" y="0"/>
                          </a:moveTo>
                          <a:lnTo>
                            <a:pt x="0" y="0"/>
                          </a:lnTo>
                          <a:lnTo>
                            <a:pt x="0" y="108"/>
                          </a:lnTo>
                          <a:lnTo>
                            <a:pt x="46" y="108"/>
                          </a:lnTo>
                          <a:lnTo>
                            <a:pt x="61" y="104"/>
                          </a:lnTo>
                          <a:lnTo>
                            <a:pt x="72" y="98"/>
                          </a:lnTo>
                          <a:lnTo>
                            <a:pt x="81" y="87"/>
                          </a:lnTo>
                          <a:lnTo>
                            <a:pt x="89" y="71"/>
                          </a:lnTo>
                          <a:lnTo>
                            <a:pt x="90" y="50"/>
                          </a:lnTo>
                          <a:lnTo>
                            <a:pt x="89" y="43"/>
                          </a:lnTo>
                          <a:lnTo>
                            <a:pt x="89" y="34"/>
                          </a:lnTo>
                          <a:lnTo>
                            <a:pt x="85" y="24"/>
                          </a:lnTo>
                          <a:lnTo>
                            <a:pt x="81" y="15"/>
                          </a:lnTo>
                          <a:lnTo>
                            <a:pt x="76" y="9"/>
                          </a:lnTo>
                          <a:lnTo>
                            <a:pt x="68" y="6"/>
                          </a:lnTo>
                          <a:lnTo>
                            <a:pt x="63" y="2"/>
                          </a:lnTo>
                          <a:lnTo>
                            <a:pt x="55" y="0"/>
                          </a:lnTo>
                          <a:lnTo>
                            <a:pt x="46" y="0"/>
                          </a:lnTo>
                        </a:path>
                      </a:pathLst>
                    </a:custGeom>
                    <a:noFill/>
                    <a:ln w="635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04" name="Freeform 327"/>
                    <p:cNvSpPr>
                      <a:spLocks/>
                    </p:cNvSpPr>
                    <p:nvPr/>
                  </p:nvSpPr>
                  <p:spPr bwMode="auto">
                    <a:xfrm>
                      <a:off x="2925" y="1160"/>
                      <a:ext cx="89" cy="128"/>
                    </a:xfrm>
                    <a:custGeom>
                      <a:avLst/>
                      <a:gdLst>
                        <a:gd name="T0" fmla="*/ 89 w 89"/>
                        <a:gd name="T1" fmla="*/ 87 h 130"/>
                        <a:gd name="T2" fmla="*/ 89 w 89"/>
                        <a:gd name="T3" fmla="*/ 32 h 130"/>
                        <a:gd name="T4" fmla="*/ 0 w 89"/>
                        <a:gd name="T5" fmla="*/ 0 h 130"/>
                        <a:gd name="T6" fmla="*/ 0 w 89"/>
                        <a:gd name="T7" fmla="*/ 63 h 130"/>
                        <a:gd name="T8" fmla="*/ 89 w 89"/>
                        <a:gd name="T9" fmla="*/ 87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close/>
                        </a:path>
                      </a:pathLst>
                    </a:custGeom>
                    <a:solidFill>
                      <a:srgbClr val="0000FF"/>
                    </a:solidFill>
                    <a:ln w="0">
                      <a:solidFill>
                        <a:srgbClr val="0000FF"/>
                      </a:solidFill>
                      <a:round/>
                      <a:headEnd/>
                      <a:tailEnd/>
                    </a:ln>
                  </p:spPr>
                  <p:txBody>
                    <a:bodyPr/>
                    <a:lstStyle/>
                    <a:p>
                      <a:endParaRPr lang="en-US"/>
                    </a:p>
                  </p:txBody>
                </p:sp>
                <p:sp>
                  <p:nvSpPr>
                    <p:cNvPr id="305" name="Freeform 328"/>
                    <p:cNvSpPr>
                      <a:spLocks/>
                    </p:cNvSpPr>
                    <p:nvPr/>
                  </p:nvSpPr>
                  <p:spPr bwMode="auto">
                    <a:xfrm>
                      <a:off x="2925" y="1160"/>
                      <a:ext cx="89" cy="128"/>
                    </a:xfrm>
                    <a:custGeom>
                      <a:avLst/>
                      <a:gdLst>
                        <a:gd name="T0" fmla="*/ 89 w 89"/>
                        <a:gd name="T1" fmla="*/ 87 h 130"/>
                        <a:gd name="T2" fmla="*/ 89 w 89"/>
                        <a:gd name="T3" fmla="*/ 32 h 130"/>
                        <a:gd name="T4" fmla="*/ 0 w 89"/>
                        <a:gd name="T5" fmla="*/ 0 h 130"/>
                        <a:gd name="T6" fmla="*/ 0 w 89"/>
                        <a:gd name="T7" fmla="*/ 63 h 130"/>
                        <a:gd name="T8" fmla="*/ 89 w 89"/>
                        <a:gd name="T9" fmla="*/ 87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path>
                      </a:pathLst>
                    </a:custGeom>
                    <a:noFill/>
                    <a:ln w="31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06" name="Freeform 329"/>
                    <p:cNvSpPr>
                      <a:spLocks/>
                    </p:cNvSpPr>
                    <p:nvPr/>
                  </p:nvSpPr>
                  <p:spPr bwMode="auto">
                    <a:xfrm>
                      <a:off x="2925" y="1130"/>
                      <a:ext cx="176" cy="70"/>
                    </a:xfrm>
                    <a:custGeom>
                      <a:avLst/>
                      <a:gdLst>
                        <a:gd name="T0" fmla="*/ 176 w 176"/>
                        <a:gd name="T1" fmla="*/ 35 h 71"/>
                        <a:gd name="T2" fmla="*/ 89 w 176"/>
                        <a:gd name="T3" fmla="*/ 45 h 71"/>
                        <a:gd name="T4" fmla="*/ 0 w 176"/>
                        <a:gd name="T5" fmla="*/ 30 h 71"/>
                        <a:gd name="T6" fmla="*/ 87 w 176"/>
                        <a:gd name="T7" fmla="*/ 0 h 71"/>
                        <a:gd name="T8" fmla="*/ 176 w 176"/>
                        <a:gd name="T9" fmla="*/ 35 h 71"/>
                        <a:gd name="T10" fmla="*/ 0 60000 65536"/>
                        <a:gd name="T11" fmla="*/ 0 60000 65536"/>
                        <a:gd name="T12" fmla="*/ 0 60000 65536"/>
                        <a:gd name="T13" fmla="*/ 0 60000 65536"/>
                        <a:gd name="T14" fmla="*/ 0 60000 65536"/>
                        <a:gd name="T15" fmla="*/ 0 w 176"/>
                        <a:gd name="T16" fmla="*/ 0 h 71"/>
                        <a:gd name="T17" fmla="*/ 176 w 176"/>
                        <a:gd name="T18" fmla="*/ 71 h 71"/>
                      </a:gdLst>
                      <a:ahLst/>
                      <a:cxnLst>
                        <a:cxn ang="T10">
                          <a:pos x="T0" y="T1"/>
                        </a:cxn>
                        <a:cxn ang="T11">
                          <a:pos x="T2" y="T3"/>
                        </a:cxn>
                        <a:cxn ang="T12">
                          <a:pos x="T4" y="T5"/>
                        </a:cxn>
                        <a:cxn ang="T13">
                          <a:pos x="T6" y="T7"/>
                        </a:cxn>
                        <a:cxn ang="T14">
                          <a:pos x="T8" y="T9"/>
                        </a:cxn>
                      </a:cxnLst>
                      <a:rect l="T15" t="T16" r="T17" b="T18"/>
                      <a:pathLst>
                        <a:path w="176" h="71">
                          <a:moveTo>
                            <a:pt x="176" y="39"/>
                          </a:moveTo>
                          <a:lnTo>
                            <a:pt x="89" y="71"/>
                          </a:lnTo>
                          <a:lnTo>
                            <a:pt x="0" y="30"/>
                          </a:lnTo>
                          <a:lnTo>
                            <a:pt x="87" y="0"/>
                          </a:lnTo>
                          <a:lnTo>
                            <a:pt x="176" y="39"/>
                          </a:lnTo>
                          <a:close/>
                        </a:path>
                      </a:pathLst>
                    </a:custGeom>
                    <a:solidFill>
                      <a:srgbClr val="6666FF"/>
                    </a:solidFill>
                    <a:ln w="0">
                      <a:solidFill>
                        <a:srgbClr val="6666FF"/>
                      </a:solidFill>
                      <a:round/>
                      <a:headEnd/>
                      <a:tailEnd/>
                    </a:ln>
                  </p:spPr>
                  <p:txBody>
                    <a:bodyPr/>
                    <a:lstStyle/>
                    <a:p>
                      <a:endParaRPr lang="en-US"/>
                    </a:p>
                  </p:txBody>
                </p:sp>
                <p:sp>
                  <p:nvSpPr>
                    <p:cNvPr id="307" name="Freeform 330"/>
                    <p:cNvSpPr>
                      <a:spLocks/>
                    </p:cNvSpPr>
                    <p:nvPr/>
                  </p:nvSpPr>
                  <p:spPr bwMode="auto">
                    <a:xfrm>
                      <a:off x="3014" y="1169"/>
                      <a:ext cx="87" cy="119"/>
                    </a:xfrm>
                    <a:custGeom>
                      <a:avLst/>
                      <a:gdLst>
                        <a:gd name="T0" fmla="*/ 0 w 87"/>
                        <a:gd name="T1" fmla="*/ 79 h 121"/>
                        <a:gd name="T2" fmla="*/ 0 w 87"/>
                        <a:gd name="T3" fmla="*/ 30 h 121"/>
                        <a:gd name="T4" fmla="*/ 87 w 87"/>
                        <a:gd name="T5" fmla="*/ 0 h 121"/>
                        <a:gd name="T6" fmla="*/ 87 w 87"/>
                        <a:gd name="T7" fmla="*/ 60 h 121"/>
                        <a:gd name="T8" fmla="*/ 0 w 87"/>
                        <a:gd name="T9" fmla="*/ 79 h 121"/>
                        <a:gd name="T10" fmla="*/ 0 60000 65536"/>
                        <a:gd name="T11" fmla="*/ 0 60000 65536"/>
                        <a:gd name="T12" fmla="*/ 0 60000 65536"/>
                        <a:gd name="T13" fmla="*/ 0 60000 65536"/>
                        <a:gd name="T14" fmla="*/ 0 60000 65536"/>
                        <a:gd name="T15" fmla="*/ 0 w 87"/>
                        <a:gd name="T16" fmla="*/ 0 h 121"/>
                        <a:gd name="T17" fmla="*/ 87 w 87"/>
                        <a:gd name="T18" fmla="*/ 121 h 121"/>
                      </a:gdLst>
                      <a:ahLst/>
                      <a:cxnLst>
                        <a:cxn ang="T10">
                          <a:pos x="T0" y="T1"/>
                        </a:cxn>
                        <a:cxn ang="T11">
                          <a:pos x="T2" y="T3"/>
                        </a:cxn>
                        <a:cxn ang="T12">
                          <a:pos x="T4" y="T5"/>
                        </a:cxn>
                        <a:cxn ang="T13">
                          <a:pos x="T6" y="T7"/>
                        </a:cxn>
                        <a:cxn ang="T14">
                          <a:pos x="T8" y="T9"/>
                        </a:cxn>
                      </a:cxnLst>
                      <a:rect l="T15" t="T16" r="T17" b="T18"/>
                      <a:pathLst>
                        <a:path w="87" h="121">
                          <a:moveTo>
                            <a:pt x="0" y="121"/>
                          </a:moveTo>
                          <a:lnTo>
                            <a:pt x="0" y="32"/>
                          </a:lnTo>
                          <a:lnTo>
                            <a:pt x="87" y="0"/>
                          </a:lnTo>
                          <a:lnTo>
                            <a:pt x="87" y="86"/>
                          </a:lnTo>
                          <a:lnTo>
                            <a:pt x="0" y="121"/>
                          </a:lnTo>
                          <a:close/>
                        </a:path>
                      </a:pathLst>
                    </a:custGeom>
                    <a:solidFill>
                      <a:srgbClr val="6666FF"/>
                    </a:solidFill>
                    <a:ln w="0">
                      <a:solidFill>
                        <a:srgbClr val="6666FF"/>
                      </a:solidFill>
                      <a:round/>
                      <a:headEnd/>
                      <a:tailEnd/>
                    </a:ln>
                  </p:spPr>
                  <p:txBody>
                    <a:bodyPr/>
                    <a:lstStyle/>
                    <a:p>
                      <a:endParaRPr lang="en-US"/>
                    </a:p>
                  </p:txBody>
                </p:sp>
                <p:sp>
                  <p:nvSpPr>
                    <p:cNvPr id="308" name="Freeform 332"/>
                    <p:cNvSpPr>
                      <a:spLocks/>
                    </p:cNvSpPr>
                    <p:nvPr/>
                  </p:nvSpPr>
                  <p:spPr bwMode="auto">
                    <a:xfrm>
                      <a:off x="3099" y="1110"/>
                      <a:ext cx="238" cy="105"/>
                    </a:xfrm>
                    <a:custGeom>
                      <a:avLst/>
                      <a:gdLst>
                        <a:gd name="T0" fmla="*/ 238 w 238"/>
                        <a:gd name="T1" fmla="*/ 0 h 106"/>
                        <a:gd name="T2" fmla="*/ 206 w 238"/>
                        <a:gd name="T3" fmla="*/ 30 h 106"/>
                        <a:gd name="T4" fmla="*/ 184 w 238"/>
                        <a:gd name="T5" fmla="*/ 15 h 106"/>
                        <a:gd name="T6" fmla="*/ 165 w 238"/>
                        <a:gd name="T7" fmla="*/ 41 h 106"/>
                        <a:gd name="T8" fmla="*/ 145 w 238"/>
                        <a:gd name="T9" fmla="*/ 26 h 106"/>
                        <a:gd name="T10" fmla="*/ 132 w 238"/>
                        <a:gd name="T11" fmla="*/ 53 h 106"/>
                        <a:gd name="T12" fmla="*/ 112 w 238"/>
                        <a:gd name="T13" fmla="*/ 43 h 106"/>
                        <a:gd name="T14" fmla="*/ 100 w 238"/>
                        <a:gd name="T15" fmla="*/ 53 h 106"/>
                        <a:gd name="T16" fmla="*/ 78 w 238"/>
                        <a:gd name="T17" fmla="*/ 53 h 106"/>
                        <a:gd name="T18" fmla="*/ 67 w 238"/>
                        <a:gd name="T19" fmla="*/ 57 h 106"/>
                        <a:gd name="T20" fmla="*/ 45 w 238"/>
                        <a:gd name="T21" fmla="*/ 53 h 106"/>
                        <a:gd name="T22" fmla="*/ 32 w 238"/>
                        <a:gd name="T23" fmla="*/ 70 h 106"/>
                        <a:gd name="T24" fmla="*/ 15 w 238"/>
                        <a:gd name="T25" fmla="*/ 53 h 106"/>
                        <a:gd name="T26" fmla="*/ 0 w 238"/>
                        <a:gd name="T27" fmla="*/ 80 h 1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8"/>
                        <a:gd name="T43" fmla="*/ 0 h 106"/>
                        <a:gd name="T44" fmla="*/ 238 w 238"/>
                        <a:gd name="T45" fmla="*/ 106 h 10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8" h="106">
                          <a:moveTo>
                            <a:pt x="238" y="0"/>
                          </a:moveTo>
                          <a:lnTo>
                            <a:pt x="206" y="30"/>
                          </a:lnTo>
                          <a:lnTo>
                            <a:pt x="184" y="15"/>
                          </a:lnTo>
                          <a:lnTo>
                            <a:pt x="165" y="41"/>
                          </a:lnTo>
                          <a:lnTo>
                            <a:pt x="145" y="26"/>
                          </a:lnTo>
                          <a:lnTo>
                            <a:pt x="132" y="54"/>
                          </a:lnTo>
                          <a:lnTo>
                            <a:pt x="112" y="43"/>
                          </a:lnTo>
                          <a:lnTo>
                            <a:pt x="100" y="71"/>
                          </a:lnTo>
                          <a:lnTo>
                            <a:pt x="78" y="56"/>
                          </a:lnTo>
                          <a:lnTo>
                            <a:pt x="67" y="83"/>
                          </a:lnTo>
                          <a:lnTo>
                            <a:pt x="45" y="69"/>
                          </a:lnTo>
                          <a:lnTo>
                            <a:pt x="32" y="96"/>
                          </a:lnTo>
                          <a:lnTo>
                            <a:pt x="15" y="78"/>
                          </a:lnTo>
                          <a:lnTo>
                            <a:pt x="0" y="106"/>
                          </a:lnTo>
                        </a:path>
                      </a:pathLst>
                    </a:custGeom>
                    <a:noFill/>
                    <a:ln w="11113">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09" name="Line 333"/>
                    <p:cNvSpPr>
                      <a:spLocks noChangeShapeType="1"/>
                    </p:cNvSpPr>
                    <p:nvPr/>
                  </p:nvSpPr>
                  <p:spPr bwMode="auto">
                    <a:xfrm flipV="1">
                      <a:off x="2877" y="1234"/>
                      <a:ext cx="92" cy="40"/>
                    </a:xfrm>
                    <a:prstGeom prst="line">
                      <a:avLst/>
                    </a:prstGeom>
                    <a:noFill/>
                    <a:ln w="11113">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293" name="Freeform 331"/>
                  <p:cNvSpPr>
                    <a:spLocks/>
                  </p:cNvSpPr>
                  <p:nvPr/>
                </p:nvSpPr>
                <p:spPr bwMode="auto">
                  <a:xfrm>
                    <a:off x="2400" y="1275"/>
                    <a:ext cx="477" cy="636"/>
                  </a:xfrm>
                  <a:custGeom>
                    <a:avLst/>
                    <a:gdLst>
                      <a:gd name="T0" fmla="*/ 0 w 477"/>
                      <a:gd name="T1" fmla="*/ 636 h 636"/>
                      <a:gd name="T2" fmla="*/ 247 w 477"/>
                      <a:gd name="T3" fmla="*/ 493 h 636"/>
                      <a:gd name="T4" fmla="*/ 477 w 477"/>
                      <a:gd name="T5" fmla="*/ 0 h 636"/>
                      <a:gd name="T6" fmla="*/ 0 60000 65536"/>
                      <a:gd name="T7" fmla="*/ 0 60000 65536"/>
                      <a:gd name="T8" fmla="*/ 0 60000 65536"/>
                      <a:gd name="T9" fmla="*/ 0 w 477"/>
                      <a:gd name="T10" fmla="*/ 0 h 636"/>
                      <a:gd name="T11" fmla="*/ 477 w 477"/>
                      <a:gd name="T12" fmla="*/ 636 h 636"/>
                    </a:gdLst>
                    <a:ahLst/>
                    <a:cxnLst>
                      <a:cxn ang="T6">
                        <a:pos x="T0" y="T1"/>
                      </a:cxn>
                      <a:cxn ang="T7">
                        <a:pos x="T2" y="T3"/>
                      </a:cxn>
                      <a:cxn ang="T8">
                        <a:pos x="T4" y="T5"/>
                      </a:cxn>
                    </a:cxnLst>
                    <a:rect l="T9" t="T10" r="T11" b="T12"/>
                    <a:pathLst>
                      <a:path w="477" h="636">
                        <a:moveTo>
                          <a:pt x="0" y="636"/>
                        </a:moveTo>
                        <a:lnTo>
                          <a:pt x="247" y="493"/>
                        </a:lnTo>
                        <a:lnTo>
                          <a:pt x="477" y="0"/>
                        </a:lnTo>
                      </a:path>
                    </a:pathLst>
                  </a:custGeom>
                  <a:noFill/>
                  <a:ln w="11113">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29" name="Group 429"/>
                <p:cNvGrpSpPr>
                  <a:grpSpLocks/>
                </p:cNvGrpSpPr>
                <p:nvPr/>
              </p:nvGrpSpPr>
              <p:grpSpPr bwMode="auto">
                <a:xfrm>
                  <a:off x="1143000" y="2286001"/>
                  <a:ext cx="4473576" cy="2576513"/>
                  <a:chOff x="672" y="1440"/>
                  <a:chExt cx="2818" cy="1623"/>
                </a:xfrm>
              </p:grpSpPr>
              <p:sp>
                <p:nvSpPr>
                  <p:cNvPr id="109" name="Freeform 135"/>
                  <p:cNvSpPr>
                    <a:spLocks/>
                  </p:cNvSpPr>
                  <p:nvPr/>
                </p:nvSpPr>
                <p:spPr bwMode="auto">
                  <a:xfrm>
                    <a:off x="672" y="2375"/>
                    <a:ext cx="1687" cy="688"/>
                  </a:xfrm>
                  <a:custGeom>
                    <a:avLst/>
                    <a:gdLst>
                      <a:gd name="T0" fmla="*/ 934 w 1687"/>
                      <a:gd name="T1" fmla="*/ 0 h 688"/>
                      <a:gd name="T2" fmla="*/ 794 w 1687"/>
                      <a:gd name="T3" fmla="*/ 17 h 688"/>
                      <a:gd name="T4" fmla="*/ 756 w 1687"/>
                      <a:gd name="T5" fmla="*/ 39 h 688"/>
                      <a:gd name="T6" fmla="*/ 727 w 1687"/>
                      <a:gd name="T7" fmla="*/ 60 h 688"/>
                      <a:gd name="T8" fmla="*/ 705 w 1687"/>
                      <a:gd name="T9" fmla="*/ 76 h 688"/>
                      <a:gd name="T10" fmla="*/ 692 w 1687"/>
                      <a:gd name="T11" fmla="*/ 89 h 688"/>
                      <a:gd name="T12" fmla="*/ 682 w 1687"/>
                      <a:gd name="T13" fmla="*/ 99 h 688"/>
                      <a:gd name="T14" fmla="*/ 680 w 1687"/>
                      <a:gd name="T15" fmla="*/ 101 h 688"/>
                      <a:gd name="T16" fmla="*/ 649 w 1687"/>
                      <a:gd name="T17" fmla="*/ 136 h 688"/>
                      <a:gd name="T18" fmla="*/ 628 w 1687"/>
                      <a:gd name="T19" fmla="*/ 169 h 688"/>
                      <a:gd name="T20" fmla="*/ 616 w 1687"/>
                      <a:gd name="T21" fmla="*/ 202 h 688"/>
                      <a:gd name="T22" fmla="*/ 612 w 1687"/>
                      <a:gd name="T23" fmla="*/ 232 h 688"/>
                      <a:gd name="T24" fmla="*/ 614 w 1687"/>
                      <a:gd name="T25" fmla="*/ 260 h 688"/>
                      <a:gd name="T26" fmla="*/ 617 w 1687"/>
                      <a:gd name="T27" fmla="*/ 286 h 688"/>
                      <a:gd name="T28" fmla="*/ 627 w 1687"/>
                      <a:gd name="T29" fmla="*/ 308 h 688"/>
                      <a:gd name="T30" fmla="*/ 634 w 1687"/>
                      <a:gd name="T31" fmla="*/ 325 h 688"/>
                      <a:gd name="T32" fmla="*/ 643 w 1687"/>
                      <a:gd name="T33" fmla="*/ 338 h 688"/>
                      <a:gd name="T34" fmla="*/ 649 w 1687"/>
                      <a:gd name="T35" fmla="*/ 347 h 688"/>
                      <a:gd name="T36" fmla="*/ 651 w 1687"/>
                      <a:gd name="T37" fmla="*/ 349 h 688"/>
                      <a:gd name="T38" fmla="*/ 682 w 1687"/>
                      <a:gd name="T39" fmla="*/ 384 h 688"/>
                      <a:gd name="T40" fmla="*/ 719 w 1687"/>
                      <a:gd name="T41" fmla="*/ 412 h 688"/>
                      <a:gd name="T42" fmla="*/ 758 w 1687"/>
                      <a:gd name="T43" fmla="*/ 434 h 688"/>
                      <a:gd name="T44" fmla="*/ 797 w 1687"/>
                      <a:gd name="T45" fmla="*/ 451 h 688"/>
                      <a:gd name="T46" fmla="*/ 834 w 1687"/>
                      <a:gd name="T47" fmla="*/ 462 h 688"/>
                      <a:gd name="T48" fmla="*/ 866 w 1687"/>
                      <a:gd name="T49" fmla="*/ 471 h 688"/>
                      <a:gd name="T50" fmla="*/ 892 w 1687"/>
                      <a:gd name="T51" fmla="*/ 477 h 688"/>
                      <a:gd name="T52" fmla="*/ 910 w 1687"/>
                      <a:gd name="T53" fmla="*/ 479 h 688"/>
                      <a:gd name="T54" fmla="*/ 916 w 1687"/>
                      <a:gd name="T55" fmla="*/ 481 h 688"/>
                      <a:gd name="T56" fmla="*/ 992 w 1687"/>
                      <a:gd name="T57" fmla="*/ 486 h 688"/>
                      <a:gd name="T58" fmla="*/ 1059 w 1687"/>
                      <a:gd name="T59" fmla="*/ 488 h 688"/>
                      <a:gd name="T60" fmla="*/ 1114 w 1687"/>
                      <a:gd name="T61" fmla="*/ 488 h 688"/>
                      <a:gd name="T62" fmla="*/ 1161 w 1687"/>
                      <a:gd name="T63" fmla="*/ 486 h 688"/>
                      <a:gd name="T64" fmla="*/ 1198 w 1687"/>
                      <a:gd name="T65" fmla="*/ 482 h 688"/>
                      <a:gd name="T66" fmla="*/ 1227 w 1687"/>
                      <a:gd name="T67" fmla="*/ 479 h 688"/>
                      <a:gd name="T68" fmla="*/ 1250 w 1687"/>
                      <a:gd name="T69" fmla="*/ 473 h 688"/>
                      <a:gd name="T70" fmla="*/ 1265 w 1687"/>
                      <a:gd name="T71" fmla="*/ 470 h 688"/>
                      <a:gd name="T72" fmla="*/ 1274 w 1687"/>
                      <a:gd name="T73" fmla="*/ 468 h 688"/>
                      <a:gd name="T74" fmla="*/ 1277 w 1687"/>
                      <a:gd name="T75" fmla="*/ 466 h 688"/>
                      <a:gd name="T76" fmla="*/ 1320 w 1687"/>
                      <a:gd name="T77" fmla="*/ 453 h 688"/>
                      <a:gd name="T78" fmla="*/ 1361 w 1687"/>
                      <a:gd name="T79" fmla="*/ 436 h 688"/>
                      <a:gd name="T80" fmla="*/ 1402 w 1687"/>
                      <a:gd name="T81" fmla="*/ 419 h 688"/>
                      <a:gd name="T82" fmla="*/ 1441 w 1687"/>
                      <a:gd name="T83" fmla="*/ 401 h 688"/>
                      <a:gd name="T84" fmla="*/ 1478 w 1687"/>
                      <a:gd name="T85" fmla="*/ 382 h 688"/>
                      <a:gd name="T86" fmla="*/ 1509 w 1687"/>
                      <a:gd name="T87" fmla="*/ 364 h 688"/>
                      <a:gd name="T88" fmla="*/ 1537 w 1687"/>
                      <a:gd name="T89" fmla="*/ 347 h 688"/>
                      <a:gd name="T90" fmla="*/ 1561 w 1687"/>
                      <a:gd name="T91" fmla="*/ 332 h 688"/>
                      <a:gd name="T92" fmla="*/ 1578 w 1687"/>
                      <a:gd name="T93" fmla="*/ 321 h 688"/>
                      <a:gd name="T94" fmla="*/ 1589 w 1687"/>
                      <a:gd name="T95" fmla="*/ 314 h 688"/>
                      <a:gd name="T96" fmla="*/ 1593 w 1687"/>
                      <a:gd name="T97" fmla="*/ 312 h 688"/>
                      <a:gd name="T98" fmla="*/ 1687 w 1687"/>
                      <a:gd name="T99" fmla="*/ 317 h 688"/>
                      <a:gd name="T100" fmla="*/ 1096 w 1687"/>
                      <a:gd name="T101" fmla="*/ 651 h 688"/>
                      <a:gd name="T102" fmla="*/ 1092 w 1687"/>
                      <a:gd name="T103" fmla="*/ 653 h 688"/>
                      <a:gd name="T104" fmla="*/ 1079 w 1687"/>
                      <a:gd name="T105" fmla="*/ 657 h 688"/>
                      <a:gd name="T106" fmla="*/ 1059 w 1687"/>
                      <a:gd name="T107" fmla="*/ 664 h 688"/>
                      <a:gd name="T108" fmla="*/ 1033 w 1687"/>
                      <a:gd name="T109" fmla="*/ 672 h 688"/>
                      <a:gd name="T110" fmla="*/ 999 w 1687"/>
                      <a:gd name="T111" fmla="*/ 679 h 688"/>
                      <a:gd name="T112" fmla="*/ 960 w 1687"/>
                      <a:gd name="T113" fmla="*/ 685 h 688"/>
                      <a:gd name="T114" fmla="*/ 916 w 1687"/>
                      <a:gd name="T115" fmla="*/ 688 h 688"/>
                      <a:gd name="T116" fmla="*/ 868 w 1687"/>
                      <a:gd name="T117" fmla="*/ 688 h 688"/>
                      <a:gd name="T118" fmla="*/ 0 w 1687"/>
                      <a:gd name="T119" fmla="*/ 668 h 6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87"/>
                      <a:gd name="T181" fmla="*/ 0 h 688"/>
                      <a:gd name="T182" fmla="*/ 1687 w 1687"/>
                      <a:gd name="T183" fmla="*/ 688 h 68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87" h="688">
                        <a:moveTo>
                          <a:pt x="934" y="0"/>
                        </a:moveTo>
                        <a:lnTo>
                          <a:pt x="794" y="17"/>
                        </a:lnTo>
                        <a:lnTo>
                          <a:pt x="756" y="39"/>
                        </a:lnTo>
                        <a:lnTo>
                          <a:pt x="727" y="60"/>
                        </a:lnTo>
                        <a:lnTo>
                          <a:pt x="705" y="76"/>
                        </a:lnTo>
                        <a:lnTo>
                          <a:pt x="692" y="89"/>
                        </a:lnTo>
                        <a:lnTo>
                          <a:pt x="682" y="99"/>
                        </a:lnTo>
                        <a:lnTo>
                          <a:pt x="680" y="101"/>
                        </a:lnTo>
                        <a:lnTo>
                          <a:pt x="649" y="136"/>
                        </a:lnTo>
                        <a:lnTo>
                          <a:pt x="628" y="169"/>
                        </a:lnTo>
                        <a:lnTo>
                          <a:pt x="616" y="202"/>
                        </a:lnTo>
                        <a:lnTo>
                          <a:pt x="612" y="232"/>
                        </a:lnTo>
                        <a:lnTo>
                          <a:pt x="614" y="260"/>
                        </a:lnTo>
                        <a:lnTo>
                          <a:pt x="617" y="286"/>
                        </a:lnTo>
                        <a:lnTo>
                          <a:pt x="627" y="308"/>
                        </a:lnTo>
                        <a:lnTo>
                          <a:pt x="634" y="325"/>
                        </a:lnTo>
                        <a:lnTo>
                          <a:pt x="643" y="338"/>
                        </a:lnTo>
                        <a:lnTo>
                          <a:pt x="649" y="347"/>
                        </a:lnTo>
                        <a:lnTo>
                          <a:pt x="651" y="349"/>
                        </a:lnTo>
                        <a:lnTo>
                          <a:pt x="682" y="384"/>
                        </a:lnTo>
                        <a:lnTo>
                          <a:pt x="719" y="412"/>
                        </a:lnTo>
                        <a:lnTo>
                          <a:pt x="758" y="434"/>
                        </a:lnTo>
                        <a:lnTo>
                          <a:pt x="797" y="451"/>
                        </a:lnTo>
                        <a:lnTo>
                          <a:pt x="834" y="462"/>
                        </a:lnTo>
                        <a:lnTo>
                          <a:pt x="866" y="471"/>
                        </a:lnTo>
                        <a:lnTo>
                          <a:pt x="892" y="477"/>
                        </a:lnTo>
                        <a:lnTo>
                          <a:pt x="910" y="479"/>
                        </a:lnTo>
                        <a:lnTo>
                          <a:pt x="916" y="481"/>
                        </a:lnTo>
                        <a:lnTo>
                          <a:pt x="992" y="486"/>
                        </a:lnTo>
                        <a:lnTo>
                          <a:pt x="1059" y="488"/>
                        </a:lnTo>
                        <a:lnTo>
                          <a:pt x="1114" y="488"/>
                        </a:lnTo>
                        <a:lnTo>
                          <a:pt x="1161" y="486"/>
                        </a:lnTo>
                        <a:lnTo>
                          <a:pt x="1198" y="482"/>
                        </a:lnTo>
                        <a:lnTo>
                          <a:pt x="1227" y="479"/>
                        </a:lnTo>
                        <a:lnTo>
                          <a:pt x="1250" y="473"/>
                        </a:lnTo>
                        <a:lnTo>
                          <a:pt x="1265" y="470"/>
                        </a:lnTo>
                        <a:lnTo>
                          <a:pt x="1274" y="468"/>
                        </a:lnTo>
                        <a:lnTo>
                          <a:pt x="1277" y="466"/>
                        </a:lnTo>
                        <a:lnTo>
                          <a:pt x="1320" y="453"/>
                        </a:lnTo>
                        <a:lnTo>
                          <a:pt x="1361" y="436"/>
                        </a:lnTo>
                        <a:lnTo>
                          <a:pt x="1402" y="419"/>
                        </a:lnTo>
                        <a:lnTo>
                          <a:pt x="1441" y="401"/>
                        </a:lnTo>
                        <a:lnTo>
                          <a:pt x="1478" y="382"/>
                        </a:lnTo>
                        <a:lnTo>
                          <a:pt x="1509" y="364"/>
                        </a:lnTo>
                        <a:lnTo>
                          <a:pt x="1537" y="347"/>
                        </a:lnTo>
                        <a:lnTo>
                          <a:pt x="1561" y="332"/>
                        </a:lnTo>
                        <a:lnTo>
                          <a:pt x="1578" y="321"/>
                        </a:lnTo>
                        <a:lnTo>
                          <a:pt x="1589" y="314"/>
                        </a:lnTo>
                        <a:lnTo>
                          <a:pt x="1593" y="312"/>
                        </a:lnTo>
                        <a:lnTo>
                          <a:pt x="1687" y="317"/>
                        </a:lnTo>
                        <a:lnTo>
                          <a:pt x="1096" y="651"/>
                        </a:lnTo>
                        <a:lnTo>
                          <a:pt x="1092" y="653"/>
                        </a:lnTo>
                        <a:lnTo>
                          <a:pt x="1079" y="657"/>
                        </a:lnTo>
                        <a:lnTo>
                          <a:pt x="1059" y="664"/>
                        </a:lnTo>
                        <a:lnTo>
                          <a:pt x="1033" y="672"/>
                        </a:lnTo>
                        <a:lnTo>
                          <a:pt x="999" y="679"/>
                        </a:lnTo>
                        <a:lnTo>
                          <a:pt x="960" y="685"/>
                        </a:lnTo>
                        <a:lnTo>
                          <a:pt x="916" y="688"/>
                        </a:lnTo>
                        <a:lnTo>
                          <a:pt x="868" y="688"/>
                        </a:lnTo>
                        <a:lnTo>
                          <a:pt x="0" y="668"/>
                        </a:lnTo>
                      </a:path>
                    </a:pathLst>
                  </a:custGeom>
                  <a:noFill/>
                  <a:ln w="11113">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110" name="Group 425"/>
                  <p:cNvGrpSpPr>
                    <a:grpSpLocks/>
                  </p:cNvGrpSpPr>
                  <p:nvPr/>
                </p:nvGrpSpPr>
                <p:grpSpPr bwMode="auto">
                  <a:xfrm>
                    <a:off x="1108" y="1440"/>
                    <a:ext cx="2382" cy="1464"/>
                    <a:chOff x="1108" y="1440"/>
                    <a:chExt cx="2382" cy="1464"/>
                  </a:xfrm>
                </p:grpSpPr>
                <p:sp>
                  <p:nvSpPr>
                    <p:cNvPr id="111" name="Freeform 118"/>
                    <p:cNvSpPr>
                      <a:spLocks/>
                    </p:cNvSpPr>
                    <p:nvPr/>
                  </p:nvSpPr>
                  <p:spPr bwMode="auto">
                    <a:xfrm>
                      <a:off x="1603" y="1964"/>
                      <a:ext cx="665" cy="401"/>
                    </a:xfrm>
                    <a:custGeom>
                      <a:avLst/>
                      <a:gdLst>
                        <a:gd name="T0" fmla="*/ 647 w 665"/>
                        <a:gd name="T1" fmla="*/ 0 h 401"/>
                        <a:gd name="T2" fmla="*/ 647 w 665"/>
                        <a:gd name="T3" fmla="*/ 2 h 401"/>
                        <a:gd name="T4" fmla="*/ 651 w 665"/>
                        <a:gd name="T5" fmla="*/ 4 h 401"/>
                        <a:gd name="T6" fmla="*/ 654 w 665"/>
                        <a:gd name="T7" fmla="*/ 6 h 401"/>
                        <a:gd name="T8" fmla="*/ 658 w 665"/>
                        <a:gd name="T9" fmla="*/ 10 h 401"/>
                        <a:gd name="T10" fmla="*/ 662 w 665"/>
                        <a:gd name="T11" fmla="*/ 13 h 401"/>
                        <a:gd name="T12" fmla="*/ 664 w 665"/>
                        <a:gd name="T13" fmla="*/ 19 h 401"/>
                        <a:gd name="T14" fmla="*/ 665 w 665"/>
                        <a:gd name="T15" fmla="*/ 23 h 401"/>
                        <a:gd name="T16" fmla="*/ 15 w 665"/>
                        <a:gd name="T17" fmla="*/ 401 h 401"/>
                        <a:gd name="T18" fmla="*/ 0 w 665"/>
                        <a:gd name="T19" fmla="*/ 379 h 401"/>
                        <a:gd name="T20" fmla="*/ 647 w 665"/>
                        <a:gd name="T21" fmla="*/ 0 h 4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5"/>
                        <a:gd name="T34" fmla="*/ 0 h 401"/>
                        <a:gd name="T35" fmla="*/ 665 w 665"/>
                        <a:gd name="T36" fmla="*/ 401 h 4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5" h="401">
                          <a:moveTo>
                            <a:pt x="647" y="0"/>
                          </a:moveTo>
                          <a:lnTo>
                            <a:pt x="647" y="2"/>
                          </a:lnTo>
                          <a:lnTo>
                            <a:pt x="651" y="4"/>
                          </a:lnTo>
                          <a:lnTo>
                            <a:pt x="654" y="6"/>
                          </a:lnTo>
                          <a:lnTo>
                            <a:pt x="658" y="10"/>
                          </a:lnTo>
                          <a:lnTo>
                            <a:pt x="662" y="13"/>
                          </a:lnTo>
                          <a:lnTo>
                            <a:pt x="664" y="19"/>
                          </a:lnTo>
                          <a:lnTo>
                            <a:pt x="665" y="23"/>
                          </a:lnTo>
                          <a:lnTo>
                            <a:pt x="15" y="401"/>
                          </a:lnTo>
                          <a:lnTo>
                            <a:pt x="0" y="379"/>
                          </a:lnTo>
                          <a:lnTo>
                            <a:pt x="647" y="0"/>
                          </a:lnTo>
                          <a:close/>
                        </a:path>
                      </a:pathLst>
                    </a:custGeom>
                    <a:solidFill>
                      <a:srgbClr val="FFD5D5"/>
                    </a:solidFill>
                    <a:ln w="0">
                      <a:solidFill>
                        <a:srgbClr val="FFD5D5"/>
                      </a:solidFill>
                      <a:round/>
                      <a:headEnd/>
                      <a:tailEnd/>
                    </a:ln>
                  </p:spPr>
                  <p:txBody>
                    <a:bodyPr/>
                    <a:lstStyle/>
                    <a:p>
                      <a:endParaRPr lang="en-US"/>
                    </a:p>
                  </p:txBody>
                </p:sp>
                <p:sp>
                  <p:nvSpPr>
                    <p:cNvPr id="112" name="Freeform 171"/>
                    <p:cNvSpPr>
                      <a:spLocks/>
                    </p:cNvSpPr>
                    <p:nvPr/>
                  </p:nvSpPr>
                  <p:spPr bwMode="auto">
                    <a:xfrm>
                      <a:off x="2022" y="2808"/>
                      <a:ext cx="68" cy="89"/>
                    </a:xfrm>
                    <a:custGeom>
                      <a:avLst/>
                      <a:gdLst>
                        <a:gd name="T0" fmla="*/ 68 w 68"/>
                        <a:gd name="T1" fmla="*/ 0 h 89"/>
                        <a:gd name="T2" fmla="*/ 0 w 68"/>
                        <a:gd name="T3" fmla="*/ 39 h 89"/>
                        <a:gd name="T4" fmla="*/ 0 w 68"/>
                        <a:gd name="T5" fmla="*/ 89 h 89"/>
                        <a:gd name="T6" fmla="*/ 68 w 68"/>
                        <a:gd name="T7" fmla="*/ 52 h 89"/>
                        <a:gd name="T8" fmla="*/ 68 w 68"/>
                        <a:gd name="T9" fmla="*/ 0 h 89"/>
                        <a:gd name="T10" fmla="*/ 0 60000 65536"/>
                        <a:gd name="T11" fmla="*/ 0 60000 65536"/>
                        <a:gd name="T12" fmla="*/ 0 60000 65536"/>
                        <a:gd name="T13" fmla="*/ 0 60000 65536"/>
                        <a:gd name="T14" fmla="*/ 0 60000 65536"/>
                        <a:gd name="T15" fmla="*/ 0 w 68"/>
                        <a:gd name="T16" fmla="*/ 0 h 89"/>
                        <a:gd name="T17" fmla="*/ 68 w 68"/>
                        <a:gd name="T18" fmla="*/ 89 h 89"/>
                      </a:gdLst>
                      <a:ahLst/>
                      <a:cxnLst>
                        <a:cxn ang="T10">
                          <a:pos x="T0" y="T1"/>
                        </a:cxn>
                        <a:cxn ang="T11">
                          <a:pos x="T2" y="T3"/>
                        </a:cxn>
                        <a:cxn ang="T12">
                          <a:pos x="T4" y="T5"/>
                        </a:cxn>
                        <a:cxn ang="T13">
                          <a:pos x="T6" y="T7"/>
                        </a:cxn>
                        <a:cxn ang="T14">
                          <a:pos x="T8" y="T9"/>
                        </a:cxn>
                      </a:cxnLst>
                      <a:rect l="T15" t="T16" r="T17" b="T18"/>
                      <a:pathLst>
                        <a:path w="68" h="89">
                          <a:moveTo>
                            <a:pt x="68" y="0"/>
                          </a:moveTo>
                          <a:lnTo>
                            <a:pt x="0" y="39"/>
                          </a:lnTo>
                          <a:lnTo>
                            <a:pt x="0" y="89"/>
                          </a:lnTo>
                          <a:lnTo>
                            <a:pt x="68" y="52"/>
                          </a:lnTo>
                          <a:lnTo>
                            <a:pt x="68" y="0"/>
                          </a:lnTo>
                          <a:close/>
                        </a:path>
                      </a:pathLst>
                    </a:custGeom>
                    <a:solidFill>
                      <a:srgbClr val="000000"/>
                    </a:solidFill>
                    <a:ln w="0">
                      <a:solidFill>
                        <a:srgbClr val="000000"/>
                      </a:solidFill>
                      <a:round/>
                      <a:headEnd/>
                      <a:tailEnd/>
                    </a:ln>
                  </p:spPr>
                  <p:txBody>
                    <a:bodyPr/>
                    <a:lstStyle/>
                    <a:p>
                      <a:endParaRPr lang="en-US"/>
                    </a:p>
                  </p:txBody>
                </p:sp>
                <p:sp>
                  <p:nvSpPr>
                    <p:cNvPr id="113" name="Freeform 172"/>
                    <p:cNvSpPr>
                      <a:spLocks/>
                    </p:cNvSpPr>
                    <p:nvPr/>
                  </p:nvSpPr>
                  <p:spPr bwMode="auto">
                    <a:xfrm>
                      <a:off x="2022" y="2808"/>
                      <a:ext cx="68" cy="89"/>
                    </a:xfrm>
                    <a:custGeom>
                      <a:avLst/>
                      <a:gdLst>
                        <a:gd name="T0" fmla="*/ 68 w 68"/>
                        <a:gd name="T1" fmla="*/ 0 h 89"/>
                        <a:gd name="T2" fmla="*/ 0 w 68"/>
                        <a:gd name="T3" fmla="*/ 39 h 89"/>
                        <a:gd name="T4" fmla="*/ 0 w 68"/>
                        <a:gd name="T5" fmla="*/ 89 h 89"/>
                        <a:gd name="T6" fmla="*/ 68 w 68"/>
                        <a:gd name="T7" fmla="*/ 52 h 89"/>
                        <a:gd name="T8" fmla="*/ 68 w 68"/>
                        <a:gd name="T9" fmla="*/ 0 h 89"/>
                        <a:gd name="T10" fmla="*/ 0 60000 65536"/>
                        <a:gd name="T11" fmla="*/ 0 60000 65536"/>
                        <a:gd name="T12" fmla="*/ 0 60000 65536"/>
                        <a:gd name="T13" fmla="*/ 0 60000 65536"/>
                        <a:gd name="T14" fmla="*/ 0 60000 65536"/>
                        <a:gd name="T15" fmla="*/ 0 w 68"/>
                        <a:gd name="T16" fmla="*/ 0 h 89"/>
                        <a:gd name="T17" fmla="*/ 68 w 68"/>
                        <a:gd name="T18" fmla="*/ 89 h 89"/>
                      </a:gdLst>
                      <a:ahLst/>
                      <a:cxnLst>
                        <a:cxn ang="T10">
                          <a:pos x="T0" y="T1"/>
                        </a:cxn>
                        <a:cxn ang="T11">
                          <a:pos x="T2" y="T3"/>
                        </a:cxn>
                        <a:cxn ang="T12">
                          <a:pos x="T4" y="T5"/>
                        </a:cxn>
                        <a:cxn ang="T13">
                          <a:pos x="T6" y="T7"/>
                        </a:cxn>
                        <a:cxn ang="T14">
                          <a:pos x="T8" y="T9"/>
                        </a:cxn>
                      </a:cxnLst>
                      <a:rect l="T15" t="T16" r="T17" b="T18"/>
                      <a:pathLst>
                        <a:path w="68" h="89">
                          <a:moveTo>
                            <a:pt x="68" y="0"/>
                          </a:moveTo>
                          <a:lnTo>
                            <a:pt x="0" y="39"/>
                          </a:lnTo>
                          <a:lnTo>
                            <a:pt x="0" y="89"/>
                          </a:lnTo>
                          <a:lnTo>
                            <a:pt x="68" y="52"/>
                          </a:lnTo>
                          <a:lnTo>
                            <a:pt x="68" y="0"/>
                          </a:lnTo>
                        </a:path>
                      </a:pathLst>
                    </a:custGeom>
                    <a:noFill/>
                    <a:ln w="635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4" name="Freeform 173"/>
                    <p:cNvSpPr>
                      <a:spLocks/>
                    </p:cNvSpPr>
                    <p:nvPr/>
                  </p:nvSpPr>
                  <p:spPr bwMode="auto">
                    <a:xfrm>
                      <a:off x="2027" y="2797"/>
                      <a:ext cx="69" cy="91"/>
                    </a:xfrm>
                    <a:custGeom>
                      <a:avLst/>
                      <a:gdLst>
                        <a:gd name="T0" fmla="*/ 69 w 69"/>
                        <a:gd name="T1" fmla="*/ 0 h 91"/>
                        <a:gd name="T2" fmla="*/ 0 w 69"/>
                        <a:gd name="T3" fmla="*/ 39 h 91"/>
                        <a:gd name="T4" fmla="*/ 0 w 69"/>
                        <a:gd name="T5" fmla="*/ 91 h 91"/>
                        <a:gd name="T6" fmla="*/ 69 w 69"/>
                        <a:gd name="T7" fmla="*/ 52 h 91"/>
                        <a:gd name="T8" fmla="*/ 69 w 69"/>
                        <a:gd name="T9" fmla="*/ 0 h 91"/>
                        <a:gd name="T10" fmla="*/ 0 60000 65536"/>
                        <a:gd name="T11" fmla="*/ 0 60000 65536"/>
                        <a:gd name="T12" fmla="*/ 0 60000 65536"/>
                        <a:gd name="T13" fmla="*/ 0 60000 65536"/>
                        <a:gd name="T14" fmla="*/ 0 60000 65536"/>
                        <a:gd name="T15" fmla="*/ 0 w 69"/>
                        <a:gd name="T16" fmla="*/ 0 h 91"/>
                        <a:gd name="T17" fmla="*/ 69 w 69"/>
                        <a:gd name="T18" fmla="*/ 91 h 91"/>
                      </a:gdLst>
                      <a:ahLst/>
                      <a:cxnLst>
                        <a:cxn ang="T10">
                          <a:pos x="T0" y="T1"/>
                        </a:cxn>
                        <a:cxn ang="T11">
                          <a:pos x="T2" y="T3"/>
                        </a:cxn>
                        <a:cxn ang="T12">
                          <a:pos x="T4" y="T5"/>
                        </a:cxn>
                        <a:cxn ang="T13">
                          <a:pos x="T6" y="T7"/>
                        </a:cxn>
                        <a:cxn ang="T14">
                          <a:pos x="T8" y="T9"/>
                        </a:cxn>
                      </a:cxnLst>
                      <a:rect l="T15" t="T16" r="T17" b="T18"/>
                      <a:pathLst>
                        <a:path w="69" h="91">
                          <a:moveTo>
                            <a:pt x="69" y="0"/>
                          </a:moveTo>
                          <a:lnTo>
                            <a:pt x="0" y="39"/>
                          </a:lnTo>
                          <a:lnTo>
                            <a:pt x="0" y="91"/>
                          </a:lnTo>
                          <a:lnTo>
                            <a:pt x="69" y="52"/>
                          </a:lnTo>
                          <a:lnTo>
                            <a:pt x="69" y="0"/>
                          </a:lnTo>
                          <a:close/>
                        </a:path>
                      </a:pathLst>
                    </a:custGeom>
                    <a:solidFill>
                      <a:srgbClr val="FFFF00"/>
                    </a:solidFill>
                    <a:ln w="0">
                      <a:solidFill>
                        <a:srgbClr val="FFFF00"/>
                      </a:solidFill>
                      <a:round/>
                      <a:headEnd/>
                      <a:tailEnd/>
                    </a:ln>
                  </p:spPr>
                  <p:txBody>
                    <a:bodyPr/>
                    <a:lstStyle/>
                    <a:p>
                      <a:endParaRPr lang="en-US"/>
                    </a:p>
                  </p:txBody>
                </p:sp>
                <p:sp>
                  <p:nvSpPr>
                    <p:cNvPr id="115" name="Freeform 334"/>
                    <p:cNvSpPr>
                      <a:spLocks/>
                    </p:cNvSpPr>
                    <p:nvPr/>
                  </p:nvSpPr>
                  <p:spPr bwMode="auto">
                    <a:xfrm>
                      <a:off x="1269" y="2394"/>
                      <a:ext cx="1075" cy="510"/>
                    </a:xfrm>
                    <a:custGeom>
                      <a:avLst/>
                      <a:gdLst>
                        <a:gd name="T0" fmla="*/ 323 w 1075"/>
                        <a:gd name="T1" fmla="*/ 0 h 510"/>
                        <a:gd name="T2" fmla="*/ 184 w 1075"/>
                        <a:gd name="T3" fmla="*/ 39 h 510"/>
                        <a:gd name="T4" fmla="*/ 145 w 1075"/>
                        <a:gd name="T5" fmla="*/ 61 h 510"/>
                        <a:gd name="T6" fmla="*/ 117 w 1075"/>
                        <a:gd name="T7" fmla="*/ 82 h 510"/>
                        <a:gd name="T8" fmla="*/ 95 w 1075"/>
                        <a:gd name="T9" fmla="*/ 98 h 510"/>
                        <a:gd name="T10" fmla="*/ 80 w 1075"/>
                        <a:gd name="T11" fmla="*/ 111 h 510"/>
                        <a:gd name="T12" fmla="*/ 70 w 1075"/>
                        <a:gd name="T13" fmla="*/ 120 h 510"/>
                        <a:gd name="T14" fmla="*/ 69 w 1075"/>
                        <a:gd name="T15" fmla="*/ 122 h 510"/>
                        <a:gd name="T16" fmla="*/ 37 w 1075"/>
                        <a:gd name="T17" fmla="*/ 158 h 510"/>
                        <a:gd name="T18" fmla="*/ 17 w 1075"/>
                        <a:gd name="T19" fmla="*/ 191 h 510"/>
                        <a:gd name="T20" fmla="*/ 6 w 1075"/>
                        <a:gd name="T21" fmla="*/ 224 h 510"/>
                        <a:gd name="T22" fmla="*/ 0 w 1075"/>
                        <a:gd name="T23" fmla="*/ 254 h 510"/>
                        <a:gd name="T24" fmla="*/ 2 w 1075"/>
                        <a:gd name="T25" fmla="*/ 282 h 510"/>
                        <a:gd name="T26" fmla="*/ 7 w 1075"/>
                        <a:gd name="T27" fmla="*/ 308 h 510"/>
                        <a:gd name="T28" fmla="*/ 15 w 1075"/>
                        <a:gd name="T29" fmla="*/ 328 h 510"/>
                        <a:gd name="T30" fmla="*/ 24 w 1075"/>
                        <a:gd name="T31" fmla="*/ 347 h 510"/>
                        <a:gd name="T32" fmla="*/ 31 w 1075"/>
                        <a:gd name="T33" fmla="*/ 360 h 510"/>
                        <a:gd name="T34" fmla="*/ 37 w 1075"/>
                        <a:gd name="T35" fmla="*/ 369 h 510"/>
                        <a:gd name="T36" fmla="*/ 41 w 1075"/>
                        <a:gd name="T37" fmla="*/ 371 h 510"/>
                        <a:gd name="T38" fmla="*/ 67 w 1075"/>
                        <a:gd name="T39" fmla="*/ 402 h 510"/>
                        <a:gd name="T40" fmla="*/ 98 w 1075"/>
                        <a:gd name="T41" fmla="*/ 428 h 510"/>
                        <a:gd name="T42" fmla="*/ 133 w 1075"/>
                        <a:gd name="T43" fmla="*/ 449 h 510"/>
                        <a:gd name="T44" fmla="*/ 172 w 1075"/>
                        <a:gd name="T45" fmla="*/ 467 h 510"/>
                        <a:gd name="T46" fmla="*/ 213 w 1075"/>
                        <a:gd name="T47" fmla="*/ 480 h 510"/>
                        <a:gd name="T48" fmla="*/ 250 w 1075"/>
                        <a:gd name="T49" fmla="*/ 489 h 510"/>
                        <a:gd name="T50" fmla="*/ 286 w 1075"/>
                        <a:gd name="T51" fmla="*/ 497 h 510"/>
                        <a:gd name="T52" fmla="*/ 317 w 1075"/>
                        <a:gd name="T53" fmla="*/ 502 h 510"/>
                        <a:gd name="T54" fmla="*/ 341 w 1075"/>
                        <a:gd name="T55" fmla="*/ 504 h 510"/>
                        <a:gd name="T56" fmla="*/ 356 w 1075"/>
                        <a:gd name="T57" fmla="*/ 506 h 510"/>
                        <a:gd name="T58" fmla="*/ 362 w 1075"/>
                        <a:gd name="T59" fmla="*/ 506 h 510"/>
                        <a:gd name="T60" fmla="*/ 395 w 1075"/>
                        <a:gd name="T61" fmla="*/ 510 h 510"/>
                        <a:gd name="T62" fmla="*/ 432 w 1075"/>
                        <a:gd name="T63" fmla="*/ 510 h 510"/>
                        <a:gd name="T64" fmla="*/ 473 w 1075"/>
                        <a:gd name="T65" fmla="*/ 508 h 510"/>
                        <a:gd name="T66" fmla="*/ 514 w 1075"/>
                        <a:gd name="T67" fmla="*/ 504 h 510"/>
                        <a:gd name="T68" fmla="*/ 553 w 1075"/>
                        <a:gd name="T69" fmla="*/ 501 h 510"/>
                        <a:gd name="T70" fmla="*/ 588 w 1075"/>
                        <a:gd name="T71" fmla="*/ 497 h 510"/>
                        <a:gd name="T72" fmla="*/ 619 w 1075"/>
                        <a:gd name="T73" fmla="*/ 493 h 510"/>
                        <a:gd name="T74" fmla="*/ 643 w 1075"/>
                        <a:gd name="T75" fmla="*/ 491 h 510"/>
                        <a:gd name="T76" fmla="*/ 660 w 1075"/>
                        <a:gd name="T77" fmla="*/ 488 h 510"/>
                        <a:gd name="T78" fmla="*/ 666 w 1075"/>
                        <a:gd name="T79" fmla="*/ 488 h 510"/>
                        <a:gd name="T80" fmla="*/ 708 w 1075"/>
                        <a:gd name="T81" fmla="*/ 475 h 510"/>
                        <a:gd name="T82" fmla="*/ 751 w 1075"/>
                        <a:gd name="T83" fmla="*/ 458 h 510"/>
                        <a:gd name="T84" fmla="*/ 792 w 1075"/>
                        <a:gd name="T85" fmla="*/ 441 h 510"/>
                        <a:gd name="T86" fmla="*/ 831 w 1075"/>
                        <a:gd name="T87" fmla="*/ 423 h 510"/>
                        <a:gd name="T88" fmla="*/ 866 w 1075"/>
                        <a:gd name="T89" fmla="*/ 404 h 510"/>
                        <a:gd name="T90" fmla="*/ 897 w 1075"/>
                        <a:gd name="T91" fmla="*/ 386 h 510"/>
                        <a:gd name="T92" fmla="*/ 927 w 1075"/>
                        <a:gd name="T93" fmla="*/ 369 h 510"/>
                        <a:gd name="T94" fmla="*/ 949 w 1075"/>
                        <a:gd name="T95" fmla="*/ 354 h 510"/>
                        <a:gd name="T96" fmla="*/ 966 w 1075"/>
                        <a:gd name="T97" fmla="*/ 343 h 510"/>
                        <a:gd name="T98" fmla="*/ 977 w 1075"/>
                        <a:gd name="T99" fmla="*/ 336 h 510"/>
                        <a:gd name="T100" fmla="*/ 981 w 1075"/>
                        <a:gd name="T101" fmla="*/ 332 h 510"/>
                        <a:gd name="T102" fmla="*/ 1075 w 1075"/>
                        <a:gd name="T103" fmla="*/ 317 h 51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75"/>
                        <a:gd name="T157" fmla="*/ 0 h 510"/>
                        <a:gd name="T158" fmla="*/ 1075 w 1075"/>
                        <a:gd name="T159" fmla="*/ 510 h 51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75" h="510">
                          <a:moveTo>
                            <a:pt x="323" y="0"/>
                          </a:moveTo>
                          <a:lnTo>
                            <a:pt x="184" y="39"/>
                          </a:lnTo>
                          <a:lnTo>
                            <a:pt x="145" y="61"/>
                          </a:lnTo>
                          <a:lnTo>
                            <a:pt x="117" y="82"/>
                          </a:lnTo>
                          <a:lnTo>
                            <a:pt x="95" y="98"/>
                          </a:lnTo>
                          <a:lnTo>
                            <a:pt x="80" y="111"/>
                          </a:lnTo>
                          <a:lnTo>
                            <a:pt x="70" y="120"/>
                          </a:lnTo>
                          <a:lnTo>
                            <a:pt x="69" y="122"/>
                          </a:lnTo>
                          <a:lnTo>
                            <a:pt x="37" y="158"/>
                          </a:lnTo>
                          <a:lnTo>
                            <a:pt x="17" y="191"/>
                          </a:lnTo>
                          <a:lnTo>
                            <a:pt x="6" y="224"/>
                          </a:lnTo>
                          <a:lnTo>
                            <a:pt x="0" y="254"/>
                          </a:lnTo>
                          <a:lnTo>
                            <a:pt x="2" y="282"/>
                          </a:lnTo>
                          <a:lnTo>
                            <a:pt x="7" y="308"/>
                          </a:lnTo>
                          <a:lnTo>
                            <a:pt x="15" y="328"/>
                          </a:lnTo>
                          <a:lnTo>
                            <a:pt x="24" y="347"/>
                          </a:lnTo>
                          <a:lnTo>
                            <a:pt x="31" y="360"/>
                          </a:lnTo>
                          <a:lnTo>
                            <a:pt x="37" y="369"/>
                          </a:lnTo>
                          <a:lnTo>
                            <a:pt x="41" y="371"/>
                          </a:lnTo>
                          <a:lnTo>
                            <a:pt x="67" y="402"/>
                          </a:lnTo>
                          <a:lnTo>
                            <a:pt x="98" y="428"/>
                          </a:lnTo>
                          <a:lnTo>
                            <a:pt x="133" y="449"/>
                          </a:lnTo>
                          <a:lnTo>
                            <a:pt x="172" y="467"/>
                          </a:lnTo>
                          <a:lnTo>
                            <a:pt x="213" y="480"/>
                          </a:lnTo>
                          <a:lnTo>
                            <a:pt x="250" y="489"/>
                          </a:lnTo>
                          <a:lnTo>
                            <a:pt x="286" y="497"/>
                          </a:lnTo>
                          <a:lnTo>
                            <a:pt x="317" y="502"/>
                          </a:lnTo>
                          <a:lnTo>
                            <a:pt x="341" y="504"/>
                          </a:lnTo>
                          <a:lnTo>
                            <a:pt x="356" y="506"/>
                          </a:lnTo>
                          <a:lnTo>
                            <a:pt x="362" y="506"/>
                          </a:lnTo>
                          <a:lnTo>
                            <a:pt x="395" y="510"/>
                          </a:lnTo>
                          <a:lnTo>
                            <a:pt x="432" y="510"/>
                          </a:lnTo>
                          <a:lnTo>
                            <a:pt x="473" y="508"/>
                          </a:lnTo>
                          <a:lnTo>
                            <a:pt x="514" y="504"/>
                          </a:lnTo>
                          <a:lnTo>
                            <a:pt x="553" y="501"/>
                          </a:lnTo>
                          <a:lnTo>
                            <a:pt x="588" y="497"/>
                          </a:lnTo>
                          <a:lnTo>
                            <a:pt x="619" y="493"/>
                          </a:lnTo>
                          <a:lnTo>
                            <a:pt x="643" y="491"/>
                          </a:lnTo>
                          <a:lnTo>
                            <a:pt x="660" y="488"/>
                          </a:lnTo>
                          <a:lnTo>
                            <a:pt x="666" y="488"/>
                          </a:lnTo>
                          <a:lnTo>
                            <a:pt x="708" y="475"/>
                          </a:lnTo>
                          <a:lnTo>
                            <a:pt x="751" y="458"/>
                          </a:lnTo>
                          <a:lnTo>
                            <a:pt x="792" y="441"/>
                          </a:lnTo>
                          <a:lnTo>
                            <a:pt x="831" y="423"/>
                          </a:lnTo>
                          <a:lnTo>
                            <a:pt x="866" y="404"/>
                          </a:lnTo>
                          <a:lnTo>
                            <a:pt x="897" y="386"/>
                          </a:lnTo>
                          <a:lnTo>
                            <a:pt x="927" y="369"/>
                          </a:lnTo>
                          <a:lnTo>
                            <a:pt x="949" y="354"/>
                          </a:lnTo>
                          <a:lnTo>
                            <a:pt x="966" y="343"/>
                          </a:lnTo>
                          <a:lnTo>
                            <a:pt x="977" y="336"/>
                          </a:lnTo>
                          <a:lnTo>
                            <a:pt x="981" y="332"/>
                          </a:lnTo>
                          <a:lnTo>
                            <a:pt x="1075" y="317"/>
                          </a:lnTo>
                        </a:path>
                      </a:pathLst>
                    </a:custGeom>
                    <a:noFill/>
                    <a:ln w="11113">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6" name="Freeform 13"/>
                    <p:cNvSpPr>
                      <a:spLocks/>
                    </p:cNvSpPr>
                    <p:nvPr/>
                  </p:nvSpPr>
                  <p:spPr bwMode="auto">
                    <a:xfrm>
                      <a:off x="1276" y="2469"/>
                      <a:ext cx="126" cy="103"/>
                    </a:xfrm>
                    <a:custGeom>
                      <a:avLst/>
                      <a:gdLst>
                        <a:gd name="T0" fmla="*/ 0 w 126"/>
                        <a:gd name="T1" fmla="*/ 50 h 103"/>
                        <a:gd name="T2" fmla="*/ 86 w 126"/>
                        <a:gd name="T3" fmla="*/ 0 h 103"/>
                        <a:gd name="T4" fmla="*/ 88 w 126"/>
                        <a:gd name="T5" fmla="*/ 0 h 103"/>
                        <a:gd name="T6" fmla="*/ 93 w 126"/>
                        <a:gd name="T7" fmla="*/ 0 h 103"/>
                        <a:gd name="T8" fmla="*/ 100 w 126"/>
                        <a:gd name="T9" fmla="*/ 0 h 103"/>
                        <a:gd name="T10" fmla="*/ 108 w 126"/>
                        <a:gd name="T11" fmla="*/ 3 h 103"/>
                        <a:gd name="T12" fmla="*/ 115 w 126"/>
                        <a:gd name="T13" fmla="*/ 9 h 103"/>
                        <a:gd name="T14" fmla="*/ 123 w 126"/>
                        <a:gd name="T15" fmla="*/ 18 h 103"/>
                        <a:gd name="T16" fmla="*/ 126 w 126"/>
                        <a:gd name="T17" fmla="*/ 33 h 103"/>
                        <a:gd name="T18" fmla="*/ 126 w 126"/>
                        <a:gd name="T19" fmla="*/ 53 h 103"/>
                        <a:gd name="T20" fmla="*/ 41 w 126"/>
                        <a:gd name="T21" fmla="*/ 103 h 103"/>
                        <a:gd name="T22" fmla="*/ 0 w 126"/>
                        <a:gd name="T23" fmla="*/ 50 h 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103"/>
                        <a:gd name="T38" fmla="*/ 126 w 126"/>
                        <a:gd name="T39" fmla="*/ 103 h 1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103">
                          <a:moveTo>
                            <a:pt x="0" y="50"/>
                          </a:moveTo>
                          <a:lnTo>
                            <a:pt x="86" y="0"/>
                          </a:lnTo>
                          <a:lnTo>
                            <a:pt x="88" y="0"/>
                          </a:lnTo>
                          <a:lnTo>
                            <a:pt x="93" y="0"/>
                          </a:lnTo>
                          <a:lnTo>
                            <a:pt x="100" y="0"/>
                          </a:lnTo>
                          <a:lnTo>
                            <a:pt x="108" y="3"/>
                          </a:lnTo>
                          <a:lnTo>
                            <a:pt x="115" y="9"/>
                          </a:lnTo>
                          <a:lnTo>
                            <a:pt x="123" y="18"/>
                          </a:lnTo>
                          <a:lnTo>
                            <a:pt x="126" y="33"/>
                          </a:lnTo>
                          <a:lnTo>
                            <a:pt x="126" y="53"/>
                          </a:lnTo>
                          <a:lnTo>
                            <a:pt x="41" y="103"/>
                          </a:lnTo>
                          <a:lnTo>
                            <a:pt x="0" y="50"/>
                          </a:lnTo>
                          <a:close/>
                        </a:path>
                      </a:pathLst>
                    </a:custGeom>
                    <a:solidFill>
                      <a:srgbClr val="0000FF"/>
                    </a:solidFill>
                    <a:ln w="0">
                      <a:solidFill>
                        <a:srgbClr val="0000FF"/>
                      </a:solidFill>
                      <a:round/>
                      <a:headEnd/>
                      <a:tailEnd/>
                    </a:ln>
                  </p:spPr>
                  <p:txBody>
                    <a:bodyPr/>
                    <a:lstStyle/>
                    <a:p>
                      <a:endParaRPr lang="en-US"/>
                    </a:p>
                  </p:txBody>
                </p:sp>
                <p:sp>
                  <p:nvSpPr>
                    <p:cNvPr id="117" name="Freeform 14"/>
                    <p:cNvSpPr>
                      <a:spLocks/>
                    </p:cNvSpPr>
                    <p:nvPr/>
                  </p:nvSpPr>
                  <p:spPr bwMode="auto">
                    <a:xfrm>
                      <a:off x="1276" y="2469"/>
                      <a:ext cx="126" cy="103"/>
                    </a:xfrm>
                    <a:custGeom>
                      <a:avLst/>
                      <a:gdLst>
                        <a:gd name="T0" fmla="*/ 0 w 126"/>
                        <a:gd name="T1" fmla="*/ 50 h 103"/>
                        <a:gd name="T2" fmla="*/ 86 w 126"/>
                        <a:gd name="T3" fmla="*/ 0 h 103"/>
                        <a:gd name="T4" fmla="*/ 88 w 126"/>
                        <a:gd name="T5" fmla="*/ 0 h 103"/>
                        <a:gd name="T6" fmla="*/ 93 w 126"/>
                        <a:gd name="T7" fmla="*/ 0 h 103"/>
                        <a:gd name="T8" fmla="*/ 100 w 126"/>
                        <a:gd name="T9" fmla="*/ 0 h 103"/>
                        <a:gd name="T10" fmla="*/ 108 w 126"/>
                        <a:gd name="T11" fmla="*/ 3 h 103"/>
                        <a:gd name="T12" fmla="*/ 115 w 126"/>
                        <a:gd name="T13" fmla="*/ 9 h 103"/>
                        <a:gd name="T14" fmla="*/ 123 w 126"/>
                        <a:gd name="T15" fmla="*/ 18 h 103"/>
                        <a:gd name="T16" fmla="*/ 126 w 126"/>
                        <a:gd name="T17" fmla="*/ 33 h 103"/>
                        <a:gd name="T18" fmla="*/ 126 w 126"/>
                        <a:gd name="T19" fmla="*/ 53 h 103"/>
                        <a:gd name="T20" fmla="*/ 41 w 126"/>
                        <a:gd name="T21" fmla="*/ 103 h 103"/>
                        <a:gd name="T22" fmla="*/ 0 w 126"/>
                        <a:gd name="T23" fmla="*/ 50 h 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103"/>
                        <a:gd name="T38" fmla="*/ 126 w 126"/>
                        <a:gd name="T39" fmla="*/ 103 h 1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103">
                          <a:moveTo>
                            <a:pt x="0" y="50"/>
                          </a:moveTo>
                          <a:lnTo>
                            <a:pt x="86" y="0"/>
                          </a:lnTo>
                          <a:lnTo>
                            <a:pt x="88" y="0"/>
                          </a:lnTo>
                          <a:lnTo>
                            <a:pt x="93" y="0"/>
                          </a:lnTo>
                          <a:lnTo>
                            <a:pt x="100" y="0"/>
                          </a:lnTo>
                          <a:lnTo>
                            <a:pt x="108" y="3"/>
                          </a:lnTo>
                          <a:lnTo>
                            <a:pt x="115" y="9"/>
                          </a:lnTo>
                          <a:lnTo>
                            <a:pt x="123" y="18"/>
                          </a:lnTo>
                          <a:lnTo>
                            <a:pt x="126" y="33"/>
                          </a:lnTo>
                          <a:lnTo>
                            <a:pt x="126" y="53"/>
                          </a:lnTo>
                          <a:lnTo>
                            <a:pt x="41" y="103"/>
                          </a:lnTo>
                          <a:lnTo>
                            <a:pt x="0" y="50"/>
                          </a:lnTo>
                        </a:path>
                      </a:pathLst>
                    </a:custGeom>
                    <a:noFill/>
                    <a:ln w="11113">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8" name="Freeform 15"/>
                    <p:cNvSpPr>
                      <a:spLocks/>
                    </p:cNvSpPr>
                    <p:nvPr/>
                  </p:nvSpPr>
                  <p:spPr bwMode="auto">
                    <a:xfrm>
                      <a:off x="1282" y="2471"/>
                      <a:ext cx="120" cy="94"/>
                    </a:xfrm>
                    <a:custGeom>
                      <a:avLst/>
                      <a:gdLst>
                        <a:gd name="T0" fmla="*/ 35 w 120"/>
                        <a:gd name="T1" fmla="*/ 94 h 94"/>
                        <a:gd name="T2" fmla="*/ 0 w 120"/>
                        <a:gd name="T3" fmla="*/ 48 h 94"/>
                        <a:gd name="T4" fmla="*/ 83 w 120"/>
                        <a:gd name="T5" fmla="*/ 0 h 94"/>
                        <a:gd name="T6" fmla="*/ 85 w 120"/>
                        <a:gd name="T7" fmla="*/ 0 h 94"/>
                        <a:gd name="T8" fmla="*/ 91 w 120"/>
                        <a:gd name="T9" fmla="*/ 0 h 94"/>
                        <a:gd name="T10" fmla="*/ 98 w 120"/>
                        <a:gd name="T11" fmla="*/ 1 h 94"/>
                        <a:gd name="T12" fmla="*/ 107 w 120"/>
                        <a:gd name="T13" fmla="*/ 5 h 94"/>
                        <a:gd name="T14" fmla="*/ 115 w 120"/>
                        <a:gd name="T15" fmla="*/ 14 h 94"/>
                        <a:gd name="T16" fmla="*/ 119 w 120"/>
                        <a:gd name="T17" fmla="*/ 27 h 94"/>
                        <a:gd name="T18" fmla="*/ 120 w 120"/>
                        <a:gd name="T19" fmla="*/ 46 h 94"/>
                        <a:gd name="T20" fmla="*/ 35 w 120"/>
                        <a:gd name="T21" fmla="*/ 94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0"/>
                        <a:gd name="T34" fmla="*/ 0 h 94"/>
                        <a:gd name="T35" fmla="*/ 120 w 120"/>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0" h="94">
                          <a:moveTo>
                            <a:pt x="35" y="94"/>
                          </a:moveTo>
                          <a:lnTo>
                            <a:pt x="0" y="48"/>
                          </a:lnTo>
                          <a:lnTo>
                            <a:pt x="83" y="0"/>
                          </a:lnTo>
                          <a:lnTo>
                            <a:pt x="85" y="0"/>
                          </a:lnTo>
                          <a:lnTo>
                            <a:pt x="91" y="0"/>
                          </a:lnTo>
                          <a:lnTo>
                            <a:pt x="98" y="1"/>
                          </a:lnTo>
                          <a:lnTo>
                            <a:pt x="107" y="5"/>
                          </a:lnTo>
                          <a:lnTo>
                            <a:pt x="115" y="14"/>
                          </a:lnTo>
                          <a:lnTo>
                            <a:pt x="119" y="27"/>
                          </a:lnTo>
                          <a:lnTo>
                            <a:pt x="120" y="46"/>
                          </a:lnTo>
                          <a:lnTo>
                            <a:pt x="35" y="94"/>
                          </a:lnTo>
                          <a:close/>
                        </a:path>
                      </a:pathLst>
                    </a:custGeom>
                    <a:solidFill>
                      <a:srgbClr val="2B2BFF"/>
                    </a:solidFill>
                    <a:ln w="0">
                      <a:solidFill>
                        <a:srgbClr val="2B2BFF"/>
                      </a:solidFill>
                      <a:round/>
                      <a:headEnd/>
                      <a:tailEnd/>
                    </a:ln>
                  </p:spPr>
                  <p:txBody>
                    <a:bodyPr/>
                    <a:lstStyle/>
                    <a:p>
                      <a:endParaRPr lang="en-US"/>
                    </a:p>
                  </p:txBody>
                </p:sp>
                <p:sp>
                  <p:nvSpPr>
                    <p:cNvPr id="119" name="Freeform 16"/>
                    <p:cNvSpPr>
                      <a:spLocks/>
                    </p:cNvSpPr>
                    <p:nvPr/>
                  </p:nvSpPr>
                  <p:spPr bwMode="auto">
                    <a:xfrm>
                      <a:off x="1287" y="2471"/>
                      <a:ext cx="114" cy="89"/>
                    </a:xfrm>
                    <a:custGeom>
                      <a:avLst/>
                      <a:gdLst>
                        <a:gd name="T0" fmla="*/ 30 w 114"/>
                        <a:gd name="T1" fmla="*/ 89 h 89"/>
                        <a:gd name="T2" fmla="*/ 0 w 114"/>
                        <a:gd name="T3" fmla="*/ 48 h 89"/>
                        <a:gd name="T4" fmla="*/ 82 w 114"/>
                        <a:gd name="T5" fmla="*/ 0 h 89"/>
                        <a:gd name="T6" fmla="*/ 84 w 114"/>
                        <a:gd name="T7" fmla="*/ 1 h 89"/>
                        <a:gd name="T8" fmla="*/ 91 w 114"/>
                        <a:gd name="T9" fmla="*/ 1 h 89"/>
                        <a:gd name="T10" fmla="*/ 99 w 114"/>
                        <a:gd name="T11" fmla="*/ 5 h 89"/>
                        <a:gd name="T12" fmla="*/ 108 w 114"/>
                        <a:gd name="T13" fmla="*/ 12 h 89"/>
                        <a:gd name="T14" fmla="*/ 114 w 114"/>
                        <a:gd name="T15" fmla="*/ 24 h 89"/>
                        <a:gd name="T16" fmla="*/ 114 w 114"/>
                        <a:gd name="T17" fmla="*/ 40 h 89"/>
                        <a:gd name="T18" fmla="*/ 30 w 114"/>
                        <a:gd name="T19" fmla="*/ 89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
                        <a:gd name="T31" fmla="*/ 0 h 89"/>
                        <a:gd name="T32" fmla="*/ 114 w 114"/>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 h="89">
                          <a:moveTo>
                            <a:pt x="30" y="89"/>
                          </a:moveTo>
                          <a:lnTo>
                            <a:pt x="0" y="48"/>
                          </a:lnTo>
                          <a:lnTo>
                            <a:pt x="82" y="0"/>
                          </a:lnTo>
                          <a:lnTo>
                            <a:pt x="84" y="1"/>
                          </a:lnTo>
                          <a:lnTo>
                            <a:pt x="91" y="1"/>
                          </a:lnTo>
                          <a:lnTo>
                            <a:pt x="99" y="5"/>
                          </a:lnTo>
                          <a:lnTo>
                            <a:pt x="108" y="12"/>
                          </a:lnTo>
                          <a:lnTo>
                            <a:pt x="114" y="24"/>
                          </a:lnTo>
                          <a:lnTo>
                            <a:pt x="114" y="40"/>
                          </a:lnTo>
                          <a:lnTo>
                            <a:pt x="30" y="89"/>
                          </a:lnTo>
                          <a:close/>
                        </a:path>
                      </a:pathLst>
                    </a:custGeom>
                    <a:solidFill>
                      <a:srgbClr val="5555FF"/>
                    </a:solidFill>
                    <a:ln w="0">
                      <a:solidFill>
                        <a:srgbClr val="5555FF"/>
                      </a:solidFill>
                      <a:round/>
                      <a:headEnd/>
                      <a:tailEnd/>
                    </a:ln>
                  </p:spPr>
                  <p:txBody>
                    <a:bodyPr/>
                    <a:lstStyle/>
                    <a:p>
                      <a:endParaRPr lang="en-US"/>
                    </a:p>
                  </p:txBody>
                </p:sp>
                <p:sp>
                  <p:nvSpPr>
                    <p:cNvPr id="120" name="Freeform 17"/>
                    <p:cNvSpPr>
                      <a:spLocks/>
                    </p:cNvSpPr>
                    <p:nvPr/>
                  </p:nvSpPr>
                  <p:spPr bwMode="auto">
                    <a:xfrm>
                      <a:off x="1293" y="2472"/>
                      <a:ext cx="108" cy="82"/>
                    </a:xfrm>
                    <a:custGeom>
                      <a:avLst/>
                      <a:gdLst>
                        <a:gd name="T0" fmla="*/ 24 w 108"/>
                        <a:gd name="T1" fmla="*/ 82 h 82"/>
                        <a:gd name="T2" fmla="*/ 0 w 108"/>
                        <a:gd name="T3" fmla="*/ 49 h 82"/>
                        <a:gd name="T4" fmla="*/ 80 w 108"/>
                        <a:gd name="T5" fmla="*/ 0 h 82"/>
                        <a:gd name="T6" fmla="*/ 82 w 108"/>
                        <a:gd name="T7" fmla="*/ 0 h 82"/>
                        <a:gd name="T8" fmla="*/ 87 w 108"/>
                        <a:gd name="T9" fmla="*/ 2 h 82"/>
                        <a:gd name="T10" fmla="*/ 95 w 108"/>
                        <a:gd name="T11" fmla="*/ 6 h 82"/>
                        <a:gd name="T12" fmla="*/ 102 w 108"/>
                        <a:gd name="T13" fmla="*/ 11 h 82"/>
                        <a:gd name="T14" fmla="*/ 106 w 108"/>
                        <a:gd name="T15" fmla="*/ 21 h 82"/>
                        <a:gd name="T16" fmla="*/ 108 w 108"/>
                        <a:gd name="T17" fmla="*/ 36 h 82"/>
                        <a:gd name="T18" fmla="*/ 24 w 108"/>
                        <a:gd name="T19" fmla="*/ 82 h 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8"/>
                        <a:gd name="T31" fmla="*/ 0 h 82"/>
                        <a:gd name="T32" fmla="*/ 108 w 108"/>
                        <a:gd name="T33" fmla="*/ 82 h 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8" h="82">
                          <a:moveTo>
                            <a:pt x="24" y="82"/>
                          </a:moveTo>
                          <a:lnTo>
                            <a:pt x="0" y="49"/>
                          </a:lnTo>
                          <a:lnTo>
                            <a:pt x="80" y="0"/>
                          </a:lnTo>
                          <a:lnTo>
                            <a:pt x="82" y="0"/>
                          </a:lnTo>
                          <a:lnTo>
                            <a:pt x="87" y="2"/>
                          </a:lnTo>
                          <a:lnTo>
                            <a:pt x="95" y="6"/>
                          </a:lnTo>
                          <a:lnTo>
                            <a:pt x="102" y="11"/>
                          </a:lnTo>
                          <a:lnTo>
                            <a:pt x="106" y="21"/>
                          </a:lnTo>
                          <a:lnTo>
                            <a:pt x="108" y="36"/>
                          </a:lnTo>
                          <a:lnTo>
                            <a:pt x="24" y="82"/>
                          </a:lnTo>
                          <a:close/>
                        </a:path>
                      </a:pathLst>
                    </a:custGeom>
                    <a:solidFill>
                      <a:srgbClr val="8080FF"/>
                    </a:solidFill>
                    <a:ln w="0">
                      <a:solidFill>
                        <a:srgbClr val="8080FF"/>
                      </a:solidFill>
                      <a:round/>
                      <a:headEnd/>
                      <a:tailEnd/>
                    </a:ln>
                  </p:spPr>
                  <p:txBody>
                    <a:bodyPr/>
                    <a:lstStyle/>
                    <a:p>
                      <a:endParaRPr lang="en-US"/>
                    </a:p>
                  </p:txBody>
                </p:sp>
                <p:sp>
                  <p:nvSpPr>
                    <p:cNvPr id="121" name="Freeform 18"/>
                    <p:cNvSpPr>
                      <a:spLocks/>
                    </p:cNvSpPr>
                    <p:nvPr/>
                  </p:nvSpPr>
                  <p:spPr bwMode="auto">
                    <a:xfrm>
                      <a:off x="1299" y="2474"/>
                      <a:ext cx="100" cy="74"/>
                    </a:xfrm>
                    <a:custGeom>
                      <a:avLst/>
                      <a:gdLst>
                        <a:gd name="T0" fmla="*/ 18 w 100"/>
                        <a:gd name="T1" fmla="*/ 74 h 74"/>
                        <a:gd name="T2" fmla="*/ 0 w 100"/>
                        <a:gd name="T3" fmla="*/ 47 h 74"/>
                        <a:gd name="T4" fmla="*/ 77 w 100"/>
                        <a:gd name="T5" fmla="*/ 0 h 74"/>
                        <a:gd name="T6" fmla="*/ 79 w 100"/>
                        <a:gd name="T7" fmla="*/ 0 h 74"/>
                        <a:gd name="T8" fmla="*/ 81 w 100"/>
                        <a:gd name="T9" fmla="*/ 0 h 74"/>
                        <a:gd name="T10" fmla="*/ 85 w 100"/>
                        <a:gd name="T11" fmla="*/ 2 h 74"/>
                        <a:gd name="T12" fmla="*/ 89 w 100"/>
                        <a:gd name="T13" fmla="*/ 4 h 74"/>
                        <a:gd name="T14" fmla="*/ 92 w 100"/>
                        <a:gd name="T15" fmla="*/ 8 h 74"/>
                        <a:gd name="T16" fmla="*/ 96 w 100"/>
                        <a:gd name="T17" fmla="*/ 11 h 74"/>
                        <a:gd name="T18" fmla="*/ 98 w 100"/>
                        <a:gd name="T19" fmla="*/ 15 h 74"/>
                        <a:gd name="T20" fmla="*/ 100 w 100"/>
                        <a:gd name="T21" fmla="*/ 21 h 74"/>
                        <a:gd name="T22" fmla="*/ 100 w 100"/>
                        <a:gd name="T23" fmla="*/ 28 h 74"/>
                        <a:gd name="T24" fmla="*/ 18 w 100"/>
                        <a:gd name="T25" fmla="*/ 74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74"/>
                        <a:gd name="T41" fmla="*/ 100 w 100"/>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74">
                          <a:moveTo>
                            <a:pt x="18" y="74"/>
                          </a:moveTo>
                          <a:lnTo>
                            <a:pt x="0" y="47"/>
                          </a:lnTo>
                          <a:lnTo>
                            <a:pt x="77" y="0"/>
                          </a:lnTo>
                          <a:lnTo>
                            <a:pt x="79" y="0"/>
                          </a:lnTo>
                          <a:lnTo>
                            <a:pt x="81" y="0"/>
                          </a:lnTo>
                          <a:lnTo>
                            <a:pt x="85" y="2"/>
                          </a:lnTo>
                          <a:lnTo>
                            <a:pt x="89" y="4"/>
                          </a:lnTo>
                          <a:lnTo>
                            <a:pt x="92" y="8"/>
                          </a:lnTo>
                          <a:lnTo>
                            <a:pt x="96" y="11"/>
                          </a:lnTo>
                          <a:lnTo>
                            <a:pt x="98" y="15"/>
                          </a:lnTo>
                          <a:lnTo>
                            <a:pt x="100" y="21"/>
                          </a:lnTo>
                          <a:lnTo>
                            <a:pt x="100" y="28"/>
                          </a:lnTo>
                          <a:lnTo>
                            <a:pt x="18" y="74"/>
                          </a:lnTo>
                          <a:close/>
                        </a:path>
                      </a:pathLst>
                    </a:custGeom>
                    <a:solidFill>
                      <a:srgbClr val="AAAAFF"/>
                    </a:solidFill>
                    <a:ln w="0">
                      <a:solidFill>
                        <a:srgbClr val="AAAAFF"/>
                      </a:solidFill>
                      <a:round/>
                      <a:headEnd/>
                      <a:tailEnd/>
                    </a:ln>
                  </p:spPr>
                  <p:txBody>
                    <a:bodyPr/>
                    <a:lstStyle/>
                    <a:p>
                      <a:endParaRPr lang="en-US"/>
                    </a:p>
                  </p:txBody>
                </p:sp>
                <p:sp>
                  <p:nvSpPr>
                    <p:cNvPr id="122" name="Freeform 19"/>
                    <p:cNvSpPr>
                      <a:spLocks/>
                    </p:cNvSpPr>
                    <p:nvPr/>
                  </p:nvSpPr>
                  <p:spPr bwMode="auto">
                    <a:xfrm>
                      <a:off x="1304" y="2474"/>
                      <a:ext cx="95" cy="67"/>
                    </a:xfrm>
                    <a:custGeom>
                      <a:avLst/>
                      <a:gdLst>
                        <a:gd name="T0" fmla="*/ 13 w 95"/>
                        <a:gd name="T1" fmla="*/ 67 h 67"/>
                        <a:gd name="T2" fmla="*/ 0 w 95"/>
                        <a:gd name="T3" fmla="*/ 47 h 67"/>
                        <a:gd name="T4" fmla="*/ 76 w 95"/>
                        <a:gd name="T5" fmla="*/ 0 h 67"/>
                        <a:gd name="T6" fmla="*/ 78 w 95"/>
                        <a:gd name="T7" fmla="*/ 2 h 67"/>
                        <a:gd name="T8" fmla="*/ 80 w 95"/>
                        <a:gd name="T9" fmla="*/ 4 h 67"/>
                        <a:gd name="T10" fmla="*/ 84 w 95"/>
                        <a:gd name="T11" fmla="*/ 6 h 67"/>
                        <a:gd name="T12" fmla="*/ 87 w 95"/>
                        <a:gd name="T13" fmla="*/ 9 h 67"/>
                        <a:gd name="T14" fmla="*/ 91 w 95"/>
                        <a:gd name="T15" fmla="*/ 13 h 67"/>
                        <a:gd name="T16" fmla="*/ 95 w 95"/>
                        <a:gd name="T17" fmla="*/ 19 h 67"/>
                        <a:gd name="T18" fmla="*/ 95 w 95"/>
                        <a:gd name="T19" fmla="*/ 22 h 67"/>
                        <a:gd name="T20" fmla="*/ 13 w 95"/>
                        <a:gd name="T21" fmla="*/ 67 h 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5"/>
                        <a:gd name="T34" fmla="*/ 0 h 67"/>
                        <a:gd name="T35" fmla="*/ 95 w 95"/>
                        <a:gd name="T36" fmla="*/ 67 h 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5" h="67">
                          <a:moveTo>
                            <a:pt x="13" y="67"/>
                          </a:moveTo>
                          <a:lnTo>
                            <a:pt x="0" y="47"/>
                          </a:lnTo>
                          <a:lnTo>
                            <a:pt x="76" y="0"/>
                          </a:lnTo>
                          <a:lnTo>
                            <a:pt x="78" y="2"/>
                          </a:lnTo>
                          <a:lnTo>
                            <a:pt x="80" y="4"/>
                          </a:lnTo>
                          <a:lnTo>
                            <a:pt x="84" y="6"/>
                          </a:lnTo>
                          <a:lnTo>
                            <a:pt x="87" y="9"/>
                          </a:lnTo>
                          <a:lnTo>
                            <a:pt x="91" y="13"/>
                          </a:lnTo>
                          <a:lnTo>
                            <a:pt x="95" y="19"/>
                          </a:lnTo>
                          <a:lnTo>
                            <a:pt x="95" y="22"/>
                          </a:lnTo>
                          <a:lnTo>
                            <a:pt x="13" y="67"/>
                          </a:lnTo>
                          <a:close/>
                        </a:path>
                      </a:pathLst>
                    </a:custGeom>
                    <a:solidFill>
                      <a:srgbClr val="D5D5FF"/>
                    </a:solidFill>
                    <a:ln w="0">
                      <a:solidFill>
                        <a:srgbClr val="D5D5FF"/>
                      </a:solidFill>
                      <a:round/>
                      <a:headEnd/>
                      <a:tailEnd/>
                    </a:ln>
                  </p:spPr>
                  <p:txBody>
                    <a:bodyPr/>
                    <a:lstStyle/>
                    <a:p>
                      <a:endParaRPr lang="en-US"/>
                    </a:p>
                  </p:txBody>
                </p:sp>
                <p:sp>
                  <p:nvSpPr>
                    <p:cNvPr id="123" name="Freeform 20"/>
                    <p:cNvSpPr>
                      <a:spLocks/>
                    </p:cNvSpPr>
                    <p:nvPr/>
                  </p:nvSpPr>
                  <p:spPr bwMode="auto">
                    <a:xfrm>
                      <a:off x="1310" y="2476"/>
                      <a:ext cx="89" cy="59"/>
                    </a:xfrm>
                    <a:custGeom>
                      <a:avLst/>
                      <a:gdLst>
                        <a:gd name="T0" fmla="*/ 89 w 89"/>
                        <a:gd name="T1" fmla="*/ 15 h 59"/>
                        <a:gd name="T2" fmla="*/ 7 w 89"/>
                        <a:gd name="T3" fmla="*/ 59 h 59"/>
                        <a:gd name="T4" fmla="*/ 0 w 89"/>
                        <a:gd name="T5" fmla="*/ 45 h 59"/>
                        <a:gd name="T6" fmla="*/ 74 w 89"/>
                        <a:gd name="T7" fmla="*/ 0 h 59"/>
                        <a:gd name="T8" fmla="*/ 89 w 89"/>
                        <a:gd name="T9" fmla="*/ 15 h 59"/>
                        <a:gd name="T10" fmla="*/ 0 60000 65536"/>
                        <a:gd name="T11" fmla="*/ 0 60000 65536"/>
                        <a:gd name="T12" fmla="*/ 0 60000 65536"/>
                        <a:gd name="T13" fmla="*/ 0 60000 65536"/>
                        <a:gd name="T14" fmla="*/ 0 60000 65536"/>
                        <a:gd name="T15" fmla="*/ 0 w 89"/>
                        <a:gd name="T16" fmla="*/ 0 h 59"/>
                        <a:gd name="T17" fmla="*/ 89 w 89"/>
                        <a:gd name="T18" fmla="*/ 59 h 59"/>
                      </a:gdLst>
                      <a:ahLst/>
                      <a:cxnLst>
                        <a:cxn ang="T10">
                          <a:pos x="T0" y="T1"/>
                        </a:cxn>
                        <a:cxn ang="T11">
                          <a:pos x="T2" y="T3"/>
                        </a:cxn>
                        <a:cxn ang="T12">
                          <a:pos x="T4" y="T5"/>
                        </a:cxn>
                        <a:cxn ang="T13">
                          <a:pos x="T6" y="T7"/>
                        </a:cxn>
                        <a:cxn ang="T14">
                          <a:pos x="T8" y="T9"/>
                        </a:cxn>
                      </a:cxnLst>
                      <a:rect l="T15" t="T16" r="T17" b="T18"/>
                      <a:pathLst>
                        <a:path w="89" h="59">
                          <a:moveTo>
                            <a:pt x="89" y="15"/>
                          </a:moveTo>
                          <a:lnTo>
                            <a:pt x="7" y="59"/>
                          </a:lnTo>
                          <a:lnTo>
                            <a:pt x="0" y="45"/>
                          </a:lnTo>
                          <a:lnTo>
                            <a:pt x="74" y="0"/>
                          </a:lnTo>
                          <a:lnTo>
                            <a:pt x="89" y="15"/>
                          </a:lnTo>
                          <a:close/>
                        </a:path>
                      </a:pathLst>
                    </a:custGeom>
                    <a:solidFill>
                      <a:srgbClr val="FFFFFF"/>
                    </a:solidFill>
                    <a:ln w="0">
                      <a:solidFill>
                        <a:srgbClr val="FFFFFF"/>
                      </a:solidFill>
                      <a:round/>
                      <a:headEnd/>
                      <a:tailEnd/>
                    </a:ln>
                  </p:spPr>
                  <p:txBody>
                    <a:bodyPr/>
                    <a:lstStyle/>
                    <a:p>
                      <a:endParaRPr lang="en-US"/>
                    </a:p>
                  </p:txBody>
                </p:sp>
                <p:sp>
                  <p:nvSpPr>
                    <p:cNvPr id="124" name="Freeform 21"/>
                    <p:cNvSpPr>
                      <a:spLocks/>
                    </p:cNvSpPr>
                    <p:nvPr/>
                  </p:nvSpPr>
                  <p:spPr bwMode="auto">
                    <a:xfrm>
                      <a:off x="1262" y="2517"/>
                      <a:ext cx="63" cy="68"/>
                    </a:xfrm>
                    <a:custGeom>
                      <a:avLst/>
                      <a:gdLst>
                        <a:gd name="T0" fmla="*/ 46 w 63"/>
                        <a:gd name="T1" fmla="*/ 67 h 68"/>
                        <a:gd name="T2" fmla="*/ 57 w 63"/>
                        <a:gd name="T3" fmla="*/ 55 h 68"/>
                        <a:gd name="T4" fmla="*/ 63 w 63"/>
                        <a:gd name="T5" fmla="*/ 39 h 68"/>
                        <a:gd name="T6" fmla="*/ 59 w 63"/>
                        <a:gd name="T7" fmla="*/ 22 h 68"/>
                        <a:gd name="T8" fmla="*/ 48 w 63"/>
                        <a:gd name="T9" fmla="*/ 7 h 68"/>
                        <a:gd name="T10" fmla="*/ 33 w 63"/>
                        <a:gd name="T11" fmla="*/ 0 h 68"/>
                        <a:gd name="T12" fmla="*/ 16 w 63"/>
                        <a:gd name="T13" fmla="*/ 4 h 68"/>
                        <a:gd name="T14" fmla="*/ 3 w 63"/>
                        <a:gd name="T15" fmla="*/ 15 h 68"/>
                        <a:gd name="T16" fmla="*/ 0 w 63"/>
                        <a:gd name="T17" fmla="*/ 30 h 68"/>
                        <a:gd name="T18" fmla="*/ 1 w 63"/>
                        <a:gd name="T19" fmla="*/ 48 h 68"/>
                        <a:gd name="T20" fmla="*/ 13 w 63"/>
                        <a:gd name="T21" fmla="*/ 61 h 68"/>
                        <a:gd name="T22" fmla="*/ 29 w 63"/>
                        <a:gd name="T23" fmla="*/ 68 h 68"/>
                        <a:gd name="T24" fmla="*/ 46 w 63"/>
                        <a:gd name="T25" fmla="*/ 67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6" y="67"/>
                          </a:moveTo>
                          <a:lnTo>
                            <a:pt x="57" y="55"/>
                          </a:lnTo>
                          <a:lnTo>
                            <a:pt x="63" y="39"/>
                          </a:lnTo>
                          <a:lnTo>
                            <a:pt x="59" y="22"/>
                          </a:lnTo>
                          <a:lnTo>
                            <a:pt x="48" y="7"/>
                          </a:lnTo>
                          <a:lnTo>
                            <a:pt x="33" y="0"/>
                          </a:lnTo>
                          <a:lnTo>
                            <a:pt x="16" y="4"/>
                          </a:lnTo>
                          <a:lnTo>
                            <a:pt x="3" y="15"/>
                          </a:lnTo>
                          <a:lnTo>
                            <a:pt x="0" y="30"/>
                          </a:lnTo>
                          <a:lnTo>
                            <a:pt x="1" y="48"/>
                          </a:lnTo>
                          <a:lnTo>
                            <a:pt x="13" y="61"/>
                          </a:lnTo>
                          <a:lnTo>
                            <a:pt x="29" y="68"/>
                          </a:lnTo>
                          <a:lnTo>
                            <a:pt x="46" y="67"/>
                          </a:lnTo>
                          <a:close/>
                        </a:path>
                      </a:pathLst>
                    </a:custGeom>
                    <a:solidFill>
                      <a:srgbClr val="0000FF"/>
                    </a:solidFill>
                    <a:ln w="0">
                      <a:solidFill>
                        <a:srgbClr val="0000FF"/>
                      </a:solidFill>
                      <a:round/>
                      <a:headEnd/>
                      <a:tailEnd/>
                    </a:ln>
                  </p:spPr>
                  <p:txBody>
                    <a:bodyPr/>
                    <a:lstStyle/>
                    <a:p>
                      <a:endParaRPr lang="en-US"/>
                    </a:p>
                  </p:txBody>
                </p:sp>
                <p:sp>
                  <p:nvSpPr>
                    <p:cNvPr id="125" name="Freeform 22"/>
                    <p:cNvSpPr>
                      <a:spLocks/>
                    </p:cNvSpPr>
                    <p:nvPr/>
                  </p:nvSpPr>
                  <p:spPr bwMode="auto">
                    <a:xfrm>
                      <a:off x="1262" y="2517"/>
                      <a:ext cx="63" cy="68"/>
                    </a:xfrm>
                    <a:custGeom>
                      <a:avLst/>
                      <a:gdLst>
                        <a:gd name="T0" fmla="*/ 46 w 63"/>
                        <a:gd name="T1" fmla="*/ 67 h 68"/>
                        <a:gd name="T2" fmla="*/ 57 w 63"/>
                        <a:gd name="T3" fmla="*/ 55 h 68"/>
                        <a:gd name="T4" fmla="*/ 63 w 63"/>
                        <a:gd name="T5" fmla="*/ 39 h 68"/>
                        <a:gd name="T6" fmla="*/ 59 w 63"/>
                        <a:gd name="T7" fmla="*/ 22 h 68"/>
                        <a:gd name="T8" fmla="*/ 48 w 63"/>
                        <a:gd name="T9" fmla="*/ 7 h 68"/>
                        <a:gd name="T10" fmla="*/ 33 w 63"/>
                        <a:gd name="T11" fmla="*/ 0 h 68"/>
                        <a:gd name="T12" fmla="*/ 16 w 63"/>
                        <a:gd name="T13" fmla="*/ 4 h 68"/>
                        <a:gd name="T14" fmla="*/ 3 w 63"/>
                        <a:gd name="T15" fmla="*/ 15 h 68"/>
                        <a:gd name="T16" fmla="*/ 0 w 63"/>
                        <a:gd name="T17" fmla="*/ 30 h 68"/>
                        <a:gd name="T18" fmla="*/ 1 w 63"/>
                        <a:gd name="T19" fmla="*/ 48 h 68"/>
                        <a:gd name="T20" fmla="*/ 13 w 63"/>
                        <a:gd name="T21" fmla="*/ 61 h 68"/>
                        <a:gd name="T22" fmla="*/ 29 w 63"/>
                        <a:gd name="T23" fmla="*/ 68 h 68"/>
                        <a:gd name="T24" fmla="*/ 46 w 63"/>
                        <a:gd name="T25" fmla="*/ 67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6" y="67"/>
                          </a:moveTo>
                          <a:lnTo>
                            <a:pt x="57" y="55"/>
                          </a:lnTo>
                          <a:lnTo>
                            <a:pt x="63" y="39"/>
                          </a:lnTo>
                          <a:lnTo>
                            <a:pt x="59" y="22"/>
                          </a:lnTo>
                          <a:lnTo>
                            <a:pt x="48" y="7"/>
                          </a:lnTo>
                          <a:lnTo>
                            <a:pt x="33" y="0"/>
                          </a:lnTo>
                          <a:lnTo>
                            <a:pt x="16" y="4"/>
                          </a:lnTo>
                          <a:lnTo>
                            <a:pt x="3" y="15"/>
                          </a:lnTo>
                          <a:lnTo>
                            <a:pt x="0" y="30"/>
                          </a:lnTo>
                          <a:lnTo>
                            <a:pt x="1" y="48"/>
                          </a:lnTo>
                          <a:lnTo>
                            <a:pt x="13" y="61"/>
                          </a:lnTo>
                          <a:lnTo>
                            <a:pt x="29" y="68"/>
                          </a:lnTo>
                          <a:lnTo>
                            <a:pt x="46" y="67"/>
                          </a:lnTo>
                        </a:path>
                      </a:pathLst>
                    </a:custGeom>
                    <a:noFill/>
                    <a:ln w="11113">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6" name="Freeform 24"/>
                    <p:cNvSpPr>
                      <a:spLocks/>
                    </p:cNvSpPr>
                    <p:nvPr/>
                  </p:nvSpPr>
                  <p:spPr bwMode="auto">
                    <a:xfrm>
                      <a:off x="1584" y="1961"/>
                      <a:ext cx="686" cy="430"/>
                    </a:xfrm>
                    <a:custGeom>
                      <a:avLst/>
                      <a:gdLst>
                        <a:gd name="T0" fmla="*/ 0 w 686"/>
                        <a:gd name="T1" fmla="*/ 376 h 430"/>
                        <a:gd name="T2" fmla="*/ 645 w 686"/>
                        <a:gd name="T3" fmla="*/ 0 h 430"/>
                        <a:gd name="T4" fmla="*/ 647 w 686"/>
                        <a:gd name="T5" fmla="*/ 0 h 430"/>
                        <a:gd name="T6" fmla="*/ 653 w 686"/>
                        <a:gd name="T7" fmla="*/ 0 h 430"/>
                        <a:gd name="T8" fmla="*/ 660 w 686"/>
                        <a:gd name="T9" fmla="*/ 0 h 430"/>
                        <a:gd name="T10" fmla="*/ 670 w 686"/>
                        <a:gd name="T11" fmla="*/ 3 h 430"/>
                        <a:gd name="T12" fmla="*/ 677 w 686"/>
                        <a:gd name="T13" fmla="*/ 9 h 430"/>
                        <a:gd name="T14" fmla="*/ 683 w 686"/>
                        <a:gd name="T15" fmla="*/ 18 h 430"/>
                        <a:gd name="T16" fmla="*/ 686 w 686"/>
                        <a:gd name="T17" fmla="*/ 33 h 430"/>
                        <a:gd name="T18" fmla="*/ 686 w 686"/>
                        <a:gd name="T19" fmla="*/ 53 h 430"/>
                        <a:gd name="T20" fmla="*/ 41 w 686"/>
                        <a:gd name="T21" fmla="*/ 430 h 430"/>
                        <a:gd name="T22" fmla="*/ 0 w 686"/>
                        <a:gd name="T23" fmla="*/ 376 h 4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6"/>
                        <a:gd name="T37" fmla="*/ 0 h 430"/>
                        <a:gd name="T38" fmla="*/ 686 w 686"/>
                        <a:gd name="T39" fmla="*/ 430 h 4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6" h="430">
                          <a:moveTo>
                            <a:pt x="0" y="376"/>
                          </a:moveTo>
                          <a:lnTo>
                            <a:pt x="645" y="0"/>
                          </a:lnTo>
                          <a:lnTo>
                            <a:pt x="647" y="0"/>
                          </a:lnTo>
                          <a:lnTo>
                            <a:pt x="653" y="0"/>
                          </a:lnTo>
                          <a:lnTo>
                            <a:pt x="660" y="0"/>
                          </a:lnTo>
                          <a:lnTo>
                            <a:pt x="670" y="3"/>
                          </a:lnTo>
                          <a:lnTo>
                            <a:pt x="677" y="9"/>
                          </a:lnTo>
                          <a:lnTo>
                            <a:pt x="683" y="18"/>
                          </a:lnTo>
                          <a:lnTo>
                            <a:pt x="686" y="33"/>
                          </a:lnTo>
                          <a:lnTo>
                            <a:pt x="686" y="53"/>
                          </a:lnTo>
                          <a:lnTo>
                            <a:pt x="41" y="430"/>
                          </a:lnTo>
                          <a:lnTo>
                            <a:pt x="0" y="376"/>
                          </a:lnTo>
                          <a:close/>
                        </a:path>
                      </a:pathLst>
                    </a:custGeom>
                    <a:solidFill>
                      <a:srgbClr val="FF0000"/>
                    </a:solidFill>
                    <a:ln w="0">
                      <a:solidFill>
                        <a:srgbClr val="FF0000"/>
                      </a:solidFill>
                      <a:round/>
                      <a:headEnd/>
                      <a:tailEnd/>
                    </a:ln>
                  </p:spPr>
                  <p:txBody>
                    <a:bodyPr/>
                    <a:lstStyle/>
                    <a:p>
                      <a:endParaRPr lang="en-US"/>
                    </a:p>
                  </p:txBody>
                </p:sp>
                <p:sp>
                  <p:nvSpPr>
                    <p:cNvPr id="127" name="Freeform 25"/>
                    <p:cNvSpPr>
                      <a:spLocks/>
                    </p:cNvSpPr>
                    <p:nvPr/>
                  </p:nvSpPr>
                  <p:spPr bwMode="auto">
                    <a:xfrm>
                      <a:off x="1584" y="1961"/>
                      <a:ext cx="686" cy="430"/>
                    </a:xfrm>
                    <a:custGeom>
                      <a:avLst/>
                      <a:gdLst>
                        <a:gd name="T0" fmla="*/ 0 w 686"/>
                        <a:gd name="T1" fmla="*/ 376 h 430"/>
                        <a:gd name="T2" fmla="*/ 645 w 686"/>
                        <a:gd name="T3" fmla="*/ 0 h 430"/>
                        <a:gd name="T4" fmla="*/ 647 w 686"/>
                        <a:gd name="T5" fmla="*/ 0 h 430"/>
                        <a:gd name="T6" fmla="*/ 653 w 686"/>
                        <a:gd name="T7" fmla="*/ 0 h 430"/>
                        <a:gd name="T8" fmla="*/ 660 w 686"/>
                        <a:gd name="T9" fmla="*/ 0 h 430"/>
                        <a:gd name="T10" fmla="*/ 670 w 686"/>
                        <a:gd name="T11" fmla="*/ 3 h 430"/>
                        <a:gd name="T12" fmla="*/ 677 w 686"/>
                        <a:gd name="T13" fmla="*/ 9 h 430"/>
                        <a:gd name="T14" fmla="*/ 683 w 686"/>
                        <a:gd name="T15" fmla="*/ 18 h 430"/>
                        <a:gd name="T16" fmla="*/ 686 w 686"/>
                        <a:gd name="T17" fmla="*/ 33 h 430"/>
                        <a:gd name="T18" fmla="*/ 686 w 686"/>
                        <a:gd name="T19" fmla="*/ 53 h 430"/>
                        <a:gd name="T20" fmla="*/ 41 w 686"/>
                        <a:gd name="T21" fmla="*/ 430 h 430"/>
                        <a:gd name="T22" fmla="*/ 0 w 686"/>
                        <a:gd name="T23" fmla="*/ 376 h 4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6"/>
                        <a:gd name="T37" fmla="*/ 0 h 430"/>
                        <a:gd name="T38" fmla="*/ 686 w 686"/>
                        <a:gd name="T39" fmla="*/ 430 h 4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6" h="430">
                          <a:moveTo>
                            <a:pt x="0" y="376"/>
                          </a:moveTo>
                          <a:lnTo>
                            <a:pt x="645" y="0"/>
                          </a:lnTo>
                          <a:lnTo>
                            <a:pt x="647" y="0"/>
                          </a:lnTo>
                          <a:lnTo>
                            <a:pt x="653" y="0"/>
                          </a:lnTo>
                          <a:lnTo>
                            <a:pt x="660" y="0"/>
                          </a:lnTo>
                          <a:lnTo>
                            <a:pt x="670" y="3"/>
                          </a:lnTo>
                          <a:lnTo>
                            <a:pt x="677" y="9"/>
                          </a:lnTo>
                          <a:lnTo>
                            <a:pt x="683" y="18"/>
                          </a:lnTo>
                          <a:lnTo>
                            <a:pt x="686" y="33"/>
                          </a:lnTo>
                          <a:lnTo>
                            <a:pt x="686" y="53"/>
                          </a:lnTo>
                          <a:lnTo>
                            <a:pt x="41" y="430"/>
                          </a:lnTo>
                          <a:lnTo>
                            <a:pt x="0" y="376"/>
                          </a:lnTo>
                        </a:path>
                      </a:pathLst>
                    </a:custGeom>
                    <a:noFill/>
                    <a:ln w="11113">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8" name="Line 26"/>
                    <p:cNvSpPr>
                      <a:spLocks noChangeShapeType="1"/>
                    </p:cNvSpPr>
                    <p:nvPr/>
                  </p:nvSpPr>
                  <p:spPr bwMode="auto">
                    <a:xfrm flipH="1">
                      <a:off x="1592" y="2407"/>
                      <a:ext cx="13" cy="8"/>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9" name="Line 27"/>
                    <p:cNvSpPr>
                      <a:spLocks noChangeShapeType="1"/>
                    </p:cNvSpPr>
                    <p:nvPr/>
                  </p:nvSpPr>
                  <p:spPr bwMode="auto">
                    <a:xfrm flipH="1">
                      <a:off x="1567" y="2422"/>
                      <a:ext cx="13" cy="8"/>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0" name="Freeform 28"/>
                    <p:cNvSpPr>
                      <a:spLocks/>
                    </p:cNvSpPr>
                    <p:nvPr/>
                  </p:nvSpPr>
                  <p:spPr bwMode="auto">
                    <a:xfrm>
                      <a:off x="1551" y="2437"/>
                      <a:ext cx="5" cy="9"/>
                    </a:xfrm>
                    <a:custGeom>
                      <a:avLst/>
                      <a:gdLst>
                        <a:gd name="T0" fmla="*/ 5 w 5"/>
                        <a:gd name="T1" fmla="*/ 0 h 9"/>
                        <a:gd name="T2" fmla="*/ 0 w 5"/>
                        <a:gd name="T3" fmla="*/ 6 h 9"/>
                        <a:gd name="T4" fmla="*/ 4 w 5"/>
                        <a:gd name="T5" fmla="*/ 9 h 9"/>
                        <a:gd name="T6" fmla="*/ 0 60000 65536"/>
                        <a:gd name="T7" fmla="*/ 0 60000 65536"/>
                        <a:gd name="T8" fmla="*/ 0 60000 65536"/>
                        <a:gd name="T9" fmla="*/ 0 w 5"/>
                        <a:gd name="T10" fmla="*/ 0 h 9"/>
                        <a:gd name="T11" fmla="*/ 5 w 5"/>
                        <a:gd name="T12" fmla="*/ 9 h 9"/>
                      </a:gdLst>
                      <a:ahLst/>
                      <a:cxnLst>
                        <a:cxn ang="T6">
                          <a:pos x="T0" y="T1"/>
                        </a:cxn>
                        <a:cxn ang="T7">
                          <a:pos x="T2" y="T3"/>
                        </a:cxn>
                        <a:cxn ang="T8">
                          <a:pos x="T4" y="T5"/>
                        </a:cxn>
                      </a:cxnLst>
                      <a:rect l="T9" t="T10" r="T11" b="T12"/>
                      <a:pathLst>
                        <a:path w="5" h="9">
                          <a:moveTo>
                            <a:pt x="5" y="0"/>
                          </a:moveTo>
                          <a:lnTo>
                            <a:pt x="0" y="6"/>
                          </a:lnTo>
                          <a:lnTo>
                            <a:pt x="4" y="9"/>
                          </a:lnTo>
                        </a:path>
                      </a:pathLst>
                    </a:custGeom>
                    <a:noFill/>
                    <a:ln w="11113">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1" name="Line 29"/>
                    <p:cNvSpPr>
                      <a:spLocks noChangeShapeType="1"/>
                    </p:cNvSpPr>
                    <p:nvPr/>
                  </p:nvSpPr>
                  <p:spPr bwMode="auto">
                    <a:xfrm>
                      <a:off x="1566" y="2456"/>
                      <a:ext cx="11" cy="11"/>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2" name="Line 30"/>
                    <p:cNvSpPr>
                      <a:spLocks noChangeShapeType="1"/>
                    </p:cNvSpPr>
                    <p:nvPr/>
                  </p:nvSpPr>
                  <p:spPr bwMode="auto">
                    <a:xfrm flipV="1">
                      <a:off x="1588" y="2456"/>
                      <a:ext cx="13" cy="7"/>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3" name="Line 31"/>
                    <p:cNvSpPr>
                      <a:spLocks noChangeShapeType="1"/>
                    </p:cNvSpPr>
                    <p:nvPr/>
                  </p:nvSpPr>
                  <p:spPr bwMode="auto">
                    <a:xfrm flipV="1">
                      <a:off x="1612" y="2443"/>
                      <a:ext cx="13" cy="7"/>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4" name="Line 32"/>
                    <p:cNvSpPr>
                      <a:spLocks noChangeShapeType="1"/>
                    </p:cNvSpPr>
                    <p:nvPr/>
                  </p:nvSpPr>
                  <p:spPr bwMode="auto">
                    <a:xfrm flipV="1">
                      <a:off x="1636" y="2428"/>
                      <a:ext cx="13" cy="7"/>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5" name="Line 33"/>
                    <p:cNvSpPr>
                      <a:spLocks noChangeShapeType="1"/>
                    </p:cNvSpPr>
                    <p:nvPr/>
                  </p:nvSpPr>
                  <p:spPr bwMode="auto">
                    <a:xfrm flipV="1">
                      <a:off x="1662" y="2413"/>
                      <a:ext cx="11" cy="7"/>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6" name="Line 34"/>
                    <p:cNvSpPr>
                      <a:spLocks noChangeShapeType="1"/>
                    </p:cNvSpPr>
                    <p:nvPr/>
                  </p:nvSpPr>
                  <p:spPr bwMode="auto">
                    <a:xfrm flipV="1">
                      <a:off x="1686" y="2398"/>
                      <a:ext cx="13" cy="8"/>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7" name="Line 35"/>
                    <p:cNvSpPr>
                      <a:spLocks noChangeShapeType="1"/>
                    </p:cNvSpPr>
                    <p:nvPr/>
                  </p:nvSpPr>
                  <p:spPr bwMode="auto">
                    <a:xfrm flipV="1">
                      <a:off x="1710" y="2385"/>
                      <a:ext cx="13" cy="8"/>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8" name="Line 36"/>
                    <p:cNvSpPr>
                      <a:spLocks noChangeShapeType="1"/>
                    </p:cNvSpPr>
                    <p:nvPr/>
                  </p:nvSpPr>
                  <p:spPr bwMode="auto">
                    <a:xfrm flipV="1">
                      <a:off x="1736" y="2370"/>
                      <a:ext cx="11" cy="8"/>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9" name="Line 37"/>
                    <p:cNvSpPr>
                      <a:spLocks noChangeShapeType="1"/>
                    </p:cNvSpPr>
                    <p:nvPr/>
                  </p:nvSpPr>
                  <p:spPr bwMode="auto">
                    <a:xfrm flipV="1">
                      <a:off x="1760" y="2356"/>
                      <a:ext cx="11" cy="7"/>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0" name="Line 38"/>
                    <p:cNvSpPr>
                      <a:spLocks noChangeShapeType="1"/>
                    </p:cNvSpPr>
                    <p:nvPr/>
                  </p:nvSpPr>
                  <p:spPr bwMode="auto">
                    <a:xfrm flipV="1">
                      <a:off x="1784" y="2343"/>
                      <a:ext cx="13" cy="5"/>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1" name="Line 39"/>
                    <p:cNvSpPr>
                      <a:spLocks noChangeShapeType="1"/>
                    </p:cNvSpPr>
                    <p:nvPr/>
                  </p:nvSpPr>
                  <p:spPr bwMode="auto">
                    <a:xfrm flipV="1">
                      <a:off x="1809" y="2328"/>
                      <a:ext cx="13" cy="7"/>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2" name="Line 40"/>
                    <p:cNvSpPr>
                      <a:spLocks noChangeShapeType="1"/>
                    </p:cNvSpPr>
                    <p:nvPr/>
                  </p:nvSpPr>
                  <p:spPr bwMode="auto">
                    <a:xfrm flipV="1">
                      <a:off x="1835" y="2313"/>
                      <a:ext cx="11" cy="7"/>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3" name="Line 41"/>
                    <p:cNvSpPr>
                      <a:spLocks noChangeShapeType="1"/>
                    </p:cNvSpPr>
                    <p:nvPr/>
                  </p:nvSpPr>
                  <p:spPr bwMode="auto">
                    <a:xfrm flipV="1">
                      <a:off x="1859" y="2298"/>
                      <a:ext cx="13" cy="7"/>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4" name="Line 42"/>
                    <p:cNvSpPr>
                      <a:spLocks noChangeShapeType="1"/>
                    </p:cNvSpPr>
                    <p:nvPr/>
                  </p:nvSpPr>
                  <p:spPr bwMode="auto">
                    <a:xfrm flipV="1">
                      <a:off x="1883" y="2285"/>
                      <a:ext cx="13" cy="7"/>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5" name="Line 43"/>
                    <p:cNvSpPr>
                      <a:spLocks noChangeShapeType="1"/>
                    </p:cNvSpPr>
                    <p:nvPr/>
                  </p:nvSpPr>
                  <p:spPr bwMode="auto">
                    <a:xfrm flipV="1">
                      <a:off x="1907" y="2270"/>
                      <a:ext cx="13" cy="8"/>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6" name="Line 44"/>
                    <p:cNvSpPr>
                      <a:spLocks noChangeShapeType="1"/>
                    </p:cNvSpPr>
                    <p:nvPr/>
                  </p:nvSpPr>
                  <p:spPr bwMode="auto">
                    <a:xfrm flipV="1">
                      <a:off x="1933" y="2255"/>
                      <a:ext cx="11" cy="8"/>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7" name="Line 45"/>
                    <p:cNvSpPr>
                      <a:spLocks noChangeShapeType="1"/>
                    </p:cNvSpPr>
                    <p:nvPr/>
                  </p:nvSpPr>
                  <p:spPr bwMode="auto">
                    <a:xfrm flipV="1">
                      <a:off x="1957" y="2241"/>
                      <a:ext cx="13" cy="7"/>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8" name="Line 46"/>
                    <p:cNvSpPr>
                      <a:spLocks noChangeShapeType="1"/>
                    </p:cNvSpPr>
                    <p:nvPr/>
                  </p:nvSpPr>
                  <p:spPr bwMode="auto">
                    <a:xfrm flipV="1">
                      <a:off x="1981" y="2228"/>
                      <a:ext cx="13" cy="7"/>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9" name="Line 47"/>
                    <p:cNvSpPr>
                      <a:spLocks noChangeShapeType="1"/>
                    </p:cNvSpPr>
                    <p:nvPr/>
                  </p:nvSpPr>
                  <p:spPr bwMode="auto">
                    <a:xfrm flipV="1">
                      <a:off x="2007" y="2213"/>
                      <a:ext cx="11" cy="7"/>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0" name="Line 48"/>
                    <p:cNvSpPr>
                      <a:spLocks noChangeShapeType="1"/>
                    </p:cNvSpPr>
                    <p:nvPr/>
                  </p:nvSpPr>
                  <p:spPr bwMode="auto">
                    <a:xfrm flipV="1">
                      <a:off x="2031" y="2198"/>
                      <a:ext cx="11" cy="7"/>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1" name="Line 49"/>
                    <p:cNvSpPr>
                      <a:spLocks noChangeShapeType="1"/>
                    </p:cNvSpPr>
                    <p:nvPr/>
                  </p:nvSpPr>
                  <p:spPr bwMode="auto">
                    <a:xfrm>
                      <a:off x="2055" y="2191"/>
                      <a:ext cx="1" cy="1"/>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2" name="Line 97"/>
                    <p:cNvSpPr>
                      <a:spLocks noChangeShapeType="1"/>
                    </p:cNvSpPr>
                    <p:nvPr/>
                  </p:nvSpPr>
                  <p:spPr bwMode="auto">
                    <a:xfrm flipH="1">
                      <a:off x="2563" y="2483"/>
                      <a:ext cx="11" cy="8"/>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3" name="Line 98"/>
                    <p:cNvSpPr>
                      <a:spLocks noChangeShapeType="1"/>
                    </p:cNvSpPr>
                    <p:nvPr/>
                  </p:nvSpPr>
                  <p:spPr bwMode="auto">
                    <a:xfrm flipH="1">
                      <a:off x="2539" y="2498"/>
                      <a:ext cx="11" cy="8"/>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4" name="Line 99"/>
                    <p:cNvSpPr>
                      <a:spLocks noChangeShapeType="1"/>
                    </p:cNvSpPr>
                    <p:nvPr/>
                  </p:nvSpPr>
                  <p:spPr bwMode="auto">
                    <a:xfrm flipH="1">
                      <a:off x="2513" y="2511"/>
                      <a:ext cx="13" cy="8"/>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5" name="Line 100"/>
                    <p:cNvSpPr>
                      <a:spLocks noChangeShapeType="1"/>
                    </p:cNvSpPr>
                    <p:nvPr/>
                  </p:nvSpPr>
                  <p:spPr bwMode="auto">
                    <a:xfrm flipH="1">
                      <a:off x="2489" y="2526"/>
                      <a:ext cx="13" cy="8"/>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6" name="Line 101"/>
                    <p:cNvSpPr>
                      <a:spLocks noChangeShapeType="1"/>
                    </p:cNvSpPr>
                    <p:nvPr/>
                  </p:nvSpPr>
                  <p:spPr bwMode="auto">
                    <a:xfrm flipH="1">
                      <a:off x="2465" y="2541"/>
                      <a:ext cx="11" cy="7"/>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7" name="Line 102"/>
                    <p:cNvSpPr>
                      <a:spLocks noChangeShapeType="1"/>
                    </p:cNvSpPr>
                    <p:nvPr/>
                  </p:nvSpPr>
                  <p:spPr bwMode="auto">
                    <a:xfrm flipH="1">
                      <a:off x="2439" y="2554"/>
                      <a:ext cx="13" cy="7"/>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8" name="Line 103"/>
                    <p:cNvSpPr>
                      <a:spLocks noChangeShapeType="1"/>
                    </p:cNvSpPr>
                    <p:nvPr/>
                  </p:nvSpPr>
                  <p:spPr bwMode="auto">
                    <a:xfrm flipH="1">
                      <a:off x="2415" y="2569"/>
                      <a:ext cx="13" cy="7"/>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9" name="Line 104"/>
                    <p:cNvSpPr>
                      <a:spLocks noChangeShapeType="1"/>
                    </p:cNvSpPr>
                    <p:nvPr/>
                  </p:nvSpPr>
                  <p:spPr bwMode="auto">
                    <a:xfrm flipH="1">
                      <a:off x="2391" y="2584"/>
                      <a:ext cx="11" cy="7"/>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0" name="Line 105"/>
                    <p:cNvSpPr>
                      <a:spLocks noChangeShapeType="1"/>
                    </p:cNvSpPr>
                    <p:nvPr/>
                  </p:nvSpPr>
                  <p:spPr bwMode="auto">
                    <a:xfrm flipH="1">
                      <a:off x="2365" y="2598"/>
                      <a:ext cx="13" cy="6"/>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1" name="Line 106"/>
                    <p:cNvSpPr>
                      <a:spLocks noChangeShapeType="1"/>
                    </p:cNvSpPr>
                    <p:nvPr/>
                  </p:nvSpPr>
                  <p:spPr bwMode="auto">
                    <a:xfrm flipH="1">
                      <a:off x="2341" y="2611"/>
                      <a:ext cx="13" cy="8"/>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2" name="Line 107"/>
                    <p:cNvSpPr>
                      <a:spLocks noChangeShapeType="1"/>
                    </p:cNvSpPr>
                    <p:nvPr/>
                  </p:nvSpPr>
                  <p:spPr bwMode="auto">
                    <a:xfrm flipH="1">
                      <a:off x="2317" y="2626"/>
                      <a:ext cx="13" cy="8"/>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3" name="Line 108"/>
                    <p:cNvSpPr>
                      <a:spLocks noChangeShapeType="1"/>
                    </p:cNvSpPr>
                    <p:nvPr/>
                  </p:nvSpPr>
                  <p:spPr bwMode="auto">
                    <a:xfrm flipH="1">
                      <a:off x="2293" y="2641"/>
                      <a:ext cx="11" cy="8"/>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4" name="Line 109"/>
                    <p:cNvSpPr>
                      <a:spLocks noChangeShapeType="1"/>
                    </p:cNvSpPr>
                    <p:nvPr/>
                  </p:nvSpPr>
                  <p:spPr bwMode="auto">
                    <a:xfrm flipH="1">
                      <a:off x="2267" y="2654"/>
                      <a:ext cx="13" cy="7"/>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5" name="Freeform 110"/>
                    <p:cNvSpPr>
                      <a:spLocks/>
                    </p:cNvSpPr>
                    <p:nvPr/>
                  </p:nvSpPr>
                  <p:spPr bwMode="auto">
                    <a:xfrm>
                      <a:off x="2242" y="2669"/>
                      <a:ext cx="13" cy="7"/>
                    </a:xfrm>
                    <a:custGeom>
                      <a:avLst/>
                      <a:gdLst>
                        <a:gd name="T0" fmla="*/ 13 w 13"/>
                        <a:gd name="T1" fmla="*/ 0 h 7"/>
                        <a:gd name="T2" fmla="*/ 0 w 13"/>
                        <a:gd name="T3" fmla="*/ 7 h 7"/>
                        <a:gd name="T4" fmla="*/ 0 w 13"/>
                        <a:gd name="T5" fmla="*/ 7 h 7"/>
                        <a:gd name="T6" fmla="*/ 0 60000 65536"/>
                        <a:gd name="T7" fmla="*/ 0 60000 65536"/>
                        <a:gd name="T8" fmla="*/ 0 60000 65536"/>
                        <a:gd name="T9" fmla="*/ 0 w 13"/>
                        <a:gd name="T10" fmla="*/ 0 h 7"/>
                        <a:gd name="T11" fmla="*/ 13 w 13"/>
                        <a:gd name="T12" fmla="*/ 7 h 7"/>
                      </a:gdLst>
                      <a:ahLst/>
                      <a:cxnLst>
                        <a:cxn ang="T6">
                          <a:pos x="T0" y="T1"/>
                        </a:cxn>
                        <a:cxn ang="T7">
                          <a:pos x="T2" y="T3"/>
                        </a:cxn>
                        <a:cxn ang="T8">
                          <a:pos x="T4" y="T5"/>
                        </a:cxn>
                      </a:cxnLst>
                      <a:rect l="T9" t="T10" r="T11" b="T12"/>
                      <a:pathLst>
                        <a:path w="13" h="7">
                          <a:moveTo>
                            <a:pt x="13" y="0"/>
                          </a:moveTo>
                          <a:lnTo>
                            <a:pt x="0" y="7"/>
                          </a:lnTo>
                        </a:path>
                      </a:pathLst>
                    </a:custGeom>
                    <a:noFill/>
                    <a:ln w="11113">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66" name="Line 111"/>
                    <p:cNvSpPr>
                      <a:spLocks noChangeShapeType="1"/>
                    </p:cNvSpPr>
                    <p:nvPr/>
                  </p:nvSpPr>
                  <p:spPr bwMode="auto">
                    <a:xfrm>
                      <a:off x="2254" y="2686"/>
                      <a:ext cx="11" cy="9"/>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7" name="Line 112"/>
                    <p:cNvSpPr>
                      <a:spLocks noChangeShapeType="1"/>
                    </p:cNvSpPr>
                    <p:nvPr/>
                  </p:nvSpPr>
                  <p:spPr bwMode="auto">
                    <a:xfrm flipV="1">
                      <a:off x="2276" y="2680"/>
                      <a:ext cx="13" cy="7"/>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8" name="Line 113"/>
                    <p:cNvSpPr>
                      <a:spLocks noChangeShapeType="1"/>
                    </p:cNvSpPr>
                    <p:nvPr/>
                  </p:nvSpPr>
                  <p:spPr bwMode="auto">
                    <a:xfrm flipV="1">
                      <a:off x="2300" y="2665"/>
                      <a:ext cx="13" cy="8"/>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9" name="Freeform 114"/>
                    <p:cNvSpPr>
                      <a:spLocks/>
                    </p:cNvSpPr>
                    <p:nvPr/>
                  </p:nvSpPr>
                  <p:spPr bwMode="auto">
                    <a:xfrm>
                      <a:off x="1579" y="1962"/>
                      <a:ext cx="691" cy="429"/>
                    </a:xfrm>
                    <a:custGeom>
                      <a:avLst/>
                      <a:gdLst>
                        <a:gd name="T0" fmla="*/ 654 w 691"/>
                        <a:gd name="T1" fmla="*/ 0 h 429"/>
                        <a:gd name="T2" fmla="*/ 658 w 691"/>
                        <a:gd name="T3" fmla="*/ 0 h 429"/>
                        <a:gd name="T4" fmla="*/ 663 w 691"/>
                        <a:gd name="T5" fmla="*/ 0 h 429"/>
                        <a:gd name="T6" fmla="*/ 671 w 691"/>
                        <a:gd name="T7" fmla="*/ 2 h 429"/>
                        <a:gd name="T8" fmla="*/ 678 w 691"/>
                        <a:gd name="T9" fmla="*/ 6 h 429"/>
                        <a:gd name="T10" fmla="*/ 686 w 691"/>
                        <a:gd name="T11" fmla="*/ 13 h 429"/>
                        <a:gd name="T12" fmla="*/ 691 w 691"/>
                        <a:gd name="T13" fmla="*/ 28 h 429"/>
                        <a:gd name="T14" fmla="*/ 691 w 691"/>
                        <a:gd name="T15" fmla="*/ 47 h 429"/>
                        <a:gd name="T16" fmla="*/ 35 w 691"/>
                        <a:gd name="T17" fmla="*/ 429 h 429"/>
                        <a:gd name="T18" fmla="*/ 0 w 691"/>
                        <a:gd name="T19" fmla="*/ 381 h 429"/>
                        <a:gd name="T20" fmla="*/ 654 w 691"/>
                        <a:gd name="T21" fmla="*/ 0 h 4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1"/>
                        <a:gd name="T34" fmla="*/ 0 h 429"/>
                        <a:gd name="T35" fmla="*/ 691 w 691"/>
                        <a:gd name="T36" fmla="*/ 429 h 4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1" h="429">
                          <a:moveTo>
                            <a:pt x="654" y="0"/>
                          </a:moveTo>
                          <a:lnTo>
                            <a:pt x="658" y="0"/>
                          </a:lnTo>
                          <a:lnTo>
                            <a:pt x="663" y="0"/>
                          </a:lnTo>
                          <a:lnTo>
                            <a:pt x="671" y="2"/>
                          </a:lnTo>
                          <a:lnTo>
                            <a:pt x="678" y="6"/>
                          </a:lnTo>
                          <a:lnTo>
                            <a:pt x="686" y="13"/>
                          </a:lnTo>
                          <a:lnTo>
                            <a:pt x="691" y="28"/>
                          </a:lnTo>
                          <a:lnTo>
                            <a:pt x="691" y="47"/>
                          </a:lnTo>
                          <a:lnTo>
                            <a:pt x="35" y="429"/>
                          </a:lnTo>
                          <a:lnTo>
                            <a:pt x="0" y="381"/>
                          </a:lnTo>
                          <a:lnTo>
                            <a:pt x="654" y="0"/>
                          </a:lnTo>
                          <a:close/>
                        </a:path>
                      </a:pathLst>
                    </a:custGeom>
                    <a:solidFill>
                      <a:srgbClr val="FF2B2B"/>
                    </a:solidFill>
                    <a:ln w="0">
                      <a:solidFill>
                        <a:srgbClr val="FF2B2B"/>
                      </a:solidFill>
                      <a:round/>
                      <a:headEnd/>
                      <a:tailEnd/>
                    </a:ln>
                  </p:spPr>
                  <p:txBody>
                    <a:bodyPr/>
                    <a:lstStyle/>
                    <a:p>
                      <a:endParaRPr lang="en-US"/>
                    </a:p>
                  </p:txBody>
                </p:sp>
                <p:sp>
                  <p:nvSpPr>
                    <p:cNvPr id="170" name="Freeform 115"/>
                    <p:cNvSpPr>
                      <a:spLocks/>
                    </p:cNvSpPr>
                    <p:nvPr/>
                  </p:nvSpPr>
                  <p:spPr bwMode="auto">
                    <a:xfrm>
                      <a:off x="1584" y="1962"/>
                      <a:ext cx="686" cy="421"/>
                    </a:xfrm>
                    <a:custGeom>
                      <a:avLst/>
                      <a:gdLst>
                        <a:gd name="T0" fmla="*/ 653 w 686"/>
                        <a:gd name="T1" fmla="*/ 0 h 421"/>
                        <a:gd name="T2" fmla="*/ 657 w 686"/>
                        <a:gd name="T3" fmla="*/ 0 h 421"/>
                        <a:gd name="T4" fmla="*/ 662 w 686"/>
                        <a:gd name="T5" fmla="*/ 2 h 421"/>
                        <a:gd name="T6" fmla="*/ 671 w 686"/>
                        <a:gd name="T7" fmla="*/ 4 h 421"/>
                        <a:gd name="T8" fmla="*/ 679 w 686"/>
                        <a:gd name="T9" fmla="*/ 12 h 421"/>
                        <a:gd name="T10" fmla="*/ 684 w 686"/>
                        <a:gd name="T11" fmla="*/ 23 h 421"/>
                        <a:gd name="T12" fmla="*/ 686 w 686"/>
                        <a:gd name="T13" fmla="*/ 41 h 421"/>
                        <a:gd name="T14" fmla="*/ 32 w 686"/>
                        <a:gd name="T15" fmla="*/ 421 h 421"/>
                        <a:gd name="T16" fmla="*/ 0 w 686"/>
                        <a:gd name="T17" fmla="*/ 381 h 421"/>
                        <a:gd name="T18" fmla="*/ 653 w 686"/>
                        <a:gd name="T19" fmla="*/ 0 h 4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6"/>
                        <a:gd name="T31" fmla="*/ 0 h 421"/>
                        <a:gd name="T32" fmla="*/ 686 w 686"/>
                        <a:gd name="T33" fmla="*/ 421 h 4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6" h="421">
                          <a:moveTo>
                            <a:pt x="653" y="0"/>
                          </a:moveTo>
                          <a:lnTo>
                            <a:pt x="657" y="0"/>
                          </a:lnTo>
                          <a:lnTo>
                            <a:pt x="662" y="2"/>
                          </a:lnTo>
                          <a:lnTo>
                            <a:pt x="671" y="4"/>
                          </a:lnTo>
                          <a:lnTo>
                            <a:pt x="679" y="12"/>
                          </a:lnTo>
                          <a:lnTo>
                            <a:pt x="684" y="23"/>
                          </a:lnTo>
                          <a:lnTo>
                            <a:pt x="686" y="41"/>
                          </a:lnTo>
                          <a:lnTo>
                            <a:pt x="32" y="421"/>
                          </a:lnTo>
                          <a:lnTo>
                            <a:pt x="0" y="381"/>
                          </a:lnTo>
                          <a:lnTo>
                            <a:pt x="653" y="0"/>
                          </a:lnTo>
                          <a:close/>
                        </a:path>
                      </a:pathLst>
                    </a:custGeom>
                    <a:solidFill>
                      <a:srgbClr val="FF5555"/>
                    </a:solidFill>
                    <a:ln w="0">
                      <a:solidFill>
                        <a:srgbClr val="FF5555"/>
                      </a:solidFill>
                      <a:round/>
                      <a:headEnd/>
                      <a:tailEnd/>
                    </a:ln>
                  </p:spPr>
                  <p:txBody>
                    <a:bodyPr/>
                    <a:lstStyle/>
                    <a:p>
                      <a:endParaRPr lang="en-US"/>
                    </a:p>
                  </p:txBody>
                </p:sp>
                <p:sp>
                  <p:nvSpPr>
                    <p:cNvPr id="171" name="Freeform 116"/>
                    <p:cNvSpPr>
                      <a:spLocks/>
                    </p:cNvSpPr>
                    <p:nvPr/>
                  </p:nvSpPr>
                  <p:spPr bwMode="auto">
                    <a:xfrm>
                      <a:off x="1592" y="1964"/>
                      <a:ext cx="676" cy="414"/>
                    </a:xfrm>
                    <a:custGeom>
                      <a:avLst/>
                      <a:gdLst>
                        <a:gd name="T0" fmla="*/ 650 w 676"/>
                        <a:gd name="T1" fmla="*/ 0 h 414"/>
                        <a:gd name="T2" fmla="*/ 652 w 676"/>
                        <a:gd name="T3" fmla="*/ 0 h 414"/>
                        <a:gd name="T4" fmla="*/ 658 w 676"/>
                        <a:gd name="T5" fmla="*/ 2 h 414"/>
                        <a:gd name="T6" fmla="*/ 665 w 676"/>
                        <a:gd name="T7" fmla="*/ 4 h 414"/>
                        <a:gd name="T8" fmla="*/ 671 w 676"/>
                        <a:gd name="T9" fmla="*/ 11 h 414"/>
                        <a:gd name="T10" fmla="*/ 676 w 676"/>
                        <a:gd name="T11" fmla="*/ 21 h 414"/>
                        <a:gd name="T12" fmla="*/ 676 w 676"/>
                        <a:gd name="T13" fmla="*/ 34 h 414"/>
                        <a:gd name="T14" fmla="*/ 24 w 676"/>
                        <a:gd name="T15" fmla="*/ 414 h 414"/>
                        <a:gd name="T16" fmla="*/ 0 w 676"/>
                        <a:gd name="T17" fmla="*/ 379 h 414"/>
                        <a:gd name="T18" fmla="*/ 650 w 676"/>
                        <a:gd name="T19" fmla="*/ 0 h 4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6"/>
                        <a:gd name="T31" fmla="*/ 0 h 414"/>
                        <a:gd name="T32" fmla="*/ 676 w 676"/>
                        <a:gd name="T33" fmla="*/ 414 h 4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6" h="414">
                          <a:moveTo>
                            <a:pt x="650" y="0"/>
                          </a:moveTo>
                          <a:lnTo>
                            <a:pt x="652" y="0"/>
                          </a:lnTo>
                          <a:lnTo>
                            <a:pt x="658" y="2"/>
                          </a:lnTo>
                          <a:lnTo>
                            <a:pt x="665" y="4"/>
                          </a:lnTo>
                          <a:lnTo>
                            <a:pt x="671" y="11"/>
                          </a:lnTo>
                          <a:lnTo>
                            <a:pt x="676" y="21"/>
                          </a:lnTo>
                          <a:lnTo>
                            <a:pt x="676" y="34"/>
                          </a:lnTo>
                          <a:lnTo>
                            <a:pt x="24" y="414"/>
                          </a:lnTo>
                          <a:lnTo>
                            <a:pt x="0" y="379"/>
                          </a:lnTo>
                          <a:lnTo>
                            <a:pt x="650" y="0"/>
                          </a:lnTo>
                          <a:close/>
                        </a:path>
                      </a:pathLst>
                    </a:custGeom>
                    <a:solidFill>
                      <a:srgbClr val="FF8080"/>
                    </a:solidFill>
                    <a:ln w="0">
                      <a:solidFill>
                        <a:srgbClr val="FF8080"/>
                      </a:solidFill>
                      <a:round/>
                      <a:headEnd/>
                      <a:tailEnd/>
                    </a:ln>
                  </p:spPr>
                  <p:txBody>
                    <a:bodyPr/>
                    <a:lstStyle/>
                    <a:p>
                      <a:endParaRPr lang="en-US"/>
                    </a:p>
                  </p:txBody>
                </p:sp>
                <p:sp>
                  <p:nvSpPr>
                    <p:cNvPr id="172" name="Freeform 117"/>
                    <p:cNvSpPr>
                      <a:spLocks/>
                    </p:cNvSpPr>
                    <p:nvPr/>
                  </p:nvSpPr>
                  <p:spPr bwMode="auto">
                    <a:xfrm>
                      <a:off x="1597" y="1964"/>
                      <a:ext cx="671" cy="406"/>
                    </a:xfrm>
                    <a:custGeom>
                      <a:avLst/>
                      <a:gdLst>
                        <a:gd name="T0" fmla="*/ 649 w 671"/>
                        <a:gd name="T1" fmla="*/ 0 h 406"/>
                        <a:gd name="T2" fmla="*/ 649 w 671"/>
                        <a:gd name="T3" fmla="*/ 0 h 406"/>
                        <a:gd name="T4" fmla="*/ 651 w 671"/>
                        <a:gd name="T5" fmla="*/ 2 h 406"/>
                        <a:gd name="T6" fmla="*/ 655 w 671"/>
                        <a:gd name="T7" fmla="*/ 2 h 406"/>
                        <a:gd name="T8" fmla="*/ 658 w 671"/>
                        <a:gd name="T9" fmla="*/ 6 h 406"/>
                        <a:gd name="T10" fmla="*/ 662 w 671"/>
                        <a:gd name="T11" fmla="*/ 8 h 406"/>
                        <a:gd name="T12" fmla="*/ 666 w 671"/>
                        <a:gd name="T13" fmla="*/ 11 h 406"/>
                        <a:gd name="T14" fmla="*/ 670 w 671"/>
                        <a:gd name="T15" fmla="*/ 17 h 406"/>
                        <a:gd name="T16" fmla="*/ 671 w 671"/>
                        <a:gd name="T17" fmla="*/ 23 h 406"/>
                        <a:gd name="T18" fmla="*/ 671 w 671"/>
                        <a:gd name="T19" fmla="*/ 28 h 406"/>
                        <a:gd name="T20" fmla="*/ 19 w 671"/>
                        <a:gd name="T21" fmla="*/ 406 h 406"/>
                        <a:gd name="T22" fmla="*/ 0 w 671"/>
                        <a:gd name="T23" fmla="*/ 379 h 406"/>
                        <a:gd name="T24" fmla="*/ 649 w 671"/>
                        <a:gd name="T25" fmla="*/ 0 h 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71"/>
                        <a:gd name="T40" fmla="*/ 0 h 406"/>
                        <a:gd name="T41" fmla="*/ 671 w 671"/>
                        <a:gd name="T42" fmla="*/ 406 h 4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71" h="406">
                          <a:moveTo>
                            <a:pt x="649" y="0"/>
                          </a:moveTo>
                          <a:lnTo>
                            <a:pt x="649" y="0"/>
                          </a:lnTo>
                          <a:lnTo>
                            <a:pt x="651" y="2"/>
                          </a:lnTo>
                          <a:lnTo>
                            <a:pt x="655" y="2"/>
                          </a:lnTo>
                          <a:lnTo>
                            <a:pt x="658" y="6"/>
                          </a:lnTo>
                          <a:lnTo>
                            <a:pt x="662" y="8"/>
                          </a:lnTo>
                          <a:lnTo>
                            <a:pt x="666" y="11"/>
                          </a:lnTo>
                          <a:lnTo>
                            <a:pt x="670" y="17"/>
                          </a:lnTo>
                          <a:lnTo>
                            <a:pt x="671" y="23"/>
                          </a:lnTo>
                          <a:lnTo>
                            <a:pt x="671" y="28"/>
                          </a:lnTo>
                          <a:lnTo>
                            <a:pt x="19" y="406"/>
                          </a:lnTo>
                          <a:lnTo>
                            <a:pt x="0" y="379"/>
                          </a:lnTo>
                          <a:lnTo>
                            <a:pt x="649" y="0"/>
                          </a:lnTo>
                          <a:close/>
                        </a:path>
                      </a:pathLst>
                    </a:custGeom>
                    <a:solidFill>
                      <a:srgbClr val="FFAAAA"/>
                    </a:solidFill>
                    <a:ln w="0">
                      <a:solidFill>
                        <a:srgbClr val="FFAAAA"/>
                      </a:solidFill>
                      <a:round/>
                      <a:headEnd/>
                      <a:tailEnd/>
                    </a:ln>
                  </p:spPr>
                  <p:txBody>
                    <a:bodyPr/>
                    <a:lstStyle/>
                    <a:p>
                      <a:endParaRPr lang="en-US"/>
                    </a:p>
                  </p:txBody>
                </p:sp>
                <p:sp>
                  <p:nvSpPr>
                    <p:cNvPr id="173" name="Freeform 119"/>
                    <p:cNvSpPr>
                      <a:spLocks/>
                    </p:cNvSpPr>
                    <p:nvPr/>
                  </p:nvSpPr>
                  <p:spPr bwMode="auto">
                    <a:xfrm>
                      <a:off x="1621" y="1966"/>
                      <a:ext cx="646" cy="386"/>
                    </a:xfrm>
                    <a:custGeom>
                      <a:avLst/>
                      <a:gdLst>
                        <a:gd name="T0" fmla="*/ 646 w 646"/>
                        <a:gd name="T1" fmla="*/ 15 h 386"/>
                        <a:gd name="T2" fmla="*/ 8 w 646"/>
                        <a:gd name="T3" fmla="*/ 386 h 386"/>
                        <a:gd name="T4" fmla="*/ 0 w 646"/>
                        <a:gd name="T5" fmla="*/ 371 h 386"/>
                        <a:gd name="T6" fmla="*/ 633 w 646"/>
                        <a:gd name="T7" fmla="*/ 0 h 386"/>
                        <a:gd name="T8" fmla="*/ 646 w 646"/>
                        <a:gd name="T9" fmla="*/ 15 h 386"/>
                        <a:gd name="T10" fmla="*/ 0 60000 65536"/>
                        <a:gd name="T11" fmla="*/ 0 60000 65536"/>
                        <a:gd name="T12" fmla="*/ 0 60000 65536"/>
                        <a:gd name="T13" fmla="*/ 0 60000 65536"/>
                        <a:gd name="T14" fmla="*/ 0 60000 65536"/>
                        <a:gd name="T15" fmla="*/ 0 w 646"/>
                        <a:gd name="T16" fmla="*/ 0 h 386"/>
                        <a:gd name="T17" fmla="*/ 646 w 646"/>
                        <a:gd name="T18" fmla="*/ 386 h 386"/>
                      </a:gdLst>
                      <a:ahLst/>
                      <a:cxnLst>
                        <a:cxn ang="T10">
                          <a:pos x="T0" y="T1"/>
                        </a:cxn>
                        <a:cxn ang="T11">
                          <a:pos x="T2" y="T3"/>
                        </a:cxn>
                        <a:cxn ang="T12">
                          <a:pos x="T4" y="T5"/>
                        </a:cxn>
                        <a:cxn ang="T13">
                          <a:pos x="T6" y="T7"/>
                        </a:cxn>
                        <a:cxn ang="T14">
                          <a:pos x="T8" y="T9"/>
                        </a:cxn>
                      </a:cxnLst>
                      <a:rect l="T15" t="T16" r="T17" b="T18"/>
                      <a:pathLst>
                        <a:path w="646" h="386">
                          <a:moveTo>
                            <a:pt x="646" y="15"/>
                          </a:moveTo>
                          <a:lnTo>
                            <a:pt x="8" y="386"/>
                          </a:lnTo>
                          <a:lnTo>
                            <a:pt x="0" y="371"/>
                          </a:lnTo>
                          <a:lnTo>
                            <a:pt x="633" y="0"/>
                          </a:lnTo>
                          <a:lnTo>
                            <a:pt x="646" y="15"/>
                          </a:lnTo>
                          <a:close/>
                        </a:path>
                      </a:pathLst>
                    </a:custGeom>
                    <a:solidFill>
                      <a:srgbClr val="FFFFFF"/>
                    </a:solidFill>
                    <a:ln w="0">
                      <a:solidFill>
                        <a:srgbClr val="FFFFFF"/>
                      </a:solidFill>
                      <a:round/>
                      <a:headEnd/>
                      <a:tailEnd/>
                    </a:ln>
                  </p:spPr>
                  <p:txBody>
                    <a:bodyPr/>
                    <a:lstStyle/>
                    <a:p>
                      <a:endParaRPr lang="en-US"/>
                    </a:p>
                  </p:txBody>
                </p:sp>
                <p:sp>
                  <p:nvSpPr>
                    <p:cNvPr id="174" name="Freeform 120"/>
                    <p:cNvSpPr>
                      <a:spLocks/>
                    </p:cNvSpPr>
                    <p:nvPr/>
                  </p:nvSpPr>
                  <p:spPr bwMode="auto">
                    <a:xfrm>
                      <a:off x="1573" y="2331"/>
                      <a:ext cx="65" cy="69"/>
                    </a:xfrm>
                    <a:custGeom>
                      <a:avLst/>
                      <a:gdLst>
                        <a:gd name="T0" fmla="*/ 46 w 65"/>
                        <a:gd name="T1" fmla="*/ 65 h 69"/>
                        <a:gd name="T2" fmla="*/ 59 w 65"/>
                        <a:gd name="T3" fmla="*/ 54 h 69"/>
                        <a:gd name="T4" fmla="*/ 65 w 65"/>
                        <a:gd name="T5" fmla="*/ 39 h 69"/>
                        <a:gd name="T6" fmla="*/ 61 w 65"/>
                        <a:gd name="T7" fmla="*/ 21 h 69"/>
                        <a:gd name="T8" fmla="*/ 50 w 65"/>
                        <a:gd name="T9" fmla="*/ 8 h 69"/>
                        <a:gd name="T10" fmla="*/ 35 w 65"/>
                        <a:gd name="T11" fmla="*/ 0 h 69"/>
                        <a:gd name="T12" fmla="*/ 19 w 65"/>
                        <a:gd name="T13" fmla="*/ 2 h 69"/>
                        <a:gd name="T14" fmla="*/ 6 w 65"/>
                        <a:gd name="T15" fmla="*/ 13 h 69"/>
                        <a:gd name="T16" fmla="*/ 0 w 65"/>
                        <a:gd name="T17" fmla="*/ 30 h 69"/>
                        <a:gd name="T18" fmla="*/ 4 w 65"/>
                        <a:gd name="T19" fmla="*/ 47 h 69"/>
                        <a:gd name="T20" fmla="*/ 15 w 65"/>
                        <a:gd name="T21" fmla="*/ 62 h 69"/>
                        <a:gd name="T22" fmla="*/ 30 w 65"/>
                        <a:gd name="T23" fmla="*/ 69 h 69"/>
                        <a:gd name="T24" fmla="*/ 46 w 65"/>
                        <a:gd name="T25" fmla="*/ 65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9"/>
                        <a:gd name="T41" fmla="*/ 65 w 65"/>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9">
                          <a:moveTo>
                            <a:pt x="46" y="65"/>
                          </a:moveTo>
                          <a:lnTo>
                            <a:pt x="59" y="54"/>
                          </a:lnTo>
                          <a:lnTo>
                            <a:pt x="65" y="39"/>
                          </a:lnTo>
                          <a:lnTo>
                            <a:pt x="61" y="21"/>
                          </a:lnTo>
                          <a:lnTo>
                            <a:pt x="50" y="8"/>
                          </a:lnTo>
                          <a:lnTo>
                            <a:pt x="35" y="0"/>
                          </a:lnTo>
                          <a:lnTo>
                            <a:pt x="19" y="2"/>
                          </a:lnTo>
                          <a:lnTo>
                            <a:pt x="6" y="13"/>
                          </a:lnTo>
                          <a:lnTo>
                            <a:pt x="0" y="30"/>
                          </a:lnTo>
                          <a:lnTo>
                            <a:pt x="4" y="47"/>
                          </a:lnTo>
                          <a:lnTo>
                            <a:pt x="15" y="62"/>
                          </a:lnTo>
                          <a:lnTo>
                            <a:pt x="30" y="69"/>
                          </a:lnTo>
                          <a:lnTo>
                            <a:pt x="46" y="65"/>
                          </a:lnTo>
                          <a:close/>
                        </a:path>
                      </a:pathLst>
                    </a:custGeom>
                    <a:solidFill>
                      <a:srgbClr val="CC0000"/>
                    </a:solidFill>
                    <a:ln w="0">
                      <a:solidFill>
                        <a:srgbClr val="CC0000"/>
                      </a:solidFill>
                      <a:round/>
                      <a:headEnd/>
                      <a:tailEnd/>
                    </a:ln>
                  </p:spPr>
                  <p:txBody>
                    <a:bodyPr/>
                    <a:lstStyle/>
                    <a:p>
                      <a:endParaRPr lang="en-US"/>
                    </a:p>
                  </p:txBody>
                </p:sp>
                <p:sp>
                  <p:nvSpPr>
                    <p:cNvPr id="175" name="Freeform 121"/>
                    <p:cNvSpPr>
                      <a:spLocks/>
                    </p:cNvSpPr>
                    <p:nvPr/>
                  </p:nvSpPr>
                  <p:spPr bwMode="auto">
                    <a:xfrm>
                      <a:off x="1573" y="2331"/>
                      <a:ext cx="65" cy="69"/>
                    </a:xfrm>
                    <a:custGeom>
                      <a:avLst/>
                      <a:gdLst>
                        <a:gd name="T0" fmla="*/ 46 w 65"/>
                        <a:gd name="T1" fmla="*/ 65 h 69"/>
                        <a:gd name="T2" fmla="*/ 59 w 65"/>
                        <a:gd name="T3" fmla="*/ 54 h 69"/>
                        <a:gd name="T4" fmla="*/ 65 w 65"/>
                        <a:gd name="T5" fmla="*/ 39 h 69"/>
                        <a:gd name="T6" fmla="*/ 61 w 65"/>
                        <a:gd name="T7" fmla="*/ 21 h 69"/>
                        <a:gd name="T8" fmla="*/ 50 w 65"/>
                        <a:gd name="T9" fmla="*/ 8 h 69"/>
                        <a:gd name="T10" fmla="*/ 35 w 65"/>
                        <a:gd name="T11" fmla="*/ 0 h 69"/>
                        <a:gd name="T12" fmla="*/ 19 w 65"/>
                        <a:gd name="T13" fmla="*/ 2 h 69"/>
                        <a:gd name="T14" fmla="*/ 6 w 65"/>
                        <a:gd name="T15" fmla="*/ 13 h 69"/>
                        <a:gd name="T16" fmla="*/ 0 w 65"/>
                        <a:gd name="T17" fmla="*/ 30 h 69"/>
                        <a:gd name="T18" fmla="*/ 4 w 65"/>
                        <a:gd name="T19" fmla="*/ 47 h 69"/>
                        <a:gd name="T20" fmla="*/ 15 w 65"/>
                        <a:gd name="T21" fmla="*/ 62 h 69"/>
                        <a:gd name="T22" fmla="*/ 30 w 65"/>
                        <a:gd name="T23" fmla="*/ 69 h 69"/>
                        <a:gd name="T24" fmla="*/ 46 w 65"/>
                        <a:gd name="T25" fmla="*/ 65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9"/>
                        <a:gd name="T41" fmla="*/ 65 w 65"/>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9">
                          <a:moveTo>
                            <a:pt x="46" y="65"/>
                          </a:moveTo>
                          <a:lnTo>
                            <a:pt x="59" y="54"/>
                          </a:lnTo>
                          <a:lnTo>
                            <a:pt x="65" y="39"/>
                          </a:lnTo>
                          <a:lnTo>
                            <a:pt x="61" y="21"/>
                          </a:lnTo>
                          <a:lnTo>
                            <a:pt x="50" y="8"/>
                          </a:lnTo>
                          <a:lnTo>
                            <a:pt x="35" y="0"/>
                          </a:lnTo>
                          <a:lnTo>
                            <a:pt x="19" y="2"/>
                          </a:lnTo>
                          <a:lnTo>
                            <a:pt x="6" y="13"/>
                          </a:lnTo>
                          <a:lnTo>
                            <a:pt x="0" y="30"/>
                          </a:lnTo>
                          <a:lnTo>
                            <a:pt x="4" y="47"/>
                          </a:lnTo>
                          <a:lnTo>
                            <a:pt x="15" y="62"/>
                          </a:lnTo>
                          <a:lnTo>
                            <a:pt x="30" y="69"/>
                          </a:lnTo>
                          <a:lnTo>
                            <a:pt x="46" y="65"/>
                          </a:lnTo>
                        </a:path>
                      </a:pathLst>
                    </a:custGeom>
                    <a:noFill/>
                    <a:ln w="11113">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76" name="Line 122"/>
                    <p:cNvSpPr>
                      <a:spLocks noChangeShapeType="1"/>
                    </p:cNvSpPr>
                    <p:nvPr/>
                  </p:nvSpPr>
                  <p:spPr bwMode="auto">
                    <a:xfrm>
                      <a:off x="2061" y="2192"/>
                      <a:ext cx="11" cy="8"/>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7" name="Freeform 130"/>
                    <p:cNvSpPr>
                      <a:spLocks/>
                    </p:cNvSpPr>
                    <p:nvPr/>
                  </p:nvSpPr>
                  <p:spPr bwMode="auto">
                    <a:xfrm>
                      <a:off x="1108" y="2576"/>
                      <a:ext cx="72" cy="117"/>
                    </a:xfrm>
                    <a:custGeom>
                      <a:avLst/>
                      <a:gdLst>
                        <a:gd name="T0" fmla="*/ 72 w 72"/>
                        <a:gd name="T1" fmla="*/ 117 h 117"/>
                        <a:gd name="T2" fmla="*/ 72 w 72"/>
                        <a:gd name="T3" fmla="*/ 34 h 117"/>
                        <a:gd name="T4" fmla="*/ 0 w 72"/>
                        <a:gd name="T5" fmla="*/ 0 h 117"/>
                        <a:gd name="T6" fmla="*/ 0 w 72"/>
                        <a:gd name="T7" fmla="*/ 84 h 117"/>
                        <a:gd name="T8" fmla="*/ 72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72" y="117"/>
                          </a:moveTo>
                          <a:lnTo>
                            <a:pt x="72" y="34"/>
                          </a:lnTo>
                          <a:lnTo>
                            <a:pt x="0" y="0"/>
                          </a:lnTo>
                          <a:lnTo>
                            <a:pt x="0" y="84"/>
                          </a:lnTo>
                          <a:lnTo>
                            <a:pt x="72" y="117"/>
                          </a:lnTo>
                          <a:close/>
                        </a:path>
                      </a:pathLst>
                    </a:custGeom>
                    <a:solidFill>
                      <a:srgbClr val="00B200"/>
                    </a:solidFill>
                    <a:ln w="0">
                      <a:solidFill>
                        <a:srgbClr val="00B200"/>
                      </a:solidFill>
                      <a:round/>
                      <a:headEnd/>
                      <a:tailEnd/>
                    </a:ln>
                  </p:spPr>
                  <p:txBody>
                    <a:bodyPr/>
                    <a:lstStyle/>
                    <a:p>
                      <a:endParaRPr lang="en-US"/>
                    </a:p>
                  </p:txBody>
                </p:sp>
                <p:sp>
                  <p:nvSpPr>
                    <p:cNvPr id="178" name="Freeform 131"/>
                    <p:cNvSpPr>
                      <a:spLocks/>
                    </p:cNvSpPr>
                    <p:nvPr/>
                  </p:nvSpPr>
                  <p:spPr bwMode="auto">
                    <a:xfrm>
                      <a:off x="1180" y="2576"/>
                      <a:ext cx="70" cy="117"/>
                    </a:xfrm>
                    <a:custGeom>
                      <a:avLst/>
                      <a:gdLst>
                        <a:gd name="T0" fmla="*/ 0 w 70"/>
                        <a:gd name="T1" fmla="*/ 117 h 117"/>
                        <a:gd name="T2" fmla="*/ 0 w 70"/>
                        <a:gd name="T3" fmla="*/ 34 h 117"/>
                        <a:gd name="T4" fmla="*/ 70 w 70"/>
                        <a:gd name="T5" fmla="*/ 0 h 117"/>
                        <a:gd name="T6" fmla="*/ 70 w 70"/>
                        <a:gd name="T7" fmla="*/ 84 h 117"/>
                        <a:gd name="T8" fmla="*/ 0 w 70"/>
                        <a:gd name="T9" fmla="*/ 117 h 117"/>
                        <a:gd name="T10" fmla="*/ 0 60000 65536"/>
                        <a:gd name="T11" fmla="*/ 0 60000 65536"/>
                        <a:gd name="T12" fmla="*/ 0 60000 65536"/>
                        <a:gd name="T13" fmla="*/ 0 60000 65536"/>
                        <a:gd name="T14" fmla="*/ 0 60000 65536"/>
                        <a:gd name="T15" fmla="*/ 0 w 70"/>
                        <a:gd name="T16" fmla="*/ 0 h 117"/>
                        <a:gd name="T17" fmla="*/ 70 w 70"/>
                        <a:gd name="T18" fmla="*/ 117 h 117"/>
                      </a:gdLst>
                      <a:ahLst/>
                      <a:cxnLst>
                        <a:cxn ang="T10">
                          <a:pos x="T0" y="T1"/>
                        </a:cxn>
                        <a:cxn ang="T11">
                          <a:pos x="T2" y="T3"/>
                        </a:cxn>
                        <a:cxn ang="T12">
                          <a:pos x="T4" y="T5"/>
                        </a:cxn>
                        <a:cxn ang="T13">
                          <a:pos x="T6" y="T7"/>
                        </a:cxn>
                        <a:cxn ang="T14">
                          <a:pos x="T8" y="T9"/>
                        </a:cxn>
                      </a:cxnLst>
                      <a:rect l="T15" t="T16" r="T17" b="T18"/>
                      <a:pathLst>
                        <a:path w="70" h="117">
                          <a:moveTo>
                            <a:pt x="0" y="117"/>
                          </a:moveTo>
                          <a:lnTo>
                            <a:pt x="0" y="34"/>
                          </a:lnTo>
                          <a:lnTo>
                            <a:pt x="70" y="0"/>
                          </a:lnTo>
                          <a:lnTo>
                            <a:pt x="70" y="84"/>
                          </a:lnTo>
                          <a:lnTo>
                            <a:pt x="0" y="117"/>
                          </a:lnTo>
                          <a:close/>
                        </a:path>
                      </a:pathLst>
                    </a:custGeom>
                    <a:solidFill>
                      <a:srgbClr val="000000"/>
                    </a:solidFill>
                    <a:ln w="0">
                      <a:solidFill>
                        <a:srgbClr val="000000"/>
                      </a:solidFill>
                      <a:round/>
                      <a:headEnd/>
                      <a:tailEnd/>
                    </a:ln>
                  </p:spPr>
                  <p:txBody>
                    <a:bodyPr/>
                    <a:lstStyle/>
                    <a:p>
                      <a:endParaRPr lang="en-US"/>
                    </a:p>
                  </p:txBody>
                </p:sp>
                <p:sp>
                  <p:nvSpPr>
                    <p:cNvPr id="179" name="Line 132"/>
                    <p:cNvSpPr>
                      <a:spLocks noChangeShapeType="1"/>
                    </p:cNvSpPr>
                    <p:nvPr/>
                  </p:nvSpPr>
                  <p:spPr bwMode="auto">
                    <a:xfrm flipH="1">
                      <a:off x="1250" y="2552"/>
                      <a:ext cx="43" cy="24"/>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0" name="Freeform 133"/>
                    <p:cNvSpPr>
                      <a:spLocks/>
                    </p:cNvSpPr>
                    <p:nvPr/>
                  </p:nvSpPr>
                  <p:spPr bwMode="auto">
                    <a:xfrm>
                      <a:off x="1271" y="2285"/>
                      <a:ext cx="1075" cy="471"/>
                    </a:xfrm>
                    <a:custGeom>
                      <a:avLst/>
                      <a:gdLst>
                        <a:gd name="T0" fmla="*/ 1075 w 1075"/>
                        <a:gd name="T1" fmla="*/ 402 h 471"/>
                        <a:gd name="T2" fmla="*/ 981 w 1075"/>
                        <a:gd name="T3" fmla="*/ 295 h 471"/>
                        <a:gd name="T4" fmla="*/ 977 w 1075"/>
                        <a:gd name="T5" fmla="*/ 297 h 471"/>
                        <a:gd name="T6" fmla="*/ 966 w 1075"/>
                        <a:gd name="T7" fmla="*/ 304 h 471"/>
                        <a:gd name="T8" fmla="*/ 949 w 1075"/>
                        <a:gd name="T9" fmla="*/ 315 h 471"/>
                        <a:gd name="T10" fmla="*/ 925 w 1075"/>
                        <a:gd name="T11" fmla="*/ 330 h 471"/>
                        <a:gd name="T12" fmla="*/ 897 w 1075"/>
                        <a:gd name="T13" fmla="*/ 347 h 471"/>
                        <a:gd name="T14" fmla="*/ 866 w 1075"/>
                        <a:gd name="T15" fmla="*/ 365 h 471"/>
                        <a:gd name="T16" fmla="*/ 829 w 1075"/>
                        <a:gd name="T17" fmla="*/ 384 h 471"/>
                        <a:gd name="T18" fmla="*/ 790 w 1075"/>
                        <a:gd name="T19" fmla="*/ 402 h 471"/>
                        <a:gd name="T20" fmla="*/ 749 w 1075"/>
                        <a:gd name="T21" fmla="*/ 419 h 471"/>
                        <a:gd name="T22" fmla="*/ 708 w 1075"/>
                        <a:gd name="T23" fmla="*/ 436 h 471"/>
                        <a:gd name="T24" fmla="*/ 665 w 1075"/>
                        <a:gd name="T25" fmla="*/ 449 h 471"/>
                        <a:gd name="T26" fmla="*/ 662 w 1075"/>
                        <a:gd name="T27" fmla="*/ 451 h 471"/>
                        <a:gd name="T28" fmla="*/ 653 w 1075"/>
                        <a:gd name="T29" fmla="*/ 453 h 471"/>
                        <a:gd name="T30" fmla="*/ 638 w 1075"/>
                        <a:gd name="T31" fmla="*/ 456 h 471"/>
                        <a:gd name="T32" fmla="*/ 615 w 1075"/>
                        <a:gd name="T33" fmla="*/ 462 h 471"/>
                        <a:gd name="T34" fmla="*/ 586 w 1075"/>
                        <a:gd name="T35" fmla="*/ 466 h 471"/>
                        <a:gd name="T36" fmla="*/ 549 w 1075"/>
                        <a:gd name="T37" fmla="*/ 469 h 471"/>
                        <a:gd name="T38" fmla="*/ 502 w 1075"/>
                        <a:gd name="T39" fmla="*/ 471 h 471"/>
                        <a:gd name="T40" fmla="*/ 447 w 1075"/>
                        <a:gd name="T41" fmla="*/ 471 h 471"/>
                        <a:gd name="T42" fmla="*/ 380 w 1075"/>
                        <a:gd name="T43" fmla="*/ 469 h 471"/>
                        <a:gd name="T44" fmla="*/ 304 w 1075"/>
                        <a:gd name="T45" fmla="*/ 464 h 471"/>
                        <a:gd name="T46" fmla="*/ 298 w 1075"/>
                        <a:gd name="T47" fmla="*/ 462 h 471"/>
                        <a:gd name="T48" fmla="*/ 280 w 1075"/>
                        <a:gd name="T49" fmla="*/ 460 h 471"/>
                        <a:gd name="T50" fmla="*/ 254 w 1075"/>
                        <a:gd name="T51" fmla="*/ 454 h 471"/>
                        <a:gd name="T52" fmla="*/ 222 w 1075"/>
                        <a:gd name="T53" fmla="*/ 445 h 471"/>
                        <a:gd name="T54" fmla="*/ 185 w 1075"/>
                        <a:gd name="T55" fmla="*/ 434 h 471"/>
                        <a:gd name="T56" fmla="*/ 146 w 1075"/>
                        <a:gd name="T57" fmla="*/ 417 h 471"/>
                        <a:gd name="T58" fmla="*/ 107 w 1075"/>
                        <a:gd name="T59" fmla="*/ 395 h 471"/>
                        <a:gd name="T60" fmla="*/ 70 w 1075"/>
                        <a:gd name="T61" fmla="*/ 367 h 471"/>
                        <a:gd name="T62" fmla="*/ 39 w 1075"/>
                        <a:gd name="T63" fmla="*/ 332 h 471"/>
                        <a:gd name="T64" fmla="*/ 37 w 1075"/>
                        <a:gd name="T65" fmla="*/ 330 h 471"/>
                        <a:gd name="T66" fmla="*/ 31 w 1075"/>
                        <a:gd name="T67" fmla="*/ 321 h 471"/>
                        <a:gd name="T68" fmla="*/ 22 w 1075"/>
                        <a:gd name="T69" fmla="*/ 308 h 471"/>
                        <a:gd name="T70" fmla="*/ 15 w 1075"/>
                        <a:gd name="T71" fmla="*/ 291 h 471"/>
                        <a:gd name="T72" fmla="*/ 5 w 1075"/>
                        <a:gd name="T73" fmla="*/ 269 h 471"/>
                        <a:gd name="T74" fmla="*/ 2 w 1075"/>
                        <a:gd name="T75" fmla="*/ 243 h 471"/>
                        <a:gd name="T76" fmla="*/ 0 w 1075"/>
                        <a:gd name="T77" fmla="*/ 215 h 471"/>
                        <a:gd name="T78" fmla="*/ 4 w 1075"/>
                        <a:gd name="T79" fmla="*/ 186 h 471"/>
                        <a:gd name="T80" fmla="*/ 16 w 1075"/>
                        <a:gd name="T81" fmla="*/ 152 h 471"/>
                        <a:gd name="T82" fmla="*/ 37 w 1075"/>
                        <a:gd name="T83" fmla="*/ 119 h 471"/>
                        <a:gd name="T84" fmla="*/ 68 w 1075"/>
                        <a:gd name="T85" fmla="*/ 84 h 471"/>
                        <a:gd name="T86" fmla="*/ 70 w 1075"/>
                        <a:gd name="T87" fmla="*/ 82 h 471"/>
                        <a:gd name="T88" fmla="*/ 80 w 1075"/>
                        <a:gd name="T89" fmla="*/ 72 h 471"/>
                        <a:gd name="T90" fmla="*/ 93 w 1075"/>
                        <a:gd name="T91" fmla="*/ 59 h 471"/>
                        <a:gd name="T92" fmla="*/ 115 w 1075"/>
                        <a:gd name="T93" fmla="*/ 43 h 471"/>
                        <a:gd name="T94" fmla="*/ 144 w 1075"/>
                        <a:gd name="T95" fmla="*/ 22 h 471"/>
                        <a:gd name="T96" fmla="*/ 182 w 1075"/>
                        <a:gd name="T97" fmla="*/ 0 h 471"/>
                        <a:gd name="T98" fmla="*/ 322 w 1075"/>
                        <a:gd name="T99" fmla="*/ 85 h 4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75"/>
                        <a:gd name="T151" fmla="*/ 0 h 471"/>
                        <a:gd name="T152" fmla="*/ 1075 w 1075"/>
                        <a:gd name="T153" fmla="*/ 471 h 47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75" h="471">
                          <a:moveTo>
                            <a:pt x="1075" y="402"/>
                          </a:moveTo>
                          <a:lnTo>
                            <a:pt x="981" y="295"/>
                          </a:lnTo>
                          <a:lnTo>
                            <a:pt x="977" y="297"/>
                          </a:lnTo>
                          <a:lnTo>
                            <a:pt x="966" y="304"/>
                          </a:lnTo>
                          <a:lnTo>
                            <a:pt x="949" y="315"/>
                          </a:lnTo>
                          <a:lnTo>
                            <a:pt x="925" y="330"/>
                          </a:lnTo>
                          <a:lnTo>
                            <a:pt x="897" y="347"/>
                          </a:lnTo>
                          <a:lnTo>
                            <a:pt x="866" y="365"/>
                          </a:lnTo>
                          <a:lnTo>
                            <a:pt x="829" y="384"/>
                          </a:lnTo>
                          <a:lnTo>
                            <a:pt x="790" y="402"/>
                          </a:lnTo>
                          <a:lnTo>
                            <a:pt x="749" y="419"/>
                          </a:lnTo>
                          <a:lnTo>
                            <a:pt x="708" y="436"/>
                          </a:lnTo>
                          <a:lnTo>
                            <a:pt x="665" y="449"/>
                          </a:lnTo>
                          <a:lnTo>
                            <a:pt x="662" y="451"/>
                          </a:lnTo>
                          <a:lnTo>
                            <a:pt x="653" y="453"/>
                          </a:lnTo>
                          <a:lnTo>
                            <a:pt x="638" y="456"/>
                          </a:lnTo>
                          <a:lnTo>
                            <a:pt x="615" y="462"/>
                          </a:lnTo>
                          <a:lnTo>
                            <a:pt x="586" y="466"/>
                          </a:lnTo>
                          <a:lnTo>
                            <a:pt x="549" y="469"/>
                          </a:lnTo>
                          <a:lnTo>
                            <a:pt x="502" y="471"/>
                          </a:lnTo>
                          <a:lnTo>
                            <a:pt x="447" y="471"/>
                          </a:lnTo>
                          <a:lnTo>
                            <a:pt x="380" y="469"/>
                          </a:lnTo>
                          <a:lnTo>
                            <a:pt x="304" y="464"/>
                          </a:lnTo>
                          <a:lnTo>
                            <a:pt x="298" y="462"/>
                          </a:lnTo>
                          <a:lnTo>
                            <a:pt x="280" y="460"/>
                          </a:lnTo>
                          <a:lnTo>
                            <a:pt x="254" y="454"/>
                          </a:lnTo>
                          <a:lnTo>
                            <a:pt x="222" y="445"/>
                          </a:lnTo>
                          <a:lnTo>
                            <a:pt x="185" y="434"/>
                          </a:lnTo>
                          <a:lnTo>
                            <a:pt x="146" y="417"/>
                          </a:lnTo>
                          <a:lnTo>
                            <a:pt x="107" y="395"/>
                          </a:lnTo>
                          <a:lnTo>
                            <a:pt x="70" y="367"/>
                          </a:lnTo>
                          <a:lnTo>
                            <a:pt x="39" y="332"/>
                          </a:lnTo>
                          <a:lnTo>
                            <a:pt x="37" y="330"/>
                          </a:lnTo>
                          <a:lnTo>
                            <a:pt x="31" y="321"/>
                          </a:lnTo>
                          <a:lnTo>
                            <a:pt x="22" y="308"/>
                          </a:lnTo>
                          <a:lnTo>
                            <a:pt x="15" y="291"/>
                          </a:lnTo>
                          <a:lnTo>
                            <a:pt x="5" y="269"/>
                          </a:lnTo>
                          <a:lnTo>
                            <a:pt x="2" y="243"/>
                          </a:lnTo>
                          <a:lnTo>
                            <a:pt x="0" y="215"/>
                          </a:lnTo>
                          <a:lnTo>
                            <a:pt x="4" y="186"/>
                          </a:lnTo>
                          <a:lnTo>
                            <a:pt x="16" y="152"/>
                          </a:lnTo>
                          <a:lnTo>
                            <a:pt x="37" y="119"/>
                          </a:lnTo>
                          <a:lnTo>
                            <a:pt x="68" y="84"/>
                          </a:lnTo>
                          <a:lnTo>
                            <a:pt x="70" y="82"/>
                          </a:lnTo>
                          <a:lnTo>
                            <a:pt x="80" y="72"/>
                          </a:lnTo>
                          <a:lnTo>
                            <a:pt x="93" y="59"/>
                          </a:lnTo>
                          <a:lnTo>
                            <a:pt x="115" y="43"/>
                          </a:lnTo>
                          <a:lnTo>
                            <a:pt x="144" y="22"/>
                          </a:lnTo>
                          <a:lnTo>
                            <a:pt x="182" y="0"/>
                          </a:lnTo>
                          <a:lnTo>
                            <a:pt x="322" y="85"/>
                          </a:lnTo>
                        </a:path>
                      </a:pathLst>
                    </a:custGeom>
                    <a:noFill/>
                    <a:ln w="11113">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81" name="Freeform 134"/>
                    <p:cNvSpPr>
                      <a:spLocks/>
                    </p:cNvSpPr>
                    <p:nvPr/>
                  </p:nvSpPr>
                  <p:spPr bwMode="auto">
                    <a:xfrm>
                      <a:off x="1276" y="2349"/>
                      <a:ext cx="1075" cy="469"/>
                    </a:xfrm>
                    <a:custGeom>
                      <a:avLst/>
                      <a:gdLst>
                        <a:gd name="T0" fmla="*/ 1075 w 1075"/>
                        <a:gd name="T1" fmla="*/ 354 h 469"/>
                        <a:gd name="T2" fmla="*/ 981 w 1075"/>
                        <a:gd name="T3" fmla="*/ 293 h 469"/>
                        <a:gd name="T4" fmla="*/ 977 w 1075"/>
                        <a:gd name="T5" fmla="*/ 295 h 469"/>
                        <a:gd name="T6" fmla="*/ 966 w 1075"/>
                        <a:gd name="T7" fmla="*/ 303 h 469"/>
                        <a:gd name="T8" fmla="*/ 949 w 1075"/>
                        <a:gd name="T9" fmla="*/ 314 h 469"/>
                        <a:gd name="T10" fmla="*/ 925 w 1075"/>
                        <a:gd name="T11" fmla="*/ 328 h 469"/>
                        <a:gd name="T12" fmla="*/ 897 w 1075"/>
                        <a:gd name="T13" fmla="*/ 345 h 469"/>
                        <a:gd name="T14" fmla="*/ 866 w 1075"/>
                        <a:gd name="T15" fmla="*/ 364 h 469"/>
                        <a:gd name="T16" fmla="*/ 829 w 1075"/>
                        <a:gd name="T17" fmla="*/ 382 h 469"/>
                        <a:gd name="T18" fmla="*/ 790 w 1075"/>
                        <a:gd name="T19" fmla="*/ 401 h 469"/>
                        <a:gd name="T20" fmla="*/ 749 w 1075"/>
                        <a:gd name="T21" fmla="*/ 419 h 469"/>
                        <a:gd name="T22" fmla="*/ 708 w 1075"/>
                        <a:gd name="T23" fmla="*/ 434 h 469"/>
                        <a:gd name="T24" fmla="*/ 665 w 1075"/>
                        <a:gd name="T25" fmla="*/ 447 h 469"/>
                        <a:gd name="T26" fmla="*/ 662 w 1075"/>
                        <a:gd name="T27" fmla="*/ 449 h 469"/>
                        <a:gd name="T28" fmla="*/ 653 w 1075"/>
                        <a:gd name="T29" fmla="*/ 451 h 469"/>
                        <a:gd name="T30" fmla="*/ 638 w 1075"/>
                        <a:gd name="T31" fmla="*/ 456 h 469"/>
                        <a:gd name="T32" fmla="*/ 615 w 1075"/>
                        <a:gd name="T33" fmla="*/ 460 h 469"/>
                        <a:gd name="T34" fmla="*/ 586 w 1075"/>
                        <a:gd name="T35" fmla="*/ 464 h 469"/>
                        <a:gd name="T36" fmla="*/ 549 w 1075"/>
                        <a:gd name="T37" fmla="*/ 468 h 469"/>
                        <a:gd name="T38" fmla="*/ 502 w 1075"/>
                        <a:gd name="T39" fmla="*/ 469 h 469"/>
                        <a:gd name="T40" fmla="*/ 447 w 1075"/>
                        <a:gd name="T41" fmla="*/ 469 h 469"/>
                        <a:gd name="T42" fmla="*/ 380 w 1075"/>
                        <a:gd name="T43" fmla="*/ 468 h 469"/>
                        <a:gd name="T44" fmla="*/ 304 w 1075"/>
                        <a:gd name="T45" fmla="*/ 462 h 469"/>
                        <a:gd name="T46" fmla="*/ 298 w 1075"/>
                        <a:gd name="T47" fmla="*/ 462 h 469"/>
                        <a:gd name="T48" fmla="*/ 280 w 1075"/>
                        <a:gd name="T49" fmla="*/ 458 h 469"/>
                        <a:gd name="T50" fmla="*/ 254 w 1075"/>
                        <a:gd name="T51" fmla="*/ 453 h 469"/>
                        <a:gd name="T52" fmla="*/ 222 w 1075"/>
                        <a:gd name="T53" fmla="*/ 445 h 469"/>
                        <a:gd name="T54" fmla="*/ 185 w 1075"/>
                        <a:gd name="T55" fmla="*/ 432 h 469"/>
                        <a:gd name="T56" fmla="*/ 146 w 1075"/>
                        <a:gd name="T57" fmla="*/ 416 h 469"/>
                        <a:gd name="T58" fmla="*/ 107 w 1075"/>
                        <a:gd name="T59" fmla="*/ 393 h 469"/>
                        <a:gd name="T60" fmla="*/ 70 w 1075"/>
                        <a:gd name="T61" fmla="*/ 366 h 469"/>
                        <a:gd name="T62" fmla="*/ 39 w 1075"/>
                        <a:gd name="T63" fmla="*/ 332 h 469"/>
                        <a:gd name="T64" fmla="*/ 37 w 1075"/>
                        <a:gd name="T65" fmla="*/ 328 h 469"/>
                        <a:gd name="T66" fmla="*/ 31 w 1075"/>
                        <a:gd name="T67" fmla="*/ 321 h 469"/>
                        <a:gd name="T68" fmla="*/ 22 w 1075"/>
                        <a:gd name="T69" fmla="*/ 306 h 469"/>
                        <a:gd name="T70" fmla="*/ 15 w 1075"/>
                        <a:gd name="T71" fmla="*/ 290 h 469"/>
                        <a:gd name="T72" fmla="*/ 5 w 1075"/>
                        <a:gd name="T73" fmla="*/ 267 h 469"/>
                        <a:gd name="T74" fmla="*/ 2 w 1075"/>
                        <a:gd name="T75" fmla="*/ 243 h 469"/>
                        <a:gd name="T76" fmla="*/ 0 w 1075"/>
                        <a:gd name="T77" fmla="*/ 215 h 469"/>
                        <a:gd name="T78" fmla="*/ 4 w 1075"/>
                        <a:gd name="T79" fmla="*/ 184 h 469"/>
                        <a:gd name="T80" fmla="*/ 16 w 1075"/>
                        <a:gd name="T81" fmla="*/ 152 h 469"/>
                        <a:gd name="T82" fmla="*/ 37 w 1075"/>
                        <a:gd name="T83" fmla="*/ 117 h 469"/>
                        <a:gd name="T84" fmla="*/ 68 w 1075"/>
                        <a:gd name="T85" fmla="*/ 84 h 469"/>
                        <a:gd name="T86" fmla="*/ 70 w 1075"/>
                        <a:gd name="T87" fmla="*/ 80 h 469"/>
                        <a:gd name="T88" fmla="*/ 80 w 1075"/>
                        <a:gd name="T89" fmla="*/ 73 h 469"/>
                        <a:gd name="T90" fmla="*/ 93 w 1075"/>
                        <a:gd name="T91" fmla="*/ 60 h 469"/>
                        <a:gd name="T92" fmla="*/ 115 w 1075"/>
                        <a:gd name="T93" fmla="*/ 41 h 469"/>
                        <a:gd name="T94" fmla="*/ 144 w 1075"/>
                        <a:gd name="T95" fmla="*/ 23 h 469"/>
                        <a:gd name="T96" fmla="*/ 182 w 1075"/>
                        <a:gd name="T97" fmla="*/ 0 h 469"/>
                        <a:gd name="T98" fmla="*/ 315 w 1075"/>
                        <a:gd name="T99" fmla="*/ 37 h 4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75"/>
                        <a:gd name="T151" fmla="*/ 0 h 469"/>
                        <a:gd name="T152" fmla="*/ 1075 w 1075"/>
                        <a:gd name="T153" fmla="*/ 469 h 4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75" h="469">
                          <a:moveTo>
                            <a:pt x="1075" y="354"/>
                          </a:moveTo>
                          <a:lnTo>
                            <a:pt x="981" y="293"/>
                          </a:lnTo>
                          <a:lnTo>
                            <a:pt x="977" y="295"/>
                          </a:lnTo>
                          <a:lnTo>
                            <a:pt x="966" y="303"/>
                          </a:lnTo>
                          <a:lnTo>
                            <a:pt x="949" y="314"/>
                          </a:lnTo>
                          <a:lnTo>
                            <a:pt x="925" y="328"/>
                          </a:lnTo>
                          <a:lnTo>
                            <a:pt x="897" y="345"/>
                          </a:lnTo>
                          <a:lnTo>
                            <a:pt x="866" y="364"/>
                          </a:lnTo>
                          <a:lnTo>
                            <a:pt x="829" y="382"/>
                          </a:lnTo>
                          <a:lnTo>
                            <a:pt x="790" y="401"/>
                          </a:lnTo>
                          <a:lnTo>
                            <a:pt x="749" y="419"/>
                          </a:lnTo>
                          <a:lnTo>
                            <a:pt x="708" y="434"/>
                          </a:lnTo>
                          <a:lnTo>
                            <a:pt x="665" y="447"/>
                          </a:lnTo>
                          <a:lnTo>
                            <a:pt x="662" y="449"/>
                          </a:lnTo>
                          <a:lnTo>
                            <a:pt x="653" y="451"/>
                          </a:lnTo>
                          <a:lnTo>
                            <a:pt x="638" y="456"/>
                          </a:lnTo>
                          <a:lnTo>
                            <a:pt x="615" y="460"/>
                          </a:lnTo>
                          <a:lnTo>
                            <a:pt x="586" y="464"/>
                          </a:lnTo>
                          <a:lnTo>
                            <a:pt x="549" y="468"/>
                          </a:lnTo>
                          <a:lnTo>
                            <a:pt x="502" y="469"/>
                          </a:lnTo>
                          <a:lnTo>
                            <a:pt x="447" y="469"/>
                          </a:lnTo>
                          <a:lnTo>
                            <a:pt x="380" y="468"/>
                          </a:lnTo>
                          <a:lnTo>
                            <a:pt x="304" y="462"/>
                          </a:lnTo>
                          <a:lnTo>
                            <a:pt x="298" y="462"/>
                          </a:lnTo>
                          <a:lnTo>
                            <a:pt x="280" y="458"/>
                          </a:lnTo>
                          <a:lnTo>
                            <a:pt x="254" y="453"/>
                          </a:lnTo>
                          <a:lnTo>
                            <a:pt x="222" y="445"/>
                          </a:lnTo>
                          <a:lnTo>
                            <a:pt x="185" y="432"/>
                          </a:lnTo>
                          <a:lnTo>
                            <a:pt x="146" y="416"/>
                          </a:lnTo>
                          <a:lnTo>
                            <a:pt x="107" y="393"/>
                          </a:lnTo>
                          <a:lnTo>
                            <a:pt x="70" y="366"/>
                          </a:lnTo>
                          <a:lnTo>
                            <a:pt x="39" y="332"/>
                          </a:lnTo>
                          <a:lnTo>
                            <a:pt x="37" y="328"/>
                          </a:lnTo>
                          <a:lnTo>
                            <a:pt x="31" y="321"/>
                          </a:lnTo>
                          <a:lnTo>
                            <a:pt x="22" y="306"/>
                          </a:lnTo>
                          <a:lnTo>
                            <a:pt x="15" y="290"/>
                          </a:lnTo>
                          <a:lnTo>
                            <a:pt x="5" y="267"/>
                          </a:lnTo>
                          <a:lnTo>
                            <a:pt x="2" y="243"/>
                          </a:lnTo>
                          <a:lnTo>
                            <a:pt x="0" y="215"/>
                          </a:lnTo>
                          <a:lnTo>
                            <a:pt x="4" y="184"/>
                          </a:lnTo>
                          <a:lnTo>
                            <a:pt x="16" y="152"/>
                          </a:lnTo>
                          <a:lnTo>
                            <a:pt x="37" y="117"/>
                          </a:lnTo>
                          <a:lnTo>
                            <a:pt x="68" y="84"/>
                          </a:lnTo>
                          <a:lnTo>
                            <a:pt x="70" y="80"/>
                          </a:lnTo>
                          <a:lnTo>
                            <a:pt x="80" y="73"/>
                          </a:lnTo>
                          <a:lnTo>
                            <a:pt x="93" y="60"/>
                          </a:lnTo>
                          <a:lnTo>
                            <a:pt x="115" y="41"/>
                          </a:lnTo>
                          <a:lnTo>
                            <a:pt x="144" y="23"/>
                          </a:lnTo>
                          <a:lnTo>
                            <a:pt x="182" y="0"/>
                          </a:lnTo>
                          <a:lnTo>
                            <a:pt x="315" y="37"/>
                          </a:lnTo>
                        </a:path>
                      </a:pathLst>
                    </a:custGeom>
                    <a:noFill/>
                    <a:ln w="11113">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82" name="Freeform 136"/>
                    <p:cNvSpPr>
                      <a:spLocks/>
                    </p:cNvSpPr>
                    <p:nvPr/>
                  </p:nvSpPr>
                  <p:spPr bwMode="auto">
                    <a:xfrm>
                      <a:off x="2100" y="2572"/>
                      <a:ext cx="44" cy="58"/>
                    </a:xfrm>
                    <a:custGeom>
                      <a:avLst/>
                      <a:gdLst>
                        <a:gd name="T0" fmla="*/ 44 w 44"/>
                        <a:gd name="T1" fmla="*/ 0 h 58"/>
                        <a:gd name="T2" fmla="*/ 0 w 44"/>
                        <a:gd name="T3" fmla="*/ 25 h 58"/>
                        <a:gd name="T4" fmla="*/ 0 w 44"/>
                        <a:gd name="T5" fmla="*/ 58 h 58"/>
                        <a:gd name="T6" fmla="*/ 44 w 44"/>
                        <a:gd name="T7" fmla="*/ 34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5"/>
                          </a:lnTo>
                          <a:lnTo>
                            <a:pt x="0" y="58"/>
                          </a:lnTo>
                          <a:lnTo>
                            <a:pt x="44" y="34"/>
                          </a:lnTo>
                          <a:lnTo>
                            <a:pt x="44" y="0"/>
                          </a:lnTo>
                          <a:close/>
                        </a:path>
                      </a:pathLst>
                    </a:custGeom>
                    <a:solidFill>
                      <a:srgbClr val="000000"/>
                    </a:solidFill>
                    <a:ln w="0">
                      <a:solidFill>
                        <a:srgbClr val="000000"/>
                      </a:solidFill>
                      <a:round/>
                      <a:headEnd/>
                      <a:tailEnd/>
                    </a:ln>
                  </p:spPr>
                  <p:txBody>
                    <a:bodyPr/>
                    <a:lstStyle/>
                    <a:p>
                      <a:endParaRPr lang="en-US"/>
                    </a:p>
                  </p:txBody>
                </p:sp>
                <p:sp>
                  <p:nvSpPr>
                    <p:cNvPr id="183" name="Freeform 137"/>
                    <p:cNvSpPr>
                      <a:spLocks/>
                    </p:cNvSpPr>
                    <p:nvPr/>
                  </p:nvSpPr>
                  <p:spPr bwMode="auto">
                    <a:xfrm>
                      <a:off x="2100" y="2572"/>
                      <a:ext cx="44" cy="58"/>
                    </a:xfrm>
                    <a:custGeom>
                      <a:avLst/>
                      <a:gdLst>
                        <a:gd name="T0" fmla="*/ 44 w 44"/>
                        <a:gd name="T1" fmla="*/ 0 h 58"/>
                        <a:gd name="T2" fmla="*/ 0 w 44"/>
                        <a:gd name="T3" fmla="*/ 25 h 58"/>
                        <a:gd name="T4" fmla="*/ 0 w 44"/>
                        <a:gd name="T5" fmla="*/ 58 h 58"/>
                        <a:gd name="T6" fmla="*/ 44 w 44"/>
                        <a:gd name="T7" fmla="*/ 34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5"/>
                          </a:lnTo>
                          <a:lnTo>
                            <a:pt x="0" y="58"/>
                          </a:lnTo>
                          <a:lnTo>
                            <a:pt x="44" y="34"/>
                          </a:lnTo>
                          <a:lnTo>
                            <a:pt x="44" y="0"/>
                          </a:lnTo>
                        </a:path>
                      </a:pathLst>
                    </a:custGeom>
                    <a:noFill/>
                    <a:ln w="635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84" name="Freeform 138"/>
                    <p:cNvSpPr>
                      <a:spLocks/>
                    </p:cNvSpPr>
                    <p:nvPr/>
                  </p:nvSpPr>
                  <p:spPr bwMode="auto">
                    <a:xfrm>
                      <a:off x="2100" y="2632"/>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close/>
                        </a:path>
                      </a:pathLst>
                    </a:custGeom>
                    <a:solidFill>
                      <a:srgbClr val="000000"/>
                    </a:solidFill>
                    <a:ln w="0">
                      <a:solidFill>
                        <a:srgbClr val="000000"/>
                      </a:solidFill>
                      <a:round/>
                      <a:headEnd/>
                      <a:tailEnd/>
                    </a:ln>
                  </p:spPr>
                  <p:txBody>
                    <a:bodyPr/>
                    <a:lstStyle/>
                    <a:p>
                      <a:endParaRPr lang="en-US"/>
                    </a:p>
                  </p:txBody>
                </p:sp>
                <p:sp>
                  <p:nvSpPr>
                    <p:cNvPr id="185" name="Freeform 139"/>
                    <p:cNvSpPr>
                      <a:spLocks/>
                    </p:cNvSpPr>
                    <p:nvPr/>
                  </p:nvSpPr>
                  <p:spPr bwMode="auto">
                    <a:xfrm>
                      <a:off x="2100" y="2632"/>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path>
                      </a:pathLst>
                    </a:custGeom>
                    <a:noFill/>
                    <a:ln w="635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86" name="Freeform 140"/>
                    <p:cNvSpPr>
                      <a:spLocks/>
                    </p:cNvSpPr>
                    <p:nvPr/>
                  </p:nvSpPr>
                  <p:spPr bwMode="auto">
                    <a:xfrm>
                      <a:off x="2100" y="2680"/>
                      <a:ext cx="44" cy="58"/>
                    </a:xfrm>
                    <a:custGeom>
                      <a:avLst/>
                      <a:gdLst>
                        <a:gd name="T0" fmla="*/ 44 w 44"/>
                        <a:gd name="T1" fmla="*/ 0 h 58"/>
                        <a:gd name="T2" fmla="*/ 0 w 44"/>
                        <a:gd name="T3" fmla="*/ 24 h 58"/>
                        <a:gd name="T4" fmla="*/ 0 w 44"/>
                        <a:gd name="T5" fmla="*/ 58 h 58"/>
                        <a:gd name="T6" fmla="*/ 44 w 44"/>
                        <a:gd name="T7" fmla="*/ 33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4"/>
                          </a:lnTo>
                          <a:lnTo>
                            <a:pt x="0" y="58"/>
                          </a:lnTo>
                          <a:lnTo>
                            <a:pt x="44" y="33"/>
                          </a:lnTo>
                          <a:lnTo>
                            <a:pt x="44" y="0"/>
                          </a:lnTo>
                          <a:close/>
                        </a:path>
                      </a:pathLst>
                    </a:custGeom>
                    <a:solidFill>
                      <a:srgbClr val="000000"/>
                    </a:solidFill>
                    <a:ln w="0">
                      <a:solidFill>
                        <a:srgbClr val="000000"/>
                      </a:solidFill>
                      <a:round/>
                      <a:headEnd/>
                      <a:tailEnd/>
                    </a:ln>
                  </p:spPr>
                  <p:txBody>
                    <a:bodyPr/>
                    <a:lstStyle/>
                    <a:p>
                      <a:endParaRPr lang="en-US"/>
                    </a:p>
                  </p:txBody>
                </p:sp>
                <p:sp>
                  <p:nvSpPr>
                    <p:cNvPr id="187" name="Freeform 141"/>
                    <p:cNvSpPr>
                      <a:spLocks/>
                    </p:cNvSpPr>
                    <p:nvPr/>
                  </p:nvSpPr>
                  <p:spPr bwMode="auto">
                    <a:xfrm>
                      <a:off x="2100" y="2680"/>
                      <a:ext cx="44" cy="58"/>
                    </a:xfrm>
                    <a:custGeom>
                      <a:avLst/>
                      <a:gdLst>
                        <a:gd name="T0" fmla="*/ 44 w 44"/>
                        <a:gd name="T1" fmla="*/ 0 h 58"/>
                        <a:gd name="T2" fmla="*/ 0 w 44"/>
                        <a:gd name="T3" fmla="*/ 24 h 58"/>
                        <a:gd name="T4" fmla="*/ 0 w 44"/>
                        <a:gd name="T5" fmla="*/ 58 h 58"/>
                        <a:gd name="T6" fmla="*/ 44 w 44"/>
                        <a:gd name="T7" fmla="*/ 33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4"/>
                          </a:lnTo>
                          <a:lnTo>
                            <a:pt x="0" y="58"/>
                          </a:lnTo>
                          <a:lnTo>
                            <a:pt x="44" y="33"/>
                          </a:lnTo>
                          <a:lnTo>
                            <a:pt x="44" y="0"/>
                          </a:lnTo>
                        </a:path>
                      </a:pathLst>
                    </a:custGeom>
                    <a:noFill/>
                    <a:ln w="635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88" name="Freeform 142"/>
                    <p:cNvSpPr>
                      <a:spLocks/>
                    </p:cNvSpPr>
                    <p:nvPr/>
                  </p:nvSpPr>
                  <p:spPr bwMode="auto">
                    <a:xfrm>
                      <a:off x="2100" y="2734"/>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close/>
                        </a:path>
                      </a:pathLst>
                    </a:custGeom>
                    <a:solidFill>
                      <a:srgbClr val="000000"/>
                    </a:solidFill>
                    <a:ln w="0">
                      <a:solidFill>
                        <a:srgbClr val="000000"/>
                      </a:solidFill>
                      <a:round/>
                      <a:headEnd/>
                      <a:tailEnd/>
                    </a:ln>
                  </p:spPr>
                  <p:txBody>
                    <a:bodyPr/>
                    <a:lstStyle/>
                    <a:p>
                      <a:endParaRPr lang="en-US"/>
                    </a:p>
                  </p:txBody>
                </p:sp>
                <p:sp>
                  <p:nvSpPr>
                    <p:cNvPr id="189" name="Freeform 143"/>
                    <p:cNvSpPr>
                      <a:spLocks/>
                    </p:cNvSpPr>
                    <p:nvPr/>
                  </p:nvSpPr>
                  <p:spPr bwMode="auto">
                    <a:xfrm>
                      <a:off x="2100" y="2734"/>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path>
                      </a:pathLst>
                    </a:custGeom>
                    <a:noFill/>
                    <a:ln w="635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90" name="Freeform 144"/>
                    <p:cNvSpPr>
                      <a:spLocks/>
                    </p:cNvSpPr>
                    <p:nvPr/>
                  </p:nvSpPr>
                  <p:spPr bwMode="auto">
                    <a:xfrm>
                      <a:off x="2105" y="2623"/>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close/>
                        </a:path>
                      </a:pathLst>
                    </a:custGeom>
                    <a:solidFill>
                      <a:srgbClr val="FFFF00"/>
                    </a:solidFill>
                    <a:ln w="0">
                      <a:solidFill>
                        <a:srgbClr val="FFFF00"/>
                      </a:solidFill>
                      <a:round/>
                      <a:headEnd/>
                      <a:tailEnd/>
                    </a:ln>
                  </p:spPr>
                  <p:txBody>
                    <a:bodyPr/>
                    <a:lstStyle/>
                    <a:p>
                      <a:endParaRPr lang="en-US"/>
                    </a:p>
                  </p:txBody>
                </p:sp>
                <p:sp>
                  <p:nvSpPr>
                    <p:cNvPr id="191" name="Freeform 145"/>
                    <p:cNvSpPr>
                      <a:spLocks/>
                    </p:cNvSpPr>
                    <p:nvPr/>
                  </p:nvSpPr>
                  <p:spPr bwMode="auto">
                    <a:xfrm>
                      <a:off x="2105" y="2623"/>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path>
                      </a:pathLst>
                    </a:custGeom>
                    <a:noFill/>
                    <a:ln w="635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92" name="Freeform 146"/>
                    <p:cNvSpPr>
                      <a:spLocks/>
                    </p:cNvSpPr>
                    <p:nvPr/>
                  </p:nvSpPr>
                  <p:spPr bwMode="auto">
                    <a:xfrm>
                      <a:off x="2105" y="2671"/>
                      <a:ext cx="45" cy="57"/>
                    </a:xfrm>
                    <a:custGeom>
                      <a:avLst/>
                      <a:gdLst>
                        <a:gd name="T0" fmla="*/ 45 w 45"/>
                        <a:gd name="T1" fmla="*/ 0 h 57"/>
                        <a:gd name="T2" fmla="*/ 0 w 45"/>
                        <a:gd name="T3" fmla="*/ 24 h 57"/>
                        <a:gd name="T4" fmla="*/ 0 w 45"/>
                        <a:gd name="T5" fmla="*/ 57 h 57"/>
                        <a:gd name="T6" fmla="*/ 45 w 45"/>
                        <a:gd name="T7" fmla="*/ 33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3"/>
                          </a:lnTo>
                          <a:lnTo>
                            <a:pt x="45" y="0"/>
                          </a:lnTo>
                          <a:close/>
                        </a:path>
                      </a:pathLst>
                    </a:custGeom>
                    <a:solidFill>
                      <a:srgbClr val="FFFF00"/>
                    </a:solidFill>
                    <a:ln w="0">
                      <a:solidFill>
                        <a:srgbClr val="FFFF00"/>
                      </a:solidFill>
                      <a:round/>
                      <a:headEnd/>
                      <a:tailEnd/>
                    </a:ln>
                  </p:spPr>
                  <p:txBody>
                    <a:bodyPr/>
                    <a:lstStyle/>
                    <a:p>
                      <a:endParaRPr lang="en-US"/>
                    </a:p>
                  </p:txBody>
                </p:sp>
                <p:sp>
                  <p:nvSpPr>
                    <p:cNvPr id="193" name="Freeform 147"/>
                    <p:cNvSpPr>
                      <a:spLocks/>
                    </p:cNvSpPr>
                    <p:nvPr/>
                  </p:nvSpPr>
                  <p:spPr bwMode="auto">
                    <a:xfrm>
                      <a:off x="2105" y="2671"/>
                      <a:ext cx="45" cy="57"/>
                    </a:xfrm>
                    <a:custGeom>
                      <a:avLst/>
                      <a:gdLst>
                        <a:gd name="T0" fmla="*/ 45 w 45"/>
                        <a:gd name="T1" fmla="*/ 0 h 57"/>
                        <a:gd name="T2" fmla="*/ 0 w 45"/>
                        <a:gd name="T3" fmla="*/ 24 h 57"/>
                        <a:gd name="T4" fmla="*/ 0 w 45"/>
                        <a:gd name="T5" fmla="*/ 57 h 57"/>
                        <a:gd name="T6" fmla="*/ 45 w 45"/>
                        <a:gd name="T7" fmla="*/ 33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3"/>
                          </a:lnTo>
                          <a:lnTo>
                            <a:pt x="45" y="0"/>
                          </a:lnTo>
                        </a:path>
                      </a:pathLst>
                    </a:custGeom>
                    <a:noFill/>
                    <a:ln w="635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94" name="Freeform 148"/>
                    <p:cNvSpPr>
                      <a:spLocks/>
                    </p:cNvSpPr>
                    <p:nvPr/>
                  </p:nvSpPr>
                  <p:spPr bwMode="auto">
                    <a:xfrm>
                      <a:off x="2105" y="2725"/>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close/>
                        </a:path>
                      </a:pathLst>
                    </a:custGeom>
                    <a:solidFill>
                      <a:srgbClr val="FFFF00"/>
                    </a:solidFill>
                    <a:ln w="0">
                      <a:solidFill>
                        <a:srgbClr val="FFFF00"/>
                      </a:solidFill>
                      <a:round/>
                      <a:headEnd/>
                      <a:tailEnd/>
                    </a:ln>
                  </p:spPr>
                  <p:txBody>
                    <a:bodyPr/>
                    <a:lstStyle/>
                    <a:p>
                      <a:endParaRPr lang="en-US"/>
                    </a:p>
                  </p:txBody>
                </p:sp>
                <p:sp>
                  <p:nvSpPr>
                    <p:cNvPr id="195" name="Freeform 149"/>
                    <p:cNvSpPr>
                      <a:spLocks/>
                    </p:cNvSpPr>
                    <p:nvPr/>
                  </p:nvSpPr>
                  <p:spPr bwMode="auto">
                    <a:xfrm>
                      <a:off x="2105" y="2725"/>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path>
                      </a:pathLst>
                    </a:custGeom>
                    <a:noFill/>
                    <a:ln w="635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96" name="Freeform 159"/>
                    <p:cNvSpPr>
                      <a:spLocks/>
                    </p:cNvSpPr>
                    <p:nvPr/>
                  </p:nvSpPr>
                  <p:spPr bwMode="auto">
                    <a:xfrm>
                      <a:off x="2537" y="2166"/>
                      <a:ext cx="673" cy="414"/>
                    </a:xfrm>
                    <a:custGeom>
                      <a:avLst/>
                      <a:gdLst>
                        <a:gd name="T0" fmla="*/ 0 w 673"/>
                        <a:gd name="T1" fmla="*/ 362 h 414"/>
                        <a:gd name="T2" fmla="*/ 633 w 673"/>
                        <a:gd name="T3" fmla="*/ 2 h 414"/>
                        <a:gd name="T4" fmla="*/ 634 w 673"/>
                        <a:gd name="T5" fmla="*/ 0 h 414"/>
                        <a:gd name="T6" fmla="*/ 640 w 673"/>
                        <a:gd name="T7" fmla="*/ 0 h 414"/>
                        <a:gd name="T8" fmla="*/ 647 w 673"/>
                        <a:gd name="T9" fmla="*/ 2 h 414"/>
                        <a:gd name="T10" fmla="*/ 655 w 673"/>
                        <a:gd name="T11" fmla="*/ 4 h 414"/>
                        <a:gd name="T12" fmla="*/ 662 w 673"/>
                        <a:gd name="T13" fmla="*/ 10 h 414"/>
                        <a:gd name="T14" fmla="*/ 670 w 673"/>
                        <a:gd name="T15" fmla="*/ 19 h 414"/>
                        <a:gd name="T16" fmla="*/ 673 w 673"/>
                        <a:gd name="T17" fmla="*/ 34 h 414"/>
                        <a:gd name="T18" fmla="*/ 673 w 673"/>
                        <a:gd name="T19" fmla="*/ 54 h 414"/>
                        <a:gd name="T20" fmla="*/ 41 w 673"/>
                        <a:gd name="T21" fmla="*/ 414 h 414"/>
                        <a:gd name="T22" fmla="*/ 0 w 673"/>
                        <a:gd name="T23" fmla="*/ 362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3"/>
                        <a:gd name="T37" fmla="*/ 0 h 414"/>
                        <a:gd name="T38" fmla="*/ 673 w 673"/>
                        <a:gd name="T39" fmla="*/ 414 h 4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3" h="414">
                          <a:moveTo>
                            <a:pt x="0" y="362"/>
                          </a:moveTo>
                          <a:lnTo>
                            <a:pt x="633" y="2"/>
                          </a:lnTo>
                          <a:lnTo>
                            <a:pt x="634" y="0"/>
                          </a:lnTo>
                          <a:lnTo>
                            <a:pt x="640" y="0"/>
                          </a:lnTo>
                          <a:lnTo>
                            <a:pt x="647" y="2"/>
                          </a:lnTo>
                          <a:lnTo>
                            <a:pt x="655" y="4"/>
                          </a:lnTo>
                          <a:lnTo>
                            <a:pt x="662" y="10"/>
                          </a:lnTo>
                          <a:lnTo>
                            <a:pt x="670" y="19"/>
                          </a:lnTo>
                          <a:lnTo>
                            <a:pt x="673" y="34"/>
                          </a:lnTo>
                          <a:lnTo>
                            <a:pt x="673" y="54"/>
                          </a:lnTo>
                          <a:lnTo>
                            <a:pt x="41" y="414"/>
                          </a:lnTo>
                          <a:lnTo>
                            <a:pt x="0" y="362"/>
                          </a:lnTo>
                          <a:close/>
                        </a:path>
                      </a:pathLst>
                    </a:custGeom>
                    <a:solidFill>
                      <a:srgbClr val="FF0000"/>
                    </a:solidFill>
                    <a:ln w="0">
                      <a:solidFill>
                        <a:srgbClr val="FF0000"/>
                      </a:solidFill>
                      <a:round/>
                      <a:headEnd/>
                      <a:tailEnd/>
                    </a:ln>
                  </p:spPr>
                  <p:txBody>
                    <a:bodyPr/>
                    <a:lstStyle/>
                    <a:p>
                      <a:endParaRPr lang="en-US"/>
                    </a:p>
                  </p:txBody>
                </p:sp>
                <p:sp>
                  <p:nvSpPr>
                    <p:cNvPr id="197" name="Freeform 160"/>
                    <p:cNvSpPr>
                      <a:spLocks/>
                    </p:cNvSpPr>
                    <p:nvPr/>
                  </p:nvSpPr>
                  <p:spPr bwMode="auto">
                    <a:xfrm>
                      <a:off x="2537" y="2166"/>
                      <a:ext cx="673" cy="414"/>
                    </a:xfrm>
                    <a:custGeom>
                      <a:avLst/>
                      <a:gdLst>
                        <a:gd name="T0" fmla="*/ 0 w 673"/>
                        <a:gd name="T1" fmla="*/ 362 h 414"/>
                        <a:gd name="T2" fmla="*/ 633 w 673"/>
                        <a:gd name="T3" fmla="*/ 2 h 414"/>
                        <a:gd name="T4" fmla="*/ 634 w 673"/>
                        <a:gd name="T5" fmla="*/ 0 h 414"/>
                        <a:gd name="T6" fmla="*/ 640 w 673"/>
                        <a:gd name="T7" fmla="*/ 0 h 414"/>
                        <a:gd name="T8" fmla="*/ 647 w 673"/>
                        <a:gd name="T9" fmla="*/ 2 h 414"/>
                        <a:gd name="T10" fmla="*/ 655 w 673"/>
                        <a:gd name="T11" fmla="*/ 4 h 414"/>
                        <a:gd name="T12" fmla="*/ 662 w 673"/>
                        <a:gd name="T13" fmla="*/ 10 h 414"/>
                        <a:gd name="T14" fmla="*/ 670 w 673"/>
                        <a:gd name="T15" fmla="*/ 19 h 414"/>
                        <a:gd name="T16" fmla="*/ 673 w 673"/>
                        <a:gd name="T17" fmla="*/ 34 h 414"/>
                        <a:gd name="T18" fmla="*/ 673 w 673"/>
                        <a:gd name="T19" fmla="*/ 54 h 414"/>
                        <a:gd name="T20" fmla="*/ 41 w 673"/>
                        <a:gd name="T21" fmla="*/ 414 h 414"/>
                        <a:gd name="T22" fmla="*/ 0 w 673"/>
                        <a:gd name="T23" fmla="*/ 362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3"/>
                        <a:gd name="T37" fmla="*/ 0 h 414"/>
                        <a:gd name="T38" fmla="*/ 673 w 673"/>
                        <a:gd name="T39" fmla="*/ 414 h 4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3" h="414">
                          <a:moveTo>
                            <a:pt x="0" y="362"/>
                          </a:moveTo>
                          <a:lnTo>
                            <a:pt x="633" y="2"/>
                          </a:lnTo>
                          <a:lnTo>
                            <a:pt x="634" y="0"/>
                          </a:lnTo>
                          <a:lnTo>
                            <a:pt x="640" y="0"/>
                          </a:lnTo>
                          <a:lnTo>
                            <a:pt x="647" y="2"/>
                          </a:lnTo>
                          <a:lnTo>
                            <a:pt x="655" y="4"/>
                          </a:lnTo>
                          <a:lnTo>
                            <a:pt x="662" y="10"/>
                          </a:lnTo>
                          <a:lnTo>
                            <a:pt x="670" y="19"/>
                          </a:lnTo>
                          <a:lnTo>
                            <a:pt x="673" y="34"/>
                          </a:lnTo>
                          <a:lnTo>
                            <a:pt x="673" y="54"/>
                          </a:lnTo>
                          <a:lnTo>
                            <a:pt x="41" y="414"/>
                          </a:lnTo>
                          <a:lnTo>
                            <a:pt x="0" y="362"/>
                          </a:lnTo>
                        </a:path>
                      </a:pathLst>
                    </a:custGeom>
                    <a:noFill/>
                    <a:ln w="11113">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98" name="Freeform 161"/>
                    <p:cNvSpPr>
                      <a:spLocks/>
                    </p:cNvSpPr>
                    <p:nvPr/>
                  </p:nvSpPr>
                  <p:spPr bwMode="auto">
                    <a:xfrm>
                      <a:off x="2543" y="2168"/>
                      <a:ext cx="667" cy="406"/>
                    </a:xfrm>
                    <a:custGeom>
                      <a:avLst/>
                      <a:gdLst>
                        <a:gd name="T0" fmla="*/ 630 w 667"/>
                        <a:gd name="T1" fmla="*/ 0 h 406"/>
                        <a:gd name="T2" fmla="*/ 632 w 667"/>
                        <a:gd name="T3" fmla="*/ 0 h 406"/>
                        <a:gd name="T4" fmla="*/ 638 w 667"/>
                        <a:gd name="T5" fmla="*/ 0 h 406"/>
                        <a:gd name="T6" fmla="*/ 645 w 667"/>
                        <a:gd name="T7" fmla="*/ 2 h 406"/>
                        <a:gd name="T8" fmla="*/ 654 w 667"/>
                        <a:gd name="T9" fmla="*/ 6 h 406"/>
                        <a:gd name="T10" fmla="*/ 662 w 667"/>
                        <a:gd name="T11" fmla="*/ 15 h 406"/>
                        <a:gd name="T12" fmla="*/ 666 w 667"/>
                        <a:gd name="T13" fmla="*/ 28 h 406"/>
                        <a:gd name="T14" fmla="*/ 667 w 667"/>
                        <a:gd name="T15" fmla="*/ 47 h 406"/>
                        <a:gd name="T16" fmla="*/ 35 w 667"/>
                        <a:gd name="T17" fmla="*/ 406 h 406"/>
                        <a:gd name="T18" fmla="*/ 0 w 667"/>
                        <a:gd name="T19" fmla="*/ 360 h 406"/>
                        <a:gd name="T20" fmla="*/ 630 w 667"/>
                        <a:gd name="T21" fmla="*/ 0 h 4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7"/>
                        <a:gd name="T34" fmla="*/ 0 h 406"/>
                        <a:gd name="T35" fmla="*/ 667 w 667"/>
                        <a:gd name="T36" fmla="*/ 406 h 4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7" h="406">
                          <a:moveTo>
                            <a:pt x="630" y="0"/>
                          </a:moveTo>
                          <a:lnTo>
                            <a:pt x="632" y="0"/>
                          </a:lnTo>
                          <a:lnTo>
                            <a:pt x="638" y="0"/>
                          </a:lnTo>
                          <a:lnTo>
                            <a:pt x="645" y="2"/>
                          </a:lnTo>
                          <a:lnTo>
                            <a:pt x="654" y="6"/>
                          </a:lnTo>
                          <a:lnTo>
                            <a:pt x="662" y="15"/>
                          </a:lnTo>
                          <a:lnTo>
                            <a:pt x="666" y="28"/>
                          </a:lnTo>
                          <a:lnTo>
                            <a:pt x="667" y="47"/>
                          </a:lnTo>
                          <a:lnTo>
                            <a:pt x="35" y="406"/>
                          </a:lnTo>
                          <a:lnTo>
                            <a:pt x="0" y="360"/>
                          </a:lnTo>
                          <a:lnTo>
                            <a:pt x="630" y="0"/>
                          </a:lnTo>
                          <a:close/>
                        </a:path>
                      </a:pathLst>
                    </a:custGeom>
                    <a:solidFill>
                      <a:srgbClr val="FF2B2B"/>
                    </a:solidFill>
                    <a:ln w="0">
                      <a:solidFill>
                        <a:srgbClr val="FF2B2B"/>
                      </a:solidFill>
                      <a:round/>
                      <a:headEnd/>
                      <a:tailEnd/>
                    </a:ln>
                  </p:spPr>
                  <p:txBody>
                    <a:bodyPr/>
                    <a:lstStyle/>
                    <a:p>
                      <a:endParaRPr lang="en-US"/>
                    </a:p>
                  </p:txBody>
                </p:sp>
                <p:sp>
                  <p:nvSpPr>
                    <p:cNvPr id="199" name="Freeform 162"/>
                    <p:cNvSpPr>
                      <a:spLocks/>
                    </p:cNvSpPr>
                    <p:nvPr/>
                  </p:nvSpPr>
                  <p:spPr bwMode="auto">
                    <a:xfrm>
                      <a:off x="2548" y="2170"/>
                      <a:ext cx="661" cy="397"/>
                    </a:xfrm>
                    <a:custGeom>
                      <a:avLst/>
                      <a:gdLst>
                        <a:gd name="T0" fmla="*/ 629 w 661"/>
                        <a:gd name="T1" fmla="*/ 0 h 397"/>
                        <a:gd name="T2" fmla="*/ 631 w 661"/>
                        <a:gd name="T3" fmla="*/ 0 h 397"/>
                        <a:gd name="T4" fmla="*/ 638 w 661"/>
                        <a:gd name="T5" fmla="*/ 0 h 397"/>
                        <a:gd name="T6" fmla="*/ 646 w 661"/>
                        <a:gd name="T7" fmla="*/ 4 h 397"/>
                        <a:gd name="T8" fmla="*/ 655 w 661"/>
                        <a:gd name="T9" fmla="*/ 11 h 397"/>
                        <a:gd name="T10" fmla="*/ 661 w 661"/>
                        <a:gd name="T11" fmla="*/ 22 h 397"/>
                        <a:gd name="T12" fmla="*/ 661 w 661"/>
                        <a:gd name="T13" fmla="*/ 39 h 397"/>
                        <a:gd name="T14" fmla="*/ 32 w 661"/>
                        <a:gd name="T15" fmla="*/ 397 h 397"/>
                        <a:gd name="T16" fmla="*/ 0 w 661"/>
                        <a:gd name="T17" fmla="*/ 358 h 397"/>
                        <a:gd name="T18" fmla="*/ 629 w 661"/>
                        <a:gd name="T19" fmla="*/ 0 h 3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1"/>
                        <a:gd name="T31" fmla="*/ 0 h 397"/>
                        <a:gd name="T32" fmla="*/ 661 w 661"/>
                        <a:gd name="T33" fmla="*/ 397 h 3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1" h="397">
                          <a:moveTo>
                            <a:pt x="629" y="0"/>
                          </a:moveTo>
                          <a:lnTo>
                            <a:pt x="631" y="0"/>
                          </a:lnTo>
                          <a:lnTo>
                            <a:pt x="638" y="0"/>
                          </a:lnTo>
                          <a:lnTo>
                            <a:pt x="646" y="4"/>
                          </a:lnTo>
                          <a:lnTo>
                            <a:pt x="655" y="11"/>
                          </a:lnTo>
                          <a:lnTo>
                            <a:pt x="661" y="22"/>
                          </a:lnTo>
                          <a:lnTo>
                            <a:pt x="661" y="39"/>
                          </a:lnTo>
                          <a:lnTo>
                            <a:pt x="32" y="397"/>
                          </a:lnTo>
                          <a:lnTo>
                            <a:pt x="0" y="358"/>
                          </a:lnTo>
                          <a:lnTo>
                            <a:pt x="629" y="0"/>
                          </a:lnTo>
                          <a:close/>
                        </a:path>
                      </a:pathLst>
                    </a:custGeom>
                    <a:solidFill>
                      <a:srgbClr val="FF5555"/>
                    </a:solidFill>
                    <a:ln w="0">
                      <a:solidFill>
                        <a:srgbClr val="FF5555"/>
                      </a:solidFill>
                      <a:round/>
                      <a:headEnd/>
                      <a:tailEnd/>
                    </a:ln>
                  </p:spPr>
                  <p:txBody>
                    <a:bodyPr/>
                    <a:lstStyle/>
                    <a:p>
                      <a:endParaRPr lang="en-US"/>
                    </a:p>
                  </p:txBody>
                </p:sp>
                <p:sp>
                  <p:nvSpPr>
                    <p:cNvPr id="200" name="Freeform 163"/>
                    <p:cNvSpPr>
                      <a:spLocks/>
                    </p:cNvSpPr>
                    <p:nvPr/>
                  </p:nvSpPr>
                  <p:spPr bwMode="auto">
                    <a:xfrm>
                      <a:off x="2556" y="2170"/>
                      <a:ext cx="653" cy="391"/>
                    </a:xfrm>
                    <a:custGeom>
                      <a:avLst/>
                      <a:gdLst>
                        <a:gd name="T0" fmla="*/ 625 w 653"/>
                        <a:gd name="T1" fmla="*/ 0 h 391"/>
                        <a:gd name="T2" fmla="*/ 627 w 653"/>
                        <a:gd name="T3" fmla="*/ 0 h 391"/>
                        <a:gd name="T4" fmla="*/ 632 w 653"/>
                        <a:gd name="T5" fmla="*/ 2 h 391"/>
                        <a:gd name="T6" fmla="*/ 640 w 653"/>
                        <a:gd name="T7" fmla="*/ 6 h 391"/>
                        <a:gd name="T8" fmla="*/ 647 w 653"/>
                        <a:gd name="T9" fmla="*/ 11 h 391"/>
                        <a:gd name="T10" fmla="*/ 651 w 653"/>
                        <a:gd name="T11" fmla="*/ 21 h 391"/>
                        <a:gd name="T12" fmla="*/ 653 w 653"/>
                        <a:gd name="T13" fmla="*/ 33 h 391"/>
                        <a:gd name="T14" fmla="*/ 24 w 653"/>
                        <a:gd name="T15" fmla="*/ 391 h 391"/>
                        <a:gd name="T16" fmla="*/ 0 w 653"/>
                        <a:gd name="T17" fmla="*/ 358 h 391"/>
                        <a:gd name="T18" fmla="*/ 625 w 653"/>
                        <a:gd name="T19" fmla="*/ 0 h 3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3"/>
                        <a:gd name="T31" fmla="*/ 0 h 391"/>
                        <a:gd name="T32" fmla="*/ 653 w 653"/>
                        <a:gd name="T33" fmla="*/ 391 h 3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3" h="391">
                          <a:moveTo>
                            <a:pt x="625" y="0"/>
                          </a:moveTo>
                          <a:lnTo>
                            <a:pt x="627" y="0"/>
                          </a:lnTo>
                          <a:lnTo>
                            <a:pt x="632" y="2"/>
                          </a:lnTo>
                          <a:lnTo>
                            <a:pt x="640" y="6"/>
                          </a:lnTo>
                          <a:lnTo>
                            <a:pt x="647" y="11"/>
                          </a:lnTo>
                          <a:lnTo>
                            <a:pt x="651" y="21"/>
                          </a:lnTo>
                          <a:lnTo>
                            <a:pt x="653" y="33"/>
                          </a:lnTo>
                          <a:lnTo>
                            <a:pt x="24" y="391"/>
                          </a:lnTo>
                          <a:lnTo>
                            <a:pt x="0" y="358"/>
                          </a:lnTo>
                          <a:lnTo>
                            <a:pt x="625" y="0"/>
                          </a:lnTo>
                          <a:close/>
                        </a:path>
                      </a:pathLst>
                    </a:custGeom>
                    <a:solidFill>
                      <a:srgbClr val="FF8080"/>
                    </a:solidFill>
                    <a:ln w="0">
                      <a:solidFill>
                        <a:srgbClr val="FF8080"/>
                      </a:solidFill>
                      <a:round/>
                      <a:headEnd/>
                      <a:tailEnd/>
                    </a:ln>
                  </p:spPr>
                  <p:txBody>
                    <a:bodyPr/>
                    <a:lstStyle/>
                    <a:p>
                      <a:endParaRPr lang="en-US"/>
                    </a:p>
                  </p:txBody>
                </p:sp>
                <p:sp>
                  <p:nvSpPr>
                    <p:cNvPr id="201" name="Freeform 164"/>
                    <p:cNvSpPr>
                      <a:spLocks/>
                    </p:cNvSpPr>
                    <p:nvPr/>
                  </p:nvSpPr>
                  <p:spPr bwMode="auto">
                    <a:xfrm>
                      <a:off x="2561" y="2170"/>
                      <a:ext cx="646" cy="384"/>
                    </a:xfrm>
                    <a:custGeom>
                      <a:avLst/>
                      <a:gdLst>
                        <a:gd name="T0" fmla="*/ 623 w 646"/>
                        <a:gd name="T1" fmla="*/ 0 h 384"/>
                        <a:gd name="T2" fmla="*/ 625 w 646"/>
                        <a:gd name="T3" fmla="*/ 2 h 384"/>
                        <a:gd name="T4" fmla="*/ 627 w 646"/>
                        <a:gd name="T5" fmla="*/ 2 h 384"/>
                        <a:gd name="T6" fmla="*/ 631 w 646"/>
                        <a:gd name="T7" fmla="*/ 4 h 384"/>
                        <a:gd name="T8" fmla="*/ 635 w 646"/>
                        <a:gd name="T9" fmla="*/ 6 h 384"/>
                        <a:gd name="T10" fmla="*/ 638 w 646"/>
                        <a:gd name="T11" fmla="*/ 9 h 384"/>
                        <a:gd name="T12" fmla="*/ 642 w 646"/>
                        <a:gd name="T13" fmla="*/ 13 h 384"/>
                        <a:gd name="T14" fmla="*/ 644 w 646"/>
                        <a:gd name="T15" fmla="*/ 17 h 384"/>
                        <a:gd name="T16" fmla="*/ 646 w 646"/>
                        <a:gd name="T17" fmla="*/ 22 h 384"/>
                        <a:gd name="T18" fmla="*/ 646 w 646"/>
                        <a:gd name="T19" fmla="*/ 30 h 384"/>
                        <a:gd name="T20" fmla="*/ 19 w 646"/>
                        <a:gd name="T21" fmla="*/ 384 h 384"/>
                        <a:gd name="T22" fmla="*/ 0 w 646"/>
                        <a:gd name="T23" fmla="*/ 358 h 384"/>
                        <a:gd name="T24" fmla="*/ 623 w 646"/>
                        <a:gd name="T25" fmla="*/ 0 h 3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6"/>
                        <a:gd name="T40" fmla="*/ 0 h 384"/>
                        <a:gd name="T41" fmla="*/ 646 w 646"/>
                        <a:gd name="T42" fmla="*/ 384 h 3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6" h="384">
                          <a:moveTo>
                            <a:pt x="623" y="0"/>
                          </a:moveTo>
                          <a:lnTo>
                            <a:pt x="625" y="2"/>
                          </a:lnTo>
                          <a:lnTo>
                            <a:pt x="627" y="2"/>
                          </a:lnTo>
                          <a:lnTo>
                            <a:pt x="631" y="4"/>
                          </a:lnTo>
                          <a:lnTo>
                            <a:pt x="635" y="6"/>
                          </a:lnTo>
                          <a:lnTo>
                            <a:pt x="638" y="9"/>
                          </a:lnTo>
                          <a:lnTo>
                            <a:pt x="642" y="13"/>
                          </a:lnTo>
                          <a:lnTo>
                            <a:pt x="644" y="17"/>
                          </a:lnTo>
                          <a:lnTo>
                            <a:pt x="646" y="22"/>
                          </a:lnTo>
                          <a:lnTo>
                            <a:pt x="646" y="30"/>
                          </a:lnTo>
                          <a:lnTo>
                            <a:pt x="19" y="384"/>
                          </a:lnTo>
                          <a:lnTo>
                            <a:pt x="0" y="358"/>
                          </a:lnTo>
                          <a:lnTo>
                            <a:pt x="623" y="0"/>
                          </a:lnTo>
                          <a:close/>
                        </a:path>
                      </a:pathLst>
                    </a:custGeom>
                    <a:solidFill>
                      <a:srgbClr val="FFAAAA"/>
                    </a:solidFill>
                    <a:ln w="0">
                      <a:solidFill>
                        <a:srgbClr val="FFAAAA"/>
                      </a:solidFill>
                      <a:round/>
                      <a:headEnd/>
                      <a:tailEnd/>
                    </a:ln>
                  </p:spPr>
                  <p:txBody>
                    <a:bodyPr/>
                    <a:lstStyle/>
                    <a:p>
                      <a:endParaRPr lang="en-US"/>
                    </a:p>
                  </p:txBody>
                </p:sp>
                <p:sp>
                  <p:nvSpPr>
                    <p:cNvPr id="202" name="Freeform 165"/>
                    <p:cNvSpPr>
                      <a:spLocks/>
                    </p:cNvSpPr>
                    <p:nvPr/>
                  </p:nvSpPr>
                  <p:spPr bwMode="auto">
                    <a:xfrm>
                      <a:off x="2569" y="2172"/>
                      <a:ext cx="638" cy="376"/>
                    </a:xfrm>
                    <a:custGeom>
                      <a:avLst/>
                      <a:gdLst>
                        <a:gd name="T0" fmla="*/ 619 w 638"/>
                        <a:gd name="T1" fmla="*/ 0 h 376"/>
                        <a:gd name="T2" fmla="*/ 621 w 638"/>
                        <a:gd name="T3" fmla="*/ 0 h 376"/>
                        <a:gd name="T4" fmla="*/ 623 w 638"/>
                        <a:gd name="T5" fmla="*/ 2 h 376"/>
                        <a:gd name="T6" fmla="*/ 627 w 638"/>
                        <a:gd name="T7" fmla="*/ 6 h 376"/>
                        <a:gd name="T8" fmla="*/ 632 w 638"/>
                        <a:gd name="T9" fmla="*/ 9 h 376"/>
                        <a:gd name="T10" fmla="*/ 634 w 638"/>
                        <a:gd name="T11" fmla="*/ 13 h 376"/>
                        <a:gd name="T12" fmla="*/ 638 w 638"/>
                        <a:gd name="T13" fmla="*/ 17 h 376"/>
                        <a:gd name="T14" fmla="*/ 638 w 638"/>
                        <a:gd name="T15" fmla="*/ 22 h 376"/>
                        <a:gd name="T16" fmla="*/ 13 w 638"/>
                        <a:gd name="T17" fmla="*/ 376 h 376"/>
                        <a:gd name="T18" fmla="*/ 0 w 638"/>
                        <a:gd name="T19" fmla="*/ 356 h 376"/>
                        <a:gd name="T20" fmla="*/ 619 w 638"/>
                        <a:gd name="T21" fmla="*/ 0 h 3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8"/>
                        <a:gd name="T34" fmla="*/ 0 h 376"/>
                        <a:gd name="T35" fmla="*/ 638 w 638"/>
                        <a:gd name="T36" fmla="*/ 376 h 3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8" h="376">
                          <a:moveTo>
                            <a:pt x="619" y="0"/>
                          </a:moveTo>
                          <a:lnTo>
                            <a:pt x="621" y="0"/>
                          </a:lnTo>
                          <a:lnTo>
                            <a:pt x="623" y="2"/>
                          </a:lnTo>
                          <a:lnTo>
                            <a:pt x="627" y="6"/>
                          </a:lnTo>
                          <a:lnTo>
                            <a:pt x="632" y="9"/>
                          </a:lnTo>
                          <a:lnTo>
                            <a:pt x="634" y="13"/>
                          </a:lnTo>
                          <a:lnTo>
                            <a:pt x="638" y="17"/>
                          </a:lnTo>
                          <a:lnTo>
                            <a:pt x="638" y="22"/>
                          </a:lnTo>
                          <a:lnTo>
                            <a:pt x="13" y="376"/>
                          </a:lnTo>
                          <a:lnTo>
                            <a:pt x="0" y="356"/>
                          </a:lnTo>
                          <a:lnTo>
                            <a:pt x="619" y="0"/>
                          </a:lnTo>
                          <a:close/>
                        </a:path>
                      </a:pathLst>
                    </a:custGeom>
                    <a:solidFill>
                      <a:srgbClr val="FFD5D5"/>
                    </a:solidFill>
                    <a:ln w="0">
                      <a:solidFill>
                        <a:srgbClr val="FFD5D5"/>
                      </a:solidFill>
                      <a:round/>
                      <a:headEnd/>
                      <a:tailEnd/>
                    </a:ln>
                  </p:spPr>
                  <p:txBody>
                    <a:bodyPr/>
                    <a:lstStyle/>
                    <a:p>
                      <a:endParaRPr lang="en-US"/>
                    </a:p>
                  </p:txBody>
                </p:sp>
                <p:sp>
                  <p:nvSpPr>
                    <p:cNvPr id="203" name="Freeform 166"/>
                    <p:cNvSpPr>
                      <a:spLocks/>
                    </p:cNvSpPr>
                    <p:nvPr/>
                  </p:nvSpPr>
                  <p:spPr bwMode="auto">
                    <a:xfrm>
                      <a:off x="2574" y="2172"/>
                      <a:ext cx="633" cy="371"/>
                    </a:xfrm>
                    <a:custGeom>
                      <a:avLst/>
                      <a:gdLst>
                        <a:gd name="T0" fmla="*/ 633 w 633"/>
                        <a:gd name="T1" fmla="*/ 17 h 371"/>
                        <a:gd name="T2" fmla="*/ 8 w 633"/>
                        <a:gd name="T3" fmla="*/ 371 h 371"/>
                        <a:gd name="T4" fmla="*/ 0 w 633"/>
                        <a:gd name="T5" fmla="*/ 356 h 371"/>
                        <a:gd name="T6" fmla="*/ 620 w 633"/>
                        <a:gd name="T7" fmla="*/ 0 h 371"/>
                        <a:gd name="T8" fmla="*/ 633 w 633"/>
                        <a:gd name="T9" fmla="*/ 17 h 371"/>
                        <a:gd name="T10" fmla="*/ 0 60000 65536"/>
                        <a:gd name="T11" fmla="*/ 0 60000 65536"/>
                        <a:gd name="T12" fmla="*/ 0 60000 65536"/>
                        <a:gd name="T13" fmla="*/ 0 60000 65536"/>
                        <a:gd name="T14" fmla="*/ 0 60000 65536"/>
                        <a:gd name="T15" fmla="*/ 0 w 633"/>
                        <a:gd name="T16" fmla="*/ 0 h 371"/>
                        <a:gd name="T17" fmla="*/ 633 w 633"/>
                        <a:gd name="T18" fmla="*/ 371 h 371"/>
                      </a:gdLst>
                      <a:ahLst/>
                      <a:cxnLst>
                        <a:cxn ang="T10">
                          <a:pos x="T0" y="T1"/>
                        </a:cxn>
                        <a:cxn ang="T11">
                          <a:pos x="T2" y="T3"/>
                        </a:cxn>
                        <a:cxn ang="T12">
                          <a:pos x="T4" y="T5"/>
                        </a:cxn>
                        <a:cxn ang="T13">
                          <a:pos x="T6" y="T7"/>
                        </a:cxn>
                        <a:cxn ang="T14">
                          <a:pos x="T8" y="T9"/>
                        </a:cxn>
                      </a:cxnLst>
                      <a:rect l="T15" t="T16" r="T17" b="T18"/>
                      <a:pathLst>
                        <a:path w="633" h="371">
                          <a:moveTo>
                            <a:pt x="633" y="17"/>
                          </a:moveTo>
                          <a:lnTo>
                            <a:pt x="8" y="371"/>
                          </a:lnTo>
                          <a:lnTo>
                            <a:pt x="0" y="356"/>
                          </a:lnTo>
                          <a:lnTo>
                            <a:pt x="620" y="0"/>
                          </a:lnTo>
                          <a:lnTo>
                            <a:pt x="633" y="17"/>
                          </a:lnTo>
                          <a:close/>
                        </a:path>
                      </a:pathLst>
                    </a:custGeom>
                    <a:solidFill>
                      <a:srgbClr val="FFFFFF"/>
                    </a:solidFill>
                    <a:ln w="0">
                      <a:solidFill>
                        <a:srgbClr val="FFFFFF"/>
                      </a:solidFill>
                      <a:round/>
                      <a:headEnd/>
                      <a:tailEnd/>
                    </a:ln>
                  </p:spPr>
                  <p:txBody>
                    <a:bodyPr/>
                    <a:lstStyle/>
                    <a:p>
                      <a:endParaRPr lang="en-US"/>
                    </a:p>
                  </p:txBody>
                </p:sp>
                <p:sp>
                  <p:nvSpPr>
                    <p:cNvPr id="204" name="Freeform 167"/>
                    <p:cNvSpPr>
                      <a:spLocks/>
                    </p:cNvSpPr>
                    <p:nvPr/>
                  </p:nvSpPr>
                  <p:spPr bwMode="auto">
                    <a:xfrm>
                      <a:off x="2522" y="2522"/>
                      <a:ext cx="65" cy="67"/>
                    </a:xfrm>
                    <a:custGeom>
                      <a:avLst/>
                      <a:gdLst>
                        <a:gd name="T0" fmla="*/ 47 w 65"/>
                        <a:gd name="T1" fmla="*/ 65 h 67"/>
                        <a:gd name="T2" fmla="*/ 60 w 65"/>
                        <a:gd name="T3" fmla="*/ 54 h 67"/>
                        <a:gd name="T4" fmla="*/ 65 w 65"/>
                        <a:gd name="T5" fmla="*/ 38 h 67"/>
                        <a:gd name="T6" fmla="*/ 62 w 65"/>
                        <a:gd name="T7" fmla="*/ 21 h 67"/>
                        <a:gd name="T8" fmla="*/ 51 w 65"/>
                        <a:gd name="T9" fmla="*/ 6 h 67"/>
                        <a:gd name="T10" fmla="*/ 36 w 65"/>
                        <a:gd name="T11" fmla="*/ 0 h 67"/>
                        <a:gd name="T12" fmla="*/ 19 w 65"/>
                        <a:gd name="T13" fmla="*/ 2 h 67"/>
                        <a:gd name="T14" fmla="*/ 6 w 65"/>
                        <a:gd name="T15" fmla="*/ 13 h 67"/>
                        <a:gd name="T16" fmla="*/ 0 w 65"/>
                        <a:gd name="T17" fmla="*/ 28 h 67"/>
                        <a:gd name="T18" fmla="*/ 4 w 65"/>
                        <a:gd name="T19" fmla="*/ 47 h 67"/>
                        <a:gd name="T20" fmla="*/ 15 w 65"/>
                        <a:gd name="T21" fmla="*/ 60 h 67"/>
                        <a:gd name="T22" fmla="*/ 30 w 65"/>
                        <a:gd name="T23" fmla="*/ 67 h 67"/>
                        <a:gd name="T24" fmla="*/ 47 w 65"/>
                        <a:gd name="T25" fmla="*/ 65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7"/>
                        <a:gd name="T41" fmla="*/ 65 w 65"/>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7">
                          <a:moveTo>
                            <a:pt x="47" y="65"/>
                          </a:moveTo>
                          <a:lnTo>
                            <a:pt x="60" y="54"/>
                          </a:lnTo>
                          <a:lnTo>
                            <a:pt x="65" y="38"/>
                          </a:lnTo>
                          <a:lnTo>
                            <a:pt x="62" y="21"/>
                          </a:lnTo>
                          <a:lnTo>
                            <a:pt x="51" y="6"/>
                          </a:lnTo>
                          <a:lnTo>
                            <a:pt x="36" y="0"/>
                          </a:lnTo>
                          <a:lnTo>
                            <a:pt x="19" y="2"/>
                          </a:lnTo>
                          <a:lnTo>
                            <a:pt x="6" y="13"/>
                          </a:lnTo>
                          <a:lnTo>
                            <a:pt x="0" y="28"/>
                          </a:lnTo>
                          <a:lnTo>
                            <a:pt x="4" y="47"/>
                          </a:lnTo>
                          <a:lnTo>
                            <a:pt x="15" y="60"/>
                          </a:lnTo>
                          <a:lnTo>
                            <a:pt x="30" y="67"/>
                          </a:lnTo>
                          <a:lnTo>
                            <a:pt x="47" y="65"/>
                          </a:lnTo>
                          <a:close/>
                        </a:path>
                      </a:pathLst>
                    </a:custGeom>
                    <a:solidFill>
                      <a:srgbClr val="CC0000"/>
                    </a:solidFill>
                    <a:ln w="0">
                      <a:solidFill>
                        <a:srgbClr val="CC0000"/>
                      </a:solidFill>
                      <a:round/>
                      <a:headEnd/>
                      <a:tailEnd/>
                    </a:ln>
                  </p:spPr>
                  <p:txBody>
                    <a:bodyPr/>
                    <a:lstStyle/>
                    <a:p>
                      <a:endParaRPr lang="en-US"/>
                    </a:p>
                  </p:txBody>
                </p:sp>
                <p:sp>
                  <p:nvSpPr>
                    <p:cNvPr id="205" name="Freeform 168"/>
                    <p:cNvSpPr>
                      <a:spLocks/>
                    </p:cNvSpPr>
                    <p:nvPr/>
                  </p:nvSpPr>
                  <p:spPr bwMode="auto">
                    <a:xfrm>
                      <a:off x="2522" y="2522"/>
                      <a:ext cx="65" cy="67"/>
                    </a:xfrm>
                    <a:custGeom>
                      <a:avLst/>
                      <a:gdLst>
                        <a:gd name="T0" fmla="*/ 47 w 65"/>
                        <a:gd name="T1" fmla="*/ 65 h 67"/>
                        <a:gd name="T2" fmla="*/ 60 w 65"/>
                        <a:gd name="T3" fmla="*/ 54 h 67"/>
                        <a:gd name="T4" fmla="*/ 65 w 65"/>
                        <a:gd name="T5" fmla="*/ 38 h 67"/>
                        <a:gd name="T6" fmla="*/ 62 w 65"/>
                        <a:gd name="T7" fmla="*/ 21 h 67"/>
                        <a:gd name="T8" fmla="*/ 51 w 65"/>
                        <a:gd name="T9" fmla="*/ 6 h 67"/>
                        <a:gd name="T10" fmla="*/ 36 w 65"/>
                        <a:gd name="T11" fmla="*/ 0 h 67"/>
                        <a:gd name="T12" fmla="*/ 19 w 65"/>
                        <a:gd name="T13" fmla="*/ 2 h 67"/>
                        <a:gd name="T14" fmla="*/ 6 w 65"/>
                        <a:gd name="T15" fmla="*/ 13 h 67"/>
                        <a:gd name="T16" fmla="*/ 0 w 65"/>
                        <a:gd name="T17" fmla="*/ 28 h 67"/>
                        <a:gd name="T18" fmla="*/ 4 w 65"/>
                        <a:gd name="T19" fmla="*/ 47 h 67"/>
                        <a:gd name="T20" fmla="*/ 15 w 65"/>
                        <a:gd name="T21" fmla="*/ 60 h 67"/>
                        <a:gd name="T22" fmla="*/ 30 w 65"/>
                        <a:gd name="T23" fmla="*/ 67 h 67"/>
                        <a:gd name="T24" fmla="*/ 47 w 65"/>
                        <a:gd name="T25" fmla="*/ 65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7"/>
                        <a:gd name="T41" fmla="*/ 65 w 65"/>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7">
                          <a:moveTo>
                            <a:pt x="47" y="65"/>
                          </a:moveTo>
                          <a:lnTo>
                            <a:pt x="60" y="54"/>
                          </a:lnTo>
                          <a:lnTo>
                            <a:pt x="65" y="38"/>
                          </a:lnTo>
                          <a:lnTo>
                            <a:pt x="62" y="21"/>
                          </a:lnTo>
                          <a:lnTo>
                            <a:pt x="51" y="6"/>
                          </a:lnTo>
                          <a:lnTo>
                            <a:pt x="36" y="0"/>
                          </a:lnTo>
                          <a:lnTo>
                            <a:pt x="19" y="2"/>
                          </a:lnTo>
                          <a:lnTo>
                            <a:pt x="6" y="13"/>
                          </a:lnTo>
                          <a:lnTo>
                            <a:pt x="0" y="28"/>
                          </a:lnTo>
                          <a:lnTo>
                            <a:pt x="4" y="47"/>
                          </a:lnTo>
                          <a:lnTo>
                            <a:pt x="15" y="60"/>
                          </a:lnTo>
                          <a:lnTo>
                            <a:pt x="30" y="67"/>
                          </a:lnTo>
                          <a:lnTo>
                            <a:pt x="47" y="65"/>
                          </a:lnTo>
                        </a:path>
                      </a:pathLst>
                    </a:custGeom>
                    <a:noFill/>
                    <a:ln w="11113">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6" name="Freeform 169"/>
                    <p:cNvSpPr>
                      <a:spLocks/>
                    </p:cNvSpPr>
                    <p:nvPr/>
                  </p:nvSpPr>
                  <p:spPr bwMode="auto">
                    <a:xfrm>
                      <a:off x="1109" y="2545"/>
                      <a:ext cx="141" cy="63"/>
                    </a:xfrm>
                    <a:custGeom>
                      <a:avLst/>
                      <a:gdLst>
                        <a:gd name="T0" fmla="*/ 0 w 141"/>
                        <a:gd name="T1" fmla="*/ 31 h 63"/>
                        <a:gd name="T2" fmla="*/ 75 w 141"/>
                        <a:gd name="T3" fmla="*/ 0 h 63"/>
                        <a:gd name="T4" fmla="*/ 141 w 141"/>
                        <a:gd name="T5" fmla="*/ 29 h 63"/>
                        <a:gd name="T6" fmla="*/ 71 w 141"/>
                        <a:gd name="T7" fmla="*/ 63 h 63"/>
                        <a:gd name="T8" fmla="*/ 0 w 141"/>
                        <a:gd name="T9" fmla="*/ 31 h 63"/>
                        <a:gd name="T10" fmla="*/ 0 60000 65536"/>
                        <a:gd name="T11" fmla="*/ 0 60000 65536"/>
                        <a:gd name="T12" fmla="*/ 0 60000 65536"/>
                        <a:gd name="T13" fmla="*/ 0 60000 65536"/>
                        <a:gd name="T14" fmla="*/ 0 60000 65536"/>
                        <a:gd name="T15" fmla="*/ 0 w 141"/>
                        <a:gd name="T16" fmla="*/ 0 h 63"/>
                        <a:gd name="T17" fmla="*/ 141 w 141"/>
                        <a:gd name="T18" fmla="*/ 63 h 63"/>
                      </a:gdLst>
                      <a:ahLst/>
                      <a:cxnLst>
                        <a:cxn ang="T10">
                          <a:pos x="T0" y="T1"/>
                        </a:cxn>
                        <a:cxn ang="T11">
                          <a:pos x="T2" y="T3"/>
                        </a:cxn>
                        <a:cxn ang="T12">
                          <a:pos x="T4" y="T5"/>
                        </a:cxn>
                        <a:cxn ang="T13">
                          <a:pos x="T6" y="T7"/>
                        </a:cxn>
                        <a:cxn ang="T14">
                          <a:pos x="T8" y="T9"/>
                        </a:cxn>
                      </a:cxnLst>
                      <a:rect l="T15" t="T16" r="T17" b="T18"/>
                      <a:pathLst>
                        <a:path w="141" h="63">
                          <a:moveTo>
                            <a:pt x="0" y="31"/>
                          </a:moveTo>
                          <a:lnTo>
                            <a:pt x="75" y="0"/>
                          </a:lnTo>
                          <a:lnTo>
                            <a:pt x="141" y="29"/>
                          </a:lnTo>
                          <a:lnTo>
                            <a:pt x="71" y="63"/>
                          </a:lnTo>
                          <a:lnTo>
                            <a:pt x="0" y="31"/>
                          </a:lnTo>
                          <a:close/>
                        </a:path>
                      </a:pathLst>
                    </a:custGeom>
                    <a:solidFill>
                      <a:srgbClr val="80FF80"/>
                    </a:solidFill>
                    <a:ln w="0">
                      <a:solidFill>
                        <a:srgbClr val="80FF80"/>
                      </a:solidFill>
                      <a:round/>
                      <a:headEnd/>
                      <a:tailEnd/>
                    </a:ln>
                  </p:spPr>
                  <p:txBody>
                    <a:bodyPr/>
                    <a:lstStyle/>
                    <a:p>
                      <a:endParaRPr lang="en-US"/>
                    </a:p>
                  </p:txBody>
                </p:sp>
                <p:sp>
                  <p:nvSpPr>
                    <p:cNvPr id="207" name="Freeform 175"/>
                    <p:cNvSpPr>
                      <a:spLocks/>
                    </p:cNvSpPr>
                    <p:nvPr/>
                  </p:nvSpPr>
                  <p:spPr bwMode="auto">
                    <a:xfrm>
                      <a:off x="1271" y="2228"/>
                      <a:ext cx="1073" cy="471"/>
                    </a:xfrm>
                    <a:custGeom>
                      <a:avLst/>
                      <a:gdLst>
                        <a:gd name="T0" fmla="*/ 1073 w 1073"/>
                        <a:gd name="T1" fmla="*/ 456 h 471"/>
                        <a:gd name="T2" fmla="*/ 981 w 1073"/>
                        <a:gd name="T3" fmla="*/ 294 h 471"/>
                        <a:gd name="T4" fmla="*/ 977 w 1073"/>
                        <a:gd name="T5" fmla="*/ 296 h 471"/>
                        <a:gd name="T6" fmla="*/ 966 w 1073"/>
                        <a:gd name="T7" fmla="*/ 304 h 471"/>
                        <a:gd name="T8" fmla="*/ 949 w 1073"/>
                        <a:gd name="T9" fmla="*/ 315 h 471"/>
                        <a:gd name="T10" fmla="*/ 925 w 1073"/>
                        <a:gd name="T11" fmla="*/ 330 h 471"/>
                        <a:gd name="T12" fmla="*/ 897 w 1073"/>
                        <a:gd name="T13" fmla="*/ 346 h 471"/>
                        <a:gd name="T14" fmla="*/ 866 w 1073"/>
                        <a:gd name="T15" fmla="*/ 365 h 471"/>
                        <a:gd name="T16" fmla="*/ 829 w 1073"/>
                        <a:gd name="T17" fmla="*/ 383 h 471"/>
                        <a:gd name="T18" fmla="*/ 790 w 1073"/>
                        <a:gd name="T19" fmla="*/ 402 h 471"/>
                        <a:gd name="T20" fmla="*/ 749 w 1073"/>
                        <a:gd name="T21" fmla="*/ 421 h 471"/>
                        <a:gd name="T22" fmla="*/ 708 w 1073"/>
                        <a:gd name="T23" fmla="*/ 435 h 471"/>
                        <a:gd name="T24" fmla="*/ 665 w 1073"/>
                        <a:gd name="T25" fmla="*/ 448 h 471"/>
                        <a:gd name="T26" fmla="*/ 662 w 1073"/>
                        <a:gd name="T27" fmla="*/ 450 h 471"/>
                        <a:gd name="T28" fmla="*/ 653 w 1073"/>
                        <a:gd name="T29" fmla="*/ 452 h 471"/>
                        <a:gd name="T30" fmla="*/ 638 w 1073"/>
                        <a:gd name="T31" fmla="*/ 456 h 471"/>
                        <a:gd name="T32" fmla="*/ 615 w 1073"/>
                        <a:gd name="T33" fmla="*/ 461 h 471"/>
                        <a:gd name="T34" fmla="*/ 586 w 1073"/>
                        <a:gd name="T35" fmla="*/ 465 h 471"/>
                        <a:gd name="T36" fmla="*/ 549 w 1073"/>
                        <a:gd name="T37" fmla="*/ 469 h 471"/>
                        <a:gd name="T38" fmla="*/ 502 w 1073"/>
                        <a:gd name="T39" fmla="*/ 471 h 471"/>
                        <a:gd name="T40" fmla="*/ 447 w 1073"/>
                        <a:gd name="T41" fmla="*/ 471 h 471"/>
                        <a:gd name="T42" fmla="*/ 380 w 1073"/>
                        <a:gd name="T43" fmla="*/ 469 h 471"/>
                        <a:gd name="T44" fmla="*/ 304 w 1073"/>
                        <a:gd name="T45" fmla="*/ 463 h 471"/>
                        <a:gd name="T46" fmla="*/ 298 w 1073"/>
                        <a:gd name="T47" fmla="*/ 463 h 471"/>
                        <a:gd name="T48" fmla="*/ 280 w 1073"/>
                        <a:gd name="T49" fmla="*/ 459 h 471"/>
                        <a:gd name="T50" fmla="*/ 254 w 1073"/>
                        <a:gd name="T51" fmla="*/ 454 h 471"/>
                        <a:gd name="T52" fmla="*/ 222 w 1073"/>
                        <a:gd name="T53" fmla="*/ 446 h 471"/>
                        <a:gd name="T54" fmla="*/ 185 w 1073"/>
                        <a:gd name="T55" fmla="*/ 433 h 471"/>
                        <a:gd name="T56" fmla="*/ 146 w 1073"/>
                        <a:gd name="T57" fmla="*/ 417 h 471"/>
                        <a:gd name="T58" fmla="*/ 107 w 1073"/>
                        <a:gd name="T59" fmla="*/ 395 h 471"/>
                        <a:gd name="T60" fmla="*/ 70 w 1073"/>
                        <a:gd name="T61" fmla="*/ 367 h 471"/>
                        <a:gd name="T62" fmla="*/ 39 w 1073"/>
                        <a:gd name="T63" fmla="*/ 333 h 471"/>
                        <a:gd name="T64" fmla="*/ 37 w 1073"/>
                        <a:gd name="T65" fmla="*/ 330 h 471"/>
                        <a:gd name="T66" fmla="*/ 31 w 1073"/>
                        <a:gd name="T67" fmla="*/ 322 h 471"/>
                        <a:gd name="T68" fmla="*/ 22 w 1073"/>
                        <a:gd name="T69" fmla="*/ 307 h 471"/>
                        <a:gd name="T70" fmla="*/ 15 w 1073"/>
                        <a:gd name="T71" fmla="*/ 291 h 471"/>
                        <a:gd name="T72" fmla="*/ 5 w 1073"/>
                        <a:gd name="T73" fmla="*/ 268 h 471"/>
                        <a:gd name="T74" fmla="*/ 2 w 1073"/>
                        <a:gd name="T75" fmla="*/ 244 h 471"/>
                        <a:gd name="T76" fmla="*/ 0 w 1073"/>
                        <a:gd name="T77" fmla="*/ 215 h 471"/>
                        <a:gd name="T78" fmla="*/ 4 w 1073"/>
                        <a:gd name="T79" fmla="*/ 185 h 471"/>
                        <a:gd name="T80" fmla="*/ 16 w 1073"/>
                        <a:gd name="T81" fmla="*/ 154 h 471"/>
                        <a:gd name="T82" fmla="*/ 37 w 1073"/>
                        <a:gd name="T83" fmla="*/ 118 h 471"/>
                        <a:gd name="T84" fmla="*/ 68 w 1073"/>
                        <a:gd name="T85" fmla="*/ 85 h 471"/>
                        <a:gd name="T86" fmla="*/ 70 w 1073"/>
                        <a:gd name="T87" fmla="*/ 81 h 471"/>
                        <a:gd name="T88" fmla="*/ 80 w 1073"/>
                        <a:gd name="T89" fmla="*/ 72 h 471"/>
                        <a:gd name="T90" fmla="*/ 93 w 1073"/>
                        <a:gd name="T91" fmla="*/ 61 h 471"/>
                        <a:gd name="T92" fmla="*/ 115 w 1073"/>
                        <a:gd name="T93" fmla="*/ 42 h 471"/>
                        <a:gd name="T94" fmla="*/ 144 w 1073"/>
                        <a:gd name="T95" fmla="*/ 24 h 471"/>
                        <a:gd name="T96" fmla="*/ 182 w 1073"/>
                        <a:gd name="T97" fmla="*/ 0 h 471"/>
                        <a:gd name="T98" fmla="*/ 328 w 1073"/>
                        <a:gd name="T99" fmla="*/ 141 h 471"/>
                        <a:gd name="T100" fmla="*/ 137 w 1073"/>
                        <a:gd name="T101" fmla="*/ 259 h 47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73"/>
                        <a:gd name="T154" fmla="*/ 0 h 471"/>
                        <a:gd name="T155" fmla="*/ 1073 w 1073"/>
                        <a:gd name="T156" fmla="*/ 471 h 47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73" h="471">
                          <a:moveTo>
                            <a:pt x="1073" y="456"/>
                          </a:moveTo>
                          <a:lnTo>
                            <a:pt x="981" y="294"/>
                          </a:lnTo>
                          <a:lnTo>
                            <a:pt x="977" y="296"/>
                          </a:lnTo>
                          <a:lnTo>
                            <a:pt x="966" y="304"/>
                          </a:lnTo>
                          <a:lnTo>
                            <a:pt x="949" y="315"/>
                          </a:lnTo>
                          <a:lnTo>
                            <a:pt x="925" y="330"/>
                          </a:lnTo>
                          <a:lnTo>
                            <a:pt x="897" y="346"/>
                          </a:lnTo>
                          <a:lnTo>
                            <a:pt x="866" y="365"/>
                          </a:lnTo>
                          <a:lnTo>
                            <a:pt x="829" y="383"/>
                          </a:lnTo>
                          <a:lnTo>
                            <a:pt x="790" y="402"/>
                          </a:lnTo>
                          <a:lnTo>
                            <a:pt x="749" y="421"/>
                          </a:lnTo>
                          <a:lnTo>
                            <a:pt x="708" y="435"/>
                          </a:lnTo>
                          <a:lnTo>
                            <a:pt x="665" y="448"/>
                          </a:lnTo>
                          <a:lnTo>
                            <a:pt x="662" y="450"/>
                          </a:lnTo>
                          <a:lnTo>
                            <a:pt x="653" y="452"/>
                          </a:lnTo>
                          <a:lnTo>
                            <a:pt x="638" y="456"/>
                          </a:lnTo>
                          <a:lnTo>
                            <a:pt x="615" y="461"/>
                          </a:lnTo>
                          <a:lnTo>
                            <a:pt x="586" y="465"/>
                          </a:lnTo>
                          <a:lnTo>
                            <a:pt x="549" y="469"/>
                          </a:lnTo>
                          <a:lnTo>
                            <a:pt x="502" y="471"/>
                          </a:lnTo>
                          <a:lnTo>
                            <a:pt x="447" y="471"/>
                          </a:lnTo>
                          <a:lnTo>
                            <a:pt x="380" y="469"/>
                          </a:lnTo>
                          <a:lnTo>
                            <a:pt x="304" y="463"/>
                          </a:lnTo>
                          <a:lnTo>
                            <a:pt x="298" y="463"/>
                          </a:lnTo>
                          <a:lnTo>
                            <a:pt x="280" y="459"/>
                          </a:lnTo>
                          <a:lnTo>
                            <a:pt x="254" y="454"/>
                          </a:lnTo>
                          <a:lnTo>
                            <a:pt x="222" y="446"/>
                          </a:lnTo>
                          <a:lnTo>
                            <a:pt x="185" y="433"/>
                          </a:lnTo>
                          <a:lnTo>
                            <a:pt x="146" y="417"/>
                          </a:lnTo>
                          <a:lnTo>
                            <a:pt x="107" y="395"/>
                          </a:lnTo>
                          <a:lnTo>
                            <a:pt x="70" y="367"/>
                          </a:lnTo>
                          <a:lnTo>
                            <a:pt x="39" y="333"/>
                          </a:lnTo>
                          <a:lnTo>
                            <a:pt x="37" y="330"/>
                          </a:lnTo>
                          <a:lnTo>
                            <a:pt x="31" y="322"/>
                          </a:lnTo>
                          <a:lnTo>
                            <a:pt x="22" y="307"/>
                          </a:lnTo>
                          <a:lnTo>
                            <a:pt x="15" y="291"/>
                          </a:lnTo>
                          <a:lnTo>
                            <a:pt x="5" y="268"/>
                          </a:lnTo>
                          <a:lnTo>
                            <a:pt x="2" y="244"/>
                          </a:lnTo>
                          <a:lnTo>
                            <a:pt x="0" y="215"/>
                          </a:lnTo>
                          <a:lnTo>
                            <a:pt x="4" y="185"/>
                          </a:lnTo>
                          <a:lnTo>
                            <a:pt x="16" y="154"/>
                          </a:lnTo>
                          <a:lnTo>
                            <a:pt x="37" y="118"/>
                          </a:lnTo>
                          <a:lnTo>
                            <a:pt x="68" y="85"/>
                          </a:lnTo>
                          <a:lnTo>
                            <a:pt x="70" y="81"/>
                          </a:lnTo>
                          <a:lnTo>
                            <a:pt x="80" y="72"/>
                          </a:lnTo>
                          <a:lnTo>
                            <a:pt x="93" y="61"/>
                          </a:lnTo>
                          <a:lnTo>
                            <a:pt x="115" y="42"/>
                          </a:lnTo>
                          <a:lnTo>
                            <a:pt x="144" y="24"/>
                          </a:lnTo>
                          <a:lnTo>
                            <a:pt x="182" y="0"/>
                          </a:lnTo>
                          <a:lnTo>
                            <a:pt x="328" y="141"/>
                          </a:lnTo>
                          <a:lnTo>
                            <a:pt x="137" y="259"/>
                          </a:lnTo>
                        </a:path>
                      </a:pathLst>
                    </a:custGeom>
                    <a:noFill/>
                    <a:ln w="11113">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8" name="Freeform 176"/>
                    <p:cNvSpPr>
                      <a:spLocks/>
                    </p:cNvSpPr>
                    <p:nvPr/>
                  </p:nvSpPr>
                  <p:spPr bwMode="auto">
                    <a:xfrm>
                      <a:off x="2105" y="2563"/>
                      <a:ext cx="45" cy="58"/>
                    </a:xfrm>
                    <a:custGeom>
                      <a:avLst/>
                      <a:gdLst>
                        <a:gd name="T0" fmla="*/ 45 w 45"/>
                        <a:gd name="T1" fmla="*/ 0 h 58"/>
                        <a:gd name="T2" fmla="*/ 0 w 45"/>
                        <a:gd name="T3" fmla="*/ 24 h 58"/>
                        <a:gd name="T4" fmla="*/ 0 w 45"/>
                        <a:gd name="T5" fmla="*/ 58 h 58"/>
                        <a:gd name="T6" fmla="*/ 45 w 45"/>
                        <a:gd name="T7" fmla="*/ 34 h 58"/>
                        <a:gd name="T8" fmla="*/ 45 w 45"/>
                        <a:gd name="T9" fmla="*/ 0 h 58"/>
                        <a:gd name="T10" fmla="*/ 0 60000 65536"/>
                        <a:gd name="T11" fmla="*/ 0 60000 65536"/>
                        <a:gd name="T12" fmla="*/ 0 60000 65536"/>
                        <a:gd name="T13" fmla="*/ 0 60000 65536"/>
                        <a:gd name="T14" fmla="*/ 0 60000 65536"/>
                        <a:gd name="T15" fmla="*/ 0 w 45"/>
                        <a:gd name="T16" fmla="*/ 0 h 58"/>
                        <a:gd name="T17" fmla="*/ 45 w 45"/>
                        <a:gd name="T18" fmla="*/ 58 h 58"/>
                      </a:gdLst>
                      <a:ahLst/>
                      <a:cxnLst>
                        <a:cxn ang="T10">
                          <a:pos x="T0" y="T1"/>
                        </a:cxn>
                        <a:cxn ang="T11">
                          <a:pos x="T2" y="T3"/>
                        </a:cxn>
                        <a:cxn ang="T12">
                          <a:pos x="T4" y="T5"/>
                        </a:cxn>
                        <a:cxn ang="T13">
                          <a:pos x="T6" y="T7"/>
                        </a:cxn>
                        <a:cxn ang="T14">
                          <a:pos x="T8" y="T9"/>
                        </a:cxn>
                      </a:cxnLst>
                      <a:rect l="T15" t="T16" r="T17" b="T18"/>
                      <a:pathLst>
                        <a:path w="45" h="58">
                          <a:moveTo>
                            <a:pt x="45" y="0"/>
                          </a:moveTo>
                          <a:lnTo>
                            <a:pt x="0" y="24"/>
                          </a:lnTo>
                          <a:lnTo>
                            <a:pt x="0" y="58"/>
                          </a:lnTo>
                          <a:lnTo>
                            <a:pt x="45" y="34"/>
                          </a:lnTo>
                          <a:lnTo>
                            <a:pt x="45" y="0"/>
                          </a:lnTo>
                          <a:close/>
                        </a:path>
                      </a:pathLst>
                    </a:custGeom>
                    <a:solidFill>
                      <a:srgbClr val="FFFF00"/>
                    </a:solidFill>
                    <a:ln w="0">
                      <a:solidFill>
                        <a:srgbClr val="FFFF00"/>
                      </a:solidFill>
                      <a:round/>
                      <a:headEnd/>
                      <a:tailEnd/>
                    </a:ln>
                  </p:spPr>
                  <p:txBody>
                    <a:bodyPr/>
                    <a:lstStyle/>
                    <a:p>
                      <a:endParaRPr lang="en-US"/>
                    </a:p>
                  </p:txBody>
                </p:sp>
                <p:sp>
                  <p:nvSpPr>
                    <p:cNvPr id="209" name="Freeform 177"/>
                    <p:cNvSpPr>
                      <a:spLocks/>
                    </p:cNvSpPr>
                    <p:nvPr/>
                  </p:nvSpPr>
                  <p:spPr bwMode="auto">
                    <a:xfrm>
                      <a:off x="2105" y="2563"/>
                      <a:ext cx="45" cy="58"/>
                    </a:xfrm>
                    <a:custGeom>
                      <a:avLst/>
                      <a:gdLst>
                        <a:gd name="T0" fmla="*/ 45 w 45"/>
                        <a:gd name="T1" fmla="*/ 0 h 58"/>
                        <a:gd name="T2" fmla="*/ 0 w 45"/>
                        <a:gd name="T3" fmla="*/ 24 h 58"/>
                        <a:gd name="T4" fmla="*/ 0 w 45"/>
                        <a:gd name="T5" fmla="*/ 58 h 58"/>
                        <a:gd name="T6" fmla="*/ 45 w 45"/>
                        <a:gd name="T7" fmla="*/ 34 h 58"/>
                        <a:gd name="T8" fmla="*/ 45 w 45"/>
                        <a:gd name="T9" fmla="*/ 0 h 58"/>
                        <a:gd name="T10" fmla="*/ 0 60000 65536"/>
                        <a:gd name="T11" fmla="*/ 0 60000 65536"/>
                        <a:gd name="T12" fmla="*/ 0 60000 65536"/>
                        <a:gd name="T13" fmla="*/ 0 60000 65536"/>
                        <a:gd name="T14" fmla="*/ 0 60000 65536"/>
                        <a:gd name="T15" fmla="*/ 0 w 45"/>
                        <a:gd name="T16" fmla="*/ 0 h 58"/>
                        <a:gd name="T17" fmla="*/ 45 w 45"/>
                        <a:gd name="T18" fmla="*/ 58 h 58"/>
                      </a:gdLst>
                      <a:ahLst/>
                      <a:cxnLst>
                        <a:cxn ang="T10">
                          <a:pos x="T0" y="T1"/>
                        </a:cxn>
                        <a:cxn ang="T11">
                          <a:pos x="T2" y="T3"/>
                        </a:cxn>
                        <a:cxn ang="T12">
                          <a:pos x="T4" y="T5"/>
                        </a:cxn>
                        <a:cxn ang="T13">
                          <a:pos x="T6" y="T7"/>
                        </a:cxn>
                        <a:cxn ang="T14">
                          <a:pos x="T8" y="T9"/>
                        </a:cxn>
                      </a:cxnLst>
                      <a:rect l="T15" t="T16" r="T17" b="T18"/>
                      <a:pathLst>
                        <a:path w="45" h="58">
                          <a:moveTo>
                            <a:pt x="45" y="0"/>
                          </a:moveTo>
                          <a:lnTo>
                            <a:pt x="0" y="24"/>
                          </a:lnTo>
                          <a:lnTo>
                            <a:pt x="0" y="58"/>
                          </a:lnTo>
                          <a:lnTo>
                            <a:pt x="45" y="34"/>
                          </a:lnTo>
                          <a:lnTo>
                            <a:pt x="45" y="0"/>
                          </a:lnTo>
                        </a:path>
                      </a:pathLst>
                    </a:custGeom>
                    <a:noFill/>
                    <a:ln w="635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10" name="Freeform 178"/>
                    <p:cNvSpPr>
                      <a:spLocks/>
                    </p:cNvSpPr>
                    <p:nvPr/>
                  </p:nvSpPr>
                  <p:spPr bwMode="auto">
                    <a:xfrm>
                      <a:off x="2450" y="1440"/>
                      <a:ext cx="1040" cy="732"/>
                    </a:xfrm>
                    <a:custGeom>
                      <a:avLst/>
                      <a:gdLst>
                        <a:gd name="T0" fmla="*/ 0 w 1040"/>
                        <a:gd name="T1" fmla="*/ 420 h 732"/>
                        <a:gd name="T2" fmla="*/ 72 w 1040"/>
                        <a:gd name="T3" fmla="*/ 166 h 732"/>
                        <a:gd name="T4" fmla="*/ 78 w 1040"/>
                        <a:gd name="T5" fmla="*/ 165 h 732"/>
                        <a:gd name="T6" fmla="*/ 89 w 1040"/>
                        <a:gd name="T7" fmla="*/ 155 h 732"/>
                        <a:gd name="T8" fmla="*/ 110 w 1040"/>
                        <a:gd name="T9" fmla="*/ 144 h 732"/>
                        <a:gd name="T10" fmla="*/ 136 w 1040"/>
                        <a:gd name="T11" fmla="*/ 129 h 732"/>
                        <a:gd name="T12" fmla="*/ 167 w 1040"/>
                        <a:gd name="T13" fmla="*/ 113 h 732"/>
                        <a:gd name="T14" fmla="*/ 206 w 1040"/>
                        <a:gd name="T15" fmla="*/ 92 h 732"/>
                        <a:gd name="T16" fmla="*/ 247 w 1040"/>
                        <a:gd name="T17" fmla="*/ 74 h 732"/>
                        <a:gd name="T18" fmla="*/ 295 w 1040"/>
                        <a:gd name="T19" fmla="*/ 55 h 732"/>
                        <a:gd name="T20" fmla="*/ 345 w 1040"/>
                        <a:gd name="T21" fmla="*/ 37 h 732"/>
                        <a:gd name="T22" fmla="*/ 397 w 1040"/>
                        <a:gd name="T23" fmla="*/ 22 h 732"/>
                        <a:gd name="T24" fmla="*/ 453 w 1040"/>
                        <a:gd name="T25" fmla="*/ 11 h 732"/>
                        <a:gd name="T26" fmla="*/ 510 w 1040"/>
                        <a:gd name="T27" fmla="*/ 3 h 732"/>
                        <a:gd name="T28" fmla="*/ 568 w 1040"/>
                        <a:gd name="T29" fmla="*/ 0 h 732"/>
                        <a:gd name="T30" fmla="*/ 575 w 1040"/>
                        <a:gd name="T31" fmla="*/ 0 h 732"/>
                        <a:gd name="T32" fmla="*/ 592 w 1040"/>
                        <a:gd name="T33" fmla="*/ 0 h 732"/>
                        <a:gd name="T34" fmla="*/ 619 w 1040"/>
                        <a:gd name="T35" fmla="*/ 1 h 732"/>
                        <a:gd name="T36" fmla="*/ 655 w 1040"/>
                        <a:gd name="T37" fmla="*/ 3 h 732"/>
                        <a:gd name="T38" fmla="*/ 696 w 1040"/>
                        <a:gd name="T39" fmla="*/ 7 h 732"/>
                        <a:gd name="T40" fmla="*/ 740 w 1040"/>
                        <a:gd name="T41" fmla="*/ 14 h 732"/>
                        <a:gd name="T42" fmla="*/ 788 w 1040"/>
                        <a:gd name="T43" fmla="*/ 22 h 732"/>
                        <a:gd name="T44" fmla="*/ 836 w 1040"/>
                        <a:gd name="T45" fmla="*/ 35 h 732"/>
                        <a:gd name="T46" fmla="*/ 883 w 1040"/>
                        <a:gd name="T47" fmla="*/ 51 h 732"/>
                        <a:gd name="T48" fmla="*/ 927 w 1040"/>
                        <a:gd name="T49" fmla="*/ 72 h 732"/>
                        <a:gd name="T50" fmla="*/ 966 w 1040"/>
                        <a:gd name="T51" fmla="*/ 98 h 732"/>
                        <a:gd name="T52" fmla="*/ 998 w 1040"/>
                        <a:gd name="T53" fmla="*/ 127 h 732"/>
                        <a:gd name="T54" fmla="*/ 1001 w 1040"/>
                        <a:gd name="T55" fmla="*/ 131 h 732"/>
                        <a:gd name="T56" fmla="*/ 1009 w 1040"/>
                        <a:gd name="T57" fmla="*/ 142 h 732"/>
                        <a:gd name="T58" fmla="*/ 1018 w 1040"/>
                        <a:gd name="T59" fmla="*/ 159 h 732"/>
                        <a:gd name="T60" fmla="*/ 1027 w 1040"/>
                        <a:gd name="T61" fmla="*/ 179 h 732"/>
                        <a:gd name="T62" fmla="*/ 1037 w 1040"/>
                        <a:gd name="T63" fmla="*/ 207 h 732"/>
                        <a:gd name="T64" fmla="*/ 1040 w 1040"/>
                        <a:gd name="T65" fmla="*/ 239 h 732"/>
                        <a:gd name="T66" fmla="*/ 1040 w 1040"/>
                        <a:gd name="T67" fmla="*/ 274 h 732"/>
                        <a:gd name="T68" fmla="*/ 1031 w 1040"/>
                        <a:gd name="T69" fmla="*/ 311 h 732"/>
                        <a:gd name="T70" fmla="*/ 1013 w 1040"/>
                        <a:gd name="T71" fmla="*/ 352 h 732"/>
                        <a:gd name="T72" fmla="*/ 1011 w 1040"/>
                        <a:gd name="T73" fmla="*/ 356 h 732"/>
                        <a:gd name="T74" fmla="*/ 1003 w 1040"/>
                        <a:gd name="T75" fmla="*/ 365 h 732"/>
                        <a:gd name="T76" fmla="*/ 990 w 1040"/>
                        <a:gd name="T77" fmla="*/ 378 h 732"/>
                        <a:gd name="T78" fmla="*/ 976 w 1040"/>
                        <a:gd name="T79" fmla="*/ 394 h 732"/>
                        <a:gd name="T80" fmla="*/ 955 w 1040"/>
                        <a:gd name="T81" fmla="*/ 413 h 732"/>
                        <a:gd name="T82" fmla="*/ 933 w 1040"/>
                        <a:gd name="T83" fmla="*/ 430 h 732"/>
                        <a:gd name="T84" fmla="*/ 907 w 1040"/>
                        <a:gd name="T85" fmla="*/ 448 h 732"/>
                        <a:gd name="T86" fmla="*/ 877 w 1040"/>
                        <a:gd name="T87" fmla="*/ 463 h 732"/>
                        <a:gd name="T88" fmla="*/ 759 w 1040"/>
                        <a:gd name="T89" fmla="*/ 732 h 7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40"/>
                        <a:gd name="T136" fmla="*/ 0 h 732"/>
                        <a:gd name="T137" fmla="*/ 1040 w 1040"/>
                        <a:gd name="T138" fmla="*/ 732 h 7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40" h="732">
                          <a:moveTo>
                            <a:pt x="0" y="420"/>
                          </a:moveTo>
                          <a:lnTo>
                            <a:pt x="72" y="166"/>
                          </a:lnTo>
                          <a:lnTo>
                            <a:pt x="78" y="165"/>
                          </a:lnTo>
                          <a:lnTo>
                            <a:pt x="89" y="155"/>
                          </a:lnTo>
                          <a:lnTo>
                            <a:pt x="110" y="144"/>
                          </a:lnTo>
                          <a:lnTo>
                            <a:pt x="136" y="129"/>
                          </a:lnTo>
                          <a:lnTo>
                            <a:pt x="167" y="113"/>
                          </a:lnTo>
                          <a:lnTo>
                            <a:pt x="206" y="92"/>
                          </a:lnTo>
                          <a:lnTo>
                            <a:pt x="247" y="74"/>
                          </a:lnTo>
                          <a:lnTo>
                            <a:pt x="295" y="55"/>
                          </a:lnTo>
                          <a:lnTo>
                            <a:pt x="345" y="37"/>
                          </a:lnTo>
                          <a:lnTo>
                            <a:pt x="397" y="22"/>
                          </a:lnTo>
                          <a:lnTo>
                            <a:pt x="453" y="11"/>
                          </a:lnTo>
                          <a:lnTo>
                            <a:pt x="510" y="3"/>
                          </a:lnTo>
                          <a:lnTo>
                            <a:pt x="568" y="0"/>
                          </a:lnTo>
                          <a:lnTo>
                            <a:pt x="575" y="0"/>
                          </a:lnTo>
                          <a:lnTo>
                            <a:pt x="592" y="0"/>
                          </a:lnTo>
                          <a:lnTo>
                            <a:pt x="619" y="1"/>
                          </a:lnTo>
                          <a:lnTo>
                            <a:pt x="655" y="3"/>
                          </a:lnTo>
                          <a:lnTo>
                            <a:pt x="696" y="7"/>
                          </a:lnTo>
                          <a:lnTo>
                            <a:pt x="740" y="14"/>
                          </a:lnTo>
                          <a:lnTo>
                            <a:pt x="788" y="22"/>
                          </a:lnTo>
                          <a:lnTo>
                            <a:pt x="836" y="35"/>
                          </a:lnTo>
                          <a:lnTo>
                            <a:pt x="883" y="51"/>
                          </a:lnTo>
                          <a:lnTo>
                            <a:pt x="927" y="72"/>
                          </a:lnTo>
                          <a:lnTo>
                            <a:pt x="966" y="98"/>
                          </a:lnTo>
                          <a:lnTo>
                            <a:pt x="998" y="127"/>
                          </a:lnTo>
                          <a:lnTo>
                            <a:pt x="1001" y="131"/>
                          </a:lnTo>
                          <a:lnTo>
                            <a:pt x="1009" y="142"/>
                          </a:lnTo>
                          <a:lnTo>
                            <a:pt x="1018" y="159"/>
                          </a:lnTo>
                          <a:lnTo>
                            <a:pt x="1027" y="179"/>
                          </a:lnTo>
                          <a:lnTo>
                            <a:pt x="1037" y="207"/>
                          </a:lnTo>
                          <a:lnTo>
                            <a:pt x="1040" y="239"/>
                          </a:lnTo>
                          <a:lnTo>
                            <a:pt x="1040" y="274"/>
                          </a:lnTo>
                          <a:lnTo>
                            <a:pt x="1031" y="311"/>
                          </a:lnTo>
                          <a:lnTo>
                            <a:pt x="1013" y="352"/>
                          </a:lnTo>
                          <a:lnTo>
                            <a:pt x="1011" y="356"/>
                          </a:lnTo>
                          <a:lnTo>
                            <a:pt x="1003" y="365"/>
                          </a:lnTo>
                          <a:lnTo>
                            <a:pt x="990" y="378"/>
                          </a:lnTo>
                          <a:lnTo>
                            <a:pt x="976" y="394"/>
                          </a:lnTo>
                          <a:lnTo>
                            <a:pt x="955" y="413"/>
                          </a:lnTo>
                          <a:lnTo>
                            <a:pt x="933" y="430"/>
                          </a:lnTo>
                          <a:lnTo>
                            <a:pt x="907" y="448"/>
                          </a:lnTo>
                          <a:lnTo>
                            <a:pt x="877" y="463"/>
                          </a:lnTo>
                          <a:lnTo>
                            <a:pt x="759" y="732"/>
                          </a:lnTo>
                        </a:path>
                      </a:pathLst>
                    </a:custGeom>
                    <a:noFill/>
                    <a:ln w="11113">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11" name="Freeform 179"/>
                    <p:cNvSpPr>
                      <a:spLocks/>
                    </p:cNvSpPr>
                    <p:nvPr/>
                  </p:nvSpPr>
                  <p:spPr bwMode="auto">
                    <a:xfrm>
                      <a:off x="2448" y="1497"/>
                      <a:ext cx="1042" cy="677"/>
                    </a:xfrm>
                    <a:custGeom>
                      <a:avLst/>
                      <a:gdLst>
                        <a:gd name="T0" fmla="*/ 0 w 1042"/>
                        <a:gd name="T1" fmla="*/ 369 h 677"/>
                        <a:gd name="T2" fmla="*/ 74 w 1042"/>
                        <a:gd name="T3" fmla="*/ 167 h 677"/>
                        <a:gd name="T4" fmla="*/ 80 w 1042"/>
                        <a:gd name="T5" fmla="*/ 165 h 677"/>
                        <a:gd name="T6" fmla="*/ 91 w 1042"/>
                        <a:gd name="T7" fmla="*/ 156 h 677"/>
                        <a:gd name="T8" fmla="*/ 112 w 1042"/>
                        <a:gd name="T9" fmla="*/ 145 h 677"/>
                        <a:gd name="T10" fmla="*/ 138 w 1042"/>
                        <a:gd name="T11" fmla="*/ 130 h 677"/>
                        <a:gd name="T12" fmla="*/ 169 w 1042"/>
                        <a:gd name="T13" fmla="*/ 111 h 677"/>
                        <a:gd name="T14" fmla="*/ 208 w 1042"/>
                        <a:gd name="T15" fmla="*/ 93 h 677"/>
                        <a:gd name="T16" fmla="*/ 249 w 1042"/>
                        <a:gd name="T17" fmla="*/ 74 h 677"/>
                        <a:gd name="T18" fmla="*/ 297 w 1042"/>
                        <a:gd name="T19" fmla="*/ 56 h 677"/>
                        <a:gd name="T20" fmla="*/ 347 w 1042"/>
                        <a:gd name="T21" fmla="*/ 37 h 677"/>
                        <a:gd name="T22" fmla="*/ 399 w 1042"/>
                        <a:gd name="T23" fmla="*/ 22 h 677"/>
                        <a:gd name="T24" fmla="*/ 455 w 1042"/>
                        <a:gd name="T25" fmla="*/ 11 h 677"/>
                        <a:gd name="T26" fmla="*/ 512 w 1042"/>
                        <a:gd name="T27" fmla="*/ 2 h 677"/>
                        <a:gd name="T28" fmla="*/ 570 w 1042"/>
                        <a:gd name="T29" fmla="*/ 0 h 677"/>
                        <a:gd name="T30" fmla="*/ 577 w 1042"/>
                        <a:gd name="T31" fmla="*/ 0 h 677"/>
                        <a:gd name="T32" fmla="*/ 594 w 1042"/>
                        <a:gd name="T33" fmla="*/ 0 h 677"/>
                        <a:gd name="T34" fmla="*/ 621 w 1042"/>
                        <a:gd name="T35" fmla="*/ 2 h 677"/>
                        <a:gd name="T36" fmla="*/ 657 w 1042"/>
                        <a:gd name="T37" fmla="*/ 4 h 677"/>
                        <a:gd name="T38" fmla="*/ 698 w 1042"/>
                        <a:gd name="T39" fmla="*/ 7 h 677"/>
                        <a:gd name="T40" fmla="*/ 742 w 1042"/>
                        <a:gd name="T41" fmla="*/ 13 h 677"/>
                        <a:gd name="T42" fmla="*/ 790 w 1042"/>
                        <a:gd name="T43" fmla="*/ 22 h 677"/>
                        <a:gd name="T44" fmla="*/ 838 w 1042"/>
                        <a:gd name="T45" fmla="*/ 35 h 677"/>
                        <a:gd name="T46" fmla="*/ 885 w 1042"/>
                        <a:gd name="T47" fmla="*/ 52 h 677"/>
                        <a:gd name="T48" fmla="*/ 929 w 1042"/>
                        <a:gd name="T49" fmla="*/ 72 h 677"/>
                        <a:gd name="T50" fmla="*/ 968 w 1042"/>
                        <a:gd name="T51" fmla="*/ 98 h 677"/>
                        <a:gd name="T52" fmla="*/ 1000 w 1042"/>
                        <a:gd name="T53" fmla="*/ 128 h 677"/>
                        <a:gd name="T54" fmla="*/ 1003 w 1042"/>
                        <a:gd name="T55" fmla="*/ 132 h 677"/>
                        <a:gd name="T56" fmla="*/ 1011 w 1042"/>
                        <a:gd name="T57" fmla="*/ 143 h 677"/>
                        <a:gd name="T58" fmla="*/ 1020 w 1042"/>
                        <a:gd name="T59" fmla="*/ 158 h 677"/>
                        <a:gd name="T60" fmla="*/ 1029 w 1042"/>
                        <a:gd name="T61" fmla="*/ 180 h 677"/>
                        <a:gd name="T62" fmla="*/ 1039 w 1042"/>
                        <a:gd name="T63" fmla="*/ 208 h 677"/>
                        <a:gd name="T64" fmla="*/ 1042 w 1042"/>
                        <a:gd name="T65" fmla="*/ 237 h 677"/>
                        <a:gd name="T66" fmla="*/ 1042 w 1042"/>
                        <a:gd name="T67" fmla="*/ 273 h 677"/>
                        <a:gd name="T68" fmla="*/ 1033 w 1042"/>
                        <a:gd name="T69" fmla="*/ 312 h 677"/>
                        <a:gd name="T70" fmla="*/ 1015 w 1042"/>
                        <a:gd name="T71" fmla="*/ 352 h 677"/>
                        <a:gd name="T72" fmla="*/ 1013 w 1042"/>
                        <a:gd name="T73" fmla="*/ 356 h 677"/>
                        <a:gd name="T74" fmla="*/ 1005 w 1042"/>
                        <a:gd name="T75" fmla="*/ 365 h 677"/>
                        <a:gd name="T76" fmla="*/ 992 w 1042"/>
                        <a:gd name="T77" fmla="*/ 378 h 677"/>
                        <a:gd name="T78" fmla="*/ 978 w 1042"/>
                        <a:gd name="T79" fmla="*/ 395 h 677"/>
                        <a:gd name="T80" fmla="*/ 957 w 1042"/>
                        <a:gd name="T81" fmla="*/ 412 h 677"/>
                        <a:gd name="T82" fmla="*/ 935 w 1042"/>
                        <a:gd name="T83" fmla="*/ 430 h 677"/>
                        <a:gd name="T84" fmla="*/ 909 w 1042"/>
                        <a:gd name="T85" fmla="*/ 447 h 677"/>
                        <a:gd name="T86" fmla="*/ 879 w 1042"/>
                        <a:gd name="T87" fmla="*/ 462 h 677"/>
                        <a:gd name="T88" fmla="*/ 766 w 1042"/>
                        <a:gd name="T89" fmla="*/ 677 h 67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42"/>
                        <a:gd name="T136" fmla="*/ 0 h 677"/>
                        <a:gd name="T137" fmla="*/ 1042 w 1042"/>
                        <a:gd name="T138" fmla="*/ 677 h 67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42" h="677">
                          <a:moveTo>
                            <a:pt x="0" y="369"/>
                          </a:moveTo>
                          <a:lnTo>
                            <a:pt x="74" y="167"/>
                          </a:lnTo>
                          <a:lnTo>
                            <a:pt x="80" y="165"/>
                          </a:lnTo>
                          <a:lnTo>
                            <a:pt x="91" y="156"/>
                          </a:lnTo>
                          <a:lnTo>
                            <a:pt x="112" y="145"/>
                          </a:lnTo>
                          <a:lnTo>
                            <a:pt x="138" y="130"/>
                          </a:lnTo>
                          <a:lnTo>
                            <a:pt x="169" y="111"/>
                          </a:lnTo>
                          <a:lnTo>
                            <a:pt x="208" y="93"/>
                          </a:lnTo>
                          <a:lnTo>
                            <a:pt x="249" y="74"/>
                          </a:lnTo>
                          <a:lnTo>
                            <a:pt x="297" y="56"/>
                          </a:lnTo>
                          <a:lnTo>
                            <a:pt x="347" y="37"/>
                          </a:lnTo>
                          <a:lnTo>
                            <a:pt x="399" y="22"/>
                          </a:lnTo>
                          <a:lnTo>
                            <a:pt x="455" y="11"/>
                          </a:lnTo>
                          <a:lnTo>
                            <a:pt x="512" y="2"/>
                          </a:lnTo>
                          <a:lnTo>
                            <a:pt x="570" y="0"/>
                          </a:lnTo>
                          <a:lnTo>
                            <a:pt x="577" y="0"/>
                          </a:lnTo>
                          <a:lnTo>
                            <a:pt x="594" y="0"/>
                          </a:lnTo>
                          <a:lnTo>
                            <a:pt x="621" y="2"/>
                          </a:lnTo>
                          <a:lnTo>
                            <a:pt x="657" y="4"/>
                          </a:lnTo>
                          <a:lnTo>
                            <a:pt x="698" y="7"/>
                          </a:lnTo>
                          <a:lnTo>
                            <a:pt x="742" y="13"/>
                          </a:lnTo>
                          <a:lnTo>
                            <a:pt x="790" y="22"/>
                          </a:lnTo>
                          <a:lnTo>
                            <a:pt x="838" y="35"/>
                          </a:lnTo>
                          <a:lnTo>
                            <a:pt x="885" y="52"/>
                          </a:lnTo>
                          <a:lnTo>
                            <a:pt x="929" y="72"/>
                          </a:lnTo>
                          <a:lnTo>
                            <a:pt x="968" y="98"/>
                          </a:lnTo>
                          <a:lnTo>
                            <a:pt x="1000" y="128"/>
                          </a:lnTo>
                          <a:lnTo>
                            <a:pt x="1003" y="132"/>
                          </a:lnTo>
                          <a:lnTo>
                            <a:pt x="1011" y="143"/>
                          </a:lnTo>
                          <a:lnTo>
                            <a:pt x="1020" y="158"/>
                          </a:lnTo>
                          <a:lnTo>
                            <a:pt x="1029" y="180"/>
                          </a:lnTo>
                          <a:lnTo>
                            <a:pt x="1039" y="208"/>
                          </a:lnTo>
                          <a:lnTo>
                            <a:pt x="1042" y="237"/>
                          </a:lnTo>
                          <a:lnTo>
                            <a:pt x="1042" y="273"/>
                          </a:lnTo>
                          <a:lnTo>
                            <a:pt x="1033" y="312"/>
                          </a:lnTo>
                          <a:lnTo>
                            <a:pt x="1015" y="352"/>
                          </a:lnTo>
                          <a:lnTo>
                            <a:pt x="1013" y="356"/>
                          </a:lnTo>
                          <a:lnTo>
                            <a:pt x="1005" y="365"/>
                          </a:lnTo>
                          <a:lnTo>
                            <a:pt x="992" y="378"/>
                          </a:lnTo>
                          <a:lnTo>
                            <a:pt x="978" y="395"/>
                          </a:lnTo>
                          <a:lnTo>
                            <a:pt x="957" y="412"/>
                          </a:lnTo>
                          <a:lnTo>
                            <a:pt x="935" y="430"/>
                          </a:lnTo>
                          <a:lnTo>
                            <a:pt x="909" y="447"/>
                          </a:lnTo>
                          <a:lnTo>
                            <a:pt x="879" y="462"/>
                          </a:lnTo>
                          <a:lnTo>
                            <a:pt x="766" y="677"/>
                          </a:lnTo>
                        </a:path>
                      </a:pathLst>
                    </a:custGeom>
                    <a:noFill/>
                    <a:ln w="11113">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12" name="Freeform 180"/>
                    <p:cNvSpPr>
                      <a:spLocks/>
                    </p:cNvSpPr>
                    <p:nvPr/>
                  </p:nvSpPr>
                  <p:spPr bwMode="auto">
                    <a:xfrm>
                      <a:off x="2442" y="1574"/>
                      <a:ext cx="1034" cy="632"/>
                    </a:xfrm>
                    <a:custGeom>
                      <a:avLst/>
                      <a:gdLst>
                        <a:gd name="T0" fmla="*/ 0 w 1034"/>
                        <a:gd name="T1" fmla="*/ 311 h 632"/>
                        <a:gd name="T2" fmla="*/ 66 w 1034"/>
                        <a:gd name="T3" fmla="*/ 167 h 632"/>
                        <a:gd name="T4" fmla="*/ 72 w 1034"/>
                        <a:gd name="T5" fmla="*/ 163 h 632"/>
                        <a:gd name="T6" fmla="*/ 83 w 1034"/>
                        <a:gd name="T7" fmla="*/ 155 h 632"/>
                        <a:gd name="T8" fmla="*/ 104 w 1034"/>
                        <a:gd name="T9" fmla="*/ 144 h 632"/>
                        <a:gd name="T10" fmla="*/ 130 w 1034"/>
                        <a:gd name="T11" fmla="*/ 128 h 632"/>
                        <a:gd name="T12" fmla="*/ 161 w 1034"/>
                        <a:gd name="T13" fmla="*/ 111 h 632"/>
                        <a:gd name="T14" fmla="*/ 200 w 1034"/>
                        <a:gd name="T15" fmla="*/ 92 h 632"/>
                        <a:gd name="T16" fmla="*/ 241 w 1034"/>
                        <a:gd name="T17" fmla="*/ 72 h 632"/>
                        <a:gd name="T18" fmla="*/ 289 w 1034"/>
                        <a:gd name="T19" fmla="*/ 53 h 632"/>
                        <a:gd name="T20" fmla="*/ 339 w 1034"/>
                        <a:gd name="T21" fmla="*/ 37 h 632"/>
                        <a:gd name="T22" fmla="*/ 391 w 1034"/>
                        <a:gd name="T23" fmla="*/ 22 h 632"/>
                        <a:gd name="T24" fmla="*/ 447 w 1034"/>
                        <a:gd name="T25" fmla="*/ 9 h 632"/>
                        <a:gd name="T26" fmla="*/ 504 w 1034"/>
                        <a:gd name="T27" fmla="*/ 1 h 632"/>
                        <a:gd name="T28" fmla="*/ 562 w 1034"/>
                        <a:gd name="T29" fmla="*/ 0 h 632"/>
                        <a:gd name="T30" fmla="*/ 569 w 1034"/>
                        <a:gd name="T31" fmla="*/ 0 h 632"/>
                        <a:gd name="T32" fmla="*/ 586 w 1034"/>
                        <a:gd name="T33" fmla="*/ 0 h 632"/>
                        <a:gd name="T34" fmla="*/ 613 w 1034"/>
                        <a:gd name="T35" fmla="*/ 0 h 632"/>
                        <a:gd name="T36" fmla="*/ 649 w 1034"/>
                        <a:gd name="T37" fmla="*/ 1 h 632"/>
                        <a:gd name="T38" fmla="*/ 690 w 1034"/>
                        <a:gd name="T39" fmla="*/ 7 h 632"/>
                        <a:gd name="T40" fmla="*/ 734 w 1034"/>
                        <a:gd name="T41" fmla="*/ 13 h 632"/>
                        <a:gd name="T42" fmla="*/ 782 w 1034"/>
                        <a:gd name="T43" fmla="*/ 22 h 632"/>
                        <a:gd name="T44" fmla="*/ 830 w 1034"/>
                        <a:gd name="T45" fmla="*/ 35 h 632"/>
                        <a:gd name="T46" fmla="*/ 877 w 1034"/>
                        <a:gd name="T47" fmla="*/ 50 h 632"/>
                        <a:gd name="T48" fmla="*/ 921 w 1034"/>
                        <a:gd name="T49" fmla="*/ 70 h 632"/>
                        <a:gd name="T50" fmla="*/ 960 w 1034"/>
                        <a:gd name="T51" fmla="*/ 96 h 632"/>
                        <a:gd name="T52" fmla="*/ 992 w 1034"/>
                        <a:gd name="T53" fmla="*/ 128 h 632"/>
                        <a:gd name="T54" fmla="*/ 995 w 1034"/>
                        <a:gd name="T55" fmla="*/ 131 h 632"/>
                        <a:gd name="T56" fmla="*/ 1003 w 1034"/>
                        <a:gd name="T57" fmla="*/ 141 h 632"/>
                        <a:gd name="T58" fmla="*/ 1012 w 1034"/>
                        <a:gd name="T59" fmla="*/ 157 h 632"/>
                        <a:gd name="T60" fmla="*/ 1021 w 1034"/>
                        <a:gd name="T61" fmla="*/ 180 h 632"/>
                        <a:gd name="T62" fmla="*/ 1031 w 1034"/>
                        <a:gd name="T63" fmla="*/ 205 h 632"/>
                        <a:gd name="T64" fmla="*/ 1034 w 1034"/>
                        <a:gd name="T65" fmla="*/ 237 h 632"/>
                        <a:gd name="T66" fmla="*/ 1034 w 1034"/>
                        <a:gd name="T67" fmla="*/ 272 h 632"/>
                        <a:gd name="T68" fmla="*/ 1025 w 1034"/>
                        <a:gd name="T69" fmla="*/ 311 h 632"/>
                        <a:gd name="T70" fmla="*/ 1007 w 1034"/>
                        <a:gd name="T71" fmla="*/ 352 h 632"/>
                        <a:gd name="T72" fmla="*/ 1005 w 1034"/>
                        <a:gd name="T73" fmla="*/ 356 h 632"/>
                        <a:gd name="T74" fmla="*/ 997 w 1034"/>
                        <a:gd name="T75" fmla="*/ 363 h 632"/>
                        <a:gd name="T76" fmla="*/ 984 w 1034"/>
                        <a:gd name="T77" fmla="*/ 378 h 632"/>
                        <a:gd name="T78" fmla="*/ 970 w 1034"/>
                        <a:gd name="T79" fmla="*/ 393 h 632"/>
                        <a:gd name="T80" fmla="*/ 949 w 1034"/>
                        <a:gd name="T81" fmla="*/ 411 h 632"/>
                        <a:gd name="T82" fmla="*/ 927 w 1034"/>
                        <a:gd name="T83" fmla="*/ 430 h 632"/>
                        <a:gd name="T84" fmla="*/ 901 w 1034"/>
                        <a:gd name="T85" fmla="*/ 447 h 632"/>
                        <a:gd name="T86" fmla="*/ 871 w 1034"/>
                        <a:gd name="T87" fmla="*/ 461 h 632"/>
                        <a:gd name="T88" fmla="*/ 758 w 1034"/>
                        <a:gd name="T89" fmla="*/ 632 h 6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34"/>
                        <a:gd name="T136" fmla="*/ 0 h 632"/>
                        <a:gd name="T137" fmla="*/ 1034 w 1034"/>
                        <a:gd name="T138" fmla="*/ 632 h 6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34" h="632">
                          <a:moveTo>
                            <a:pt x="0" y="311"/>
                          </a:moveTo>
                          <a:lnTo>
                            <a:pt x="66" y="167"/>
                          </a:lnTo>
                          <a:lnTo>
                            <a:pt x="72" y="163"/>
                          </a:lnTo>
                          <a:lnTo>
                            <a:pt x="83" y="155"/>
                          </a:lnTo>
                          <a:lnTo>
                            <a:pt x="104" y="144"/>
                          </a:lnTo>
                          <a:lnTo>
                            <a:pt x="130" y="128"/>
                          </a:lnTo>
                          <a:lnTo>
                            <a:pt x="161" y="111"/>
                          </a:lnTo>
                          <a:lnTo>
                            <a:pt x="200" y="92"/>
                          </a:lnTo>
                          <a:lnTo>
                            <a:pt x="241" y="72"/>
                          </a:lnTo>
                          <a:lnTo>
                            <a:pt x="289" y="53"/>
                          </a:lnTo>
                          <a:lnTo>
                            <a:pt x="339" y="37"/>
                          </a:lnTo>
                          <a:lnTo>
                            <a:pt x="391" y="22"/>
                          </a:lnTo>
                          <a:lnTo>
                            <a:pt x="447" y="9"/>
                          </a:lnTo>
                          <a:lnTo>
                            <a:pt x="504" y="1"/>
                          </a:lnTo>
                          <a:lnTo>
                            <a:pt x="562" y="0"/>
                          </a:lnTo>
                          <a:lnTo>
                            <a:pt x="569" y="0"/>
                          </a:lnTo>
                          <a:lnTo>
                            <a:pt x="586" y="0"/>
                          </a:lnTo>
                          <a:lnTo>
                            <a:pt x="613" y="0"/>
                          </a:lnTo>
                          <a:lnTo>
                            <a:pt x="649" y="1"/>
                          </a:lnTo>
                          <a:lnTo>
                            <a:pt x="690" y="7"/>
                          </a:lnTo>
                          <a:lnTo>
                            <a:pt x="734" y="13"/>
                          </a:lnTo>
                          <a:lnTo>
                            <a:pt x="782" y="22"/>
                          </a:lnTo>
                          <a:lnTo>
                            <a:pt x="830" y="35"/>
                          </a:lnTo>
                          <a:lnTo>
                            <a:pt x="877" y="50"/>
                          </a:lnTo>
                          <a:lnTo>
                            <a:pt x="921" y="70"/>
                          </a:lnTo>
                          <a:lnTo>
                            <a:pt x="960" y="96"/>
                          </a:lnTo>
                          <a:lnTo>
                            <a:pt x="992" y="128"/>
                          </a:lnTo>
                          <a:lnTo>
                            <a:pt x="995" y="131"/>
                          </a:lnTo>
                          <a:lnTo>
                            <a:pt x="1003" y="141"/>
                          </a:lnTo>
                          <a:lnTo>
                            <a:pt x="1012" y="157"/>
                          </a:lnTo>
                          <a:lnTo>
                            <a:pt x="1021" y="180"/>
                          </a:lnTo>
                          <a:lnTo>
                            <a:pt x="1031" y="205"/>
                          </a:lnTo>
                          <a:lnTo>
                            <a:pt x="1034" y="237"/>
                          </a:lnTo>
                          <a:lnTo>
                            <a:pt x="1034" y="272"/>
                          </a:lnTo>
                          <a:lnTo>
                            <a:pt x="1025" y="311"/>
                          </a:lnTo>
                          <a:lnTo>
                            <a:pt x="1007" y="352"/>
                          </a:lnTo>
                          <a:lnTo>
                            <a:pt x="1005" y="356"/>
                          </a:lnTo>
                          <a:lnTo>
                            <a:pt x="997" y="363"/>
                          </a:lnTo>
                          <a:lnTo>
                            <a:pt x="984" y="378"/>
                          </a:lnTo>
                          <a:lnTo>
                            <a:pt x="970" y="393"/>
                          </a:lnTo>
                          <a:lnTo>
                            <a:pt x="949" y="411"/>
                          </a:lnTo>
                          <a:lnTo>
                            <a:pt x="927" y="430"/>
                          </a:lnTo>
                          <a:lnTo>
                            <a:pt x="901" y="447"/>
                          </a:lnTo>
                          <a:lnTo>
                            <a:pt x="871" y="461"/>
                          </a:lnTo>
                          <a:lnTo>
                            <a:pt x="758" y="632"/>
                          </a:lnTo>
                        </a:path>
                      </a:pathLst>
                    </a:custGeom>
                    <a:noFill/>
                    <a:ln w="11113">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13" name="Freeform 181"/>
                    <p:cNvSpPr>
                      <a:spLocks/>
                    </p:cNvSpPr>
                    <p:nvPr/>
                  </p:nvSpPr>
                  <p:spPr bwMode="auto">
                    <a:xfrm>
                      <a:off x="2456" y="1599"/>
                      <a:ext cx="1034" cy="586"/>
                    </a:xfrm>
                    <a:custGeom>
                      <a:avLst/>
                      <a:gdLst>
                        <a:gd name="T0" fmla="*/ 0 w 1034"/>
                        <a:gd name="T1" fmla="*/ 276 h 586"/>
                        <a:gd name="T2" fmla="*/ 66 w 1034"/>
                        <a:gd name="T3" fmla="*/ 167 h 586"/>
                        <a:gd name="T4" fmla="*/ 72 w 1034"/>
                        <a:gd name="T5" fmla="*/ 163 h 586"/>
                        <a:gd name="T6" fmla="*/ 83 w 1034"/>
                        <a:gd name="T7" fmla="*/ 156 h 586"/>
                        <a:gd name="T8" fmla="*/ 104 w 1034"/>
                        <a:gd name="T9" fmla="*/ 145 h 586"/>
                        <a:gd name="T10" fmla="*/ 130 w 1034"/>
                        <a:gd name="T11" fmla="*/ 130 h 586"/>
                        <a:gd name="T12" fmla="*/ 161 w 1034"/>
                        <a:gd name="T13" fmla="*/ 111 h 586"/>
                        <a:gd name="T14" fmla="*/ 200 w 1034"/>
                        <a:gd name="T15" fmla="*/ 93 h 586"/>
                        <a:gd name="T16" fmla="*/ 241 w 1034"/>
                        <a:gd name="T17" fmla="*/ 74 h 586"/>
                        <a:gd name="T18" fmla="*/ 289 w 1034"/>
                        <a:gd name="T19" fmla="*/ 56 h 586"/>
                        <a:gd name="T20" fmla="*/ 339 w 1034"/>
                        <a:gd name="T21" fmla="*/ 37 h 586"/>
                        <a:gd name="T22" fmla="*/ 391 w 1034"/>
                        <a:gd name="T23" fmla="*/ 22 h 586"/>
                        <a:gd name="T24" fmla="*/ 447 w 1034"/>
                        <a:gd name="T25" fmla="*/ 11 h 586"/>
                        <a:gd name="T26" fmla="*/ 504 w 1034"/>
                        <a:gd name="T27" fmla="*/ 2 h 586"/>
                        <a:gd name="T28" fmla="*/ 562 w 1034"/>
                        <a:gd name="T29" fmla="*/ 0 h 586"/>
                        <a:gd name="T30" fmla="*/ 569 w 1034"/>
                        <a:gd name="T31" fmla="*/ 0 h 586"/>
                        <a:gd name="T32" fmla="*/ 586 w 1034"/>
                        <a:gd name="T33" fmla="*/ 0 h 586"/>
                        <a:gd name="T34" fmla="*/ 613 w 1034"/>
                        <a:gd name="T35" fmla="*/ 0 h 586"/>
                        <a:gd name="T36" fmla="*/ 649 w 1034"/>
                        <a:gd name="T37" fmla="*/ 4 h 586"/>
                        <a:gd name="T38" fmla="*/ 690 w 1034"/>
                        <a:gd name="T39" fmla="*/ 7 h 586"/>
                        <a:gd name="T40" fmla="*/ 734 w 1034"/>
                        <a:gd name="T41" fmla="*/ 13 h 586"/>
                        <a:gd name="T42" fmla="*/ 782 w 1034"/>
                        <a:gd name="T43" fmla="*/ 22 h 586"/>
                        <a:gd name="T44" fmla="*/ 830 w 1034"/>
                        <a:gd name="T45" fmla="*/ 35 h 586"/>
                        <a:gd name="T46" fmla="*/ 877 w 1034"/>
                        <a:gd name="T47" fmla="*/ 52 h 586"/>
                        <a:gd name="T48" fmla="*/ 921 w 1034"/>
                        <a:gd name="T49" fmla="*/ 72 h 586"/>
                        <a:gd name="T50" fmla="*/ 960 w 1034"/>
                        <a:gd name="T51" fmla="*/ 96 h 586"/>
                        <a:gd name="T52" fmla="*/ 992 w 1034"/>
                        <a:gd name="T53" fmla="*/ 128 h 586"/>
                        <a:gd name="T54" fmla="*/ 995 w 1034"/>
                        <a:gd name="T55" fmla="*/ 132 h 586"/>
                        <a:gd name="T56" fmla="*/ 1003 w 1034"/>
                        <a:gd name="T57" fmla="*/ 143 h 586"/>
                        <a:gd name="T58" fmla="*/ 1012 w 1034"/>
                        <a:gd name="T59" fmla="*/ 158 h 586"/>
                        <a:gd name="T60" fmla="*/ 1021 w 1034"/>
                        <a:gd name="T61" fmla="*/ 180 h 586"/>
                        <a:gd name="T62" fmla="*/ 1031 w 1034"/>
                        <a:gd name="T63" fmla="*/ 208 h 586"/>
                        <a:gd name="T64" fmla="*/ 1034 w 1034"/>
                        <a:gd name="T65" fmla="*/ 237 h 586"/>
                        <a:gd name="T66" fmla="*/ 1034 w 1034"/>
                        <a:gd name="T67" fmla="*/ 273 h 586"/>
                        <a:gd name="T68" fmla="*/ 1025 w 1034"/>
                        <a:gd name="T69" fmla="*/ 312 h 586"/>
                        <a:gd name="T70" fmla="*/ 1007 w 1034"/>
                        <a:gd name="T71" fmla="*/ 352 h 586"/>
                        <a:gd name="T72" fmla="*/ 1005 w 1034"/>
                        <a:gd name="T73" fmla="*/ 356 h 586"/>
                        <a:gd name="T74" fmla="*/ 997 w 1034"/>
                        <a:gd name="T75" fmla="*/ 365 h 586"/>
                        <a:gd name="T76" fmla="*/ 984 w 1034"/>
                        <a:gd name="T77" fmla="*/ 378 h 586"/>
                        <a:gd name="T78" fmla="*/ 970 w 1034"/>
                        <a:gd name="T79" fmla="*/ 395 h 586"/>
                        <a:gd name="T80" fmla="*/ 949 w 1034"/>
                        <a:gd name="T81" fmla="*/ 412 h 586"/>
                        <a:gd name="T82" fmla="*/ 927 w 1034"/>
                        <a:gd name="T83" fmla="*/ 430 h 586"/>
                        <a:gd name="T84" fmla="*/ 901 w 1034"/>
                        <a:gd name="T85" fmla="*/ 447 h 586"/>
                        <a:gd name="T86" fmla="*/ 871 w 1034"/>
                        <a:gd name="T87" fmla="*/ 462 h 586"/>
                        <a:gd name="T88" fmla="*/ 758 w 1034"/>
                        <a:gd name="T89" fmla="*/ 586 h 5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34"/>
                        <a:gd name="T136" fmla="*/ 0 h 586"/>
                        <a:gd name="T137" fmla="*/ 1034 w 1034"/>
                        <a:gd name="T138" fmla="*/ 586 h 5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34" h="586">
                          <a:moveTo>
                            <a:pt x="0" y="276"/>
                          </a:moveTo>
                          <a:lnTo>
                            <a:pt x="66" y="167"/>
                          </a:lnTo>
                          <a:lnTo>
                            <a:pt x="72" y="163"/>
                          </a:lnTo>
                          <a:lnTo>
                            <a:pt x="83" y="156"/>
                          </a:lnTo>
                          <a:lnTo>
                            <a:pt x="104" y="145"/>
                          </a:lnTo>
                          <a:lnTo>
                            <a:pt x="130" y="130"/>
                          </a:lnTo>
                          <a:lnTo>
                            <a:pt x="161" y="111"/>
                          </a:lnTo>
                          <a:lnTo>
                            <a:pt x="200" y="93"/>
                          </a:lnTo>
                          <a:lnTo>
                            <a:pt x="241" y="74"/>
                          </a:lnTo>
                          <a:lnTo>
                            <a:pt x="289" y="56"/>
                          </a:lnTo>
                          <a:lnTo>
                            <a:pt x="339" y="37"/>
                          </a:lnTo>
                          <a:lnTo>
                            <a:pt x="391" y="22"/>
                          </a:lnTo>
                          <a:lnTo>
                            <a:pt x="447" y="11"/>
                          </a:lnTo>
                          <a:lnTo>
                            <a:pt x="504" y="2"/>
                          </a:lnTo>
                          <a:lnTo>
                            <a:pt x="562" y="0"/>
                          </a:lnTo>
                          <a:lnTo>
                            <a:pt x="569" y="0"/>
                          </a:lnTo>
                          <a:lnTo>
                            <a:pt x="586" y="0"/>
                          </a:lnTo>
                          <a:lnTo>
                            <a:pt x="613" y="0"/>
                          </a:lnTo>
                          <a:lnTo>
                            <a:pt x="649" y="4"/>
                          </a:lnTo>
                          <a:lnTo>
                            <a:pt x="690" y="7"/>
                          </a:lnTo>
                          <a:lnTo>
                            <a:pt x="734" y="13"/>
                          </a:lnTo>
                          <a:lnTo>
                            <a:pt x="782" y="22"/>
                          </a:lnTo>
                          <a:lnTo>
                            <a:pt x="830" y="35"/>
                          </a:lnTo>
                          <a:lnTo>
                            <a:pt x="877" y="52"/>
                          </a:lnTo>
                          <a:lnTo>
                            <a:pt x="921" y="72"/>
                          </a:lnTo>
                          <a:lnTo>
                            <a:pt x="960" y="96"/>
                          </a:lnTo>
                          <a:lnTo>
                            <a:pt x="992" y="128"/>
                          </a:lnTo>
                          <a:lnTo>
                            <a:pt x="995" y="132"/>
                          </a:lnTo>
                          <a:lnTo>
                            <a:pt x="1003" y="143"/>
                          </a:lnTo>
                          <a:lnTo>
                            <a:pt x="1012" y="158"/>
                          </a:lnTo>
                          <a:lnTo>
                            <a:pt x="1021" y="180"/>
                          </a:lnTo>
                          <a:lnTo>
                            <a:pt x="1031" y="208"/>
                          </a:lnTo>
                          <a:lnTo>
                            <a:pt x="1034" y="237"/>
                          </a:lnTo>
                          <a:lnTo>
                            <a:pt x="1034" y="273"/>
                          </a:lnTo>
                          <a:lnTo>
                            <a:pt x="1025" y="312"/>
                          </a:lnTo>
                          <a:lnTo>
                            <a:pt x="1007" y="352"/>
                          </a:lnTo>
                          <a:lnTo>
                            <a:pt x="1005" y="356"/>
                          </a:lnTo>
                          <a:lnTo>
                            <a:pt x="997" y="365"/>
                          </a:lnTo>
                          <a:lnTo>
                            <a:pt x="984" y="378"/>
                          </a:lnTo>
                          <a:lnTo>
                            <a:pt x="970" y="395"/>
                          </a:lnTo>
                          <a:lnTo>
                            <a:pt x="949" y="412"/>
                          </a:lnTo>
                          <a:lnTo>
                            <a:pt x="927" y="430"/>
                          </a:lnTo>
                          <a:lnTo>
                            <a:pt x="901" y="447"/>
                          </a:lnTo>
                          <a:lnTo>
                            <a:pt x="871" y="462"/>
                          </a:lnTo>
                          <a:lnTo>
                            <a:pt x="758" y="586"/>
                          </a:lnTo>
                        </a:path>
                      </a:pathLst>
                    </a:custGeom>
                    <a:noFill/>
                    <a:ln w="11113">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14" name="Freeform 182"/>
                    <p:cNvSpPr>
                      <a:spLocks/>
                    </p:cNvSpPr>
                    <p:nvPr/>
                  </p:nvSpPr>
                  <p:spPr bwMode="auto">
                    <a:xfrm>
                      <a:off x="2463" y="1651"/>
                      <a:ext cx="1027" cy="534"/>
                    </a:xfrm>
                    <a:custGeom>
                      <a:avLst/>
                      <a:gdLst>
                        <a:gd name="T0" fmla="*/ 0 w 1027"/>
                        <a:gd name="T1" fmla="*/ 221 h 534"/>
                        <a:gd name="T2" fmla="*/ 59 w 1027"/>
                        <a:gd name="T3" fmla="*/ 169 h 534"/>
                        <a:gd name="T4" fmla="*/ 65 w 1027"/>
                        <a:gd name="T5" fmla="*/ 165 h 534"/>
                        <a:gd name="T6" fmla="*/ 76 w 1027"/>
                        <a:gd name="T7" fmla="*/ 158 h 534"/>
                        <a:gd name="T8" fmla="*/ 97 w 1027"/>
                        <a:gd name="T9" fmla="*/ 145 h 534"/>
                        <a:gd name="T10" fmla="*/ 123 w 1027"/>
                        <a:gd name="T11" fmla="*/ 130 h 534"/>
                        <a:gd name="T12" fmla="*/ 154 w 1027"/>
                        <a:gd name="T13" fmla="*/ 113 h 534"/>
                        <a:gd name="T14" fmla="*/ 193 w 1027"/>
                        <a:gd name="T15" fmla="*/ 94 h 534"/>
                        <a:gd name="T16" fmla="*/ 234 w 1027"/>
                        <a:gd name="T17" fmla="*/ 74 h 534"/>
                        <a:gd name="T18" fmla="*/ 282 w 1027"/>
                        <a:gd name="T19" fmla="*/ 56 h 534"/>
                        <a:gd name="T20" fmla="*/ 332 w 1027"/>
                        <a:gd name="T21" fmla="*/ 39 h 534"/>
                        <a:gd name="T22" fmla="*/ 384 w 1027"/>
                        <a:gd name="T23" fmla="*/ 24 h 534"/>
                        <a:gd name="T24" fmla="*/ 440 w 1027"/>
                        <a:gd name="T25" fmla="*/ 11 h 534"/>
                        <a:gd name="T26" fmla="*/ 497 w 1027"/>
                        <a:gd name="T27" fmla="*/ 4 h 534"/>
                        <a:gd name="T28" fmla="*/ 555 w 1027"/>
                        <a:gd name="T29" fmla="*/ 0 h 534"/>
                        <a:gd name="T30" fmla="*/ 562 w 1027"/>
                        <a:gd name="T31" fmla="*/ 0 h 534"/>
                        <a:gd name="T32" fmla="*/ 579 w 1027"/>
                        <a:gd name="T33" fmla="*/ 2 h 534"/>
                        <a:gd name="T34" fmla="*/ 606 w 1027"/>
                        <a:gd name="T35" fmla="*/ 2 h 534"/>
                        <a:gd name="T36" fmla="*/ 642 w 1027"/>
                        <a:gd name="T37" fmla="*/ 4 h 534"/>
                        <a:gd name="T38" fmla="*/ 683 w 1027"/>
                        <a:gd name="T39" fmla="*/ 7 h 534"/>
                        <a:gd name="T40" fmla="*/ 727 w 1027"/>
                        <a:gd name="T41" fmla="*/ 15 h 534"/>
                        <a:gd name="T42" fmla="*/ 775 w 1027"/>
                        <a:gd name="T43" fmla="*/ 24 h 534"/>
                        <a:gd name="T44" fmla="*/ 823 w 1027"/>
                        <a:gd name="T45" fmla="*/ 35 h 534"/>
                        <a:gd name="T46" fmla="*/ 870 w 1027"/>
                        <a:gd name="T47" fmla="*/ 52 h 534"/>
                        <a:gd name="T48" fmla="*/ 914 w 1027"/>
                        <a:gd name="T49" fmla="*/ 72 h 534"/>
                        <a:gd name="T50" fmla="*/ 953 w 1027"/>
                        <a:gd name="T51" fmla="*/ 98 h 534"/>
                        <a:gd name="T52" fmla="*/ 985 w 1027"/>
                        <a:gd name="T53" fmla="*/ 130 h 534"/>
                        <a:gd name="T54" fmla="*/ 988 w 1027"/>
                        <a:gd name="T55" fmla="*/ 133 h 534"/>
                        <a:gd name="T56" fmla="*/ 996 w 1027"/>
                        <a:gd name="T57" fmla="*/ 143 h 534"/>
                        <a:gd name="T58" fmla="*/ 1005 w 1027"/>
                        <a:gd name="T59" fmla="*/ 159 h 534"/>
                        <a:gd name="T60" fmla="*/ 1014 w 1027"/>
                        <a:gd name="T61" fmla="*/ 182 h 534"/>
                        <a:gd name="T62" fmla="*/ 1024 w 1027"/>
                        <a:gd name="T63" fmla="*/ 208 h 534"/>
                        <a:gd name="T64" fmla="*/ 1027 w 1027"/>
                        <a:gd name="T65" fmla="*/ 239 h 534"/>
                        <a:gd name="T66" fmla="*/ 1027 w 1027"/>
                        <a:gd name="T67" fmla="*/ 274 h 534"/>
                        <a:gd name="T68" fmla="*/ 1018 w 1027"/>
                        <a:gd name="T69" fmla="*/ 311 h 534"/>
                        <a:gd name="T70" fmla="*/ 1000 w 1027"/>
                        <a:gd name="T71" fmla="*/ 354 h 534"/>
                        <a:gd name="T72" fmla="*/ 998 w 1027"/>
                        <a:gd name="T73" fmla="*/ 356 h 534"/>
                        <a:gd name="T74" fmla="*/ 990 w 1027"/>
                        <a:gd name="T75" fmla="*/ 365 h 534"/>
                        <a:gd name="T76" fmla="*/ 977 w 1027"/>
                        <a:gd name="T77" fmla="*/ 378 h 534"/>
                        <a:gd name="T78" fmla="*/ 963 w 1027"/>
                        <a:gd name="T79" fmla="*/ 395 h 534"/>
                        <a:gd name="T80" fmla="*/ 942 w 1027"/>
                        <a:gd name="T81" fmla="*/ 413 h 534"/>
                        <a:gd name="T82" fmla="*/ 920 w 1027"/>
                        <a:gd name="T83" fmla="*/ 432 h 534"/>
                        <a:gd name="T84" fmla="*/ 894 w 1027"/>
                        <a:gd name="T85" fmla="*/ 449 h 534"/>
                        <a:gd name="T86" fmla="*/ 864 w 1027"/>
                        <a:gd name="T87" fmla="*/ 463 h 534"/>
                        <a:gd name="T88" fmla="*/ 751 w 1027"/>
                        <a:gd name="T89" fmla="*/ 534 h 53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27"/>
                        <a:gd name="T136" fmla="*/ 0 h 534"/>
                        <a:gd name="T137" fmla="*/ 1027 w 1027"/>
                        <a:gd name="T138" fmla="*/ 534 h 53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27" h="534">
                          <a:moveTo>
                            <a:pt x="0" y="221"/>
                          </a:moveTo>
                          <a:lnTo>
                            <a:pt x="59" y="169"/>
                          </a:lnTo>
                          <a:lnTo>
                            <a:pt x="65" y="165"/>
                          </a:lnTo>
                          <a:lnTo>
                            <a:pt x="76" y="158"/>
                          </a:lnTo>
                          <a:lnTo>
                            <a:pt x="97" y="145"/>
                          </a:lnTo>
                          <a:lnTo>
                            <a:pt x="123" y="130"/>
                          </a:lnTo>
                          <a:lnTo>
                            <a:pt x="154" y="113"/>
                          </a:lnTo>
                          <a:lnTo>
                            <a:pt x="193" y="94"/>
                          </a:lnTo>
                          <a:lnTo>
                            <a:pt x="234" y="74"/>
                          </a:lnTo>
                          <a:lnTo>
                            <a:pt x="282" y="56"/>
                          </a:lnTo>
                          <a:lnTo>
                            <a:pt x="332" y="39"/>
                          </a:lnTo>
                          <a:lnTo>
                            <a:pt x="384" y="24"/>
                          </a:lnTo>
                          <a:lnTo>
                            <a:pt x="440" y="11"/>
                          </a:lnTo>
                          <a:lnTo>
                            <a:pt x="497" y="4"/>
                          </a:lnTo>
                          <a:lnTo>
                            <a:pt x="555" y="0"/>
                          </a:lnTo>
                          <a:lnTo>
                            <a:pt x="562" y="0"/>
                          </a:lnTo>
                          <a:lnTo>
                            <a:pt x="579" y="2"/>
                          </a:lnTo>
                          <a:lnTo>
                            <a:pt x="606" y="2"/>
                          </a:lnTo>
                          <a:lnTo>
                            <a:pt x="642" y="4"/>
                          </a:lnTo>
                          <a:lnTo>
                            <a:pt x="683" y="7"/>
                          </a:lnTo>
                          <a:lnTo>
                            <a:pt x="727" y="15"/>
                          </a:lnTo>
                          <a:lnTo>
                            <a:pt x="775" y="24"/>
                          </a:lnTo>
                          <a:lnTo>
                            <a:pt x="823" y="35"/>
                          </a:lnTo>
                          <a:lnTo>
                            <a:pt x="870" y="52"/>
                          </a:lnTo>
                          <a:lnTo>
                            <a:pt x="914" y="72"/>
                          </a:lnTo>
                          <a:lnTo>
                            <a:pt x="953" y="98"/>
                          </a:lnTo>
                          <a:lnTo>
                            <a:pt x="985" y="130"/>
                          </a:lnTo>
                          <a:lnTo>
                            <a:pt x="988" y="133"/>
                          </a:lnTo>
                          <a:lnTo>
                            <a:pt x="996" y="143"/>
                          </a:lnTo>
                          <a:lnTo>
                            <a:pt x="1005" y="159"/>
                          </a:lnTo>
                          <a:lnTo>
                            <a:pt x="1014" y="182"/>
                          </a:lnTo>
                          <a:lnTo>
                            <a:pt x="1024" y="208"/>
                          </a:lnTo>
                          <a:lnTo>
                            <a:pt x="1027" y="239"/>
                          </a:lnTo>
                          <a:lnTo>
                            <a:pt x="1027" y="274"/>
                          </a:lnTo>
                          <a:lnTo>
                            <a:pt x="1018" y="311"/>
                          </a:lnTo>
                          <a:lnTo>
                            <a:pt x="1000" y="354"/>
                          </a:lnTo>
                          <a:lnTo>
                            <a:pt x="998" y="356"/>
                          </a:lnTo>
                          <a:lnTo>
                            <a:pt x="990" y="365"/>
                          </a:lnTo>
                          <a:lnTo>
                            <a:pt x="977" y="378"/>
                          </a:lnTo>
                          <a:lnTo>
                            <a:pt x="963" y="395"/>
                          </a:lnTo>
                          <a:lnTo>
                            <a:pt x="942" y="413"/>
                          </a:lnTo>
                          <a:lnTo>
                            <a:pt x="920" y="432"/>
                          </a:lnTo>
                          <a:lnTo>
                            <a:pt x="894" y="449"/>
                          </a:lnTo>
                          <a:lnTo>
                            <a:pt x="864" y="463"/>
                          </a:lnTo>
                          <a:lnTo>
                            <a:pt x="751" y="534"/>
                          </a:lnTo>
                        </a:path>
                      </a:pathLst>
                    </a:custGeom>
                    <a:noFill/>
                    <a:ln w="11113">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15" name="Freeform 251"/>
                    <p:cNvSpPr>
                      <a:spLocks/>
                    </p:cNvSpPr>
                    <p:nvPr/>
                  </p:nvSpPr>
                  <p:spPr bwMode="auto">
                    <a:xfrm>
                      <a:off x="2524" y="2521"/>
                      <a:ext cx="63" cy="64"/>
                    </a:xfrm>
                    <a:custGeom>
                      <a:avLst/>
                      <a:gdLst>
                        <a:gd name="T0" fmla="*/ 45 w 63"/>
                        <a:gd name="T1" fmla="*/ 63 h 64"/>
                        <a:gd name="T2" fmla="*/ 58 w 63"/>
                        <a:gd name="T3" fmla="*/ 51 h 64"/>
                        <a:gd name="T4" fmla="*/ 63 w 63"/>
                        <a:gd name="T5" fmla="*/ 37 h 64"/>
                        <a:gd name="T6" fmla="*/ 60 w 63"/>
                        <a:gd name="T7" fmla="*/ 18 h 64"/>
                        <a:gd name="T8" fmla="*/ 49 w 63"/>
                        <a:gd name="T9" fmla="*/ 5 h 64"/>
                        <a:gd name="T10" fmla="*/ 34 w 63"/>
                        <a:gd name="T11" fmla="*/ 0 h 64"/>
                        <a:gd name="T12" fmla="*/ 17 w 63"/>
                        <a:gd name="T13" fmla="*/ 1 h 64"/>
                        <a:gd name="T14" fmla="*/ 6 w 63"/>
                        <a:gd name="T15" fmla="*/ 13 h 64"/>
                        <a:gd name="T16" fmla="*/ 0 w 63"/>
                        <a:gd name="T17" fmla="*/ 27 h 64"/>
                        <a:gd name="T18" fmla="*/ 4 w 63"/>
                        <a:gd name="T19" fmla="*/ 44 h 64"/>
                        <a:gd name="T20" fmla="*/ 13 w 63"/>
                        <a:gd name="T21" fmla="*/ 59 h 64"/>
                        <a:gd name="T22" fmla="*/ 30 w 63"/>
                        <a:gd name="T23" fmla="*/ 64 h 64"/>
                        <a:gd name="T24" fmla="*/ 45 w 63"/>
                        <a:gd name="T25" fmla="*/ 63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4"/>
                        <a:gd name="T41" fmla="*/ 63 w 63"/>
                        <a:gd name="T42" fmla="*/ 64 h 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4">
                          <a:moveTo>
                            <a:pt x="45" y="63"/>
                          </a:moveTo>
                          <a:lnTo>
                            <a:pt x="58" y="51"/>
                          </a:lnTo>
                          <a:lnTo>
                            <a:pt x="63" y="37"/>
                          </a:lnTo>
                          <a:lnTo>
                            <a:pt x="60" y="18"/>
                          </a:lnTo>
                          <a:lnTo>
                            <a:pt x="49" y="5"/>
                          </a:lnTo>
                          <a:lnTo>
                            <a:pt x="34" y="0"/>
                          </a:lnTo>
                          <a:lnTo>
                            <a:pt x="17" y="1"/>
                          </a:lnTo>
                          <a:lnTo>
                            <a:pt x="6" y="13"/>
                          </a:lnTo>
                          <a:lnTo>
                            <a:pt x="0" y="27"/>
                          </a:lnTo>
                          <a:lnTo>
                            <a:pt x="4" y="44"/>
                          </a:lnTo>
                          <a:lnTo>
                            <a:pt x="13" y="59"/>
                          </a:lnTo>
                          <a:lnTo>
                            <a:pt x="30" y="64"/>
                          </a:lnTo>
                          <a:lnTo>
                            <a:pt x="45" y="63"/>
                          </a:lnTo>
                          <a:close/>
                        </a:path>
                      </a:pathLst>
                    </a:custGeom>
                    <a:solidFill>
                      <a:srgbClr val="D90000"/>
                    </a:solidFill>
                    <a:ln w="0">
                      <a:solidFill>
                        <a:srgbClr val="D90000"/>
                      </a:solidFill>
                      <a:round/>
                      <a:headEnd/>
                      <a:tailEnd/>
                    </a:ln>
                  </p:spPr>
                  <p:txBody>
                    <a:bodyPr/>
                    <a:lstStyle/>
                    <a:p>
                      <a:endParaRPr lang="en-US"/>
                    </a:p>
                  </p:txBody>
                </p:sp>
                <p:sp>
                  <p:nvSpPr>
                    <p:cNvPr id="216" name="Freeform 252"/>
                    <p:cNvSpPr>
                      <a:spLocks/>
                    </p:cNvSpPr>
                    <p:nvPr/>
                  </p:nvSpPr>
                  <p:spPr bwMode="auto">
                    <a:xfrm>
                      <a:off x="2524" y="2521"/>
                      <a:ext cx="63" cy="64"/>
                    </a:xfrm>
                    <a:custGeom>
                      <a:avLst/>
                      <a:gdLst>
                        <a:gd name="T0" fmla="*/ 45 w 63"/>
                        <a:gd name="T1" fmla="*/ 63 h 64"/>
                        <a:gd name="T2" fmla="*/ 58 w 63"/>
                        <a:gd name="T3" fmla="*/ 51 h 64"/>
                        <a:gd name="T4" fmla="*/ 63 w 63"/>
                        <a:gd name="T5" fmla="*/ 37 h 64"/>
                        <a:gd name="T6" fmla="*/ 60 w 63"/>
                        <a:gd name="T7" fmla="*/ 18 h 64"/>
                        <a:gd name="T8" fmla="*/ 49 w 63"/>
                        <a:gd name="T9" fmla="*/ 5 h 64"/>
                        <a:gd name="T10" fmla="*/ 34 w 63"/>
                        <a:gd name="T11" fmla="*/ 0 h 64"/>
                        <a:gd name="T12" fmla="*/ 17 w 63"/>
                        <a:gd name="T13" fmla="*/ 1 h 64"/>
                        <a:gd name="T14" fmla="*/ 6 w 63"/>
                        <a:gd name="T15" fmla="*/ 13 h 64"/>
                        <a:gd name="T16" fmla="*/ 0 w 63"/>
                        <a:gd name="T17" fmla="*/ 27 h 64"/>
                        <a:gd name="T18" fmla="*/ 4 w 63"/>
                        <a:gd name="T19" fmla="*/ 44 h 64"/>
                        <a:gd name="T20" fmla="*/ 13 w 63"/>
                        <a:gd name="T21" fmla="*/ 59 h 64"/>
                        <a:gd name="T22" fmla="*/ 30 w 63"/>
                        <a:gd name="T23" fmla="*/ 64 h 64"/>
                        <a:gd name="T24" fmla="*/ 45 w 63"/>
                        <a:gd name="T25" fmla="*/ 63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4"/>
                        <a:gd name="T41" fmla="*/ 63 w 63"/>
                        <a:gd name="T42" fmla="*/ 64 h 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4">
                          <a:moveTo>
                            <a:pt x="45" y="63"/>
                          </a:moveTo>
                          <a:lnTo>
                            <a:pt x="58" y="51"/>
                          </a:lnTo>
                          <a:lnTo>
                            <a:pt x="63" y="37"/>
                          </a:lnTo>
                          <a:lnTo>
                            <a:pt x="60" y="18"/>
                          </a:lnTo>
                          <a:lnTo>
                            <a:pt x="49" y="5"/>
                          </a:lnTo>
                          <a:lnTo>
                            <a:pt x="34" y="0"/>
                          </a:lnTo>
                          <a:lnTo>
                            <a:pt x="17" y="1"/>
                          </a:lnTo>
                          <a:lnTo>
                            <a:pt x="6" y="13"/>
                          </a:lnTo>
                          <a:lnTo>
                            <a:pt x="0" y="27"/>
                          </a:lnTo>
                          <a:lnTo>
                            <a:pt x="4" y="44"/>
                          </a:lnTo>
                          <a:lnTo>
                            <a:pt x="13" y="59"/>
                          </a:lnTo>
                          <a:lnTo>
                            <a:pt x="30" y="64"/>
                          </a:lnTo>
                          <a:lnTo>
                            <a:pt x="45" y="63"/>
                          </a:lnTo>
                        </a:path>
                      </a:pathLst>
                    </a:cu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17" name="Line 254"/>
                    <p:cNvSpPr>
                      <a:spLocks noChangeShapeType="1"/>
                    </p:cNvSpPr>
                    <p:nvPr/>
                  </p:nvSpPr>
                  <p:spPr bwMode="auto">
                    <a:xfrm flipV="1">
                      <a:off x="2350" y="2569"/>
                      <a:ext cx="185" cy="111"/>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8" name="Freeform 296"/>
                    <p:cNvSpPr>
                      <a:spLocks/>
                    </p:cNvSpPr>
                    <p:nvPr/>
                  </p:nvSpPr>
                  <p:spPr bwMode="auto">
                    <a:xfrm>
                      <a:off x="2343" y="2530"/>
                      <a:ext cx="235" cy="172"/>
                    </a:xfrm>
                    <a:custGeom>
                      <a:avLst/>
                      <a:gdLst>
                        <a:gd name="T0" fmla="*/ 40 w 235"/>
                        <a:gd name="T1" fmla="*/ 172 h 172"/>
                        <a:gd name="T2" fmla="*/ 235 w 235"/>
                        <a:gd name="T3" fmla="*/ 54 h 172"/>
                        <a:gd name="T4" fmla="*/ 235 w 235"/>
                        <a:gd name="T5" fmla="*/ 33 h 172"/>
                        <a:gd name="T6" fmla="*/ 231 w 235"/>
                        <a:gd name="T7" fmla="*/ 18 h 172"/>
                        <a:gd name="T8" fmla="*/ 224 w 235"/>
                        <a:gd name="T9" fmla="*/ 9 h 172"/>
                        <a:gd name="T10" fmla="*/ 217 w 235"/>
                        <a:gd name="T11" fmla="*/ 4 h 172"/>
                        <a:gd name="T12" fmla="*/ 209 w 235"/>
                        <a:gd name="T13" fmla="*/ 2 h 172"/>
                        <a:gd name="T14" fmla="*/ 202 w 235"/>
                        <a:gd name="T15" fmla="*/ 0 h 172"/>
                        <a:gd name="T16" fmla="*/ 196 w 235"/>
                        <a:gd name="T17" fmla="*/ 0 h 172"/>
                        <a:gd name="T18" fmla="*/ 194 w 235"/>
                        <a:gd name="T19" fmla="*/ 2 h 172"/>
                        <a:gd name="T20" fmla="*/ 0 w 235"/>
                        <a:gd name="T21" fmla="*/ 119 h 172"/>
                        <a:gd name="T22" fmla="*/ 1 w 235"/>
                        <a:gd name="T23" fmla="*/ 117 h 172"/>
                        <a:gd name="T24" fmla="*/ 7 w 235"/>
                        <a:gd name="T25" fmla="*/ 115 h 172"/>
                        <a:gd name="T26" fmla="*/ 14 w 235"/>
                        <a:gd name="T27" fmla="*/ 113 h 172"/>
                        <a:gd name="T28" fmla="*/ 22 w 235"/>
                        <a:gd name="T29" fmla="*/ 111 h 172"/>
                        <a:gd name="T30" fmla="*/ 29 w 235"/>
                        <a:gd name="T31" fmla="*/ 113 h 172"/>
                        <a:gd name="T32" fmla="*/ 37 w 235"/>
                        <a:gd name="T33" fmla="*/ 119 h 172"/>
                        <a:gd name="T34" fmla="*/ 42 w 235"/>
                        <a:gd name="T35" fmla="*/ 130 h 172"/>
                        <a:gd name="T36" fmla="*/ 42 w 235"/>
                        <a:gd name="T37" fmla="*/ 146 h 172"/>
                        <a:gd name="T38" fmla="*/ 40 w 235"/>
                        <a:gd name="T39" fmla="*/ 172 h 1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5"/>
                        <a:gd name="T61" fmla="*/ 0 h 172"/>
                        <a:gd name="T62" fmla="*/ 235 w 235"/>
                        <a:gd name="T63" fmla="*/ 172 h 1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5" h="172">
                          <a:moveTo>
                            <a:pt x="40" y="172"/>
                          </a:moveTo>
                          <a:lnTo>
                            <a:pt x="235" y="54"/>
                          </a:lnTo>
                          <a:lnTo>
                            <a:pt x="235" y="33"/>
                          </a:lnTo>
                          <a:lnTo>
                            <a:pt x="231" y="18"/>
                          </a:lnTo>
                          <a:lnTo>
                            <a:pt x="224" y="9"/>
                          </a:lnTo>
                          <a:lnTo>
                            <a:pt x="217" y="4"/>
                          </a:lnTo>
                          <a:lnTo>
                            <a:pt x="209" y="2"/>
                          </a:lnTo>
                          <a:lnTo>
                            <a:pt x="202" y="0"/>
                          </a:lnTo>
                          <a:lnTo>
                            <a:pt x="196" y="0"/>
                          </a:lnTo>
                          <a:lnTo>
                            <a:pt x="194" y="2"/>
                          </a:lnTo>
                          <a:lnTo>
                            <a:pt x="0" y="119"/>
                          </a:lnTo>
                          <a:lnTo>
                            <a:pt x="1" y="117"/>
                          </a:lnTo>
                          <a:lnTo>
                            <a:pt x="7" y="115"/>
                          </a:lnTo>
                          <a:lnTo>
                            <a:pt x="14" y="113"/>
                          </a:lnTo>
                          <a:lnTo>
                            <a:pt x="22" y="111"/>
                          </a:lnTo>
                          <a:lnTo>
                            <a:pt x="29" y="113"/>
                          </a:lnTo>
                          <a:lnTo>
                            <a:pt x="37" y="119"/>
                          </a:lnTo>
                          <a:lnTo>
                            <a:pt x="42" y="130"/>
                          </a:lnTo>
                          <a:lnTo>
                            <a:pt x="42" y="146"/>
                          </a:lnTo>
                          <a:lnTo>
                            <a:pt x="40" y="172"/>
                          </a:lnTo>
                          <a:close/>
                        </a:path>
                      </a:pathLst>
                    </a:custGeom>
                    <a:solidFill>
                      <a:srgbClr val="0000FF"/>
                    </a:solidFill>
                    <a:ln w="0">
                      <a:solidFill>
                        <a:srgbClr val="0000FF"/>
                      </a:solidFill>
                      <a:round/>
                      <a:headEnd/>
                      <a:tailEnd/>
                    </a:ln>
                  </p:spPr>
                  <p:txBody>
                    <a:bodyPr/>
                    <a:lstStyle/>
                    <a:p>
                      <a:endParaRPr lang="en-US"/>
                    </a:p>
                  </p:txBody>
                </p:sp>
                <p:sp>
                  <p:nvSpPr>
                    <p:cNvPr id="219" name="Freeform 297"/>
                    <p:cNvSpPr>
                      <a:spLocks/>
                    </p:cNvSpPr>
                    <p:nvPr/>
                  </p:nvSpPr>
                  <p:spPr bwMode="auto">
                    <a:xfrm>
                      <a:off x="2343" y="2530"/>
                      <a:ext cx="235" cy="172"/>
                    </a:xfrm>
                    <a:custGeom>
                      <a:avLst/>
                      <a:gdLst>
                        <a:gd name="T0" fmla="*/ 40 w 235"/>
                        <a:gd name="T1" fmla="*/ 172 h 172"/>
                        <a:gd name="T2" fmla="*/ 235 w 235"/>
                        <a:gd name="T3" fmla="*/ 54 h 172"/>
                        <a:gd name="T4" fmla="*/ 235 w 235"/>
                        <a:gd name="T5" fmla="*/ 33 h 172"/>
                        <a:gd name="T6" fmla="*/ 231 w 235"/>
                        <a:gd name="T7" fmla="*/ 18 h 172"/>
                        <a:gd name="T8" fmla="*/ 224 w 235"/>
                        <a:gd name="T9" fmla="*/ 9 h 172"/>
                        <a:gd name="T10" fmla="*/ 217 w 235"/>
                        <a:gd name="T11" fmla="*/ 4 h 172"/>
                        <a:gd name="T12" fmla="*/ 209 w 235"/>
                        <a:gd name="T13" fmla="*/ 2 h 172"/>
                        <a:gd name="T14" fmla="*/ 202 w 235"/>
                        <a:gd name="T15" fmla="*/ 0 h 172"/>
                        <a:gd name="T16" fmla="*/ 196 w 235"/>
                        <a:gd name="T17" fmla="*/ 0 h 172"/>
                        <a:gd name="T18" fmla="*/ 194 w 235"/>
                        <a:gd name="T19" fmla="*/ 2 h 172"/>
                        <a:gd name="T20" fmla="*/ 0 w 235"/>
                        <a:gd name="T21" fmla="*/ 119 h 172"/>
                        <a:gd name="T22" fmla="*/ 1 w 235"/>
                        <a:gd name="T23" fmla="*/ 117 h 172"/>
                        <a:gd name="T24" fmla="*/ 7 w 235"/>
                        <a:gd name="T25" fmla="*/ 115 h 172"/>
                        <a:gd name="T26" fmla="*/ 14 w 235"/>
                        <a:gd name="T27" fmla="*/ 113 h 172"/>
                        <a:gd name="T28" fmla="*/ 22 w 235"/>
                        <a:gd name="T29" fmla="*/ 111 h 172"/>
                        <a:gd name="T30" fmla="*/ 29 w 235"/>
                        <a:gd name="T31" fmla="*/ 113 h 172"/>
                        <a:gd name="T32" fmla="*/ 37 w 235"/>
                        <a:gd name="T33" fmla="*/ 119 h 172"/>
                        <a:gd name="T34" fmla="*/ 42 w 235"/>
                        <a:gd name="T35" fmla="*/ 130 h 172"/>
                        <a:gd name="T36" fmla="*/ 42 w 235"/>
                        <a:gd name="T37" fmla="*/ 146 h 172"/>
                        <a:gd name="T38" fmla="*/ 40 w 235"/>
                        <a:gd name="T39" fmla="*/ 172 h 1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5"/>
                        <a:gd name="T61" fmla="*/ 0 h 172"/>
                        <a:gd name="T62" fmla="*/ 235 w 235"/>
                        <a:gd name="T63" fmla="*/ 172 h 1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5" h="172">
                          <a:moveTo>
                            <a:pt x="40" y="172"/>
                          </a:moveTo>
                          <a:lnTo>
                            <a:pt x="235" y="54"/>
                          </a:lnTo>
                          <a:lnTo>
                            <a:pt x="235" y="33"/>
                          </a:lnTo>
                          <a:lnTo>
                            <a:pt x="231" y="18"/>
                          </a:lnTo>
                          <a:lnTo>
                            <a:pt x="224" y="9"/>
                          </a:lnTo>
                          <a:lnTo>
                            <a:pt x="217" y="4"/>
                          </a:lnTo>
                          <a:lnTo>
                            <a:pt x="209" y="2"/>
                          </a:lnTo>
                          <a:lnTo>
                            <a:pt x="202" y="0"/>
                          </a:lnTo>
                          <a:lnTo>
                            <a:pt x="196" y="0"/>
                          </a:lnTo>
                          <a:lnTo>
                            <a:pt x="194" y="2"/>
                          </a:lnTo>
                          <a:lnTo>
                            <a:pt x="0" y="119"/>
                          </a:lnTo>
                          <a:lnTo>
                            <a:pt x="1" y="117"/>
                          </a:lnTo>
                          <a:lnTo>
                            <a:pt x="7" y="115"/>
                          </a:lnTo>
                          <a:lnTo>
                            <a:pt x="14" y="113"/>
                          </a:lnTo>
                          <a:lnTo>
                            <a:pt x="22" y="111"/>
                          </a:lnTo>
                          <a:lnTo>
                            <a:pt x="29" y="113"/>
                          </a:lnTo>
                          <a:lnTo>
                            <a:pt x="37" y="119"/>
                          </a:lnTo>
                          <a:lnTo>
                            <a:pt x="42" y="130"/>
                          </a:lnTo>
                          <a:lnTo>
                            <a:pt x="42" y="146"/>
                          </a:lnTo>
                          <a:lnTo>
                            <a:pt x="40" y="172"/>
                          </a:lnTo>
                        </a:path>
                      </a:pathLst>
                    </a:custGeom>
                    <a:noFill/>
                    <a:ln w="11113">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0" name="Freeform 298"/>
                    <p:cNvSpPr>
                      <a:spLocks/>
                    </p:cNvSpPr>
                    <p:nvPr/>
                  </p:nvSpPr>
                  <p:spPr bwMode="auto">
                    <a:xfrm>
                      <a:off x="2348" y="2532"/>
                      <a:ext cx="228" cy="165"/>
                    </a:xfrm>
                    <a:custGeom>
                      <a:avLst/>
                      <a:gdLst>
                        <a:gd name="T0" fmla="*/ 191 w 228"/>
                        <a:gd name="T1" fmla="*/ 0 h 165"/>
                        <a:gd name="T2" fmla="*/ 193 w 228"/>
                        <a:gd name="T3" fmla="*/ 0 h 165"/>
                        <a:gd name="T4" fmla="*/ 200 w 228"/>
                        <a:gd name="T5" fmla="*/ 0 h 165"/>
                        <a:gd name="T6" fmla="*/ 208 w 228"/>
                        <a:gd name="T7" fmla="*/ 2 h 165"/>
                        <a:gd name="T8" fmla="*/ 215 w 228"/>
                        <a:gd name="T9" fmla="*/ 5 h 165"/>
                        <a:gd name="T10" fmla="*/ 223 w 228"/>
                        <a:gd name="T11" fmla="*/ 15 h 165"/>
                        <a:gd name="T12" fmla="*/ 228 w 228"/>
                        <a:gd name="T13" fmla="*/ 28 h 165"/>
                        <a:gd name="T14" fmla="*/ 228 w 228"/>
                        <a:gd name="T15" fmla="*/ 48 h 165"/>
                        <a:gd name="T16" fmla="*/ 35 w 228"/>
                        <a:gd name="T17" fmla="*/ 165 h 165"/>
                        <a:gd name="T18" fmla="*/ 39 w 228"/>
                        <a:gd name="T19" fmla="*/ 142 h 165"/>
                        <a:gd name="T20" fmla="*/ 37 w 228"/>
                        <a:gd name="T21" fmla="*/ 128 h 165"/>
                        <a:gd name="T22" fmla="*/ 34 w 228"/>
                        <a:gd name="T23" fmla="*/ 118 h 165"/>
                        <a:gd name="T24" fmla="*/ 28 w 228"/>
                        <a:gd name="T25" fmla="*/ 113 h 165"/>
                        <a:gd name="T26" fmla="*/ 21 w 228"/>
                        <a:gd name="T27" fmla="*/ 111 h 165"/>
                        <a:gd name="T28" fmla="*/ 13 w 228"/>
                        <a:gd name="T29" fmla="*/ 111 h 165"/>
                        <a:gd name="T30" fmla="*/ 6 w 228"/>
                        <a:gd name="T31" fmla="*/ 113 h 165"/>
                        <a:gd name="T32" fmla="*/ 2 w 228"/>
                        <a:gd name="T33" fmla="*/ 115 h 165"/>
                        <a:gd name="T34" fmla="*/ 0 w 228"/>
                        <a:gd name="T35" fmla="*/ 115 h 165"/>
                        <a:gd name="T36" fmla="*/ 191 w 228"/>
                        <a:gd name="T37" fmla="*/ 0 h 1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8"/>
                        <a:gd name="T58" fmla="*/ 0 h 165"/>
                        <a:gd name="T59" fmla="*/ 228 w 228"/>
                        <a:gd name="T60" fmla="*/ 165 h 1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8" h="165">
                          <a:moveTo>
                            <a:pt x="191" y="0"/>
                          </a:moveTo>
                          <a:lnTo>
                            <a:pt x="193" y="0"/>
                          </a:lnTo>
                          <a:lnTo>
                            <a:pt x="200" y="0"/>
                          </a:lnTo>
                          <a:lnTo>
                            <a:pt x="208" y="2"/>
                          </a:lnTo>
                          <a:lnTo>
                            <a:pt x="215" y="5"/>
                          </a:lnTo>
                          <a:lnTo>
                            <a:pt x="223" y="15"/>
                          </a:lnTo>
                          <a:lnTo>
                            <a:pt x="228" y="28"/>
                          </a:lnTo>
                          <a:lnTo>
                            <a:pt x="228" y="48"/>
                          </a:lnTo>
                          <a:lnTo>
                            <a:pt x="35" y="165"/>
                          </a:lnTo>
                          <a:lnTo>
                            <a:pt x="39" y="142"/>
                          </a:lnTo>
                          <a:lnTo>
                            <a:pt x="37" y="128"/>
                          </a:lnTo>
                          <a:lnTo>
                            <a:pt x="34" y="118"/>
                          </a:lnTo>
                          <a:lnTo>
                            <a:pt x="28" y="113"/>
                          </a:lnTo>
                          <a:lnTo>
                            <a:pt x="21" y="111"/>
                          </a:lnTo>
                          <a:lnTo>
                            <a:pt x="13" y="111"/>
                          </a:lnTo>
                          <a:lnTo>
                            <a:pt x="6" y="113"/>
                          </a:lnTo>
                          <a:lnTo>
                            <a:pt x="2" y="115"/>
                          </a:lnTo>
                          <a:lnTo>
                            <a:pt x="0" y="115"/>
                          </a:lnTo>
                          <a:lnTo>
                            <a:pt x="191" y="0"/>
                          </a:lnTo>
                          <a:close/>
                        </a:path>
                      </a:pathLst>
                    </a:custGeom>
                    <a:solidFill>
                      <a:srgbClr val="2424FF"/>
                    </a:solidFill>
                    <a:ln w="0">
                      <a:solidFill>
                        <a:srgbClr val="2424FF"/>
                      </a:solidFill>
                      <a:round/>
                      <a:headEnd/>
                      <a:tailEnd/>
                    </a:ln>
                  </p:spPr>
                  <p:txBody>
                    <a:bodyPr/>
                    <a:lstStyle/>
                    <a:p>
                      <a:endParaRPr lang="en-US"/>
                    </a:p>
                  </p:txBody>
                </p:sp>
                <p:sp>
                  <p:nvSpPr>
                    <p:cNvPr id="221" name="Freeform 299"/>
                    <p:cNvSpPr>
                      <a:spLocks/>
                    </p:cNvSpPr>
                    <p:nvPr/>
                  </p:nvSpPr>
                  <p:spPr bwMode="auto">
                    <a:xfrm>
                      <a:off x="2354" y="2532"/>
                      <a:ext cx="220" cy="159"/>
                    </a:xfrm>
                    <a:custGeom>
                      <a:avLst/>
                      <a:gdLst>
                        <a:gd name="T0" fmla="*/ 187 w 220"/>
                        <a:gd name="T1" fmla="*/ 0 h 159"/>
                        <a:gd name="T2" fmla="*/ 189 w 220"/>
                        <a:gd name="T3" fmla="*/ 0 h 159"/>
                        <a:gd name="T4" fmla="*/ 194 w 220"/>
                        <a:gd name="T5" fmla="*/ 0 h 159"/>
                        <a:gd name="T6" fmla="*/ 202 w 220"/>
                        <a:gd name="T7" fmla="*/ 2 h 159"/>
                        <a:gd name="T8" fmla="*/ 209 w 220"/>
                        <a:gd name="T9" fmla="*/ 7 h 159"/>
                        <a:gd name="T10" fmla="*/ 217 w 220"/>
                        <a:gd name="T11" fmla="*/ 15 h 159"/>
                        <a:gd name="T12" fmla="*/ 220 w 220"/>
                        <a:gd name="T13" fmla="*/ 26 h 159"/>
                        <a:gd name="T14" fmla="*/ 220 w 220"/>
                        <a:gd name="T15" fmla="*/ 44 h 159"/>
                        <a:gd name="T16" fmla="*/ 31 w 220"/>
                        <a:gd name="T17" fmla="*/ 159 h 159"/>
                        <a:gd name="T18" fmla="*/ 33 w 220"/>
                        <a:gd name="T19" fmla="*/ 139 h 159"/>
                        <a:gd name="T20" fmla="*/ 31 w 220"/>
                        <a:gd name="T21" fmla="*/ 126 h 159"/>
                        <a:gd name="T22" fmla="*/ 28 w 220"/>
                        <a:gd name="T23" fmla="*/ 117 h 159"/>
                        <a:gd name="T24" fmla="*/ 20 w 220"/>
                        <a:gd name="T25" fmla="*/ 113 h 159"/>
                        <a:gd name="T26" fmla="*/ 13 w 220"/>
                        <a:gd name="T27" fmla="*/ 111 h 159"/>
                        <a:gd name="T28" fmla="*/ 5 w 220"/>
                        <a:gd name="T29" fmla="*/ 113 h 159"/>
                        <a:gd name="T30" fmla="*/ 2 w 220"/>
                        <a:gd name="T31" fmla="*/ 115 h 159"/>
                        <a:gd name="T32" fmla="*/ 0 w 220"/>
                        <a:gd name="T33" fmla="*/ 115 h 159"/>
                        <a:gd name="T34" fmla="*/ 187 w 220"/>
                        <a:gd name="T35" fmla="*/ 0 h 15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0"/>
                        <a:gd name="T55" fmla="*/ 0 h 159"/>
                        <a:gd name="T56" fmla="*/ 220 w 220"/>
                        <a:gd name="T57" fmla="*/ 159 h 15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0" h="159">
                          <a:moveTo>
                            <a:pt x="187" y="0"/>
                          </a:moveTo>
                          <a:lnTo>
                            <a:pt x="189" y="0"/>
                          </a:lnTo>
                          <a:lnTo>
                            <a:pt x="194" y="0"/>
                          </a:lnTo>
                          <a:lnTo>
                            <a:pt x="202" y="2"/>
                          </a:lnTo>
                          <a:lnTo>
                            <a:pt x="209" y="7"/>
                          </a:lnTo>
                          <a:lnTo>
                            <a:pt x="217" y="15"/>
                          </a:lnTo>
                          <a:lnTo>
                            <a:pt x="220" y="26"/>
                          </a:lnTo>
                          <a:lnTo>
                            <a:pt x="220" y="44"/>
                          </a:lnTo>
                          <a:lnTo>
                            <a:pt x="31" y="159"/>
                          </a:lnTo>
                          <a:lnTo>
                            <a:pt x="33" y="139"/>
                          </a:lnTo>
                          <a:lnTo>
                            <a:pt x="31" y="126"/>
                          </a:lnTo>
                          <a:lnTo>
                            <a:pt x="28" y="117"/>
                          </a:lnTo>
                          <a:lnTo>
                            <a:pt x="20" y="113"/>
                          </a:lnTo>
                          <a:lnTo>
                            <a:pt x="13" y="111"/>
                          </a:lnTo>
                          <a:lnTo>
                            <a:pt x="5" y="113"/>
                          </a:lnTo>
                          <a:lnTo>
                            <a:pt x="2" y="115"/>
                          </a:lnTo>
                          <a:lnTo>
                            <a:pt x="0" y="115"/>
                          </a:lnTo>
                          <a:lnTo>
                            <a:pt x="187" y="0"/>
                          </a:lnTo>
                          <a:close/>
                        </a:path>
                      </a:pathLst>
                    </a:custGeom>
                    <a:solidFill>
                      <a:srgbClr val="4949FF"/>
                    </a:solidFill>
                    <a:ln w="0">
                      <a:solidFill>
                        <a:srgbClr val="4949FF"/>
                      </a:solidFill>
                      <a:round/>
                      <a:headEnd/>
                      <a:tailEnd/>
                    </a:ln>
                  </p:spPr>
                  <p:txBody>
                    <a:bodyPr/>
                    <a:lstStyle/>
                    <a:p>
                      <a:endParaRPr lang="en-US"/>
                    </a:p>
                  </p:txBody>
                </p:sp>
                <p:sp>
                  <p:nvSpPr>
                    <p:cNvPr id="222" name="Freeform 300"/>
                    <p:cNvSpPr>
                      <a:spLocks/>
                    </p:cNvSpPr>
                    <p:nvPr/>
                  </p:nvSpPr>
                  <p:spPr bwMode="auto">
                    <a:xfrm>
                      <a:off x="2359" y="2532"/>
                      <a:ext cx="215" cy="154"/>
                    </a:xfrm>
                    <a:custGeom>
                      <a:avLst/>
                      <a:gdLst>
                        <a:gd name="T0" fmla="*/ 184 w 215"/>
                        <a:gd name="T1" fmla="*/ 0 h 154"/>
                        <a:gd name="T2" fmla="*/ 188 w 215"/>
                        <a:gd name="T3" fmla="*/ 0 h 154"/>
                        <a:gd name="T4" fmla="*/ 193 w 215"/>
                        <a:gd name="T5" fmla="*/ 2 h 154"/>
                        <a:gd name="T6" fmla="*/ 201 w 215"/>
                        <a:gd name="T7" fmla="*/ 5 h 154"/>
                        <a:gd name="T8" fmla="*/ 210 w 215"/>
                        <a:gd name="T9" fmla="*/ 11 h 154"/>
                        <a:gd name="T10" fmla="*/ 214 w 215"/>
                        <a:gd name="T11" fmla="*/ 24 h 154"/>
                        <a:gd name="T12" fmla="*/ 215 w 215"/>
                        <a:gd name="T13" fmla="*/ 40 h 154"/>
                        <a:gd name="T14" fmla="*/ 28 w 215"/>
                        <a:gd name="T15" fmla="*/ 154 h 154"/>
                        <a:gd name="T16" fmla="*/ 30 w 215"/>
                        <a:gd name="T17" fmla="*/ 135 h 154"/>
                        <a:gd name="T18" fmla="*/ 26 w 215"/>
                        <a:gd name="T19" fmla="*/ 124 h 154"/>
                        <a:gd name="T20" fmla="*/ 21 w 215"/>
                        <a:gd name="T21" fmla="*/ 117 h 154"/>
                        <a:gd name="T22" fmla="*/ 13 w 215"/>
                        <a:gd name="T23" fmla="*/ 113 h 154"/>
                        <a:gd name="T24" fmla="*/ 8 w 215"/>
                        <a:gd name="T25" fmla="*/ 113 h 154"/>
                        <a:gd name="T26" fmla="*/ 2 w 215"/>
                        <a:gd name="T27" fmla="*/ 113 h 154"/>
                        <a:gd name="T28" fmla="*/ 0 w 215"/>
                        <a:gd name="T29" fmla="*/ 113 h 154"/>
                        <a:gd name="T30" fmla="*/ 184 w 215"/>
                        <a:gd name="T31" fmla="*/ 0 h 1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5"/>
                        <a:gd name="T49" fmla="*/ 0 h 154"/>
                        <a:gd name="T50" fmla="*/ 215 w 215"/>
                        <a:gd name="T51" fmla="*/ 154 h 1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5" h="154">
                          <a:moveTo>
                            <a:pt x="184" y="0"/>
                          </a:moveTo>
                          <a:lnTo>
                            <a:pt x="188" y="0"/>
                          </a:lnTo>
                          <a:lnTo>
                            <a:pt x="193" y="2"/>
                          </a:lnTo>
                          <a:lnTo>
                            <a:pt x="201" y="5"/>
                          </a:lnTo>
                          <a:lnTo>
                            <a:pt x="210" y="11"/>
                          </a:lnTo>
                          <a:lnTo>
                            <a:pt x="214" y="24"/>
                          </a:lnTo>
                          <a:lnTo>
                            <a:pt x="215" y="40"/>
                          </a:lnTo>
                          <a:lnTo>
                            <a:pt x="28" y="154"/>
                          </a:lnTo>
                          <a:lnTo>
                            <a:pt x="30" y="135"/>
                          </a:lnTo>
                          <a:lnTo>
                            <a:pt x="26" y="124"/>
                          </a:lnTo>
                          <a:lnTo>
                            <a:pt x="21" y="117"/>
                          </a:lnTo>
                          <a:lnTo>
                            <a:pt x="13" y="113"/>
                          </a:lnTo>
                          <a:lnTo>
                            <a:pt x="8" y="113"/>
                          </a:lnTo>
                          <a:lnTo>
                            <a:pt x="2" y="113"/>
                          </a:lnTo>
                          <a:lnTo>
                            <a:pt x="0" y="113"/>
                          </a:lnTo>
                          <a:lnTo>
                            <a:pt x="184" y="0"/>
                          </a:lnTo>
                          <a:close/>
                        </a:path>
                      </a:pathLst>
                    </a:custGeom>
                    <a:solidFill>
                      <a:srgbClr val="6D6DFF"/>
                    </a:solidFill>
                    <a:ln w="0">
                      <a:solidFill>
                        <a:srgbClr val="6D6DFF"/>
                      </a:solidFill>
                      <a:round/>
                      <a:headEnd/>
                      <a:tailEnd/>
                    </a:ln>
                  </p:spPr>
                  <p:txBody>
                    <a:bodyPr/>
                    <a:lstStyle/>
                    <a:p>
                      <a:endParaRPr lang="en-US"/>
                    </a:p>
                  </p:txBody>
                </p:sp>
                <p:sp>
                  <p:nvSpPr>
                    <p:cNvPr id="223" name="Freeform 301"/>
                    <p:cNvSpPr>
                      <a:spLocks/>
                    </p:cNvSpPr>
                    <p:nvPr/>
                  </p:nvSpPr>
                  <p:spPr bwMode="auto">
                    <a:xfrm>
                      <a:off x="2365" y="2534"/>
                      <a:ext cx="208" cy="146"/>
                    </a:xfrm>
                    <a:custGeom>
                      <a:avLst/>
                      <a:gdLst>
                        <a:gd name="T0" fmla="*/ 182 w 208"/>
                        <a:gd name="T1" fmla="*/ 0 h 146"/>
                        <a:gd name="T2" fmla="*/ 183 w 208"/>
                        <a:gd name="T3" fmla="*/ 0 h 146"/>
                        <a:gd name="T4" fmla="*/ 189 w 208"/>
                        <a:gd name="T5" fmla="*/ 1 h 146"/>
                        <a:gd name="T6" fmla="*/ 196 w 208"/>
                        <a:gd name="T7" fmla="*/ 3 h 146"/>
                        <a:gd name="T8" fmla="*/ 202 w 208"/>
                        <a:gd name="T9" fmla="*/ 11 h 146"/>
                        <a:gd name="T10" fmla="*/ 208 w 208"/>
                        <a:gd name="T11" fmla="*/ 20 h 146"/>
                        <a:gd name="T12" fmla="*/ 208 w 208"/>
                        <a:gd name="T13" fmla="*/ 35 h 146"/>
                        <a:gd name="T14" fmla="*/ 24 w 208"/>
                        <a:gd name="T15" fmla="*/ 146 h 146"/>
                        <a:gd name="T16" fmla="*/ 24 w 208"/>
                        <a:gd name="T17" fmla="*/ 129 h 146"/>
                        <a:gd name="T18" fmla="*/ 20 w 208"/>
                        <a:gd name="T19" fmla="*/ 120 h 146"/>
                        <a:gd name="T20" fmla="*/ 15 w 208"/>
                        <a:gd name="T21" fmla="*/ 115 h 146"/>
                        <a:gd name="T22" fmla="*/ 7 w 208"/>
                        <a:gd name="T23" fmla="*/ 111 h 146"/>
                        <a:gd name="T24" fmla="*/ 2 w 208"/>
                        <a:gd name="T25" fmla="*/ 111 h 146"/>
                        <a:gd name="T26" fmla="*/ 0 w 208"/>
                        <a:gd name="T27" fmla="*/ 111 h 146"/>
                        <a:gd name="T28" fmla="*/ 182 w 208"/>
                        <a:gd name="T29" fmla="*/ 0 h 1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8"/>
                        <a:gd name="T46" fmla="*/ 0 h 146"/>
                        <a:gd name="T47" fmla="*/ 208 w 208"/>
                        <a:gd name="T48" fmla="*/ 146 h 1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8" h="146">
                          <a:moveTo>
                            <a:pt x="182" y="0"/>
                          </a:moveTo>
                          <a:lnTo>
                            <a:pt x="183" y="0"/>
                          </a:lnTo>
                          <a:lnTo>
                            <a:pt x="189" y="1"/>
                          </a:lnTo>
                          <a:lnTo>
                            <a:pt x="196" y="3"/>
                          </a:lnTo>
                          <a:lnTo>
                            <a:pt x="202" y="11"/>
                          </a:lnTo>
                          <a:lnTo>
                            <a:pt x="208" y="20"/>
                          </a:lnTo>
                          <a:lnTo>
                            <a:pt x="208" y="35"/>
                          </a:lnTo>
                          <a:lnTo>
                            <a:pt x="24" y="146"/>
                          </a:lnTo>
                          <a:lnTo>
                            <a:pt x="24" y="129"/>
                          </a:lnTo>
                          <a:lnTo>
                            <a:pt x="20" y="120"/>
                          </a:lnTo>
                          <a:lnTo>
                            <a:pt x="15" y="115"/>
                          </a:lnTo>
                          <a:lnTo>
                            <a:pt x="7" y="111"/>
                          </a:lnTo>
                          <a:lnTo>
                            <a:pt x="2" y="111"/>
                          </a:lnTo>
                          <a:lnTo>
                            <a:pt x="0" y="111"/>
                          </a:lnTo>
                          <a:lnTo>
                            <a:pt x="182" y="0"/>
                          </a:lnTo>
                          <a:close/>
                        </a:path>
                      </a:pathLst>
                    </a:custGeom>
                    <a:solidFill>
                      <a:srgbClr val="9292FF"/>
                    </a:solidFill>
                    <a:ln w="0">
                      <a:solidFill>
                        <a:srgbClr val="9292FF"/>
                      </a:solidFill>
                      <a:round/>
                      <a:headEnd/>
                      <a:tailEnd/>
                    </a:ln>
                  </p:spPr>
                  <p:txBody>
                    <a:bodyPr/>
                    <a:lstStyle/>
                    <a:p>
                      <a:endParaRPr lang="en-US"/>
                    </a:p>
                  </p:txBody>
                </p:sp>
                <p:sp>
                  <p:nvSpPr>
                    <p:cNvPr id="224" name="Freeform 302"/>
                    <p:cNvSpPr>
                      <a:spLocks/>
                    </p:cNvSpPr>
                    <p:nvPr/>
                  </p:nvSpPr>
                  <p:spPr bwMode="auto">
                    <a:xfrm>
                      <a:off x="2370" y="2534"/>
                      <a:ext cx="203" cy="140"/>
                    </a:xfrm>
                    <a:custGeom>
                      <a:avLst/>
                      <a:gdLst>
                        <a:gd name="T0" fmla="*/ 178 w 203"/>
                        <a:gd name="T1" fmla="*/ 0 h 140"/>
                        <a:gd name="T2" fmla="*/ 180 w 203"/>
                        <a:gd name="T3" fmla="*/ 0 h 140"/>
                        <a:gd name="T4" fmla="*/ 188 w 203"/>
                        <a:gd name="T5" fmla="*/ 3 h 140"/>
                        <a:gd name="T6" fmla="*/ 195 w 203"/>
                        <a:gd name="T7" fmla="*/ 9 h 140"/>
                        <a:gd name="T8" fmla="*/ 201 w 203"/>
                        <a:gd name="T9" fmla="*/ 18 h 140"/>
                        <a:gd name="T10" fmla="*/ 203 w 203"/>
                        <a:gd name="T11" fmla="*/ 31 h 140"/>
                        <a:gd name="T12" fmla="*/ 21 w 203"/>
                        <a:gd name="T13" fmla="*/ 140 h 140"/>
                        <a:gd name="T14" fmla="*/ 21 w 203"/>
                        <a:gd name="T15" fmla="*/ 127 h 140"/>
                        <a:gd name="T16" fmla="*/ 15 w 203"/>
                        <a:gd name="T17" fmla="*/ 118 h 140"/>
                        <a:gd name="T18" fmla="*/ 8 w 203"/>
                        <a:gd name="T19" fmla="*/ 113 h 140"/>
                        <a:gd name="T20" fmla="*/ 2 w 203"/>
                        <a:gd name="T21" fmla="*/ 111 h 140"/>
                        <a:gd name="T22" fmla="*/ 0 w 203"/>
                        <a:gd name="T23" fmla="*/ 109 h 140"/>
                        <a:gd name="T24" fmla="*/ 178 w 203"/>
                        <a:gd name="T25" fmla="*/ 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3"/>
                        <a:gd name="T40" fmla="*/ 0 h 140"/>
                        <a:gd name="T41" fmla="*/ 203 w 203"/>
                        <a:gd name="T42" fmla="*/ 140 h 1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3" h="140">
                          <a:moveTo>
                            <a:pt x="178" y="0"/>
                          </a:moveTo>
                          <a:lnTo>
                            <a:pt x="180" y="0"/>
                          </a:lnTo>
                          <a:lnTo>
                            <a:pt x="188" y="3"/>
                          </a:lnTo>
                          <a:lnTo>
                            <a:pt x="195" y="9"/>
                          </a:lnTo>
                          <a:lnTo>
                            <a:pt x="201" y="18"/>
                          </a:lnTo>
                          <a:lnTo>
                            <a:pt x="203" y="31"/>
                          </a:lnTo>
                          <a:lnTo>
                            <a:pt x="21" y="140"/>
                          </a:lnTo>
                          <a:lnTo>
                            <a:pt x="21" y="127"/>
                          </a:lnTo>
                          <a:lnTo>
                            <a:pt x="15" y="118"/>
                          </a:lnTo>
                          <a:lnTo>
                            <a:pt x="8" y="113"/>
                          </a:lnTo>
                          <a:lnTo>
                            <a:pt x="2" y="111"/>
                          </a:lnTo>
                          <a:lnTo>
                            <a:pt x="0" y="109"/>
                          </a:lnTo>
                          <a:lnTo>
                            <a:pt x="178" y="0"/>
                          </a:lnTo>
                          <a:close/>
                        </a:path>
                      </a:pathLst>
                    </a:custGeom>
                    <a:solidFill>
                      <a:srgbClr val="B6B6FF"/>
                    </a:solidFill>
                    <a:ln w="0">
                      <a:solidFill>
                        <a:srgbClr val="B6B6FF"/>
                      </a:solidFill>
                      <a:round/>
                      <a:headEnd/>
                      <a:tailEnd/>
                    </a:ln>
                  </p:spPr>
                  <p:txBody>
                    <a:bodyPr/>
                    <a:lstStyle/>
                    <a:p>
                      <a:endParaRPr lang="en-US"/>
                    </a:p>
                  </p:txBody>
                </p:sp>
                <p:sp>
                  <p:nvSpPr>
                    <p:cNvPr id="225" name="Freeform 303"/>
                    <p:cNvSpPr>
                      <a:spLocks/>
                    </p:cNvSpPr>
                    <p:nvPr/>
                  </p:nvSpPr>
                  <p:spPr bwMode="auto">
                    <a:xfrm>
                      <a:off x="2376" y="2534"/>
                      <a:ext cx="195" cy="135"/>
                    </a:xfrm>
                    <a:custGeom>
                      <a:avLst/>
                      <a:gdLst>
                        <a:gd name="T0" fmla="*/ 174 w 195"/>
                        <a:gd name="T1" fmla="*/ 0 h 135"/>
                        <a:gd name="T2" fmla="*/ 174 w 195"/>
                        <a:gd name="T3" fmla="*/ 0 h 135"/>
                        <a:gd name="T4" fmla="*/ 178 w 195"/>
                        <a:gd name="T5" fmla="*/ 1 h 135"/>
                        <a:gd name="T6" fmla="*/ 182 w 195"/>
                        <a:gd name="T7" fmla="*/ 3 h 135"/>
                        <a:gd name="T8" fmla="*/ 185 w 195"/>
                        <a:gd name="T9" fmla="*/ 7 h 135"/>
                        <a:gd name="T10" fmla="*/ 189 w 195"/>
                        <a:gd name="T11" fmla="*/ 11 h 135"/>
                        <a:gd name="T12" fmla="*/ 193 w 195"/>
                        <a:gd name="T13" fmla="*/ 14 h 135"/>
                        <a:gd name="T14" fmla="*/ 195 w 195"/>
                        <a:gd name="T15" fmla="*/ 20 h 135"/>
                        <a:gd name="T16" fmla="*/ 195 w 195"/>
                        <a:gd name="T17" fmla="*/ 26 h 135"/>
                        <a:gd name="T18" fmla="*/ 17 w 195"/>
                        <a:gd name="T19" fmla="*/ 135 h 135"/>
                        <a:gd name="T20" fmla="*/ 17 w 195"/>
                        <a:gd name="T21" fmla="*/ 129 h 135"/>
                        <a:gd name="T22" fmla="*/ 15 w 195"/>
                        <a:gd name="T23" fmla="*/ 126 h 135"/>
                        <a:gd name="T24" fmla="*/ 11 w 195"/>
                        <a:gd name="T25" fmla="*/ 120 h 135"/>
                        <a:gd name="T26" fmla="*/ 9 w 195"/>
                        <a:gd name="T27" fmla="*/ 116 h 135"/>
                        <a:gd name="T28" fmla="*/ 6 w 195"/>
                        <a:gd name="T29" fmla="*/ 113 h 135"/>
                        <a:gd name="T30" fmla="*/ 2 w 195"/>
                        <a:gd name="T31" fmla="*/ 111 h 135"/>
                        <a:gd name="T32" fmla="*/ 0 w 195"/>
                        <a:gd name="T33" fmla="*/ 109 h 135"/>
                        <a:gd name="T34" fmla="*/ 0 w 195"/>
                        <a:gd name="T35" fmla="*/ 109 h 135"/>
                        <a:gd name="T36" fmla="*/ 174 w 195"/>
                        <a:gd name="T37" fmla="*/ 0 h 1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5"/>
                        <a:gd name="T58" fmla="*/ 0 h 135"/>
                        <a:gd name="T59" fmla="*/ 195 w 195"/>
                        <a:gd name="T60" fmla="*/ 135 h 1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5" h="135">
                          <a:moveTo>
                            <a:pt x="174" y="0"/>
                          </a:moveTo>
                          <a:lnTo>
                            <a:pt x="174" y="0"/>
                          </a:lnTo>
                          <a:lnTo>
                            <a:pt x="178" y="1"/>
                          </a:lnTo>
                          <a:lnTo>
                            <a:pt x="182" y="3"/>
                          </a:lnTo>
                          <a:lnTo>
                            <a:pt x="185" y="7"/>
                          </a:lnTo>
                          <a:lnTo>
                            <a:pt x="189" y="11"/>
                          </a:lnTo>
                          <a:lnTo>
                            <a:pt x="193" y="14"/>
                          </a:lnTo>
                          <a:lnTo>
                            <a:pt x="195" y="20"/>
                          </a:lnTo>
                          <a:lnTo>
                            <a:pt x="195" y="26"/>
                          </a:lnTo>
                          <a:lnTo>
                            <a:pt x="17" y="135"/>
                          </a:lnTo>
                          <a:lnTo>
                            <a:pt x="17" y="129"/>
                          </a:lnTo>
                          <a:lnTo>
                            <a:pt x="15" y="126"/>
                          </a:lnTo>
                          <a:lnTo>
                            <a:pt x="11" y="120"/>
                          </a:lnTo>
                          <a:lnTo>
                            <a:pt x="9" y="116"/>
                          </a:lnTo>
                          <a:lnTo>
                            <a:pt x="6" y="113"/>
                          </a:lnTo>
                          <a:lnTo>
                            <a:pt x="2" y="111"/>
                          </a:lnTo>
                          <a:lnTo>
                            <a:pt x="0" y="109"/>
                          </a:lnTo>
                          <a:lnTo>
                            <a:pt x="174" y="0"/>
                          </a:lnTo>
                          <a:close/>
                        </a:path>
                      </a:pathLst>
                    </a:custGeom>
                    <a:solidFill>
                      <a:srgbClr val="DBDBFF"/>
                    </a:solidFill>
                    <a:ln w="0">
                      <a:solidFill>
                        <a:srgbClr val="DBDBFF"/>
                      </a:solidFill>
                      <a:round/>
                      <a:headEnd/>
                      <a:tailEnd/>
                    </a:ln>
                  </p:spPr>
                  <p:txBody>
                    <a:bodyPr/>
                    <a:lstStyle/>
                    <a:p>
                      <a:endParaRPr lang="en-US"/>
                    </a:p>
                  </p:txBody>
                </p:sp>
                <p:sp>
                  <p:nvSpPr>
                    <p:cNvPr id="226" name="Freeform 304"/>
                    <p:cNvSpPr>
                      <a:spLocks/>
                    </p:cNvSpPr>
                    <p:nvPr/>
                  </p:nvSpPr>
                  <p:spPr bwMode="auto">
                    <a:xfrm>
                      <a:off x="2382" y="2535"/>
                      <a:ext cx="189" cy="128"/>
                    </a:xfrm>
                    <a:custGeom>
                      <a:avLst/>
                      <a:gdLst>
                        <a:gd name="T0" fmla="*/ 170 w 189"/>
                        <a:gd name="T1" fmla="*/ 0 h 128"/>
                        <a:gd name="T2" fmla="*/ 172 w 189"/>
                        <a:gd name="T3" fmla="*/ 0 h 128"/>
                        <a:gd name="T4" fmla="*/ 174 w 189"/>
                        <a:gd name="T5" fmla="*/ 2 h 128"/>
                        <a:gd name="T6" fmla="*/ 178 w 189"/>
                        <a:gd name="T7" fmla="*/ 4 h 128"/>
                        <a:gd name="T8" fmla="*/ 181 w 189"/>
                        <a:gd name="T9" fmla="*/ 8 h 128"/>
                        <a:gd name="T10" fmla="*/ 185 w 189"/>
                        <a:gd name="T11" fmla="*/ 12 h 128"/>
                        <a:gd name="T12" fmla="*/ 187 w 189"/>
                        <a:gd name="T13" fmla="*/ 17 h 128"/>
                        <a:gd name="T14" fmla="*/ 189 w 189"/>
                        <a:gd name="T15" fmla="*/ 21 h 128"/>
                        <a:gd name="T16" fmla="*/ 13 w 189"/>
                        <a:gd name="T17" fmla="*/ 128 h 128"/>
                        <a:gd name="T18" fmla="*/ 0 w 189"/>
                        <a:gd name="T19" fmla="*/ 106 h 128"/>
                        <a:gd name="T20" fmla="*/ 170 w 189"/>
                        <a:gd name="T21" fmla="*/ 0 h 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9"/>
                        <a:gd name="T34" fmla="*/ 0 h 128"/>
                        <a:gd name="T35" fmla="*/ 189 w 189"/>
                        <a:gd name="T36" fmla="*/ 128 h 1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9" h="128">
                          <a:moveTo>
                            <a:pt x="170" y="0"/>
                          </a:moveTo>
                          <a:lnTo>
                            <a:pt x="172" y="0"/>
                          </a:lnTo>
                          <a:lnTo>
                            <a:pt x="174" y="2"/>
                          </a:lnTo>
                          <a:lnTo>
                            <a:pt x="178" y="4"/>
                          </a:lnTo>
                          <a:lnTo>
                            <a:pt x="181" y="8"/>
                          </a:lnTo>
                          <a:lnTo>
                            <a:pt x="185" y="12"/>
                          </a:lnTo>
                          <a:lnTo>
                            <a:pt x="187" y="17"/>
                          </a:lnTo>
                          <a:lnTo>
                            <a:pt x="189" y="21"/>
                          </a:lnTo>
                          <a:lnTo>
                            <a:pt x="13" y="128"/>
                          </a:lnTo>
                          <a:lnTo>
                            <a:pt x="0" y="106"/>
                          </a:lnTo>
                          <a:lnTo>
                            <a:pt x="170" y="0"/>
                          </a:lnTo>
                          <a:close/>
                        </a:path>
                      </a:pathLst>
                    </a:custGeom>
                    <a:solidFill>
                      <a:srgbClr val="FFFFFF"/>
                    </a:solidFill>
                    <a:ln w="0">
                      <a:solidFill>
                        <a:srgbClr val="FFFFFF"/>
                      </a:solidFill>
                      <a:round/>
                      <a:headEnd/>
                      <a:tailEnd/>
                    </a:ln>
                  </p:spPr>
                  <p:txBody>
                    <a:bodyPr/>
                    <a:lstStyle/>
                    <a:p>
                      <a:endParaRPr lang="en-US"/>
                    </a:p>
                  </p:txBody>
                </p:sp>
                <p:sp>
                  <p:nvSpPr>
                    <p:cNvPr id="227" name="Freeform 314"/>
                    <p:cNvSpPr>
                      <a:spLocks/>
                    </p:cNvSpPr>
                    <p:nvPr/>
                  </p:nvSpPr>
                  <p:spPr bwMode="auto">
                    <a:xfrm>
                      <a:off x="2322" y="2647"/>
                      <a:ext cx="63" cy="68"/>
                    </a:xfrm>
                    <a:custGeom>
                      <a:avLst/>
                      <a:gdLst>
                        <a:gd name="T0" fmla="*/ 45 w 63"/>
                        <a:gd name="T1" fmla="*/ 65 h 68"/>
                        <a:gd name="T2" fmla="*/ 58 w 63"/>
                        <a:gd name="T3" fmla="*/ 53 h 68"/>
                        <a:gd name="T4" fmla="*/ 63 w 63"/>
                        <a:gd name="T5" fmla="*/ 39 h 68"/>
                        <a:gd name="T6" fmla="*/ 60 w 63"/>
                        <a:gd name="T7" fmla="*/ 20 h 68"/>
                        <a:gd name="T8" fmla="*/ 48 w 63"/>
                        <a:gd name="T9" fmla="*/ 5 h 68"/>
                        <a:gd name="T10" fmla="*/ 34 w 63"/>
                        <a:gd name="T11" fmla="*/ 0 h 68"/>
                        <a:gd name="T12" fmla="*/ 17 w 63"/>
                        <a:gd name="T13" fmla="*/ 2 h 68"/>
                        <a:gd name="T14" fmla="*/ 6 w 63"/>
                        <a:gd name="T15" fmla="*/ 13 h 68"/>
                        <a:gd name="T16" fmla="*/ 0 w 63"/>
                        <a:gd name="T17" fmla="*/ 29 h 68"/>
                        <a:gd name="T18" fmla="*/ 4 w 63"/>
                        <a:gd name="T19" fmla="*/ 46 h 68"/>
                        <a:gd name="T20" fmla="*/ 13 w 63"/>
                        <a:gd name="T21" fmla="*/ 61 h 68"/>
                        <a:gd name="T22" fmla="*/ 30 w 63"/>
                        <a:gd name="T23" fmla="*/ 68 h 68"/>
                        <a:gd name="T24" fmla="*/ 45 w 63"/>
                        <a:gd name="T25" fmla="*/ 65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5" y="65"/>
                          </a:moveTo>
                          <a:lnTo>
                            <a:pt x="58" y="53"/>
                          </a:lnTo>
                          <a:lnTo>
                            <a:pt x="63" y="39"/>
                          </a:lnTo>
                          <a:lnTo>
                            <a:pt x="60" y="20"/>
                          </a:lnTo>
                          <a:lnTo>
                            <a:pt x="48" y="5"/>
                          </a:lnTo>
                          <a:lnTo>
                            <a:pt x="34" y="0"/>
                          </a:lnTo>
                          <a:lnTo>
                            <a:pt x="17" y="2"/>
                          </a:lnTo>
                          <a:lnTo>
                            <a:pt x="6" y="13"/>
                          </a:lnTo>
                          <a:lnTo>
                            <a:pt x="0" y="29"/>
                          </a:lnTo>
                          <a:lnTo>
                            <a:pt x="4" y="46"/>
                          </a:lnTo>
                          <a:lnTo>
                            <a:pt x="13" y="61"/>
                          </a:lnTo>
                          <a:lnTo>
                            <a:pt x="30" y="68"/>
                          </a:lnTo>
                          <a:lnTo>
                            <a:pt x="45" y="65"/>
                          </a:lnTo>
                          <a:close/>
                        </a:path>
                      </a:pathLst>
                    </a:custGeom>
                    <a:solidFill>
                      <a:srgbClr val="0000FF"/>
                    </a:solidFill>
                    <a:ln w="0">
                      <a:solidFill>
                        <a:srgbClr val="0000FF"/>
                      </a:solidFill>
                      <a:round/>
                      <a:headEnd/>
                      <a:tailEnd/>
                    </a:ln>
                  </p:spPr>
                  <p:txBody>
                    <a:bodyPr/>
                    <a:lstStyle/>
                    <a:p>
                      <a:endParaRPr lang="en-US"/>
                    </a:p>
                  </p:txBody>
                </p:sp>
                <p:sp>
                  <p:nvSpPr>
                    <p:cNvPr id="228" name="Freeform 315"/>
                    <p:cNvSpPr>
                      <a:spLocks/>
                    </p:cNvSpPr>
                    <p:nvPr/>
                  </p:nvSpPr>
                  <p:spPr bwMode="auto">
                    <a:xfrm>
                      <a:off x="2322" y="2647"/>
                      <a:ext cx="63" cy="68"/>
                    </a:xfrm>
                    <a:custGeom>
                      <a:avLst/>
                      <a:gdLst>
                        <a:gd name="T0" fmla="*/ 45 w 63"/>
                        <a:gd name="T1" fmla="*/ 65 h 68"/>
                        <a:gd name="T2" fmla="*/ 58 w 63"/>
                        <a:gd name="T3" fmla="*/ 53 h 68"/>
                        <a:gd name="T4" fmla="*/ 63 w 63"/>
                        <a:gd name="T5" fmla="*/ 39 h 68"/>
                        <a:gd name="T6" fmla="*/ 60 w 63"/>
                        <a:gd name="T7" fmla="*/ 20 h 68"/>
                        <a:gd name="T8" fmla="*/ 48 w 63"/>
                        <a:gd name="T9" fmla="*/ 5 h 68"/>
                        <a:gd name="T10" fmla="*/ 34 w 63"/>
                        <a:gd name="T11" fmla="*/ 0 h 68"/>
                        <a:gd name="T12" fmla="*/ 17 w 63"/>
                        <a:gd name="T13" fmla="*/ 2 h 68"/>
                        <a:gd name="T14" fmla="*/ 6 w 63"/>
                        <a:gd name="T15" fmla="*/ 13 h 68"/>
                        <a:gd name="T16" fmla="*/ 0 w 63"/>
                        <a:gd name="T17" fmla="*/ 29 h 68"/>
                        <a:gd name="T18" fmla="*/ 4 w 63"/>
                        <a:gd name="T19" fmla="*/ 46 h 68"/>
                        <a:gd name="T20" fmla="*/ 13 w 63"/>
                        <a:gd name="T21" fmla="*/ 61 h 68"/>
                        <a:gd name="T22" fmla="*/ 30 w 63"/>
                        <a:gd name="T23" fmla="*/ 68 h 68"/>
                        <a:gd name="T24" fmla="*/ 45 w 63"/>
                        <a:gd name="T25" fmla="*/ 65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5" y="65"/>
                          </a:moveTo>
                          <a:lnTo>
                            <a:pt x="58" y="53"/>
                          </a:lnTo>
                          <a:lnTo>
                            <a:pt x="63" y="39"/>
                          </a:lnTo>
                          <a:lnTo>
                            <a:pt x="60" y="20"/>
                          </a:lnTo>
                          <a:lnTo>
                            <a:pt x="48" y="5"/>
                          </a:lnTo>
                          <a:lnTo>
                            <a:pt x="34" y="0"/>
                          </a:lnTo>
                          <a:lnTo>
                            <a:pt x="17" y="2"/>
                          </a:lnTo>
                          <a:lnTo>
                            <a:pt x="6" y="13"/>
                          </a:lnTo>
                          <a:lnTo>
                            <a:pt x="0" y="29"/>
                          </a:lnTo>
                          <a:lnTo>
                            <a:pt x="4" y="46"/>
                          </a:lnTo>
                          <a:lnTo>
                            <a:pt x="13" y="61"/>
                          </a:lnTo>
                          <a:lnTo>
                            <a:pt x="30" y="68"/>
                          </a:lnTo>
                          <a:lnTo>
                            <a:pt x="45" y="65"/>
                          </a:lnTo>
                        </a:path>
                      </a:pathLst>
                    </a:cu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9" name="Freeform 317"/>
                    <p:cNvSpPr>
                      <a:spLocks/>
                    </p:cNvSpPr>
                    <p:nvPr/>
                  </p:nvSpPr>
                  <p:spPr bwMode="auto">
                    <a:xfrm>
                      <a:off x="2535" y="2530"/>
                      <a:ext cx="43" cy="54"/>
                    </a:xfrm>
                    <a:custGeom>
                      <a:avLst/>
                      <a:gdLst>
                        <a:gd name="T0" fmla="*/ 0 w 43"/>
                        <a:gd name="T1" fmla="*/ 4 h 54"/>
                        <a:gd name="T2" fmla="*/ 2 w 43"/>
                        <a:gd name="T3" fmla="*/ 4 h 54"/>
                        <a:gd name="T4" fmla="*/ 8 w 43"/>
                        <a:gd name="T5" fmla="*/ 2 h 54"/>
                        <a:gd name="T6" fmla="*/ 13 w 43"/>
                        <a:gd name="T7" fmla="*/ 0 h 54"/>
                        <a:gd name="T8" fmla="*/ 21 w 43"/>
                        <a:gd name="T9" fmla="*/ 0 h 54"/>
                        <a:gd name="T10" fmla="*/ 28 w 43"/>
                        <a:gd name="T11" fmla="*/ 4 h 54"/>
                        <a:gd name="T12" fmla="*/ 36 w 43"/>
                        <a:gd name="T13" fmla="*/ 15 h 54"/>
                        <a:gd name="T14" fmla="*/ 39 w 43"/>
                        <a:gd name="T15" fmla="*/ 30 h 54"/>
                        <a:gd name="T16" fmla="*/ 43 w 43"/>
                        <a:gd name="T17" fmla="*/ 54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
                        <a:gd name="T28" fmla="*/ 0 h 54"/>
                        <a:gd name="T29" fmla="*/ 43 w 43"/>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 h="54">
                          <a:moveTo>
                            <a:pt x="0" y="4"/>
                          </a:moveTo>
                          <a:lnTo>
                            <a:pt x="2" y="4"/>
                          </a:lnTo>
                          <a:lnTo>
                            <a:pt x="8" y="2"/>
                          </a:lnTo>
                          <a:lnTo>
                            <a:pt x="13" y="0"/>
                          </a:lnTo>
                          <a:lnTo>
                            <a:pt x="21" y="0"/>
                          </a:lnTo>
                          <a:lnTo>
                            <a:pt x="28" y="4"/>
                          </a:lnTo>
                          <a:lnTo>
                            <a:pt x="36" y="15"/>
                          </a:lnTo>
                          <a:lnTo>
                            <a:pt x="39" y="30"/>
                          </a:lnTo>
                          <a:lnTo>
                            <a:pt x="43" y="54"/>
                          </a:lnTo>
                        </a:path>
                      </a:pathLst>
                    </a:custGeom>
                    <a:noFill/>
                    <a:ln w="11113">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30" name="Line 50"/>
                    <p:cNvSpPr>
                      <a:spLocks noChangeShapeType="1"/>
                    </p:cNvSpPr>
                    <p:nvPr/>
                  </p:nvSpPr>
                  <p:spPr bwMode="auto">
                    <a:xfrm flipV="1">
                      <a:off x="2113" y="2152"/>
                      <a:ext cx="13" cy="5"/>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31" name="Line 52"/>
                    <p:cNvSpPr>
                      <a:spLocks noChangeShapeType="1"/>
                    </p:cNvSpPr>
                    <p:nvPr/>
                  </p:nvSpPr>
                  <p:spPr bwMode="auto">
                    <a:xfrm flipV="1">
                      <a:off x="2163" y="2122"/>
                      <a:ext cx="11" cy="7"/>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32" name="Line 53"/>
                    <p:cNvSpPr>
                      <a:spLocks noChangeShapeType="1"/>
                    </p:cNvSpPr>
                    <p:nvPr/>
                  </p:nvSpPr>
                  <p:spPr bwMode="auto">
                    <a:xfrm flipV="1">
                      <a:off x="2187" y="2107"/>
                      <a:ext cx="13" cy="7"/>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33" name="Line 54"/>
                    <p:cNvSpPr>
                      <a:spLocks noChangeShapeType="1"/>
                    </p:cNvSpPr>
                    <p:nvPr/>
                  </p:nvSpPr>
                  <p:spPr bwMode="auto">
                    <a:xfrm flipV="1">
                      <a:off x="2211" y="2094"/>
                      <a:ext cx="13" cy="6"/>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34" name="Line 55"/>
                    <p:cNvSpPr>
                      <a:spLocks noChangeShapeType="1"/>
                    </p:cNvSpPr>
                    <p:nvPr/>
                  </p:nvSpPr>
                  <p:spPr bwMode="auto">
                    <a:xfrm flipV="1">
                      <a:off x="2237" y="2079"/>
                      <a:ext cx="11" cy="8"/>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35" name="Line 56"/>
                    <p:cNvSpPr>
                      <a:spLocks noChangeShapeType="1"/>
                    </p:cNvSpPr>
                    <p:nvPr/>
                  </p:nvSpPr>
                  <p:spPr bwMode="auto">
                    <a:xfrm flipV="1">
                      <a:off x="2261" y="2064"/>
                      <a:ext cx="11" cy="8"/>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36" name="Line 57"/>
                    <p:cNvSpPr>
                      <a:spLocks noChangeShapeType="1"/>
                    </p:cNvSpPr>
                    <p:nvPr/>
                  </p:nvSpPr>
                  <p:spPr bwMode="auto">
                    <a:xfrm flipV="1">
                      <a:off x="2285" y="2050"/>
                      <a:ext cx="13" cy="7"/>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37" name="Line 58"/>
                    <p:cNvSpPr>
                      <a:spLocks noChangeShapeType="1"/>
                    </p:cNvSpPr>
                    <p:nvPr/>
                  </p:nvSpPr>
                  <p:spPr bwMode="auto">
                    <a:xfrm flipV="1">
                      <a:off x="2309" y="2037"/>
                      <a:ext cx="13" cy="7"/>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38" name="Line 59"/>
                    <p:cNvSpPr>
                      <a:spLocks noChangeShapeType="1"/>
                    </p:cNvSpPr>
                    <p:nvPr/>
                  </p:nvSpPr>
                  <p:spPr bwMode="auto">
                    <a:xfrm flipV="1">
                      <a:off x="2335" y="2022"/>
                      <a:ext cx="11" cy="7"/>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39" name="Line 60"/>
                    <p:cNvSpPr>
                      <a:spLocks noChangeShapeType="1"/>
                    </p:cNvSpPr>
                    <p:nvPr/>
                  </p:nvSpPr>
                  <p:spPr bwMode="auto">
                    <a:xfrm flipV="1">
                      <a:off x="2359" y="2007"/>
                      <a:ext cx="13" cy="7"/>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0" name="Line 61"/>
                    <p:cNvSpPr>
                      <a:spLocks noChangeShapeType="1"/>
                    </p:cNvSpPr>
                    <p:nvPr/>
                  </p:nvSpPr>
                  <p:spPr bwMode="auto">
                    <a:xfrm flipV="1">
                      <a:off x="2383" y="1994"/>
                      <a:ext cx="13" cy="6"/>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1" name="Line 62"/>
                    <p:cNvSpPr>
                      <a:spLocks noChangeShapeType="1"/>
                    </p:cNvSpPr>
                    <p:nvPr/>
                  </p:nvSpPr>
                  <p:spPr bwMode="auto">
                    <a:xfrm flipV="1">
                      <a:off x="2407" y="1979"/>
                      <a:ext cx="13" cy="8"/>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2" name="Line 63"/>
                    <p:cNvSpPr>
                      <a:spLocks noChangeShapeType="1"/>
                    </p:cNvSpPr>
                    <p:nvPr/>
                  </p:nvSpPr>
                  <p:spPr bwMode="auto">
                    <a:xfrm flipV="1">
                      <a:off x="2433" y="1964"/>
                      <a:ext cx="12" cy="8"/>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3" name="Line 64"/>
                    <p:cNvSpPr>
                      <a:spLocks noChangeShapeType="1"/>
                    </p:cNvSpPr>
                    <p:nvPr/>
                  </p:nvSpPr>
                  <p:spPr bwMode="auto">
                    <a:xfrm flipV="1">
                      <a:off x="2458" y="1949"/>
                      <a:ext cx="13" cy="8"/>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4" name="Line 65"/>
                    <p:cNvSpPr>
                      <a:spLocks noChangeShapeType="1"/>
                    </p:cNvSpPr>
                    <p:nvPr/>
                  </p:nvSpPr>
                  <p:spPr bwMode="auto">
                    <a:xfrm flipV="1">
                      <a:off x="2482" y="1936"/>
                      <a:ext cx="13" cy="6"/>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5" name="Line 66"/>
                    <p:cNvSpPr>
                      <a:spLocks noChangeShapeType="1"/>
                    </p:cNvSpPr>
                    <p:nvPr/>
                  </p:nvSpPr>
                  <p:spPr bwMode="auto">
                    <a:xfrm flipV="1">
                      <a:off x="2508" y="1922"/>
                      <a:ext cx="11" cy="7"/>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6" name="Line 67"/>
                    <p:cNvSpPr>
                      <a:spLocks noChangeShapeType="1"/>
                    </p:cNvSpPr>
                    <p:nvPr/>
                  </p:nvSpPr>
                  <p:spPr bwMode="auto">
                    <a:xfrm flipV="1">
                      <a:off x="2532" y="1907"/>
                      <a:ext cx="11" cy="7"/>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7" name="Line 71"/>
                    <p:cNvSpPr>
                      <a:spLocks noChangeShapeType="1"/>
                    </p:cNvSpPr>
                    <p:nvPr/>
                  </p:nvSpPr>
                  <p:spPr bwMode="auto">
                    <a:xfrm flipH="1" flipV="1">
                      <a:off x="2425" y="1862"/>
                      <a:ext cx="124" cy="48"/>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248" name="Group 396"/>
                    <p:cNvGrpSpPr>
                      <a:grpSpLocks/>
                    </p:cNvGrpSpPr>
                    <p:nvPr/>
                  </p:nvGrpSpPr>
                  <p:grpSpPr bwMode="auto">
                    <a:xfrm>
                      <a:off x="2587" y="2137"/>
                      <a:ext cx="616" cy="339"/>
                      <a:chOff x="2582" y="2147"/>
                      <a:chExt cx="616" cy="339"/>
                    </a:xfrm>
                  </p:grpSpPr>
                  <p:sp>
                    <p:nvSpPr>
                      <p:cNvPr id="263" name="Line 93"/>
                      <p:cNvSpPr>
                        <a:spLocks noChangeShapeType="1"/>
                      </p:cNvSpPr>
                      <p:nvPr/>
                    </p:nvSpPr>
                    <p:spPr bwMode="auto">
                      <a:xfrm flipH="1">
                        <a:off x="2686" y="2419"/>
                        <a:ext cx="13" cy="8"/>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4" name="Line 94"/>
                      <p:cNvSpPr>
                        <a:spLocks noChangeShapeType="1"/>
                      </p:cNvSpPr>
                      <p:nvPr/>
                    </p:nvSpPr>
                    <p:spPr bwMode="auto">
                      <a:xfrm flipH="1">
                        <a:off x="2673" y="2432"/>
                        <a:ext cx="2" cy="2"/>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5" name="Line 95"/>
                      <p:cNvSpPr>
                        <a:spLocks noChangeShapeType="1"/>
                      </p:cNvSpPr>
                      <p:nvPr/>
                    </p:nvSpPr>
                    <p:spPr bwMode="auto">
                      <a:xfrm flipH="1">
                        <a:off x="2606" y="2466"/>
                        <a:ext cx="13" cy="5"/>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6" name="Line 96"/>
                      <p:cNvSpPr>
                        <a:spLocks noChangeShapeType="1"/>
                      </p:cNvSpPr>
                      <p:nvPr/>
                    </p:nvSpPr>
                    <p:spPr bwMode="auto">
                      <a:xfrm flipH="1">
                        <a:off x="2582" y="2479"/>
                        <a:ext cx="13" cy="7"/>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7" name="Line 126"/>
                      <p:cNvSpPr>
                        <a:spLocks noChangeShapeType="1"/>
                      </p:cNvSpPr>
                      <p:nvPr/>
                    </p:nvSpPr>
                    <p:spPr bwMode="auto">
                      <a:xfrm flipH="1" flipV="1">
                        <a:off x="2605" y="2455"/>
                        <a:ext cx="13" cy="7"/>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8" name="Line 127"/>
                      <p:cNvSpPr>
                        <a:spLocks noChangeShapeType="1"/>
                      </p:cNvSpPr>
                      <p:nvPr/>
                    </p:nvSpPr>
                    <p:spPr bwMode="auto">
                      <a:xfrm flipV="1">
                        <a:off x="2612" y="2440"/>
                        <a:ext cx="13" cy="7"/>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9" name="Line 128"/>
                      <p:cNvSpPr>
                        <a:spLocks noChangeShapeType="1"/>
                      </p:cNvSpPr>
                      <p:nvPr/>
                    </p:nvSpPr>
                    <p:spPr bwMode="auto">
                      <a:xfrm flipV="1">
                        <a:off x="2638" y="2425"/>
                        <a:ext cx="11" cy="7"/>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0" name="Line 129"/>
                      <p:cNvSpPr>
                        <a:spLocks noChangeShapeType="1"/>
                      </p:cNvSpPr>
                      <p:nvPr/>
                    </p:nvSpPr>
                    <p:spPr bwMode="auto">
                      <a:xfrm>
                        <a:off x="2662" y="2429"/>
                        <a:ext cx="8" cy="3"/>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1" name="Line 72"/>
                      <p:cNvSpPr>
                        <a:spLocks noChangeShapeType="1"/>
                      </p:cNvSpPr>
                      <p:nvPr/>
                    </p:nvSpPr>
                    <p:spPr bwMode="auto">
                      <a:xfrm flipV="1">
                        <a:off x="3187" y="2169"/>
                        <a:ext cx="11" cy="6"/>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2" name="Line 73"/>
                      <p:cNvSpPr>
                        <a:spLocks noChangeShapeType="1"/>
                      </p:cNvSpPr>
                      <p:nvPr/>
                    </p:nvSpPr>
                    <p:spPr bwMode="auto">
                      <a:xfrm flipH="1" flipV="1">
                        <a:off x="3179" y="2152"/>
                        <a:ext cx="12" cy="10"/>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3" name="Line 74"/>
                      <p:cNvSpPr>
                        <a:spLocks noChangeShapeType="1"/>
                      </p:cNvSpPr>
                      <p:nvPr/>
                    </p:nvSpPr>
                    <p:spPr bwMode="auto">
                      <a:xfrm flipH="1">
                        <a:off x="3153" y="2147"/>
                        <a:ext cx="13" cy="7"/>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4" name="Line 75"/>
                      <p:cNvSpPr>
                        <a:spLocks noChangeShapeType="1"/>
                      </p:cNvSpPr>
                      <p:nvPr/>
                    </p:nvSpPr>
                    <p:spPr bwMode="auto">
                      <a:xfrm flipH="1">
                        <a:off x="3129" y="2160"/>
                        <a:ext cx="13" cy="7"/>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5" name="Line 76"/>
                      <p:cNvSpPr>
                        <a:spLocks noChangeShapeType="1"/>
                      </p:cNvSpPr>
                      <p:nvPr/>
                    </p:nvSpPr>
                    <p:spPr bwMode="auto">
                      <a:xfrm flipH="1">
                        <a:off x="3105" y="2175"/>
                        <a:ext cx="13" cy="7"/>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6" name="Line 77"/>
                      <p:cNvSpPr>
                        <a:spLocks noChangeShapeType="1"/>
                      </p:cNvSpPr>
                      <p:nvPr/>
                    </p:nvSpPr>
                    <p:spPr bwMode="auto">
                      <a:xfrm flipH="1">
                        <a:off x="3081" y="2189"/>
                        <a:ext cx="11" cy="8"/>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7" name="Line 78"/>
                      <p:cNvSpPr>
                        <a:spLocks noChangeShapeType="1"/>
                      </p:cNvSpPr>
                      <p:nvPr/>
                    </p:nvSpPr>
                    <p:spPr bwMode="auto">
                      <a:xfrm flipH="1">
                        <a:off x="3055" y="2204"/>
                        <a:ext cx="13" cy="8"/>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8" name="Line 79"/>
                      <p:cNvSpPr>
                        <a:spLocks noChangeShapeType="1"/>
                      </p:cNvSpPr>
                      <p:nvPr/>
                    </p:nvSpPr>
                    <p:spPr bwMode="auto">
                      <a:xfrm flipH="1">
                        <a:off x="3031" y="2217"/>
                        <a:ext cx="13" cy="8"/>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9" name="Line 80"/>
                      <p:cNvSpPr>
                        <a:spLocks noChangeShapeType="1"/>
                      </p:cNvSpPr>
                      <p:nvPr/>
                    </p:nvSpPr>
                    <p:spPr bwMode="auto">
                      <a:xfrm flipH="1">
                        <a:off x="3007" y="2232"/>
                        <a:ext cx="11" cy="7"/>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80" name="Line 81"/>
                      <p:cNvSpPr>
                        <a:spLocks noChangeShapeType="1"/>
                      </p:cNvSpPr>
                      <p:nvPr/>
                    </p:nvSpPr>
                    <p:spPr bwMode="auto">
                      <a:xfrm flipH="1">
                        <a:off x="2983" y="2247"/>
                        <a:ext cx="11" cy="7"/>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81" name="Line 82"/>
                      <p:cNvSpPr>
                        <a:spLocks noChangeShapeType="1"/>
                      </p:cNvSpPr>
                      <p:nvPr/>
                    </p:nvSpPr>
                    <p:spPr bwMode="auto">
                      <a:xfrm flipH="1">
                        <a:off x="2957" y="2262"/>
                        <a:ext cx="13" cy="5"/>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82" name="Line 83"/>
                      <p:cNvSpPr>
                        <a:spLocks noChangeShapeType="1"/>
                      </p:cNvSpPr>
                      <p:nvPr/>
                    </p:nvSpPr>
                    <p:spPr bwMode="auto">
                      <a:xfrm flipH="1">
                        <a:off x="2933" y="2275"/>
                        <a:ext cx="13" cy="7"/>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83" name="Line 84"/>
                      <p:cNvSpPr>
                        <a:spLocks noChangeShapeType="1"/>
                      </p:cNvSpPr>
                      <p:nvPr/>
                    </p:nvSpPr>
                    <p:spPr bwMode="auto">
                      <a:xfrm flipH="1">
                        <a:off x="2909" y="2290"/>
                        <a:ext cx="11" cy="7"/>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84" name="Line 85"/>
                      <p:cNvSpPr>
                        <a:spLocks noChangeShapeType="1"/>
                      </p:cNvSpPr>
                      <p:nvPr/>
                    </p:nvSpPr>
                    <p:spPr bwMode="auto">
                      <a:xfrm flipH="1">
                        <a:off x="2883" y="2304"/>
                        <a:ext cx="13" cy="8"/>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85" name="Line 86"/>
                      <p:cNvSpPr>
                        <a:spLocks noChangeShapeType="1"/>
                      </p:cNvSpPr>
                      <p:nvPr/>
                    </p:nvSpPr>
                    <p:spPr bwMode="auto">
                      <a:xfrm flipH="1">
                        <a:off x="2859" y="2319"/>
                        <a:ext cx="13" cy="6"/>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86" name="Line 87"/>
                      <p:cNvSpPr>
                        <a:spLocks noChangeShapeType="1"/>
                      </p:cNvSpPr>
                      <p:nvPr/>
                    </p:nvSpPr>
                    <p:spPr bwMode="auto">
                      <a:xfrm flipH="1">
                        <a:off x="2835" y="2332"/>
                        <a:ext cx="13" cy="8"/>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87" name="Line 88"/>
                      <p:cNvSpPr>
                        <a:spLocks noChangeShapeType="1"/>
                      </p:cNvSpPr>
                      <p:nvPr/>
                    </p:nvSpPr>
                    <p:spPr bwMode="auto">
                      <a:xfrm flipH="1">
                        <a:off x="2810" y="2347"/>
                        <a:ext cx="12" cy="7"/>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88" name="Line 89"/>
                      <p:cNvSpPr>
                        <a:spLocks noChangeShapeType="1"/>
                      </p:cNvSpPr>
                      <p:nvPr/>
                    </p:nvSpPr>
                    <p:spPr bwMode="auto">
                      <a:xfrm flipH="1">
                        <a:off x="2784" y="2362"/>
                        <a:ext cx="13" cy="7"/>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89" name="Line 90"/>
                      <p:cNvSpPr>
                        <a:spLocks noChangeShapeType="1"/>
                      </p:cNvSpPr>
                      <p:nvPr/>
                    </p:nvSpPr>
                    <p:spPr bwMode="auto">
                      <a:xfrm flipH="1">
                        <a:off x="2760" y="2375"/>
                        <a:ext cx="13" cy="7"/>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0" name="Line 91"/>
                      <p:cNvSpPr>
                        <a:spLocks noChangeShapeType="1"/>
                      </p:cNvSpPr>
                      <p:nvPr/>
                    </p:nvSpPr>
                    <p:spPr bwMode="auto">
                      <a:xfrm flipH="1">
                        <a:off x="2736" y="2390"/>
                        <a:ext cx="11" cy="7"/>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1" name="Line 92"/>
                      <p:cNvSpPr>
                        <a:spLocks noChangeShapeType="1"/>
                      </p:cNvSpPr>
                      <p:nvPr/>
                    </p:nvSpPr>
                    <p:spPr bwMode="auto">
                      <a:xfrm flipH="1">
                        <a:off x="2712" y="2404"/>
                        <a:ext cx="11" cy="8"/>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249" name="Line 123"/>
                    <p:cNvSpPr>
                      <a:spLocks noChangeShapeType="1"/>
                    </p:cNvSpPr>
                    <p:nvPr/>
                  </p:nvSpPr>
                  <p:spPr bwMode="auto">
                    <a:xfrm flipV="1">
                      <a:off x="2083" y="2192"/>
                      <a:ext cx="13" cy="6"/>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0" name="Line 124"/>
                    <p:cNvSpPr>
                      <a:spLocks noChangeShapeType="1"/>
                    </p:cNvSpPr>
                    <p:nvPr/>
                  </p:nvSpPr>
                  <p:spPr bwMode="auto">
                    <a:xfrm flipV="1">
                      <a:off x="2109" y="2178"/>
                      <a:ext cx="13" cy="7"/>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1" name="Line 125"/>
                    <p:cNvSpPr>
                      <a:spLocks noChangeShapeType="1"/>
                    </p:cNvSpPr>
                    <p:nvPr/>
                  </p:nvSpPr>
                  <p:spPr bwMode="auto">
                    <a:xfrm flipH="1" flipV="1">
                      <a:off x="2120" y="2163"/>
                      <a:ext cx="11" cy="7"/>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2" name="Line 253"/>
                    <p:cNvSpPr>
                      <a:spLocks noChangeShapeType="1"/>
                    </p:cNvSpPr>
                    <p:nvPr/>
                  </p:nvSpPr>
                  <p:spPr bwMode="auto">
                    <a:xfrm flipV="1">
                      <a:off x="2267" y="1870"/>
                      <a:ext cx="185" cy="111"/>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3" name="Freeform 305"/>
                    <p:cNvSpPr>
                      <a:spLocks/>
                    </p:cNvSpPr>
                    <p:nvPr/>
                  </p:nvSpPr>
                  <p:spPr bwMode="auto">
                    <a:xfrm>
                      <a:off x="2235" y="1844"/>
                      <a:ext cx="234" cy="170"/>
                    </a:xfrm>
                    <a:custGeom>
                      <a:avLst/>
                      <a:gdLst>
                        <a:gd name="T0" fmla="*/ 39 w 234"/>
                        <a:gd name="T1" fmla="*/ 170 h 170"/>
                        <a:gd name="T2" fmla="*/ 234 w 234"/>
                        <a:gd name="T3" fmla="*/ 54 h 170"/>
                        <a:gd name="T4" fmla="*/ 234 w 234"/>
                        <a:gd name="T5" fmla="*/ 33 h 170"/>
                        <a:gd name="T6" fmla="*/ 230 w 234"/>
                        <a:gd name="T7" fmla="*/ 18 h 170"/>
                        <a:gd name="T8" fmla="*/ 224 w 234"/>
                        <a:gd name="T9" fmla="*/ 9 h 170"/>
                        <a:gd name="T10" fmla="*/ 217 w 234"/>
                        <a:gd name="T11" fmla="*/ 3 h 170"/>
                        <a:gd name="T12" fmla="*/ 208 w 234"/>
                        <a:gd name="T13" fmla="*/ 0 h 170"/>
                        <a:gd name="T14" fmla="*/ 200 w 234"/>
                        <a:gd name="T15" fmla="*/ 0 h 170"/>
                        <a:gd name="T16" fmla="*/ 197 w 234"/>
                        <a:gd name="T17" fmla="*/ 0 h 170"/>
                        <a:gd name="T18" fmla="*/ 195 w 234"/>
                        <a:gd name="T19" fmla="*/ 0 h 170"/>
                        <a:gd name="T20" fmla="*/ 0 w 234"/>
                        <a:gd name="T21" fmla="*/ 117 h 170"/>
                        <a:gd name="T22" fmla="*/ 2 w 234"/>
                        <a:gd name="T23" fmla="*/ 117 h 170"/>
                        <a:gd name="T24" fmla="*/ 6 w 234"/>
                        <a:gd name="T25" fmla="*/ 115 h 170"/>
                        <a:gd name="T26" fmla="*/ 13 w 234"/>
                        <a:gd name="T27" fmla="*/ 111 h 170"/>
                        <a:gd name="T28" fmla="*/ 22 w 234"/>
                        <a:gd name="T29" fmla="*/ 111 h 170"/>
                        <a:gd name="T30" fmla="*/ 30 w 234"/>
                        <a:gd name="T31" fmla="*/ 113 h 170"/>
                        <a:gd name="T32" fmla="*/ 37 w 234"/>
                        <a:gd name="T33" fmla="*/ 118 h 170"/>
                        <a:gd name="T34" fmla="*/ 41 w 234"/>
                        <a:gd name="T35" fmla="*/ 128 h 170"/>
                        <a:gd name="T36" fmla="*/ 43 w 234"/>
                        <a:gd name="T37" fmla="*/ 146 h 170"/>
                        <a:gd name="T38" fmla="*/ 39 w 234"/>
                        <a:gd name="T39" fmla="*/ 170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4"/>
                        <a:gd name="T61" fmla="*/ 0 h 170"/>
                        <a:gd name="T62" fmla="*/ 234 w 234"/>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4" h="170">
                          <a:moveTo>
                            <a:pt x="39" y="170"/>
                          </a:moveTo>
                          <a:lnTo>
                            <a:pt x="234" y="54"/>
                          </a:lnTo>
                          <a:lnTo>
                            <a:pt x="234" y="33"/>
                          </a:lnTo>
                          <a:lnTo>
                            <a:pt x="230" y="18"/>
                          </a:lnTo>
                          <a:lnTo>
                            <a:pt x="224" y="9"/>
                          </a:lnTo>
                          <a:lnTo>
                            <a:pt x="217" y="3"/>
                          </a:lnTo>
                          <a:lnTo>
                            <a:pt x="208" y="0"/>
                          </a:lnTo>
                          <a:lnTo>
                            <a:pt x="200" y="0"/>
                          </a:lnTo>
                          <a:lnTo>
                            <a:pt x="197" y="0"/>
                          </a:lnTo>
                          <a:lnTo>
                            <a:pt x="195" y="0"/>
                          </a:lnTo>
                          <a:lnTo>
                            <a:pt x="0" y="117"/>
                          </a:lnTo>
                          <a:lnTo>
                            <a:pt x="2" y="117"/>
                          </a:lnTo>
                          <a:lnTo>
                            <a:pt x="6" y="115"/>
                          </a:lnTo>
                          <a:lnTo>
                            <a:pt x="13" y="111"/>
                          </a:lnTo>
                          <a:lnTo>
                            <a:pt x="22" y="111"/>
                          </a:lnTo>
                          <a:lnTo>
                            <a:pt x="30" y="113"/>
                          </a:lnTo>
                          <a:lnTo>
                            <a:pt x="37" y="118"/>
                          </a:lnTo>
                          <a:lnTo>
                            <a:pt x="41" y="128"/>
                          </a:lnTo>
                          <a:lnTo>
                            <a:pt x="43" y="146"/>
                          </a:lnTo>
                          <a:lnTo>
                            <a:pt x="39" y="170"/>
                          </a:lnTo>
                          <a:close/>
                        </a:path>
                      </a:pathLst>
                    </a:custGeom>
                    <a:solidFill>
                      <a:srgbClr val="0000FF"/>
                    </a:solidFill>
                    <a:ln w="0">
                      <a:solidFill>
                        <a:srgbClr val="0000FF"/>
                      </a:solidFill>
                      <a:round/>
                      <a:headEnd/>
                      <a:tailEnd/>
                    </a:ln>
                  </p:spPr>
                  <p:txBody>
                    <a:bodyPr/>
                    <a:lstStyle/>
                    <a:p>
                      <a:endParaRPr lang="en-US"/>
                    </a:p>
                  </p:txBody>
                </p:sp>
                <p:sp>
                  <p:nvSpPr>
                    <p:cNvPr id="254" name="Freeform 306"/>
                    <p:cNvSpPr>
                      <a:spLocks/>
                    </p:cNvSpPr>
                    <p:nvPr/>
                  </p:nvSpPr>
                  <p:spPr bwMode="auto">
                    <a:xfrm>
                      <a:off x="2235" y="1844"/>
                      <a:ext cx="234" cy="170"/>
                    </a:xfrm>
                    <a:custGeom>
                      <a:avLst/>
                      <a:gdLst>
                        <a:gd name="T0" fmla="*/ 39 w 234"/>
                        <a:gd name="T1" fmla="*/ 170 h 170"/>
                        <a:gd name="T2" fmla="*/ 234 w 234"/>
                        <a:gd name="T3" fmla="*/ 54 h 170"/>
                        <a:gd name="T4" fmla="*/ 234 w 234"/>
                        <a:gd name="T5" fmla="*/ 33 h 170"/>
                        <a:gd name="T6" fmla="*/ 230 w 234"/>
                        <a:gd name="T7" fmla="*/ 18 h 170"/>
                        <a:gd name="T8" fmla="*/ 224 w 234"/>
                        <a:gd name="T9" fmla="*/ 9 h 170"/>
                        <a:gd name="T10" fmla="*/ 217 w 234"/>
                        <a:gd name="T11" fmla="*/ 3 h 170"/>
                        <a:gd name="T12" fmla="*/ 208 w 234"/>
                        <a:gd name="T13" fmla="*/ 0 h 170"/>
                        <a:gd name="T14" fmla="*/ 200 w 234"/>
                        <a:gd name="T15" fmla="*/ 0 h 170"/>
                        <a:gd name="T16" fmla="*/ 197 w 234"/>
                        <a:gd name="T17" fmla="*/ 0 h 170"/>
                        <a:gd name="T18" fmla="*/ 195 w 234"/>
                        <a:gd name="T19" fmla="*/ 0 h 170"/>
                        <a:gd name="T20" fmla="*/ 0 w 234"/>
                        <a:gd name="T21" fmla="*/ 117 h 170"/>
                        <a:gd name="T22" fmla="*/ 2 w 234"/>
                        <a:gd name="T23" fmla="*/ 117 h 170"/>
                        <a:gd name="T24" fmla="*/ 6 w 234"/>
                        <a:gd name="T25" fmla="*/ 115 h 170"/>
                        <a:gd name="T26" fmla="*/ 13 w 234"/>
                        <a:gd name="T27" fmla="*/ 111 h 170"/>
                        <a:gd name="T28" fmla="*/ 22 w 234"/>
                        <a:gd name="T29" fmla="*/ 111 h 170"/>
                        <a:gd name="T30" fmla="*/ 30 w 234"/>
                        <a:gd name="T31" fmla="*/ 113 h 170"/>
                        <a:gd name="T32" fmla="*/ 37 w 234"/>
                        <a:gd name="T33" fmla="*/ 118 h 170"/>
                        <a:gd name="T34" fmla="*/ 41 w 234"/>
                        <a:gd name="T35" fmla="*/ 128 h 170"/>
                        <a:gd name="T36" fmla="*/ 43 w 234"/>
                        <a:gd name="T37" fmla="*/ 146 h 170"/>
                        <a:gd name="T38" fmla="*/ 39 w 234"/>
                        <a:gd name="T39" fmla="*/ 170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4"/>
                        <a:gd name="T61" fmla="*/ 0 h 170"/>
                        <a:gd name="T62" fmla="*/ 234 w 234"/>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4" h="170">
                          <a:moveTo>
                            <a:pt x="39" y="170"/>
                          </a:moveTo>
                          <a:lnTo>
                            <a:pt x="234" y="54"/>
                          </a:lnTo>
                          <a:lnTo>
                            <a:pt x="234" y="33"/>
                          </a:lnTo>
                          <a:lnTo>
                            <a:pt x="230" y="18"/>
                          </a:lnTo>
                          <a:lnTo>
                            <a:pt x="224" y="9"/>
                          </a:lnTo>
                          <a:lnTo>
                            <a:pt x="217" y="3"/>
                          </a:lnTo>
                          <a:lnTo>
                            <a:pt x="208" y="0"/>
                          </a:lnTo>
                          <a:lnTo>
                            <a:pt x="200" y="0"/>
                          </a:lnTo>
                          <a:lnTo>
                            <a:pt x="197" y="0"/>
                          </a:lnTo>
                          <a:lnTo>
                            <a:pt x="195" y="0"/>
                          </a:lnTo>
                          <a:lnTo>
                            <a:pt x="0" y="117"/>
                          </a:lnTo>
                          <a:lnTo>
                            <a:pt x="2" y="117"/>
                          </a:lnTo>
                          <a:lnTo>
                            <a:pt x="6" y="115"/>
                          </a:lnTo>
                          <a:lnTo>
                            <a:pt x="13" y="111"/>
                          </a:lnTo>
                          <a:lnTo>
                            <a:pt x="22" y="111"/>
                          </a:lnTo>
                          <a:lnTo>
                            <a:pt x="30" y="113"/>
                          </a:lnTo>
                          <a:lnTo>
                            <a:pt x="37" y="118"/>
                          </a:lnTo>
                          <a:lnTo>
                            <a:pt x="41" y="128"/>
                          </a:lnTo>
                          <a:lnTo>
                            <a:pt x="43" y="146"/>
                          </a:lnTo>
                          <a:lnTo>
                            <a:pt x="39" y="170"/>
                          </a:lnTo>
                        </a:path>
                      </a:pathLst>
                    </a:custGeom>
                    <a:noFill/>
                    <a:ln w="11113">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55" name="Freeform 307"/>
                    <p:cNvSpPr>
                      <a:spLocks/>
                    </p:cNvSpPr>
                    <p:nvPr/>
                  </p:nvSpPr>
                  <p:spPr bwMode="auto">
                    <a:xfrm>
                      <a:off x="2239" y="1844"/>
                      <a:ext cx="230" cy="165"/>
                    </a:xfrm>
                    <a:custGeom>
                      <a:avLst/>
                      <a:gdLst>
                        <a:gd name="T0" fmla="*/ 193 w 230"/>
                        <a:gd name="T1" fmla="*/ 0 h 165"/>
                        <a:gd name="T2" fmla="*/ 194 w 230"/>
                        <a:gd name="T3" fmla="*/ 0 h 165"/>
                        <a:gd name="T4" fmla="*/ 200 w 230"/>
                        <a:gd name="T5" fmla="*/ 0 h 165"/>
                        <a:gd name="T6" fmla="*/ 209 w 230"/>
                        <a:gd name="T7" fmla="*/ 2 h 165"/>
                        <a:gd name="T8" fmla="*/ 217 w 230"/>
                        <a:gd name="T9" fmla="*/ 7 h 165"/>
                        <a:gd name="T10" fmla="*/ 224 w 230"/>
                        <a:gd name="T11" fmla="*/ 15 h 165"/>
                        <a:gd name="T12" fmla="*/ 230 w 230"/>
                        <a:gd name="T13" fmla="*/ 29 h 165"/>
                        <a:gd name="T14" fmla="*/ 230 w 230"/>
                        <a:gd name="T15" fmla="*/ 50 h 165"/>
                        <a:gd name="T16" fmla="*/ 37 w 230"/>
                        <a:gd name="T17" fmla="*/ 165 h 165"/>
                        <a:gd name="T18" fmla="*/ 41 w 230"/>
                        <a:gd name="T19" fmla="*/ 144 h 165"/>
                        <a:gd name="T20" fmla="*/ 39 w 230"/>
                        <a:gd name="T21" fmla="*/ 128 h 165"/>
                        <a:gd name="T22" fmla="*/ 35 w 230"/>
                        <a:gd name="T23" fmla="*/ 118 h 165"/>
                        <a:gd name="T24" fmla="*/ 28 w 230"/>
                        <a:gd name="T25" fmla="*/ 113 h 165"/>
                        <a:gd name="T26" fmla="*/ 20 w 230"/>
                        <a:gd name="T27" fmla="*/ 111 h 165"/>
                        <a:gd name="T28" fmla="*/ 13 w 230"/>
                        <a:gd name="T29" fmla="*/ 113 h 165"/>
                        <a:gd name="T30" fmla="*/ 7 w 230"/>
                        <a:gd name="T31" fmla="*/ 115 h 165"/>
                        <a:gd name="T32" fmla="*/ 2 w 230"/>
                        <a:gd name="T33" fmla="*/ 115 h 165"/>
                        <a:gd name="T34" fmla="*/ 0 w 230"/>
                        <a:gd name="T35" fmla="*/ 117 h 165"/>
                        <a:gd name="T36" fmla="*/ 193 w 230"/>
                        <a:gd name="T37" fmla="*/ 0 h 1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0"/>
                        <a:gd name="T58" fmla="*/ 0 h 165"/>
                        <a:gd name="T59" fmla="*/ 230 w 230"/>
                        <a:gd name="T60" fmla="*/ 165 h 1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0" h="165">
                          <a:moveTo>
                            <a:pt x="193" y="0"/>
                          </a:moveTo>
                          <a:lnTo>
                            <a:pt x="194" y="0"/>
                          </a:lnTo>
                          <a:lnTo>
                            <a:pt x="200" y="0"/>
                          </a:lnTo>
                          <a:lnTo>
                            <a:pt x="209" y="2"/>
                          </a:lnTo>
                          <a:lnTo>
                            <a:pt x="217" y="7"/>
                          </a:lnTo>
                          <a:lnTo>
                            <a:pt x="224" y="15"/>
                          </a:lnTo>
                          <a:lnTo>
                            <a:pt x="230" y="29"/>
                          </a:lnTo>
                          <a:lnTo>
                            <a:pt x="230" y="50"/>
                          </a:lnTo>
                          <a:lnTo>
                            <a:pt x="37" y="165"/>
                          </a:lnTo>
                          <a:lnTo>
                            <a:pt x="41" y="144"/>
                          </a:lnTo>
                          <a:lnTo>
                            <a:pt x="39" y="128"/>
                          </a:lnTo>
                          <a:lnTo>
                            <a:pt x="35" y="118"/>
                          </a:lnTo>
                          <a:lnTo>
                            <a:pt x="28" y="113"/>
                          </a:lnTo>
                          <a:lnTo>
                            <a:pt x="20" y="111"/>
                          </a:lnTo>
                          <a:lnTo>
                            <a:pt x="13" y="113"/>
                          </a:lnTo>
                          <a:lnTo>
                            <a:pt x="7" y="115"/>
                          </a:lnTo>
                          <a:lnTo>
                            <a:pt x="2" y="115"/>
                          </a:lnTo>
                          <a:lnTo>
                            <a:pt x="0" y="117"/>
                          </a:lnTo>
                          <a:lnTo>
                            <a:pt x="193" y="0"/>
                          </a:lnTo>
                          <a:close/>
                        </a:path>
                      </a:pathLst>
                    </a:custGeom>
                    <a:solidFill>
                      <a:srgbClr val="2424FF"/>
                    </a:solidFill>
                    <a:ln w="0">
                      <a:solidFill>
                        <a:srgbClr val="2424FF"/>
                      </a:solidFill>
                      <a:round/>
                      <a:headEnd/>
                      <a:tailEnd/>
                    </a:ln>
                  </p:spPr>
                  <p:txBody>
                    <a:bodyPr/>
                    <a:lstStyle/>
                    <a:p>
                      <a:endParaRPr lang="en-US"/>
                    </a:p>
                  </p:txBody>
                </p:sp>
                <p:sp>
                  <p:nvSpPr>
                    <p:cNvPr id="256" name="Freeform 308"/>
                    <p:cNvSpPr>
                      <a:spLocks/>
                    </p:cNvSpPr>
                    <p:nvPr/>
                  </p:nvSpPr>
                  <p:spPr bwMode="auto">
                    <a:xfrm>
                      <a:off x="2244" y="1846"/>
                      <a:ext cx="223" cy="157"/>
                    </a:xfrm>
                    <a:custGeom>
                      <a:avLst/>
                      <a:gdLst>
                        <a:gd name="T0" fmla="*/ 189 w 223"/>
                        <a:gd name="T1" fmla="*/ 0 h 157"/>
                        <a:gd name="T2" fmla="*/ 191 w 223"/>
                        <a:gd name="T3" fmla="*/ 0 h 157"/>
                        <a:gd name="T4" fmla="*/ 197 w 223"/>
                        <a:gd name="T5" fmla="*/ 0 h 157"/>
                        <a:gd name="T6" fmla="*/ 204 w 223"/>
                        <a:gd name="T7" fmla="*/ 1 h 157"/>
                        <a:gd name="T8" fmla="*/ 212 w 223"/>
                        <a:gd name="T9" fmla="*/ 5 h 157"/>
                        <a:gd name="T10" fmla="*/ 219 w 223"/>
                        <a:gd name="T11" fmla="*/ 13 h 157"/>
                        <a:gd name="T12" fmla="*/ 223 w 223"/>
                        <a:gd name="T13" fmla="*/ 26 h 157"/>
                        <a:gd name="T14" fmla="*/ 223 w 223"/>
                        <a:gd name="T15" fmla="*/ 44 h 157"/>
                        <a:gd name="T16" fmla="*/ 34 w 223"/>
                        <a:gd name="T17" fmla="*/ 157 h 157"/>
                        <a:gd name="T18" fmla="*/ 36 w 223"/>
                        <a:gd name="T19" fmla="*/ 137 h 157"/>
                        <a:gd name="T20" fmla="*/ 34 w 223"/>
                        <a:gd name="T21" fmla="*/ 124 h 157"/>
                        <a:gd name="T22" fmla="*/ 28 w 223"/>
                        <a:gd name="T23" fmla="*/ 116 h 157"/>
                        <a:gd name="T24" fmla="*/ 23 w 223"/>
                        <a:gd name="T25" fmla="*/ 113 h 157"/>
                        <a:gd name="T26" fmla="*/ 15 w 223"/>
                        <a:gd name="T27" fmla="*/ 111 h 157"/>
                        <a:gd name="T28" fmla="*/ 8 w 223"/>
                        <a:gd name="T29" fmla="*/ 111 h 157"/>
                        <a:gd name="T30" fmla="*/ 4 w 223"/>
                        <a:gd name="T31" fmla="*/ 113 h 157"/>
                        <a:gd name="T32" fmla="*/ 0 w 223"/>
                        <a:gd name="T33" fmla="*/ 113 h 157"/>
                        <a:gd name="T34" fmla="*/ 189 w 223"/>
                        <a:gd name="T35" fmla="*/ 0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3"/>
                        <a:gd name="T55" fmla="*/ 0 h 157"/>
                        <a:gd name="T56" fmla="*/ 223 w 223"/>
                        <a:gd name="T57" fmla="*/ 157 h 1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3" h="157">
                          <a:moveTo>
                            <a:pt x="189" y="0"/>
                          </a:moveTo>
                          <a:lnTo>
                            <a:pt x="191" y="0"/>
                          </a:lnTo>
                          <a:lnTo>
                            <a:pt x="197" y="0"/>
                          </a:lnTo>
                          <a:lnTo>
                            <a:pt x="204" y="1"/>
                          </a:lnTo>
                          <a:lnTo>
                            <a:pt x="212" y="5"/>
                          </a:lnTo>
                          <a:lnTo>
                            <a:pt x="219" y="13"/>
                          </a:lnTo>
                          <a:lnTo>
                            <a:pt x="223" y="26"/>
                          </a:lnTo>
                          <a:lnTo>
                            <a:pt x="223" y="44"/>
                          </a:lnTo>
                          <a:lnTo>
                            <a:pt x="34" y="157"/>
                          </a:lnTo>
                          <a:lnTo>
                            <a:pt x="36" y="137"/>
                          </a:lnTo>
                          <a:lnTo>
                            <a:pt x="34" y="124"/>
                          </a:lnTo>
                          <a:lnTo>
                            <a:pt x="28" y="116"/>
                          </a:lnTo>
                          <a:lnTo>
                            <a:pt x="23" y="113"/>
                          </a:lnTo>
                          <a:lnTo>
                            <a:pt x="15" y="111"/>
                          </a:lnTo>
                          <a:lnTo>
                            <a:pt x="8" y="111"/>
                          </a:lnTo>
                          <a:lnTo>
                            <a:pt x="4" y="113"/>
                          </a:lnTo>
                          <a:lnTo>
                            <a:pt x="0" y="113"/>
                          </a:lnTo>
                          <a:lnTo>
                            <a:pt x="189" y="0"/>
                          </a:lnTo>
                          <a:close/>
                        </a:path>
                      </a:pathLst>
                    </a:custGeom>
                    <a:solidFill>
                      <a:srgbClr val="4949FF"/>
                    </a:solidFill>
                    <a:ln w="0">
                      <a:solidFill>
                        <a:srgbClr val="4949FF"/>
                      </a:solidFill>
                      <a:round/>
                      <a:headEnd/>
                      <a:tailEnd/>
                    </a:ln>
                  </p:spPr>
                  <p:txBody>
                    <a:bodyPr/>
                    <a:lstStyle/>
                    <a:p>
                      <a:endParaRPr lang="en-US"/>
                    </a:p>
                  </p:txBody>
                </p:sp>
                <p:sp>
                  <p:nvSpPr>
                    <p:cNvPr id="257" name="Freeform 309"/>
                    <p:cNvSpPr>
                      <a:spLocks/>
                    </p:cNvSpPr>
                    <p:nvPr/>
                  </p:nvSpPr>
                  <p:spPr bwMode="auto">
                    <a:xfrm>
                      <a:off x="2250" y="1846"/>
                      <a:ext cx="217" cy="152"/>
                    </a:xfrm>
                    <a:custGeom>
                      <a:avLst/>
                      <a:gdLst>
                        <a:gd name="T0" fmla="*/ 185 w 217"/>
                        <a:gd name="T1" fmla="*/ 0 h 152"/>
                        <a:gd name="T2" fmla="*/ 187 w 217"/>
                        <a:gd name="T3" fmla="*/ 0 h 152"/>
                        <a:gd name="T4" fmla="*/ 195 w 217"/>
                        <a:gd name="T5" fmla="*/ 1 h 152"/>
                        <a:gd name="T6" fmla="*/ 202 w 217"/>
                        <a:gd name="T7" fmla="*/ 3 h 152"/>
                        <a:gd name="T8" fmla="*/ 209 w 217"/>
                        <a:gd name="T9" fmla="*/ 11 h 152"/>
                        <a:gd name="T10" fmla="*/ 215 w 217"/>
                        <a:gd name="T11" fmla="*/ 22 h 152"/>
                        <a:gd name="T12" fmla="*/ 217 w 217"/>
                        <a:gd name="T13" fmla="*/ 39 h 152"/>
                        <a:gd name="T14" fmla="*/ 30 w 217"/>
                        <a:gd name="T15" fmla="*/ 152 h 152"/>
                        <a:gd name="T16" fmla="*/ 31 w 217"/>
                        <a:gd name="T17" fmla="*/ 133 h 152"/>
                        <a:gd name="T18" fmla="*/ 28 w 217"/>
                        <a:gd name="T19" fmla="*/ 122 h 152"/>
                        <a:gd name="T20" fmla="*/ 22 w 217"/>
                        <a:gd name="T21" fmla="*/ 115 h 152"/>
                        <a:gd name="T22" fmla="*/ 15 w 217"/>
                        <a:gd name="T23" fmla="*/ 113 h 152"/>
                        <a:gd name="T24" fmla="*/ 7 w 217"/>
                        <a:gd name="T25" fmla="*/ 111 h 152"/>
                        <a:gd name="T26" fmla="*/ 4 w 217"/>
                        <a:gd name="T27" fmla="*/ 113 h 152"/>
                        <a:gd name="T28" fmla="*/ 0 w 217"/>
                        <a:gd name="T29" fmla="*/ 113 h 152"/>
                        <a:gd name="T30" fmla="*/ 185 w 217"/>
                        <a:gd name="T31" fmla="*/ 0 h 1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7"/>
                        <a:gd name="T49" fmla="*/ 0 h 152"/>
                        <a:gd name="T50" fmla="*/ 217 w 217"/>
                        <a:gd name="T51" fmla="*/ 152 h 1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7" h="152">
                          <a:moveTo>
                            <a:pt x="185" y="0"/>
                          </a:moveTo>
                          <a:lnTo>
                            <a:pt x="187" y="0"/>
                          </a:lnTo>
                          <a:lnTo>
                            <a:pt x="195" y="1"/>
                          </a:lnTo>
                          <a:lnTo>
                            <a:pt x="202" y="3"/>
                          </a:lnTo>
                          <a:lnTo>
                            <a:pt x="209" y="11"/>
                          </a:lnTo>
                          <a:lnTo>
                            <a:pt x="215" y="22"/>
                          </a:lnTo>
                          <a:lnTo>
                            <a:pt x="217" y="39"/>
                          </a:lnTo>
                          <a:lnTo>
                            <a:pt x="30" y="152"/>
                          </a:lnTo>
                          <a:lnTo>
                            <a:pt x="31" y="133"/>
                          </a:lnTo>
                          <a:lnTo>
                            <a:pt x="28" y="122"/>
                          </a:lnTo>
                          <a:lnTo>
                            <a:pt x="22" y="115"/>
                          </a:lnTo>
                          <a:lnTo>
                            <a:pt x="15" y="113"/>
                          </a:lnTo>
                          <a:lnTo>
                            <a:pt x="7" y="111"/>
                          </a:lnTo>
                          <a:lnTo>
                            <a:pt x="4" y="113"/>
                          </a:lnTo>
                          <a:lnTo>
                            <a:pt x="0" y="113"/>
                          </a:lnTo>
                          <a:lnTo>
                            <a:pt x="185" y="0"/>
                          </a:lnTo>
                          <a:close/>
                        </a:path>
                      </a:pathLst>
                    </a:custGeom>
                    <a:solidFill>
                      <a:srgbClr val="6D6DFF"/>
                    </a:solidFill>
                    <a:ln w="0">
                      <a:solidFill>
                        <a:srgbClr val="6D6DFF"/>
                      </a:solidFill>
                      <a:round/>
                      <a:headEnd/>
                      <a:tailEnd/>
                    </a:ln>
                  </p:spPr>
                  <p:txBody>
                    <a:bodyPr/>
                    <a:lstStyle/>
                    <a:p>
                      <a:endParaRPr lang="en-US"/>
                    </a:p>
                  </p:txBody>
                </p:sp>
                <p:sp>
                  <p:nvSpPr>
                    <p:cNvPr id="258" name="Freeform 310"/>
                    <p:cNvSpPr>
                      <a:spLocks/>
                    </p:cNvSpPr>
                    <p:nvPr/>
                  </p:nvSpPr>
                  <p:spPr bwMode="auto">
                    <a:xfrm>
                      <a:off x="2255" y="1846"/>
                      <a:ext cx="210" cy="146"/>
                    </a:xfrm>
                    <a:custGeom>
                      <a:avLst/>
                      <a:gdLst>
                        <a:gd name="T0" fmla="*/ 182 w 210"/>
                        <a:gd name="T1" fmla="*/ 0 h 146"/>
                        <a:gd name="T2" fmla="*/ 186 w 210"/>
                        <a:gd name="T3" fmla="*/ 0 h 146"/>
                        <a:gd name="T4" fmla="*/ 190 w 210"/>
                        <a:gd name="T5" fmla="*/ 1 h 146"/>
                        <a:gd name="T6" fmla="*/ 197 w 210"/>
                        <a:gd name="T7" fmla="*/ 5 h 146"/>
                        <a:gd name="T8" fmla="*/ 204 w 210"/>
                        <a:gd name="T9" fmla="*/ 11 h 146"/>
                        <a:gd name="T10" fmla="*/ 210 w 210"/>
                        <a:gd name="T11" fmla="*/ 22 h 146"/>
                        <a:gd name="T12" fmla="*/ 210 w 210"/>
                        <a:gd name="T13" fmla="*/ 35 h 146"/>
                        <a:gd name="T14" fmla="*/ 26 w 210"/>
                        <a:gd name="T15" fmla="*/ 146 h 146"/>
                        <a:gd name="T16" fmla="*/ 26 w 210"/>
                        <a:gd name="T17" fmla="*/ 131 h 146"/>
                        <a:gd name="T18" fmla="*/ 23 w 210"/>
                        <a:gd name="T19" fmla="*/ 120 h 146"/>
                        <a:gd name="T20" fmla="*/ 17 w 210"/>
                        <a:gd name="T21" fmla="*/ 115 h 146"/>
                        <a:gd name="T22" fmla="*/ 10 w 210"/>
                        <a:gd name="T23" fmla="*/ 113 h 146"/>
                        <a:gd name="T24" fmla="*/ 4 w 210"/>
                        <a:gd name="T25" fmla="*/ 111 h 146"/>
                        <a:gd name="T26" fmla="*/ 0 w 210"/>
                        <a:gd name="T27" fmla="*/ 111 h 146"/>
                        <a:gd name="T28" fmla="*/ 182 w 210"/>
                        <a:gd name="T29" fmla="*/ 0 h 1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0"/>
                        <a:gd name="T46" fmla="*/ 0 h 146"/>
                        <a:gd name="T47" fmla="*/ 210 w 210"/>
                        <a:gd name="T48" fmla="*/ 146 h 1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0" h="146">
                          <a:moveTo>
                            <a:pt x="182" y="0"/>
                          </a:moveTo>
                          <a:lnTo>
                            <a:pt x="186" y="0"/>
                          </a:lnTo>
                          <a:lnTo>
                            <a:pt x="190" y="1"/>
                          </a:lnTo>
                          <a:lnTo>
                            <a:pt x="197" y="5"/>
                          </a:lnTo>
                          <a:lnTo>
                            <a:pt x="204" y="11"/>
                          </a:lnTo>
                          <a:lnTo>
                            <a:pt x="210" y="22"/>
                          </a:lnTo>
                          <a:lnTo>
                            <a:pt x="210" y="35"/>
                          </a:lnTo>
                          <a:lnTo>
                            <a:pt x="26" y="146"/>
                          </a:lnTo>
                          <a:lnTo>
                            <a:pt x="26" y="131"/>
                          </a:lnTo>
                          <a:lnTo>
                            <a:pt x="23" y="120"/>
                          </a:lnTo>
                          <a:lnTo>
                            <a:pt x="17" y="115"/>
                          </a:lnTo>
                          <a:lnTo>
                            <a:pt x="10" y="113"/>
                          </a:lnTo>
                          <a:lnTo>
                            <a:pt x="4" y="111"/>
                          </a:lnTo>
                          <a:lnTo>
                            <a:pt x="0" y="111"/>
                          </a:lnTo>
                          <a:lnTo>
                            <a:pt x="182" y="0"/>
                          </a:lnTo>
                          <a:close/>
                        </a:path>
                      </a:pathLst>
                    </a:custGeom>
                    <a:solidFill>
                      <a:srgbClr val="9292FF"/>
                    </a:solidFill>
                    <a:ln w="0">
                      <a:solidFill>
                        <a:srgbClr val="9292FF"/>
                      </a:solidFill>
                      <a:round/>
                      <a:headEnd/>
                      <a:tailEnd/>
                    </a:ln>
                  </p:spPr>
                  <p:txBody>
                    <a:bodyPr/>
                    <a:lstStyle/>
                    <a:p>
                      <a:endParaRPr lang="en-US"/>
                    </a:p>
                  </p:txBody>
                </p:sp>
                <p:sp>
                  <p:nvSpPr>
                    <p:cNvPr id="259" name="Freeform 311"/>
                    <p:cNvSpPr>
                      <a:spLocks/>
                    </p:cNvSpPr>
                    <p:nvPr/>
                  </p:nvSpPr>
                  <p:spPr bwMode="auto">
                    <a:xfrm>
                      <a:off x="2261" y="1846"/>
                      <a:ext cx="202" cy="141"/>
                    </a:xfrm>
                    <a:custGeom>
                      <a:avLst/>
                      <a:gdLst>
                        <a:gd name="T0" fmla="*/ 178 w 202"/>
                        <a:gd name="T1" fmla="*/ 0 h 141"/>
                        <a:gd name="T2" fmla="*/ 182 w 202"/>
                        <a:gd name="T3" fmla="*/ 1 h 141"/>
                        <a:gd name="T4" fmla="*/ 187 w 202"/>
                        <a:gd name="T5" fmla="*/ 3 h 141"/>
                        <a:gd name="T6" fmla="*/ 195 w 202"/>
                        <a:gd name="T7" fmla="*/ 9 h 141"/>
                        <a:gd name="T8" fmla="*/ 202 w 202"/>
                        <a:gd name="T9" fmla="*/ 18 h 141"/>
                        <a:gd name="T10" fmla="*/ 202 w 202"/>
                        <a:gd name="T11" fmla="*/ 31 h 141"/>
                        <a:gd name="T12" fmla="*/ 22 w 202"/>
                        <a:gd name="T13" fmla="*/ 141 h 141"/>
                        <a:gd name="T14" fmla="*/ 20 w 202"/>
                        <a:gd name="T15" fmla="*/ 128 h 141"/>
                        <a:gd name="T16" fmla="*/ 17 w 202"/>
                        <a:gd name="T17" fmla="*/ 120 h 141"/>
                        <a:gd name="T18" fmla="*/ 9 w 202"/>
                        <a:gd name="T19" fmla="*/ 115 h 141"/>
                        <a:gd name="T20" fmla="*/ 4 w 202"/>
                        <a:gd name="T21" fmla="*/ 111 h 141"/>
                        <a:gd name="T22" fmla="*/ 0 w 202"/>
                        <a:gd name="T23" fmla="*/ 111 h 141"/>
                        <a:gd name="T24" fmla="*/ 178 w 202"/>
                        <a:gd name="T25" fmla="*/ 0 h 1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2"/>
                        <a:gd name="T40" fmla="*/ 0 h 141"/>
                        <a:gd name="T41" fmla="*/ 202 w 202"/>
                        <a:gd name="T42" fmla="*/ 141 h 1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2" h="141">
                          <a:moveTo>
                            <a:pt x="178" y="0"/>
                          </a:moveTo>
                          <a:lnTo>
                            <a:pt x="182" y="1"/>
                          </a:lnTo>
                          <a:lnTo>
                            <a:pt x="187" y="3"/>
                          </a:lnTo>
                          <a:lnTo>
                            <a:pt x="195" y="9"/>
                          </a:lnTo>
                          <a:lnTo>
                            <a:pt x="202" y="18"/>
                          </a:lnTo>
                          <a:lnTo>
                            <a:pt x="202" y="31"/>
                          </a:lnTo>
                          <a:lnTo>
                            <a:pt x="22" y="141"/>
                          </a:lnTo>
                          <a:lnTo>
                            <a:pt x="20" y="128"/>
                          </a:lnTo>
                          <a:lnTo>
                            <a:pt x="17" y="120"/>
                          </a:lnTo>
                          <a:lnTo>
                            <a:pt x="9" y="115"/>
                          </a:lnTo>
                          <a:lnTo>
                            <a:pt x="4" y="111"/>
                          </a:lnTo>
                          <a:lnTo>
                            <a:pt x="0" y="111"/>
                          </a:lnTo>
                          <a:lnTo>
                            <a:pt x="178" y="0"/>
                          </a:lnTo>
                          <a:close/>
                        </a:path>
                      </a:pathLst>
                    </a:custGeom>
                    <a:solidFill>
                      <a:srgbClr val="B6B6FF"/>
                    </a:solidFill>
                    <a:ln w="0">
                      <a:solidFill>
                        <a:srgbClr val="B6B6FF"/>
                      </a:solidFill>
                      <a:round/>
                      <a:headEnd/>
                      <a:tailEnd/>
                    </a:ln>
                  </p:spPr>
                  <p:txBody>
                    <a:bodyPr/>
                    <a:lstStyle/>
                    <a:p>
                      <a:endParaRPr lang="en-US"/>
                    </a:p>
                  </p:txBody>
                </p:sp>
                <p:sp>
                  <p:nvSpPr>
                    <p:cNvPr id="260" name="Freeform 312"/>
                    <p:cNvSpPr>
                      <a:spLocks/>
                    </p:cNvSpPr>
                    <p:nvPr/>
                  </p:nvSpPr>
                  <p:spPr bwMode="auto">
                    <a:xfrm>
                      <a:off x="2267" y="1847"/>
                      <a:ext cx="196" cy="134"/>
                    </a:xfrm>
                    <a:custGeom>
                      <a:avLst/>
                      <a:gdLst>
                        <a:gd name="T0" fmla="*/ 176 w 196"/>
                        <a:gd name="T1" fmla="*/ 0 h 134"/>
                        <a:gd name="T2" fmla="*/ 176 w 196"/>
                        <a:gd name="T3" fmla="*/ 0 h 134"/>
                        <a:gd name="T4" fmla="*/ 179 w 196"/>
                        <a:gd name="T5" fmla="*/ 2 h 134"/>
                        <a:gd name="T6" fmla="*/ 181 w 196"/>
                        <a:gd name="T7" fmla="*/ 4 h 134"/>
                        <a:gd name="T8" fmla="*/ 187 w 196"/>
                        <a:gd name="T9" fmla="*/ 6 h 134"/>
                        <a:gd name="T10" fmla="*/ 191 w 196"/>
                        <a:gd name="T11" fmla="*/ 10 h 134"/>
                        <a:gd name="T12" fmla="*/ 192 w 196"/>
                        <a:gd name="T13" fmla="*/ 15 h 134"/>
                        <a:gd name="T14" fmla="*/ 196 w 196"/>
                        <a:gd name="T15" fmla="*/ 21 h 134"/>
                        <a:gd name="T16" fmla="*/ 196 w 196"/>
                        <a:gd name="T17" fmla="*/ 26 h 134"/>
                        <a:gd name="T18" fmla="*/ 16 w 196"/>
                        <a:gd name="T19" fmla="*/ 134 h 134"/>
                        <a:gd name="T20" fmla="*/ 16 w 196"/>
                        <a:gd name="T21" fmla="*/ 130 h 134"/>
                        <a:gd name="T22" fmla="*/ 16 w 196"/>
                        <a:gd name="T23" fmla="*/ 125 h 134"/>
                        <a:gd name="T24" fmla="*/ 13 w 196"/>
                        <a:gd name="T25" fmla="*/ 121 h 134"/>
                        <a:gd name="T26" fmla="*/ 9 w 196"/>
                        <a:gd name="T27" fmla="*/ 117 h 134"/>
                        <a:gd name="T28" fmla="*/ 7 w 196"/>
                        <a:gd name="T29" fmla="*/ 114 h 134"/>
                        <a:gd name="T30" fmla="*/ 3 w 196"/>
                        <a:gd name="T31" fmla="*/ 112 h 134"/>
                        <a:gd name="T32" fmla="*/ 1 w 196"/>
                        <a:gd name="T33" fmla="*/ 110 h 134"/>
                        <a:gd name="T34" fmla="*/ 0 w 196"/>
                        <a:gd name="T35" fmla="*/ 108 h 134"/>
                        <a:gd name="T36" fmla="*/ 176 w 196"/>
                        <a:gd name="T37" fmla="*/ 0 h 1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6"/>
                        <a:gd name="T58" fmla="*/ 0 h 134"/>
                        <a:gd name="T59" fmla="*/ 196 w 196"/>
                        <a:gd name="T60" fmla="*/ 134 h 1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6" h="134">
                          <a:moveTo>
                            <a:pt x="176" y="0"/>
                          </a:moveTo>
                          <a:lnTo>
                            <a:pt x="176" y="0"/>
                          </a:lnTo>
                          <a:lnTo>
                            <a:pt x="179" y="2"/>
                          </a:lnTo>
                          <a:lnTo>
                            <a:pt x="181" y="4"/>
                          </a:lnTo>
                          <a:lnTo>
                            <a:pt x="187" y="6"/>
                          </a:lnTo>
                          <a:lnTo>
                            <a:pt x="191" y="10"/>
                          </a:lnTo>
                          <a:lnTo>
                            <a:pt x="192" y="15"/>
                          </a:lnTo>
                          <a:lnTo>
                            <a:pt x="196" y="21"/>
                          </a:lnTo>
                          <a:lnTo>
                            <a:pt x="196" y="26"/>
                          </a:lnTo>
                          <a:lnTo>
                            <a:pt x="16" y="134"/>
                          </a:lnTo>
                          <a:lnTo>
                            <a:pt x="16" y="130"/>
                          </a:lnTo>
                          <a:lnTo>
                            <a:pt x="16" y="125"/>
                          </a:lnTo>
                          <a:lnTo>
                            <a:pt x="13" y="121"/>
                          </a:lnTo>
                          <a:lnTo>
                            <a:pt x="9" y="117"/>
                          </a:lnTo>
                          <a:lnTo>
                            <a:pt x="7" y="114"/>
                          </a:lnTo>
                          <a:lnTo>
                            <a:pt x="3" y="112"/>
                          </a:lnTo>
                          <a:lnTo>
                            <a:pt x="1" y="110"/>
                          </a:lnTo>
                          <a:lnTo>
                            <a:pt x="0" y="108"/>
                          </a:lnTo>
                          <a:lnTo>
                            <a:pt x="176" y="0"/>
                          </a:lnTo>
                          <a:close/>
                        </a:path>
                      </a:pathLst>
                    </a:custGeom>
                    <a:solidFill>
                      <a:srgbClr val="DBDBFF"/>
                    </a:solidFill>
                    <a:ln w="0">
                      <a:solidFill>
                        <a:srgbClr val="DBDBFF"/>
                      </a:solidFill>
                      <a:round/>
                      <a:headEnd/>
                      <a:tailEnd/>
                    </a:ln>
                  </p:spPr>
                  <p:txBody>
                    <a:bodyPr/>
                    <a:lstStyle/>
                    <a:p>
                      <a:endParaRPr lang="en-US"/>
                    </a:p>
                  </p:txBody>
                </p:sp>
                <p:sp>
                  <p:nvSpPr>
                    <p:cNvPr id="261" name="Freeform 313"/>
                    <p:cNvSpPr>
                      <a:spLocks/>
                    </p:cNvSpPr>
                    <p:nvPr/>
                  </p:nvSpPr>
                  <p:spPr bwMode="auto">
                    <a:xfrm>
                      <a:off x="2272" y="1847"/>
                      <a:ext cx="189" cy="128"/>
                    </a:xfrm>
                    <a:custGeom>
                      <a:avLst/>
                      <a:gdLst>
                        <a:gd name="T0" fmla="*/ 173 w 189"/>
                        <a:gd name="T1" fmla="*/ 0 h 128"/>
                        <a:gd name="T2" fmla="*/ 173 w 189"/>
                        <a:gd name="T3" fmla="*/ 0 h 128"/>
                        <a:gd name="T4" fmla="*/ 176 w 189"/>
                        <a:gd name="T5" fmla="*/ 2 h 128"/>
                        <a:gd name="T6" fmla="*/ 180 w 189"/>
                        <a:gd name="T7" fmla="*/ 6 h 128"/>
                        <a:gd name="T8" fmla="*/ 184 w 189"/>
                        <a:gd name="T9" fmla="*/ 10 h 128"/>
                        <a:gd name="T10" fmla="*/ 187 w 189"/>
                        <a:gd name="T11" fmla="*/ 13 h 128"/>
                        <a:gd name="T12" fmla="*/ 189 w 189"/>
                        <a:gd name="T13" fmla="*/ 17 h 128"/>
                        <a:gd name="T14" fmla="*/ 189 w 189"/>
                        <a:gd name="T15" fmla="*/ 23 h 128"/>
                        <a:gd name="T16" fmla="*/ 13 w 189"/>
                        <a:gd name="T17" fmla="*/ 128 h 128"/>
                        <a:gd name="T18" fmla="*/ 0 w 189"/>
                        <a:gd name="T19" fmla="*/ 108 h 128"/>
                        <a:gd name="T20" fmla="*/ 173 w 189"/>
                        <a:gd name="T21" fmla="*/ 0 h 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9"/>
                        <a:gd name="T34" fmla="*/ 0 h 128"/>
                        <a:gd name="T35" fmla="*/ 189 w 189"/>
                        <a:gd name="T36" fmla="*/ 128 h 1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9" h="128">
                          <a:moveTo>
                            <a:pt x="173" y="0"/>
                          </a:moveTo>
                          <a:lnTo>
                            <a:pt x="173" y="0"/>
                          </a:lnTo>
                          <a:lnTo>
                            <a:pt x="176" y="2"/>
                          </a:lnTo>
                          <a:lnTo>
                            <a:pt x="180" y="6"/>
                          </a:lnTo>
                          <a:lnTo>
                            <a:pt x="184" y="10"/>
                          </a:lnTo>
                          <a:lnTo>
                            <a:pt x="187" y="13"/>
                          </a:lnTo>
                          <a:lnTo>
                            <a:pt x="189" y="17"/>
                          </a:lnTo>
                          <a:lnTo>
                            <a:pt x="189" y="23"/>
                          </a:lnTo>
                          <a:lnTo>
                            <a:pt x="13" y="128"/>
                          </a:lnTo>
                          <a:lnTo>
                            <a:pt x="0" y="108"/>
                          </a:lnTo>
                          <a:lnTo>
                            <a:pt x="173" y="0"/>
                          </a:lnTo>
                          <a:close/>
                        </a:path>
                      </a:pathLst>
                    </a:custGeom>
                    <a:solidFill>
                      <a:srgbClr val="FFFFFF"/>
                    </a:solidFill>
                    <a:ln w="0">
                      <a:solidFill>
                        <a:srgbClr val="FFFFFF"/>
                      </a:solidFill>
                      <a:round/>
                      <a:headEnd/>
                      <a:tailEnd/>
                    </a:ln>
                  </p:spPr>
                  <p:txBody>
                    <a:bodyPr/>
                    <a:lstStyle/>
                    <a:p>
                      <a:endParaRPr lang="en-US"/>
                    </a:p>
                  </p:txBody>
                </p:sp>
                <p:sp>
                  <p:nvSpPr>
                    <p:cNvPr id="262" name="Freeform 316"/>
                    <p:cNvSpPr>
                      <a:spLocks/>
                    </p:cNvSpPr>
                    <p:nvPr/>
                  </p:nvSpPr>
                  <p:spPr bwMode="auto">
                    <a:xfrm>
                      <a:off x="2231" y="1953"/>
                      <a:ext cx="45" cy="61"/>
                    </a:xfrm>
                    <a:custGeom>
                      <a:avLst/>
                      <a:gdLst>
                        <a:gd name="T0" fmla="*/ 0 w 45"/>
                        <a:gd name="T1" fmla="*/ 8 h 61"/>
                        <a:gd name="T2" fmla="*/ 2 w 45"/>
                        <a:gd name="T3" fmla="*/ 8 h 61"/>
                        <a:gd name="T4" fmla="*/ 6 w 45"/>
                        <a:gd name="T5" fmla="*/ 4 h 61"/>
                        <a:gd name="T6" fmla="*/ 13 w 45"/>
                        <a:gd name="T7" fmla="*/ 2 h 61"/>
                        <a:gd name="T8" fmla="*/ 19 w 45"/>
                        <a:gd name="T9" fmla="*/ 0 h 61"/>
                        <a:gd name="T10" fmla="*/ 28 w 45"/>
                        <a:gd name="T11" fmla="*/ 0 h 61"/>
                        <a:gd name="T12" fmla="*/ 34 w 45"/>
                        <a:gd name="T13" fmla="*/ 2 h 61"/>
                        <a:gd name="T14" fmla="*/ 41 w 45"/>
                        <a:gd name="T15" fmla="*/ 9 h 61"/>
                        <a:gd name="T16" fmla="*/ 45 w 45"/>
                        <a:gd name="T17" fmla="*/ 21 h 61"/>
                        <a:gd name="T18" fmla="*/ 45 w 45"/>
                        <a:gd name="T19" fmla="*/ 37 h 61"/>
                        <a:gd name="T20" fmla="*/ 43 w 45"/>
                        <a:gd name="T21" fmla="*/ 61 h 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61"/>
                        <a:gd name="T35" fmla="*/ 45 w 45"/>
                        <a:gd name="T36" fmla="*/ 61 h 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61">
                          <a:moveTo>
                            <a:pt x="0" y="8"/>
                          </a:moveTo>
                          <a:lnTo>
                            <a:pt x="2" y="8"/>
                          </a:lnTo>
                          <a:lnTo>
                            <a:pt x="6" y="4"/>
                          </a:lnTo>
                          <a:lnTo>
                            <a:pt x="13" y="2"/>
                          </a:lnTo>
                          <a:lnTo>
                            <a:pt x="19" y="0"/>
                          </a:lnTo>
                          <a:lnTo>
                            <a:pt x="28" y="0"/>
                          </a:lnTo>
                          <a:lnTo>
                            <a:pt x="34" y="2"/>
                          </a:lnTo>
                          <a:lnTo>
                            <a:pt x="41" y="9"/>
                          </a:lnTo>
                          <a:lnTo>
                            <a:pt x="45" y="21"/>
                          </a:lnTo>
                          <a:lnTo>
                            <a:pt x="45" y="37"/>
                          </a:lnTo>
                          <a:lnTo>
                            <a:pt x="43" y="61"/>
                          </a:lnTo>
                        </a:path>
                      </a:pathLst>
                    </a:custGeom>
                    <a:noFill/>
                    <a:ln w="11113">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grpSp>
              <p:nvGrpSpPr>
                <p:cNvPr id="30" name="Group 432"/>
                <p:cNvGrpSpPr>
                  <a:grpSpLocks/>
                </p:cNvGrpSpPr>
                <p:nvPr/>
              </p:nvGrpSpPr>
              <p:grpSpPr bwMode="auto">
                <a:xfrm>
                  <a:off x="873129" y="3451228"/>
                  <a:ext cx="3359153" cy="2665416"/>
                  <a:chOff x="550" y="2174"/>
                  <a:chExt cx="2116" cy="1679"/>
                </a:xfrm>
              </p:grpSpPr>
              <p:grpSp>
                <p:nvGrpSpPr>
                  <p:cNvPr id="31" name="Group 413"/>
                  <p:cNvGrpSpPr>
                    <a:grpSpLocks/>
                  </p:cNvGrpSpPr>
                  <p:nvPr/>
                </p:nvGrpSpPr>
                <p:grpSpPr bwMode="auto">
                  <a:xfrm>
                    <a:off x="2093" y="2174"/>
                    <a:ext cx="573" cy="258"/>
                    <a:chOff x="2132" y="2126"/>
                    <a:chExt cx="573" cy="258"/>
                  </a:xfrm>
                </p:grpSpPr>
                <p:sp>
                  <p:nvSpPr>
                    <p:cNvPr id="105" name="Line 23"/>
                    <p:cNvSpPr>
                      <a:spLocks noChangeShapeType="1"/>
                    </p:cNvSpPr>
                    <p:nvPr/>
                  </p:nvSpPr>
                  <p:spPr bwMode="auto">
                    <a:xfrm>
                      <a:off x="2165" y="2126"/>
                      <a:ext cx="199" cy="97"/>
                    </a:xfrm>
                    <a:prstGeom prst="line">
                      <a:avLst/>
                    </a:prstGeom>
                    <a:noFill/>
                    <a:ln w="238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106" name="Group 397"/>
                    <p:cNvGrpSpPr>
                      <a:grpSpLocks/>
                    </p:cNvGrpSpPr>
                    <p:nvPr/>
                  </p:nvGrpSpPr>
                  <p:grpSpPr bwMode="auto">
                    <a:xfrm>
                      <a:off x="2132" y="2147"/>
                      <a:ext cx="573" cy="237"/>
                      <a:chOff x="2132" y="2147"/>
                      <a:chExt cx="573" cy="237"/>
                    </a:xfrm>
                  </p:grpSpPr>
                  <p:sp>
                    <p:nvSpPr>
                      <p:cNvPr id="107" name="Line 170"/>
                      <p:cNvSpPr>
                        <a:spLocks noChangeShapeType="1"/>
                      </p:cNvSpPr>
                      <p:nvPr/>
                    </p:nvSpPr>
                    <p:spPr bwMode="auto">
                      <a:xfrm>
                        <a:off x="2456" y="2265"/>
                        <a:ext cx="249" cy="119"/>
                      </a:xfrm>
                      <a:prstGeom prst="line">
                        <a:avLst/>
                      </a:prstGeom>
                      <a:noFill/>
                      <a:ln w="238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8" name="Line 51"/>
                      <p:cNvSpPr>
                        <a:spLocks noChangeShapeType="1"/>
                      </p:cNvSpPr>
                      <p:nvPr/>
                    </p:nvSpPr>
                    <p:spPr bwMode="auto">
                      <a:xfrm flipV="1">
                        <a:off x="2132" y="2147"/>
                        <a:ext cx="13" cy="7"/>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grpSp>
                <p:nvGrpSpPr>
                  <p:cNvPr id="32" name="Group 430"/>
                  <p:cNvGrpSpPr>
                    <a:grpSpLocks/>
                  </p:cNvGrpSpPr>
                  <p:nvPr/>
                </p:nvGrpSpPr>
                <p:grpSpPr bwMode="auto">
                  <a:xfrm>
                    <a:off x="550" y="2742"/>
                    <a:ext cx="1240" cy="1111"/>
                    <a:chOff x="550" y="2742"/>
                    <a:chExt cx="1240" cy="1111"/>
                  </a:xfrm>
                </p:grpSpPr>
                <p:sp>
                  <p:nvSpPr>
                    <p:cNvPr id="33" name="Line 11"/>
                    <p:cNvSpPr>
                      <a:spLocks noChangeShapeType="1"/>
                    </p:cNvSpPr>
                    <p:nvPr/>
                  </p:nvSpPr>
                  <p:spPr bwMode="auto">
                    <a:xfrm flipV="1">
                      <a:off x="920" y="3035"/>
                      <a:ext cx="870" cy="380"/>
                    </a:xfrm>
                    <a:prstGeom prst="line">
                      <a:avLst/>
                    </a:prstGeom>
                    <a:noFill/>
                    <a:ln w="11113">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 name="Freeform 12"/>
                    <p:cNvSpPr>
                      <a:spLocks/>
                    </p:cNvSpPr>
                    <p:nvPr/>
                  </p:nvSpPr>
                  <p:spPr bwMode="auto">
                    <a:xfrm>
                      <a:off x="1369" y="3037"/>
                      <a:ext cx="416" cy="725"/>
                    </a:xfrm>
                    <a:custGeom>
                      <a:avLst/>
                      <a:gdLst>
                        <a:gd name="T0" fmla="*/ 0 w 416"/>
                        <a:gd name="T1" fmla="*/ 725 h 725"/>
                        <a:gd name="T2" fmla="*/ 356 w 416"/>
                        <a:gd name="T3" fmla="*/ 48 h 725"/>
                        <a:gd name="T4" fmla="*/ 358 w 416"/>
                        <a:gd name="T5" fmla="*/ 47 h 725"/>
                        <a:gd name="T6" fmla="*/ 362 w 416"/>
                        <a:gd name="T7" fmla="*/ 39 h 725"/>
                        <a:gd name="T8" fmla="*/ 373 w 416"/>
                        <a:gd name="T9" fmla="*/ 28 h 725"/>
                        <a:gd name="T10" fmla="*/ 390 w 416"/>
                        <a:gd name="T11" fmla="*/ 13 h 725"/>
                        <a:gd name="T12" fmla="*/ 416 w 416"/>
                        <a:gd name="T13" fmla="*/ 0 h 725"/>
                        <a:gd name="T14" fmla="*/ 0 60000 65536"/>
                        <a:gd name="T15" fmla="*/ 0 60000 65536"/>
                        <a:gd name="T16" fmla="*/ 0 60000 65536"/>
                        <a:gd name="T17" fmla="*/ 0 60000 65536"/>
                        <a:gd name="T18" fmla="*/ 0 60000 65536"/>
                        <a:gd name="T19" fmla="*/ 0 60000 65536"/>
                        <a:gd name="T20" fmla="*/ 0 60000 65536"/>
                        <a:gd name="T21" fmla="*/ 0 w 416"/>
                        <a:gd name="T22" fmla="*/ 0 h 725"/>
                        <a:gd name="T23" fmla="*/ 416 w 416"/>
                        <a:gd name="T24" fmla="*/ 725 h 7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 h="725">
                          <a:moveTo>
                            <a:pt x="0" y="725"/>
                          </a:moveTo>
                          <a:lnTo>
                            <a:pt x="356" y="48"/>
                          </a:lnTo>
                          <a:lnTo>
                            <a:pt x="358" y="47"/>
                          </a:lnTo>
                          <a:lnTo>
                            <a:pt x="362" y="39"/>
                          </a:lnTo>
                          <a:lnTo>
                            <a:pt x="373" y="28"/>
                          </a:lnTo>
                          <a:lnTo>
                            <a:pt x="390" y="13"/>
                          </a:lnTo>
                          <a:lnTo>
                            <a:pt x="416" y="0"/>
                          </a:lnTo>
                        </a:path>
                      </a:pathLst>
                    </a:custGeom>
                    <a:noFill/>
                    <a:ln w="11113">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5" name="Freeform 150"/>
                    <p:cNvSpPr>
                      <a:spLocks/>
                    </p:cNvSpPr>
                    <p:nvPr/>
                  </p:nvSpPr>
                  <p:spPr bwMode="auto">
                    <a:xfrm>
                      <a:off x="550" y="3015"/>
                      <a:ext cx="210" cy="54"/>
                    </a:xfrm>
                    <a:custGeom>
                      <a:avLst/>
                      <a:gdLst>
                        <a:gd name="T0" fmla="*/ 210 w 210"/>
                        <a:gd name="T1" fmla="*/ 0 h 54"/>
                        <a:gd name="T2" fmla="*/ 56 w 210"/>
                        <a:gd name="T3" fmla="*/ 0 h 54"/>
                        <a:gd name="T4" fmla="*/ 0 w 210"/>
                        <a:gd name="T5" fmla="*/ 54 h 54"/>
                        <a:gd name="T6" fmla="*/ 172 w 210"/>
                        <a:gd name="T7" fmla="*/ 54 h 54"/>
                        <a:gd name="T8" fmla="*/ 0 60000 65536"/>
                        <a:gd name="T9" fmla="*/ 0 60000 65536"/>
                        <a:gd name="T10" fmla="*/ 0 60000 65536"/>
                        <a:gd name="T11" fmla="*/ 0 60000 65536"/>
                        <a:gd name="T12" fmla="*/ 0 w 210"/>
                        <a:gd name="T13" fmla="*/ 0 h 54"/>
                        <a:gd name="T14" fmla="*/ 210 w 210"/>
                        <a:gd name="T15" fmla="*/ 54 h 54"/>
                      </a:gdLst>
                      <a:ahLst/>
                      <a:cxnLst>
                        <a:cxn ang="T8">
                          <a:pos x="T0" y="T1"/>
                        </a:cxn>
                        <a:cxn ang="T9">
                          <a:pos x="T2" y="T3"/>
                        </a:cxn>
                        <a:cxn ang="T10">
                          <a:pos x="T4" y="T5"/>
                        </a:cxn>
                        <a:cxn ang="T11">
                          <a:pos x="T6" y="T7"/>
                        </a:cxn>
                      </a:cxnLst>
                      <a:rect l="T12" t="T13" r="T14" b="T15"/>
                      <a:pathLst>
                        <a:path w="210" h="54">
                          <a:moveTo>
                            <a:pt x="210" y="0"/>
                          </a:moveTo>
                          <a:lnTo>
                            <a:pt x="56" y="0"/>
                          </a:lnTo>
                          <a:lnTo>
                            <a:pt x="0" y="54"/>
                          </a:lnTo>
                          <a:lnTo>
                            <a:pt x="172" y="54"/>
                          </a:lnTo>
                        </a:path>
                      </a:pathLst>
                    </a:custGeom>
                    <a:noFill/>
                    <a:ln w="17463">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6" name="Freeform 151"/>
                    <p:cNvSpPr>
                      <a:spLocks/>
                    </p:cNvSpPr>
                    <p:nvPr/>
                  </p:nvSpPr>
                  <p:spPr bwMode="auto">
                    <a:xfrm>
                      <a:off x="814" y="3366"/>
                      <a:ext cx="196" cy="104"/>
                    </a:xfrm>
                    <a:custGeom>
                      <a:avLst/>
                      <a:gdLst>
                        <a:gd name="T0" fmla="*/ 144 w 196"/>
                        <a:gd name="T1" fmla="*/ 0 h 104"/>
                        <a:gd name="T2" fmla="*/ 0 w 196"/>
                        <a:gd name="T3" fmla="*/ 61 h 104"/>
                        <a:gd name="T4" fmla="*/ 46 w 196"/>
                        <a:gd name="T5" fmla="*/ 104 h 104"/>
                        <a:gd name="T6" fmla="*/ 196 w 196"/>
                        <a:gd name="T7" fmla="*/ 39 h 104"/>
                        <a:gd name="T8" fmla="*/ 0 60000 65536"/>
                        <a:gd name="T9" fmla="*/ 0 60000 65536"/>
                        <a:gd name="T10" fmla="*/ 0 60000 65536"/>
                        <a:gd name="T11" fmla="*/ 0 60000 65536"/>
                        <a:gd name="T12" fmla="*/ 0 w 196"/>
                        <a:gd name="T13" fmla="*/ 0 h 104"/>
                        <a:gd name="T14" fmla="*/ 196 w 196"/>
                        <a:gd name="T15" fmla="*/ 104 h 104"/>
                      </a:gdLst>
                      <a:ahLst/>
                      <a:cxnLst>
                        <a:cxn ang="T8">
                          <a:pos x="T0" y="T1"/>
                        </a:cxn>
                        <a:cxn ang="T9">
                          <a:pos x="T2" y="T3"/>
                        </a:cxn>
                        <a:cxn ang="T10">
                          <a:pos x="T4" y="T5"/>
                        </a:cxn>
                        <a:cxn ang="T11">
                          <a:pos x="T6" y="T7"/>
                        </a:cxn>
                      </a:cxnLst>
                      <a:rect l="T12" t="T13" r="T14" b="T15"/>
                      <a:pathLst>
                        <a:path w="196" h="104">
                          <a:moveTo>
                            <a:pt x="144" y="0"/>
                          </a:moveTo>
                          <a:lnTo>
                            <a:pt x="0" y="61"/>
                          </a:lnTo>
                          <a:lnTo>
                            <a:pt x="46" y="104"/>
                          </a:lnTo>
                          <a:lnTo>
                            <a:pt x="196" y="39"/>
                          </a:lnTo>
                        </a:path>
                      </a:pathLst>
                    </a:custGeom>
                    <a:noFill/>
                    <a:ln w="17463">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7" name="Freeform 152"/>
                    <p:cNvSpPr>
                      <a:spLocks/>
                    </p:cNvSpPr>
                    <p:nvPr/>
                  </p:nvSpPr>
                  <p:spPr bwMode="auto">
                    <a:xfrm>
                      <a:off x="1281" y="3684"/>
                      <a:ext cx="171" cy="169"/>
                    </a:xfrm>
                    <a:custGeom>
                      <a:avLst/>
                      <a:gdLst>
                        <a:gd name="T0" fmla="*/ 78 w 171"/>
                        <a:gd name="T1" fmla="*/ 0 h 169"/>
                        <a:gd name="T2" fmla="*/ 0 w 171"/>
                        <a:gd name="T3" fmla="*/ 141 h 169"/>
                        <a:gd name="T4" fmla="*/ 97 w 171"/>
                        <a:gd name="T5" fmla="*/ 169 h 169"/>
                        <a:gd name="T6" fmla="*/ 171 w 171"/>
                        <a:gd name="T7" fmla="*/ 20 h 169"/>
                        <a:gd name="T8" fmla="*/ 0 60000 65536"/>
                        <a:gd name="T9" fmla="*/ 0 60000 65536"/>
                        <a:gd name="T10" fmla="*/ 0 60000 65536"/>
                        <a:gd name="T11" fmla="*/ 0 60000 65536"/>
                        <a:gd name="T12" fmla="*/ 0 w 171"/>
                        <a:gd name="T13" fmla="*/ 0 h 169"/>
                        <a:gd name="T14" fmla="*/ 171 w 171"/>
                        <a:gd name="T15" fmla="*/ 169 h 169"/>
                      </a:gdLst>
                      <a:ahLst/>
                      <a:cxnLst>
                        <a:cxn ang="T8">
                          <a:pos x="T0" y="T1"/>
                        </a:cxn>
                        <a:cxn ang="T9">
                          <a:pos x="T2" y="T3"/>
                        </a:cxn>
                        <a:cxn ang="T10">
                          <a:pos x="T4" y="T5"/>
                        </a:cxn>
                        <a:cxn ang="T11">
                          <a:pos x="T6" y="T7"/>
                        </a:cxn>
                      </a:cxnLst>
                      <a:rect l="T12" t="T13" r="T14" b="T15"/>
                      <a:pathLst>
                        <a:path w="171" h="169">
                          <a:moveTo>
                            <a:pt x="78" y="0"/>
                          </a:moveTo>
                          <a:lnTo>
                            <a:pt x="0" y="141"/>
                          </a:lnTo>
                          <a:lnTo>
                            <a:pt x="97" y="169"/>
                          </a:lnTo>
                          <a:lnTo>
                            <a:pt x="171" y="20"/>
                          </a:lnTo>
                        </a:path>
                      </a:pathLst>
                    </a:custGeom>
                    <a:noFill/>
                    <a:ln w="17463">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8" name="Freeform 183"/>
                    <p:cNvSpPr>
                      <a:spLocks/>
                    </p:cNvSpPr>
                    <p:nvPr/>
                  </p:nvSpPr>
                  <p:spPr bwMode="auto">
                    <a:xfrm>
                      <a:off x="1507" y="3233"/>
                      <a:ext cx="41" cy="302"/>
                    </a:xfrm>
                    <a:custGeom>
                      <a:avLst/>
                      <a:gdLst>
                        <a:gd name="T0" fmla="*/ 41 w 41"/>
                        <a:gd name="T1" fmla="*/ 0 h 302"/>
                        <a:gd name="T2" fmla="*/ 41 w 41"/>
                        <a:gd name="T3" fmla="*/ 299 h 302"/>
                        <a:gd name="T4" fmla="*/ 18 w 41"/>
                        <a:gd name="T5" fmla="*/ 302 h 302"/>
                        <a:gd name="T6" fmla="*/ 4 w 41"/>
                        <a:gd name="T7" fmla="*/ 302 h 302"/>
                        <a:gd name="T8" fmla="*/ 0 w 41"/>
                        <a:gd name="T9" fmla="*/ 302 h 302"/>
                        <a:gd name="T10" fmla="*/ 0 w 41"/>
                        <a:gd name="T11" fmla="*/ 2 h 302"/>
                        <a:gd name="T12" fmla="*/ 41 w 41"/>
                        <a:gd name="T13" fmla="*/ 0 h 302"/>
                        <a:gd name="T14" fmla="*/ 0 60000 65536"/>
                        <a:gd name="T15" fmla="*/ 0 60000 65536"/>
                        <a:gd name="T16" fmla="*/ 0 60000 65536"/>
                        <a:gd name="T17" fmla="*/ 0 60000 65536"/>
                        <a:gd name="T18" fmla="*/ 0 60000 65536"/>
                        <a:gd name="T19" fmla="*/ 0 60000 65536"/>
                        <a:gd name="T20" fmla="*/ 0 60000 65536"/>
                        <a:gd name="T21" fmla="*/ 0 w 41"/>
                        <a:gd name="T22" fmla="*/ 0 h 302"/>
                        <a:gd name="T23" fmla="*/ 41 w 41"/>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302">
                          <a:moveTo>
                            <a:pt x="41" y="0"/>
                          </a:moveTo>
                          <a:lnTo>
                            <a:pt x="41" y="299"/>
                          </a:lnTo>
                          <a:lnTo>
                            <a:pt x="18" y="302"/>
                          </a:lnTo>
                          <a:lnTo>
                            <a:pt x="4" y="302"/>
                          </a:lnTo>
                          <a:lnTo>
                            <a:pt x="0" y="302"/>
                          </a:lnTo>
                          <a:lnTo>
                            <a:pt x="0" y="2"/>
                          </a:lnTo>
                          <a:lnTo>
                            <a:pt x="41" y="0"/>
                          </a:lnTo>
                          <a:close/>
                        </a:path>
                      </a:pathLst>
                    </a:custGeom>
                    <a:solidFill>
                      <a:srgbClr val="FFFFFF"/>
                    </a:solidFill>
                    <a:ln w="0">
                      <a:solidFill>
                        <a:srgbClr val="FFFFFF"/>
                      </a:solidFill>
                      <a:round/>
                      <a:headEnd/>
                      <a:tailEnd/>
                    </a:ln>
                  </p:spPr>
                  <p:txBody>
                    <a:bodyPr/>
                    <a:lstStyle/>
                    <a:p>
                      <a:endParaRPr lang="en-US"/>
                    </a:p>
                  </p:txBody>
                </p:sp>
                <p:sp>
                  <p:nvSpPr>
                    <p:cNvPr id="39" name="Freeform 184"/>
                    <p:cNvSpPr>
                      <a:spLocks/>
                    </p:cNvSpPr>
                    <p:nvPr/>
                  </p:nvSpPr>
                  <p:spPr bwMode="auto">
                    <a:xfrm>
                      <a:off x="815" y="2864"/>
                      <a:ext cx="384" cy="354"/>
                    </a:xfrm>
                    <a:custGeom>
                      <a:avLst/>
                      <a:gdLst>
                        <a:gd name="T0" fmla="*/ 169 w 384"/>
                        <a:gd name="T1" fmla="*/ 354 h 354"/>
                        <a:gd name="T2" fmla="*/ 128 w 384"/>
                        <a:gd name="T3" fmla="*/ 349 h 354"/>
                        <a:gd name="T4" fmla="*/ 93 w 384"/>
                        <a:gd name="T5" fmla="*/ 339 h 354"/>
                        <a:gd name="T6" fmla="*/ 67 w 384"/>
                        <a:gd name="T7" fmla="*/ 326 h 354"/>
                        <a:gd name="T8" fmla="*/ 45 w 384"/>
                        <a:gd name="T9" fmla="*/ 310 h 354"/>
                        <a:gd name="T10" fmla="*/ 28 w 384"/>
                        <a:gd name="T11" fmla="*/ 295 h 354"/>
                        <a:gd name="T12" fmla="*/ 15 w 384"/>
                        <a:gd name="T13" fmla="*/ 278 h 354"/>
                        <a:gd name="T14" fmla="*/ 8 w 384"/>
                        <a:gd name="T15" fmla="*/ 263 h 354"/>
                        <a:gd name="T16" fmla="*/ 2 w 384"/>
                        <a:gd name="T17" fmla="*/ 252 h 354"/>
                        <a:gd name="T18" fmla="*/ 0 w 384"/>
                        <a:gd name="T19" fmla="*/ 243 h 354"/>
                        <a:gd name="T20" fmla="*/ 0 w 384"/>
                        <a:gd name="T21" fmla="*/ 241 h 354"/>
                        <a:gd name="T22" fmla="*/ 0 w 384"/>
                        <a:gd name="T23" fmla="*/ 0 h 354"/>
                        <a:gd name="T24" fmla="*/ 384 w 384"/>
                        <a:gd name="T25" fmla="*/ 2 h 354"/>
                        <a:gd name="T26" fmla="*/ 384 w 384"/>
                        <a:gd name="T27" fmla="*/ 236 h 354"/>
                        <a:gd name="T28" fmla="*/ 377 w 384"/>
                        <a:gd name="T29" fmla="*/ 254 h 354"/>
                        <a:gd name="T30" fmla="*/ 367 w 384"/>
                        <a:gd name="T31" fmla="*/ 273 h 354"/>
                        <a:gd name="T32" fmla="*/ 360 w 384"/>
                        <a:gd name="T33" fmla="*/ 286 h 354"/>
                        <a:gd name="T34" fmla="*/ 352 w 384"/>
                        <a:gd name="T35" fmla="*/ 297 h 354"/>
                        <a:gd name="T36" fmla="*/ 351 w 384"/>
                        <a:gd name="T37" fmla="*/ 299 h 354"/>
                        <a:gd name="T38" fmla="*/ 330 w 384"/>
                        <a:gd name="T39" fmla="*/ 317 h 354"/>
                        <a:gd name="T40" fmla="*/ 304 w 384"/>
                        <a:gd name="T41" fmla="*/ 330 h 354"/>
                        <a:gd name="T42" fmla="*/ 275 w 384"/>
                        <a:gd name="T43" fmla="*/ 339 h 354"/>
                        <a:gd name="T44" fmla="*/ 243 w 384"/>
                        <a:gd name="T45" fmla="*/ 347 h 354"/>
                        <a:gd name="T46" fmla="*/ 215 w 384"/>
                        <a:gd name="T47" fmla="*/ 351 h 354"/>
                        <a:gd name="T48" fmla="*/ 191 w 384"/>
                        <a:gd name="T49" fmla="*/ 352 h 354"/>
                        <a:gd name="T50" fmla="*/ 174 w 384"/>
                        <a:gd name="T51" fmla="*/ 354 h 354"/>
                        <a:gd name="T52" fmla="*/ 169 w 384"/>
                        <a:gd name="T53" fmla="*/ 354 h 3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4"/>
                        <a:gd name="T82" fmla="*/ 0 h 354"/>
                        <a:gd name="T83" fmla="*/ 384 w 384"/>
                        <a:gd name="T84" fmla="*/ 354 h 35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4" h="354">
                          <a:moveTo>
                            <a:pt x="169" y="354"/>
                          </a:moveTo>
                          <a:lnTo>
                            <a:pt x="128" y="349"/>
                          </a:lnTo>
                          <a:lnTo>
                            <a:pt x="93" y="339"/>
                          </a:lnTo>
                          <a:lnTo>
                            <a:pt x="67" y="326"/>
                          </a:lnTo>
                          <a:lnTo>
                            <a:pt x="45" y="310"/>
                          </a:lnTo>
                          <a:lnTo>
                            <a:pt x="28" y="295"/>
                          </a:lnTo>
                          <a:lnTo>
                            <a:pt x="15" y="278"/>
                          </a:lnTo>
                          <a:lnTo>
                            <a:pt x="8" y="263"/>
                          </a:lnTo>
                          <a:lnTo>
                            <a:pt x="2" y="252"/>
                          </a:lnTo>
                          <a:lnTo>
                            <a:pt x="0" y="243"/>
                          </a:lnTo>
                          <a:lnTo>
                            <a:pt x="0" y="241"/>
                          </a:lnTo>
                          <a:lnTo>
                            <a:pt x="0" y="0"/>
                          </a:lnTo>
                          <a:lnTo>
                            <a:pt x="384" y="2"/>
                          </a:lnTo>
                          <a:lnTo>
                            <a:pt x="384" y="236"/>
                          </a:lnTo>
                          <a:lnTo>
                            <a:pt x="377" y="254"/>
                          </a:lnTo>
                          <a:lnTo>
                            <a:pt x="367" y="273"/>
                          </a:lnTo>
                          <a:lnTo>
                            <a:pt x="360" y="286"/>
                          </a:lnTo>
                          <a:lnTo>
                            <a:pt x="352" y="297"/>
                          </a:lnTo>
                          <a:lnTo>
                            <a:pt x="351" y="299"/>
                          </a:lnTo>
                          <a:lnTo>
                            <a:pt x="330" y="317"/>
                          </a:lnTo>
                          <a:lnTo>
                            <a:pt x="304" y="330"/>
                          </a:lnTo>
                          <a:lnTo>
                            <a:pt x="275" y="339"/>
                          </a:lnTo>
                          <a:lnTo>
                            <a:pt x="243" y="347"/>
                          </a:lnTo>
                          <a:lnTo>
                            <a:pt x="215" y="351"/>
                          </a:lnTo>
                          <a:lnTo>
                            <a:pt x="191" y="352"/>
                          </a:lnTo>
                          <a:lnTo>
                            <a:pt x="174" y="354"/>
                          </a:lnTo>
                          <a:lnTo>
                            <a:pt x="169" y="354"/>
                          </a:lnTo>
                          <a:close/>
                        </a:path>
                      </a:pathLst>
                    </a:custGeom>
                    <a:solidFill>
                      <a:srgbClr val="000000"/>
                    </a:solidFill>
                    <a:ln w="0">
                      <a:solidFill>
                        <a:srgbClr val="000000"/>
                      </a:solidFill>
                      <a:round/>
                      <a:headEnd/>
                      <a:tailEnd/>
                    </a:ln>
                  </p:spPr>
                  <p:txBody>
                    <a:bodyPr/>
                    <a:lstStyle/>
                    <a:p>
                      <a:endParaRPr lang="en-US"/>
                    </a:p>
                  </p:txBody>
                </p:sp>
                <p:sp>
                  <p:nvSpPr>
                    <p:cNvPr id="40" name="Freeform 185"/>
                    <p:cNvSpPr>
                      <a:spLocks/>
                    </p:cNvSpPr>
                    <p:nvPr/>
                  </p:nvSpPr>
                  <p:spPr bwMode="auto">
                    <a:xfrm>
                      <a:off x="815" y="2864"/>
                      <a:ext cx="384" cy="354"/>
                    </a:xfrm>
                    <a:custGeom>
                      <a:avLst/>
                      <a:gdLst>
                        <a:gd name="T0" fmla="*/ 169 w 384"/>
                        <a:gd name="T1" fmla="*/ 354 h 354"/>
                        <a:gd name="T2" fmla="*/ 128 w 384"/>
                        <a:gd name="T3" fmla="*/ 349 h 354"/>
                        <a:gd name="T4" fmla="*/ 93 w 384"/>
                        <a:gd name="T5" fmla="*/ 339 h 354"/>
                        <a:gd name="T6" fmla="*/ 67 w 384"/>
                        <a:gd name="T7" fmla="*/ 326 h 354"/>
                        <a:gd name="T8" fmla="*/ 45 w 384"/>
                        <a:gd name="T9" fmla="*/ 310 h 354"/>
                        <a:gd name="T10" fmla="*/ 28 w 384"/>
                        <a:gd name="T11" fmla="*/ 295 h 354"/>
                        <a:gd name="T12" fmla="*/ 15 w 384"/>
                        <a:gd name="T13" fmla="*/ 278 h 354"/>
                        <a:gd name="T14" fmla="*/ 8 w 384"/>
                        <a:gd name="T15" fmla="*/ 263 h 354"/>
                        <a:gd name="T16" fmla="*/ 2 w 384"/>
                        <a:gd name="T17" fmla="*/ 252 h 354"/>
                        <a:gd name="T18" fmla="*/ 0 w 384"/>
                        <a:gd name="T19" fmla="*/ 243 h 354"/>
                        <a:gd name="T20" fmla="*/ 0 w 384"/>
                        <a:gd name="T21" fmla="*/ 241 h 354"/>
                        <a:gd name="T22" fmla="*/ 0 w 384"/>
                        <a:gd name="T23" fmla="*/ 0 h 354"/>
                        <a:gd name="T24" fmla="*/ 384 w 384"/>
                        <a:gd name="T25" fmla="*/ 2 h 354"/>
                        <a:gd name="T26" fmla="*/ 384 w 384"/>
                        <a:gd name="T27" fmla="*/ 236 h 354"/>
                        <a:gd name="T28" fmla="*/ 377 w 384"/>
                        <a:gd name="T29" fmla="*/ 254 h 354"/>
                        <a:gd name="T30" fmla="*/ 367 w 384"/>
                        <a:gd name="T31" fmla="*/ 273 h 354"/>
                        <a:gd name="T32" fmla="*/ 360 w 384"/>
                        <a:gd name="T33" fmla="*/ 286 h 354"/>
                        <a:gd name="T34" fmla="*/ 352 w 384"/>
                        <a:gd name="T35" fmla="*/ 297 h 354"/>
                        <a:gd name="T36" fmla="*/ 351 w 384"/>
                        <a:gd name="T37" fmla="*/ 299 h 354"/>
                        <a:gd name="T38" fmla="*/ 330 w 384"/>
                        <a:gd name="T39" fmla="*/ 317 h 354"/>
                        <a:gd name="T40" fmla="*/ 304 w 384"/>
                        <a:gd name="T41" fmla="*/ 330 h 354"/>
                        <a:gd name="T42" fmla="*/ 275 w 384"/>
                        <a:gd name="T43" fmla="*/ 339 h 354"/>
                        <a:gd name="T44" fmla="*/ 243 w 384"/>
                        <a:gd name="T45" fmla="*/ 347 h 354"/>
                        <a:gd name="T46" fmla="*/ 215 w 384"/>
                        <a:gd name="T47" fmla="*/ 351 h 354"/>
                        <a:gd name="T48" fmla="*/ 191 w 384"/>
                        <a:gd name="T49" fmla="*/ 352 h 354"/>
                        <a:gd name="T50" fmla="*/ 174 w 384"/>
                        <a:gd name="T51" fmla="*/ 354 h 354"/>
                        <a:gd name="T52" fmla="*/ 169 w 384"/>
                        <a:gd name="T53" fmla="*/ 354 h 3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4"/>
                        <a:gd name="T82" fmla="*/ 0 h 354"/>
                        <a:gd name="T83" fmla="*/ 384 w 384"/>
                        <a:gd name="T84" fmla="*/ 354 h 35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4" h="354">
                          <a:moveTo>
                            <a:pt x="169" y="354"/>
                          </a:moveTo>
                          <a:lnTo>
                            <a:pt x="128" y="349"/>
                          </a:lnTo>
                          <a:lnTo>
                            <a:pt x="93" y="339"/>
                          </a:lnTo>
                          <a:lnTo>
                            <a:pt x="67" y="326"/>
                          </a:lnTo>
                          <a:lnTo>
                            <a:pt x="45" y="310"/>
                          </a:lnTo>
                          <a:lnTo>
                            <a:pt x="28" y="295"/>
                          </a:lnTo>
                          <a:lnTo>
                            <a:pt x="15" y="278"/>
                          </a:lnTo>
                          <a:lnTo>
                            <a:pt x="8" y="263"/>
                          </a:lnTo>
                          <a:lnTo>
                            <a:pt x="2" y="252"/>
                          </a:lnTo>
                          <a:lnTo>
                            <a:pt x="0" y="243"/>
                          </a:lnTo>
                          <a:lnTo>
                            <a:pt x="0" y="241"/>
                          </a:lnTo>
                          <a:lnTo>
                            <a:pt x="0" y="0"/>
                          </a:lnTo>
                          <a:lnTo>
                            <a:pt x="384" y="2"/>
                          </a:lnTo>
                          <a:lnTo>
                            <a:pt x="384" y="236"/>
                          </a:lnTo>
                          <a:lnTo>
                            <a:pt x="377" y="254"/>
                          </a:lnTo>
                          <a:lnTo>
                            <a:pt x="367" y="273"/>
                          </a:lnTo>
                          <a:lnTo>
                            <a:pt x="360" y="286"/>
                          </a:lnTo>
                          <a:lnTo>
                            <a:pt x="352" y="297"/>
                          </a:lnTo>
                          <a:lnTo>
                            <a:pt x="351" y="299"/>
                          </a:lnTo>
                          <a:lnTo>
                            <a:pt x="330" y="317"/>
                          </a:lnTo>
                          <a:lnTo>
                            <a:pt x="304" y="330"/>
                          </a:lnTo>
                          <a:lnTo>
                            <a:pt x="275" y="339"/>
                          </a:lnTo>
                          <a:lnTo>
                            <a:pt x="243" y="347"/>
                          </a:lnTo>
                          <a:lnTo>
                            <a:pt x="215" y="351"/>
                          </a:lnTo>
                          <a:lnTo>
                            <a:pt x="191" y="352"/>
                          </a:lnTo>
                          <a:lnTo>
                            <a:pt x="174" y="354"/>
                          </a:lnTo>
                          <a:lnTo>
                            <a:pt x="169" y="354"/>
                          </a:lnTo>
                        </a:path>
                      </a:pathLst>
                    </a:custGeom>
                    <a:noFill/>
                    <a:ln w="635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1" name="Freeform 186"/>
                    <p:cNvSpPr>
                      <a:spLocks/>
                    </p:cNvSpPr>
                    <p:nvPr/>
                  </p:nvSpPr>
                  <p:spPr bwMode="auto">
                    <a:xfrm>
                      <a:off x="836" y="2864"/>
                      <a:ext cx="343" cy="352"/>
                    </a:xfrm>
                    <a:custGeom>
                      <a:avLst/>
                      <a:gdLst>
                        <a:gd name="T0" fmla="*/ 153 w 343"/>
                        <a:gd name="T1" fmla="*/ 352 h 352"/>
                        <a:gd name="T2" fmla="*/ 116 w 343"/>
                        <a:gd name="T3" fmla="*/ 349 h 352"/>
                        <a:gd name="T4" fmla="*/ 87 w 343"/>
                        <a:gd name="T5" fmla="*/ 339 h 352"/>
                        <a:gd name="T6" fmla="*/ 61 w 343"/>
                        <a:gd name="T7" fmla="*/ 328 h 352"/>
                        <a:gd name="T8" fmla="*/ 42 w 343"/>
                        <a:gd name="T9" fmla="*/ 315 h 352"/>
                        <a:gd name="T10" fmla="*/ 27 w 343"/>
                        <a:gd name="T11" fmla="*/ 301 h 352"/>
                        <a:gd name="T12" fmla="*/ 16 w 343"/>
                        <a:gd name="T13" fmla="*/ 288 h 352"/>
                        <a:gd name="T14" fmla="*/ 9 w 343"/>
                        <a:gd name="T15" fmla="*/ 275 h 352"/>
                        <a:gd name="T16" fmla="*/ 3 w 343"/>
                        <a:gd name="T17" fmla="*/ 263 h 352"/>
                        <a:gd name="T18" fmla="*/ 1 w 343"/>
                        <a:gd name="T19" fmla="*/ 256 h 352"/>
                        <a:gd name="T20" fmla="*/ 0 w 343"/>
                        <a:gd name="T21" fmla="*/ 254 h 352"/>
                        <a:gd name="T22" fmla="*/ 0 w 343"/>
                        <a:gd name="T23" fmla="*/ 0 h 352"/>
                        <a:gd name="T24" fmla="*/ 343 w 343"/>
                        <a:gd name="T25" fmla="*/ 2 h 352"/>
                        <a:gd name="T26" fmla="*/ 343 w 343"/>
                        <a:gd name="T27" fmla="*/ 226 h 352"/>
                        <a:gd name="T28" fmla="*/ 335 w 343"/>
                        <a:gd name="T29" fmla="*/ 243 h 352"/>
                        <a:gd name="T30" fmla="*/ 328 w 343"/>
                        <a:gd name="T31" fmla="*/ 260 h 352"/>
                        <a:gd name="T32" fmla="*/ 320 w 343"/>
                        <a:gd name="T33" fmla="*/ 273 h 352"/>
                        <a:gd name="T34" fmla="*/ 315 w 343"/>
                        <a:gd name="T35" fmla="*/ 282 h 352"/>
                        <a:gd name="T36" fmla="*/ 313 w 343"/>
                        <a:gd name="T37" fmla="*/ 286 h 352"/>
                        <a:gd name="T38" fmla="*/ 296 w 343"/>
                        <a:gd name="T39" fmla="*/ 302 h 352"/>
                        <a:gd name="T40" fmla="*/ 272 w 343"/>
                        <a:gd name="T41" fmla="*/ 315 h 352"/>
                        <a:gd name="T42" fmla="*/ 246 w 343"/>
                        <a:gd name="T43" fmla="*/ 326 h 352"/>
                        <a:gd name="T44" fmla="*/ 220 w 343"/>
                        <a:gd name="T45" fmla="*/ 336 h 352"/>
                        <a:gd name="T46" fmla="*/ 194 w 343"/>
                        <a:gd name="T47" fmla="*/ 343 h 352"/>
                        <a:gd name="T48" fmla="*/ 174 w 343"/>
                        <a:gd name="T49" fmla="*/ 349 h 352"/>
                        <a:gd name="T50" fmla="*/ 159 w 343"/>
                        <a:gd name="T51" fmla="*/ 351 h 352"/>
                        <a:gd name="T52" fmla="*/ 153 w 343"/>
                        <a:gd name="T53" fmla="*/ 352 h 35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43"/>
                        <a:gd name="T82" fmla="*/ 0 h 352"/>
                        <a:gd name="T83" fmla="*/ 343 w 343"/>
                        <a:gd name="T84" fmla="*/ 352 h 35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43" h="352">
                          <a:moveTo>
                            <a:pt x="153" y="352"/>
                          </a:moveTo>
                          <a:lnTo>
                            <a:pt x="116" y="349"/>
                          </a:lnTo>
                          <a:lnTo>
                            <a:pt x="87" y="339"/>
                          </a:lnTo>
                          <a:lnTo>
                            <a:pt x="61" y="328"/>
                          </a:lnTo>
                          <a:lnTo>
                            <a:pt x="42" y="315"/>
                          </a:lnTo>
                          <a:lnTo>
                            <a:pt x="27" y="301"/>
                          </a:lnTo>
                          <a:lnTo>
                            <a:pt x="16" y="288"/>
                          </a:lnTo>
                          <a:lnTo>
                            <a:pt x="9" y="275"/>
                          </a:lnTo>
                          <a:lnTo>
                            <a:pt x="3" y="263"/>
                          </a:lnTo>
                          <a:lnTo>
                            <a:pt x="1" y="256"/>
                          </a:lnTo>
                          <a:lnTo>
                            <a:pt x="0" y="254"/>
                          </a:lnTo>
                          <a:lnTo>
                            <a:pt x="0" y="0"/>
                          </a:lnTo>
                          <a:lnTo>
                            <a:pt x="343" y="2"/>
                          </a:lnTo>
                          <a:lnTo>
                            <a:pt x="343" y="226"/>
                          </a:lnTo>
                          <a:lnTo>
                            <a:pt x="335" y="243"/>
                          </a:lnTo>
                          <a:lnTo>
                            <a:pt x="328" y="260"/>
                          </a:lnTo>
                          <a:lnTo>
                            <a:pt x="320" y="273"/>
                          </a:lnTo>
                          <a:lnTo>
                            <a:pt x="315" y="282"/>
                          </a:lnTo>
                          <a:lnTo>
                            <a:pt x="313" y="286"/>
                          </a:lnTo>
                          <a:lnTo>
                            <a:pt x="296" y="302"/>
                          </a:lnTo>
                          <a:lnTo>
                            <a:pt x="272" y="315"/>
                          </a:lnTo>
                          <a:lnTo>
                            <a:pt x="246" y="326"/>
                          </a:lnTo>
                          <a:lnTo>
                            <a:pt x="220" y="336"/>
                          </a:lnTo>
                          <a:lnTo>
                            <a:pt x="194" y="343"/>
                          </a:lnTo>
                          <a:lnTo>
                            <a:pt x="174" y="349"/>
                          </a:lnTo>
                          <a:lnTo>
                            <a:pt x="159" y="351"/>
                          </a:lnTo>
                          <a:lnTo>
                            <a:pt x="153" y="352"/>
                          </a:lnTo>
                          <a:close/>
                        </a:path>
                      </a:pathLst>
                    </a:custGeom>
                    <a:solidFill>
                      <a:srgbClr val="202020"/>
                    </a:solidFill>
                    <a:ln w="0">
                      <a:solidFill>
                        <a:srgbClr val="202020"/>
                      </a:solidFill>
                      <a:round/>
                      <a:headEnd/>
                      <a:tailEnd/>
                    </a:ln>
                  </p:spPr>
                  <p:txBody>
                    <a:bodyPr/>
                    <a:lstStyle/>
                    <a:p>
                      <a:endParaRPr lang="en-US"/>
                    </a:p>
                  </p:txBody>
                </p:sp>
                <p:sp>
                  <p:nvSpPr>
                    <p:cNvPr id="42" name="Freeform 187"/>
                    <p:cNvSpPr>
                      <a:spLocks/>
                    </p:cNvSpPr>
                    <p:nvPr/>
                  </p:nvSpPr>
                  <p:spPr bwMode="auto">
                    <a:xfrm>
                      <a:off x="858" y="2866"/>
                      <a:ext cx="300" cy="349"/>
                    </a:xfrm>
                    <a:custGeom>
                      <a:avLst/>
                      <a:gdLst>
                        <a:gd name="T0" fmla="*/ 139 w 300"/>
                        <a:gd name="T1" fmla="*/ 349 h 349"/>
                        <a:gd name="T2" fmla="*/ 102 w 300"/>
                        <a:gd name="T3" fmla="*/ 345 h 349"/>
                        <a:gd name="T4" fmla="*/ 74 w 300"/>
                        <a:gd name="T5" fmla="*/ 337 h 349"/>
                        <a:gd name="T6" fmla="*/ 50 w 300"/>
                        <a:gd name="T7" fmla="*/ 326 h 349"/>
                        <a:gd name="T8" fmla="*/ 31 w 300"/>
                        <a:gd name="T9" fmla="*/ 313 h 349"/>
                        <a:gd name="T10" fmla="*/ 18 w 300"/>
                        <a:gd name="T11" fmla="*/ 299 h 349"/>
                        <a:gd name="T12" fmla="*/ 9 w 300"/>
                        <a:gd name="T13" fmla="*/ 286 h 349"/>
                        <a:gd name="T14" fmla="*/ 4 w 300"/>
                        <a:gd name="T15" fmla="*/ 276 h 349"/>
                        <a:gd name="T16" fmla="*/ 0 w 300"/>
                        <a:gd name="T17" fmla="*/ 269 h 349"/>
                        <a:gd name="T18" fmla="*/ 0 w 300"/>
                        <a:gd name="T19" fmla="*/ 265 h 349"/>
                        <a:gd name="T20" fmla="*/ 0 w 300"/>
                        <a:gd name="T21" fmla="*/ 0 h 349"/>
                        <a:gd name="T22" fmla="*/ 300 w 300"/>
                        <a:gd name="T23" fmla="*/ 0 h 349"/>
                        <a:gd name="T24" fmla="*/ 300 w 300"/>
                        <a:gd name="T25" fmla="*/ 213 h 349"/>
                        <a:gd name="T26" fmla="*/ 295 w 300"/>
                        <a:gd name="T27" fmla="*/ 228 h 349"/>
                        <a:gd name="T28" fmla="*/ 287 w 300"/>
                        <a:gd name="T29" fmla="*/ 245 h 349"/>
                        <a:gd name="T30" fmla="*/ 282 w 300"/>
                        <a:gd name="T31" fmla="*/ 258 h 349"/>
                        <a:gd name="T32" fmla="*/ 276 w 300"/>
                        <a:gd name="T33" fmla="*/ 267 h 349"/>
                        <a:gd name="T34" fmla="*/ 274 w 300"/>
                        <a:gd name="T35" fmla="*/ 271 h 349"/>
                        <a:gd name="T36" fmla="*/ 259 w 300"/>
                        <a:gd name="T37" fmla="*/ 286 h 349"/>
                        <a:gd name="T38" fmla="*/ 241 w 300"/>
                        <a:gd name="T39" fmla="*/ 299 h 349"/>
                        <a:gd name="T40" fmla="*/ 219 w 300"/>
                        <a:gd name="T41" fmla="*/ 312 h 349"/>
                        <a:gd name="T42" fmla="*/ 194 w 300"/>
                        <a:gd name="T43" fmla="*/ 324 h 349"/>
                        <a:gd name="T44" fmla="*/ 174 w 300"/>
                        <a:gd name="T45" fmla="*/ 334 h 349"/>
                        <a:gd name="T46" fmla="*/ 156 w 300"/>
                        <a:gd name="T47" fmla="*/ 341 h 349"/>
                        <a:gd name="T48" fmla="*/ 143 w 300"/>
                        <a:gd name="T49" fmla="*/ 347 h 349"/>
                        <a:gd name="T50" fmla="*/ 139 w 300"/>
                        <a:gd name="T51" fmla="*/ 349 h 3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0"/>
                        <a:gd name="T79" fmla="*/ 0 h 349"/>
                        <a:gd name="T80" fmla="*/ 300 w 300"/>
                        <a:gd name="T81" fmla="*/ 349 h 3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0" h="349">
                          <a:moveTo>
                            <a:pt x="139" y="349"/>
                          </a:moveTo>
                          <a:lnTo>
                            <a:pt x="102" y="345"/>
                          </a:lnTo>
                          <a:lnTo>
                            <a:pt x="74" y="337"/>
                          </a:lnTo>
                          <a:lnTo>
                            <a:pt x="50" y="326"/>
                          </a:lnTo>
                          <a:lnTo>
                            <a:pt x="31" y="313"/>
                          </a:lnTo>
                          <a:lnTo>
                            <a:pt x="18" y="299"/>
                          </a:lnTo>
                          <a:lnTo>
                            <a:pt x="9" y="286"/>
                          </a:lnTo>
                          <a:lnTo>
                            <a:pt x="4" y="276"/>
                          </a:lnTo>
                          <a:lnTo>
                            <a:pt x="0" y="269"/>
                          </a:lnTo>
                          <a:lnTo>
                            <a:pt x="0" y="265"/>
                          </a:lnTo>
                          <a:lnTo>
                            <a:pt x="0" y="0"/>
                          </a:lnTo>
                          <a:lnTo>
                            <a:pt x="300" y="0"/>
                          </a:lnTo>
                          <a:lnTo>
                            <a:pt x="300" y="213"/>
                          </a:lnTo>
                          <a:lnTo>
                            <a:pt x="295" y="228"/>
                          </a:lnTo>
                          <a:lnTo>
                            <a:pt x="287" y="245"/>
                          </a:lnTo>
                          <a:lnTo>
                            <a:pt x="282" y="258"/>
                          </a:lnTo>
                          <a:lnTo>
                            <a:pt x="276" y="267"/>
                          </a:lnTo>
                          <a:lnTo>
                            <a:pt x="274" y="271"/>
                          </a:lnTo>
                          <a:lnTo>
                            <a:pt x="259" y="286"/>
                          </a:lnTo>
                          <a:lnTo>
                            <a:pt x="241" y="299"/>
                          </a:lnTo>
                          <a:lnTo>
                            <a:pt x="219" y="312"/>
                          </a:lnTo>
                          <a:lnTo>
                            <a:pt x="194" y="324"/>
                          </a:lnTo>
                          <a:lnTo>
                            <a:pt x="174" y="334"/>
                          </a:lnTo>
                          <a:lnTo>
                            <a:pt x="156" y="341"/>
                          </a:lnTo>
                          <a:lnTo>
                            <a:pt x="143" y="347"/>
                          </a:lnTo>
                          <a:lnTo>
                            <a:pt x="139" y="349"/>
                          </a:lnTo>
                          <a:close/>
                        </a:path>
                      </a:pathLst>
                    </a:custGeom>
                    <a:solidFill>
                      <a:srgbClr val="404040"/>
                    </a:solidFill>
                    <a:ln w="0">
                      <a:solidFill>
                        <a:srgbClr val="404040"/>
                      </a:solidFill>
                      <a:round/>
                      <a:headEnd/>
                      <a:tailEnd/>
                    </a:ln>
                  </p:spPr>
                  <p:txBody>
                    <a:bodyPr/>
                    <a:lstStyle/>
                    <a:p>
                      <a:endParaRPr lang="en-US"/>
                    </a:p>
                  </p:txBody>
                </p:sp>
                <p:sp>
                  <p:nvSpPr>
                    <p:cNvPr id="43" name="Freeform 188"/>
                    <p:cNvSpPr>
                      <a:spLocks/>
                    </p:cNvSpPr>
                    <p:nvPr/>
                  </p:nvSpPr>
                  <p:spPr bwMode="auto">
                    <a:xfrm>
                      <a:off x="880" y="2866"/>
                      <a:ext cx="258" cy="347"/>
                    </a:xfrm>
                    <a:custGeom>
                      <a:avLst/>
                      <a:gdLst>
                        <a:gd name="T0" fmla="*/ 122 w 258"/>
                        <a:gd name="T1" fmla="*/ 347 h 347"/>
                        <a:gd name="T2" fmla="*/ 87 w 258"/>
                        <a:gd name="T3" fmla="*/ 343 h 347"/>
                        <a:gd name="T4" fmla="*/ 59 w 258"/>
                        <a:gd name="T5" fmla="*/ 336 h 347"/>
                        <a:gd name="T6" fmla="*/ 39 w 258"/>
                        <a:gd name="T7" fmla="*/ 324 h 347"/>
                        <a:gd name="T8" fmla="*/ 22 w 258"/>
                        <a:gd name="T9" fmla="*/ 313 h 347"/>
                        <a:gd name="T10" fmla="*/ 11 w 258"/>
                        <a:gd name="T11" fmla="*/ 300 h 347"/>
                        <a:gd name="T12" fmla="*/ 4 w 258"/>
                        <a:gd name="T13" fmla="*/ 289 h 347"/>
                        <a:gd name="T14" fmla="*/ 0 w 258"/>
                        <a:gd name="T15" fmla="*/ 282 h 347"/>
                        <a:gd name="T16" fmla="*/ 0 w 258"/>
                        <a:gd name="T17" fmla="*/ 280 h 347"/>
                        <a:gd name="T18" fmla="*/ 0 w 258"/>
                        <a:gd name="T19" fmla="*/ 0 h 347"/>
                        <a:gd name="T20" fmla="*/ 258 w 258"/>
                        <a:gd name="T21" fmla="*/ 0 h 347"/>
                        <a:gd name="T22" fmla="*/ 258 w 258"/>
                        <a:gd name="T23" fmla="*/ 204 h 347"/>
                        <a:gd name="T24" fmla="*/ 252 w 258"/>
                        <a:gd name="T25" fmla="*/ 217 h 347"/>
                        <a:gd name="T26" fmla="*/ 247 w 258"/>
                        <a:gd name="T27" fmla="*/ 232 h 347"/>
                        <a:gd name="T28" fmla="*/ 241 w 258"/>
                        <a:gd name="T29" fmla="*/ 243 h 347"/>
                        <a:gd name="T30" fmla="*/ 237 w 258"/>
                        <a:gd name="T31" fmla="*/ 252 h 347"/>
                        <a:gd name="T32" fmla="*/ 237 w 258"/>
                        <a:gd name="T33" fmla="*/ 256 h 347"/>
                        <a:gd name="T34" fmla="*/ 224 w 258"/>
                        <a:gd name="T35" fmla="*/ 271 h 347"/>
                        <a:gd name="T36" fmla="*/ 208 w 258"/>
                        <a:gd name="T37" fmla="*/ 284 h 347"/>
                        <a:gd name="T38" fmla="*/ 189 w 258"/>
                        <a:gd name="T39" fmla="*/ 300 h 347"/>
                        <a:gd name="T40" fmla="*/ 171 w 258"/>
                        <a:gd name="T41" fmla="*/ 315 h 347"/>
                        <a:gd name="T42" fmla="*/ 152 w 258"/>
                        <a:gd name="T43" fmla="*/ 328 h 347"/>
                        <a:gd name="T44" fmla="*/ 137 w 258"/>
                        <a:gd name="T45" fmla="*/ 337 h 347"/>
                        <a:gd name="T46" fmla="*/ 126 w 258"/>
                        <a:gd name="T47" fmla="*/ 345 h 347"/>
                        <a:gd name="T48" fmla="*/ 122 w 258"/>
                        <a:gd name="T49" fmla="*/ 347 h 3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8"/>
                        <a:gd name="T76" fmla="*/ 0 h 347"/>
                        <a:gd name="T77" fmla="*/ 258 w 258"/>
                        <a:gd name="T78" fmla="*/ 347 h 3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8" h="347">
                          <a:moveTo>
                            <a:pt x="122" y="347"/>
                          </a:moveTo>
                          <a:lnTo>
                            <a:pt x="87" y="343"/>
                          </a:lnTo>
                          <a:lnTo>
                            <a:pt x="59" y="336"/>
                          </a:lnTo>
                          <a:lnTo>
                            <a:pt x="39" y="324"/>
                          </a:lnTo>
                          <a:lnTo>
                            <a:pt x="22" y="313"/>
                          </a:lnTo>
                          <a:lnTo>
                            <a:pt x="11" y="300"/>
                          </a:lnTo>
                          <a:lnTo>
                            <a:pt x="4" y="289"/>
                          </a:lnTo>
                          <a:lnTo>
                            <a:pt x="0" y="282"/>
                          </a:lnTo>
                          <a:lnTo>
                            <a:pt x="0" y="280"/>
                          </a:lnTo>
                          <a:lnTo>
                            <a:pt x="0" y="0"/>
                          </a:lnTo>
                          <a:lnTo>
                            <a:pt x="258" y="0"/>
                          </a:lnTo>
                          <a:lnTo>
                            <a:pt x="258" y="204"/>
                          </a:lnTo>
                          <a:lnTo>
                            <a:pt x="252" y="217"/>
                          </a:lnTo>
                          <a:lnTo>
                            <a:pt x="247" y="232"/>
                          </a:lnTo>
                          <a:lnTo>
                            <a:pt x="241" y="243"/>
                          </a:lnTo>
                          <a:lnTo>
                            <a:pt x="237" y="252"/>
                          </a:lnTo>
                          <a:lnTo>
                            <a:pt x="237" y="256"/>
                          </a:lnTo>
                          <a:lnTo>
                            <a:pt x="224" y="271"/>
                          </a:lnTo>
                          <a:lnTo>
                            <a:pt x="208" y="284"/>
                          </a:lnTo>
                          <a:lnTo>
                            <a:pt x="189" y="300"/>
                          </a:lnTo>
                          <a:lnTo>
                            <a:pt x="171" y="315"/>
                          </a:lnTo>
                          <a:lnTo>
                            <a:pt x="152" y="328"/>
                          </a:lnTo>
                          <a:lnTo>
                            <a:pt x="137" y="337"/>
                          </a:lnTo>
                          <a:lnTo>
                            <a:pt x="126" y="345"/>
                          </a:lnTo>
                          <a:lnTo>
                            <a:pt x="122" y="347"/>
                          </a:lnTo>
                          <a:close/>
                        </a:path>
                      </a:pathLst>
                    </a:custGeom>
                    <a:solidFill>
                      <a:srgbClr val="606060"/>
                    </a:solidFill>
                    <a:ln w="0">
                      <a:solidFill>
                        <a:srgbClr val="606060"/>
                      </a:solidFill>
                      <a:round/>
                      <a:headEnd/>
                      <a:tailEnd/>
                    </a:ln>
                  </p:spPr>
                  <p:txBody>
                    <a:bodyPr/>
                    <a:lstStyle/>
                    <a:p>
                      <a:endParaRPr lang="en-US"/>
                    </a:p>
                  </p:txBody>
                </p:sp>
                <p:sp>
                  <p:nvSpPr>
                    <p:cNvPr id="44" name="Freeform 189"/>
                    <p:cNvSpPr>
                      <a:spLocks/>
                    </p:cNvSpPr>
                    <p:nvPr/>
                  </p:nvSpPr>
                  <p:spPr bwMode="auto">
                    <a:xfrm>
                      <a:off x="902" y="2866"/>
                      <a:ext cx="215" cy="347"/>
                    </a:xfrm>
                    <a:custGeom>
                      <a:avLst/>
                      <a:gdLst>
                        <a:gd name="T0" fmla="*/ 108 w 215"/>
                        <a:gd name="T1" fmla="*/ 347 h 347"/>
                        <a:gd name="T2" fmla="*/ 78 w 215"/>
                        <a:gd name="T3" fmla="*/ 343 h 347"/>
                        <a:gd name="T4" fmla="*/ 54 w 215"/>
                        <a:gd name="T5" fmla="*/ 337 h 347"/>
                        <a:gd name="T6" fmla="*/ 34 w 215"/>
                        <a:gd name="T7" fmla="*/ 328 h 347"/>
                        <a:gd name="T8" fmla="*/ 21 w 215"/>
                        <a:gd name="T9" fmla="*/ 319 h 347"/>
                        <a:gd name="T10" fmla="*/ 10 w 215"/>
                        <a:gd name="T11" fmla="*/ 310 h 347"/>
                        <a:gd name="T12" fmla="*/ 4 w 215"/>
                        <a:gd name="T13" fmla="*/ 300 h 347"/>
                        <a:gd name="T14" fmla="*/ 0 w 215"/>
                        <a:gd name="T15" fmla="*/ 295 h 347"/>
                        <a:gd name="T16" fmla="*/ 0 w 215"/>
                        <a:gd name="T17" fmla="*/ 293 h 347"/>
                        <a:gd name="T18" fmla="*/ 0 w 215"/>
                        <a:gd name="T19" fmla="*/ 0 h 347"/>
                        <a:gd name="T20" fmla="*/ 215 w 215"/>
                        <a:gd name="T21" fmla="*/ 0 h 347"/>
                        <a:gd name="T22" fmla="*/ 215 w 215"/>
                        <a:gd name="T23" fmla="*/ 193 h 347"/>
                        <a:gd name="T24" fmla="*/ 212 w 215"/>
                        <a:gd name="T25" fmla="*/ 206 h 347"/>
                        <a:gd name="T26" fmla="*/ 206 w 215"/>
                        <a:gd name="T27" fmla="*/ 217 h 347"/>
                        <a:gd name="T28" fmla="*/ 202 w 215"/>
                        <a:gd name="T29" fmla="*/ 230 h 347"/>
                        <a:gd name="T30" fmla="*/ 199 w 215"/>
                        <a:gd name="T31" fmla="*/ 239 h 347"/>
                        <a:gd name="T32" fmla="*/ 199 w 215"/>
                        <a:gd name="T33" fmla="*/ 243 h 347"/>
                        <a:gd name="T34" fmla="*/ 188 w 215"/>
                        <a:gd name="T35" fmla="*/ 254 h 347"/>
                        <a:gd name="T36" fmla="*/ 175 w 215"/>
                        <a:gd name="T37" fmla="*/ 271 h 347"/>
                        <a:gd name="T38" fmla="*/ 160 w 215"/>
                        <a:gd name="T39" fmla="*/ 287 h 347"/>
                        <a:gd name="T40" fmla="*/ 145 w 215"/>
                        <a:gd name="T41" fmla="*/ 304 h 347"/>
                        <a:gd name="T42" fmla="*/ 130 w 215"/>
                        <a:gd name="T43" fmla="*/ 321 h 347"/>
                        <a:gd name="T44" fmla="*/ 119 w 215"/>
                        <a:gd name="T45" fmla="*/ 334 h 347"/>
                        <a:gd name="T46" fmla="*/ 110 w 215"/>
                        <a:gd name="T47" fmla="*/ 343 h 347"/>
                        <a:gd name="T48" fmla="*/ 108 w 215"/>
                        <a:gd name="T49" fmla="*/ 347 h 3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5"/>
                        <a:gd name="T76" fmla="*/ 0 h 347"/>
                        <a:gd name="T77" fmla="*/ 215 w 215"/>
                        <a:gd name="T78" fmla="*/ 347 h 3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5" h="347">
                          <a:moveTo>
                            <a:pt x="108" y="347"/>
                          </a:moveTo>
                          <a:lnTo>
                            <a:pt x="78" y="343"/>
                          </a:lnTo>
                          <a:lnTo>
                            <a:pt x="54" y="337"/>
                          </a:lnTo>
                          <a:lnTo>
                            <a:pt x="34" y="328"/>
                          </a:lnTo>
                          <a:lnTo>
                            <a:pt x="21" y="319"/>
                          </a:lnTo>
                          <a:lnTo>
                            <a:pt x="10" y="310"/>
                          </a:lnTo>
                          <a:lnTo>
                            <a:pt x="4" y="300"/>
                          </a:lnTo>
                          <a:lnTo>
                            <a:pt x="0" y="295"/>
                          </a:lnTo>
                          <a:lnTo>
                            <a:pt x="0" y="293"/>
                          </a:lnTo>
                          <a:lnTo>
                            <a:pt x="0" y="0"/>
                          </a:lnTo>
                          <a:lnTo>
                            <a:pt x="215" y="0"/>
                          </a:lnTo>
                          <a:lnTo>
                            <a:pt x="215" y="193"/>
                          </a:lnTo>
                          <a:lnTo>
                            <a:pt x="212" y="206"/>
                          </a:lnTo>
                          <a:lnTo>
                            <a:pt x="206" y="217"/>
                          </a:lnTo>
                          <a:lnTo>
                            <a:pt x="202" y="230"/>
                          </a:lnTo>
                          <a:lnTo>
                            <a:pt x="199" y="239"/>
                          </a:lnTo>
                          <a:lnTo>
                            <a:pt x="199" y="243"/>
                          </a:lnTo>
                          <a:lnTo>
                            <a:pt x="188" y="254"/>
                          </a:lnTo>
                          <a:lnTo>
                            <a:pt x="175" y="271"/>
                          </a:lnTo>
                          <a:lnTo>
                            <a:pt x="160" y="287"/>
                          </a:lnTo>
                          <a:lnTo>
                            <a:pt x="145" y="304"/>
                          </a:lnTo>
                          <a:lnTo>
                            <a:pt x="130" y="321"/>
                          </a:lnTo>
                          <a:lnTo>
                            <a:pt x="119" y="334"/>
                          </a:lnTo>
                          <a:lnTo>
                            <a:pt x="110" y="343"/>
                          </a:lnTo>
                          <a:lnTo>
                            <a:pt x="108" y="347"/>
                          </a:lnTo>
                          <a:close/>
                        </a:path>
                      </a:pathLst>
                    </a:custGeom>
                    <a:solidFill>
                      <a:srgbClr val="808080"/>
                    </a:solidFill>
                    <a:ln w="0">
                      <a:solidFill>
                        <a:srgbClr val="808080"/>
                      </a:solidFill>
                      <a:round/>
                      <a:headEnd/>
                      <a:tailEnd/>
                    </a:ln>
                  </p:spPr>
                  <p:txBody>
                    <a:bodyPr/>
                    <a:lstStyle/>
                    <a:p>
                      <a:endParaRPr lang="en-US"/>
                    </a:p>
                  </p:txBody>
                </p:sp>
                <p:sp>
                  <p:nvSpPr>
                    <p:cNvPr id="45" name="Freeform 190"/>
                    <p:cNvSpPr>
                      <a:spLocks/>
                    </p:cNvSpPr>
                    <p:nvPr/>
                  </p:nvSpPr>
                  <p:spPr bwMode="auto">
                    <a:xfrm>
                      <a:off x="923" y="2866"/>
                      <a:ext cx="174" cy="345"/>
                    </a:xfrm>
                    <a:custGeom>
                      <a:avLst/>
                      <a:gdLst>
                        <a:gd name="T0" fmla="*/ 92 w 174"/>
                        <a:gd name="T1" fmla="*/ 345 h 345"/>
                        <a:gd name="T2" fmla="*/ 65 w 174"/>
                        <a:gd name="T3" fmla="*/ 343 h 345"/>
                        <a:gd name="T4" fmla="*/ 42 w 174"/>
                        <a:gd name="T5" fmla="*/ 337 h 345"/>
                        <a:gd name="T6" fmla="*/ 26 w 174"/>
                        <a:gd name="T7" fmla="*/ 330 h 345"/>
                        <a:gd name="T8" fmla="*/ 15 w 174"/>
                        <a:gd name="T9" fmla="*/ 323 h 345"/>
                        <a:gd name="T10" fmla="*/ 5 w 174"/>
                        <a:gd name="T11" fmla="*/ 313 h 345"/>
                        <a:gd name="T12" fmla="*/ 2 w 174"/>
                        <a:gd name="T13" fmla="*/ 308 h 345"/>
                        <a:gd name="T14" fmla="*/ 0 w 174"/>
                        <a:gd name="T15" fmla="*/ 306 h 345"/>
                        <a:gd name="T16" fmla="*/ 0 w 174"/>
                        <a:gd name="T17" fmla="*/ 2 h 345"/>
                        <a:gd name="T18" fmla="*/ 174 w 174"/>
                        <a:gd name="T19" fmla="*/ 0 h 345"/>
                        <a:gd name="T20" fmla="*/ 174 w 174"/>
                        <a:gd name="T21" fmla="*/ 184 h 345"/>
                        <a:gd name="T22" fmla="*/ 170 w 174"/>
                        <a:gd name="T23" fmla="*/ 193 h 345"/>
                        <a:gd name="T24" fmla="*/ 167 w 174"/>
                        <a:gd name="T25" fmla="*/ 204 h 345"/>
                        <a:gd name="T26" fmla="*/ 165 w 174"/>
                        <a:gd name="T27" fmla="*/ 217 h 345"/>
                        <a:gd name="T28" fmla="*/ 163 w 174"/>
                        <a:gd name="T29" fmla="*/ 226 h 345"/>
                        <a:gd name="T30" fmla="*/ 161 w 174"/>
                        <a:gd name="T31" fmla="*/ 228 h 345"/>
                        <a:gd name="T32" fmla="*/ 154 w 174"/>
                        <a:gd name="T33" fmla="*/ 239 h 345"/>
                        <a:gd name="T34" fmla="*/ 144 w 174"/>
                        <a:gd name="T35" fmla="*/ 256 h 345"/>
                        <a:gd name="T36" fmla="*/ 133 w 174"/>
                        <a:gd name="T37" fmla="*/ 274 h 345"/>
                        <a:gd name="T38" fmla="*/ 120 w 174"/>
                        <a:gd name="T39" fmla="*/ 295 h 345"/>
                        <a:gd name="T40" fmla="*/ 111 w 174"/>
                        <a:gd name="T41" fmla="*/ 313 h 345"/>
                        <a:gd name="T42" fmla="*/ 102 w 174"/>
                        <a:gd name="T43" fmla="*/ 330 h 345"/>
                        <a:gd name="T44" fmla="*/ 96 w 174"/>
                        <a:gd name="T45" fmla="*/ 341 h 345"/>
                        <a:gd name="T46" fmla="*/ 92 w 174"/>
                        <a:gd name="T47" fmla="*/ 345 h 34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4"/>
                        <a:gd name="T73" fmla="*/ 0 h 345"/>
                        <a:gd name="T74" fmla="*/ 174 w 174"/>
                        <a:gd name="T75" fmla="*/ 345 h 34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4" h="345">
                          <a:moveTo>
                            <a:pt x="92" y="345"/>
                          </a:moveTo>
                          <a:lnTo>
                            <a:pt x="65" y="343"/>
                          </a:lnTo>
                          <a:lnTo>
                            <a:pt x="42" y="337"/>
                          </a:lnTo>
                          <a:lnTo>
                            <a:pt x="26" y="330"/>
                          </a:lnTo>
                          <a:lnTo>
                            <a:pt x="15" y="323"/>
                          </a:lnTo>
                          <a:lnTo>
                            <a:pt x="5" y="313"/>
                          </a:lnTo>
                          <a:lnTo>
                            <a:pt x="2" y="308"/>
                          </a:lnTo>
                          <a:lnTo>
                            <a:pt x="0" y="306"/>
                          </a:lnTo>
                          <a:lnTo>
                            <a:pt x="0" y="2"/>
                          </a:lnTo>
                          <a:lnTo>
                            <a:pt x="174" y="0"/>
                          </a:lnTo>
                          <a:lnTo>
                            <a:pt x="174" y="184"/>
                          </a:lnTo>
                          <a:lnTo>
                            <a:pt x="170" y="193"/>
                          </a:lnTo>
                          <a:lnTo>
                            <a:pt x="167" y="204"/>
                          </a:lnTo>
                          <a:lnTo>
                            <a:pt x="165" y="217"/>
                          </a:lnTo>
                          <a:lnTo>
                            <a:pt x="163" y="226"/>
                          </a:lnTo>
                          <a:lnTo>
                            <a:pt x="161" y="228"/>
                          </a:lnTo>
                          <a:lnTo>
                            <a:pt x="154" y="239"/>
                          </a:lnTo>
                          <a:lnTo>
                            <a:pt x="144" y="256"/>
                          </a:lnTo>
                          <a:lnTo>
                            <a:pt x="133" y="274"/>
                          </a:lnTo>
                          <a:lnTo>
                            <a:pt x="120" y="295"/>
                          </a:lnTo>
                          <a:lnTo>
                            <a:pt x="111" y="313"/>
                          </a:lnTo>
                          <a:lnTo>
                            <a:pt x="102" y="330"/>
                          </a:lnTo>
                          <a:lnTo>
                            <a:pt x="96" y="341"/>
                          </a:lnTo>
                          <a:lnTo>
                            <a:pt x="92" y="345"/>
                          </a:lnTo>
                          <a:close/>
                        </a:path>
                      </a:pathLst>
                    </a:custGeom>
                    <a:solidFill>
                      <a:srgbClr val="9F9F9F"/>
                    </a:solidFill>
                    <a:ln w="0">
                      <a:solidFill>
                        <a:srgbClr val="9F9F9F"/>
                      </a:solidFill>
                      <a:round/>
                      <a:headEnd/>
                      <a:tailEnd/>
                    </a:ln>
                  </p:spPr>
                  <p:txBody>
                    <a:bodyPr/>
                    <a:lstStyle/>
                    <a:p>
                      <a:endParaRPr lang="en-US"/>
                    </a:p>
                  </p:txBody>
                </p:sp>
                <p:sp>
                  <p:nvSpPr>
                    <p:cNvPr id="46" name="Freeform 191"/>
                    <p:cNvSpPr>
                      <a:spLocks/>
                    </p:cNvSpPr>
                    <p:nvPr/>
                  </p:nvSpPr>
                  <p:spPr bwMode="auto">
                    <a:xfrm>
                      <a:off x="945" y="2866"/>
                      <a:ext cx="132" cy="343"/>
                    </a:xfrm>
                    <a:custGeom>
                      <a:avLst/>
                      <a:gdLst>
                        <a:gd name="T0" fmla="*/ 78 w 132"/>
                        <a:gd name="T1" fmla="*/ 343 h 343"/>
                        <a:gd name="T2" fmla="*/ 52 w 132"/>
                        <a:gd name="T3" fmla="*/ 343 h 343"/>
                        <a:gd name="T4" fmla="*/ 31 w 132"/>
                        <a:gd name="T5" fmla="*/ 339 h 343"/>
                        <a:gd name="T6" fmla="*/ 17 w 132"/>
                        <a:gd name="T7" fmla="*/ 332 h 343"/>
                        <a:gd name="T8" fmla="*/ 7 w 132"/>
                        <a:gd name="T9" fmla="*/ 326 h 343"/>
                        <a:gd name="T10" fmla="*/ 2 w 132"/>
                        <a:gd name="T11" fmla="*/ 321 h 343"/>
                        <a:gd name="T12" fmla="*/ 0 w 132"/>
                        <a:gd name="T13" fmla="*/ 319 h 343"/>
                        <a:gd name="T14" fmla="*/ 0 w 132"/>
                        <a:gd name="T15" fmla="*/ 2 h 343"/>
                        <a:gd name="T16" fmla="*/ 132 w 132"/>
                        <a:gd name="T17" fmla="*/ 0 h 343"/>
                        <a:gd name="T18" fmla="*/ 132 w 132"/>
                        <a:gd name="T19" fmla="*/ 174 h 343"/>
                        <a:gd name="T20" fmla="*/ 128 w 132"/>
                        <a:gd name="T21" fmla="*/ 184 h 343"/>
                        <a:gd name="T22" fmla="*/ 126 w 132"/>
                        <a:gd name="T23" fmla="*/ 198 h 343"/>
                        <a:gd name="T24" fmla="*/ 124 w 132"/>
                        <a:gd name="T25" fmla="*/ 210 h 343"/>
                        <a:gd name="T26" fmla="*/ 122 w 132"/>
                        <a:gd name="T27" fmla="*/ 215 h 343"/>
                        <a:gd name="T28" fmla="*/ 119 w 132"/>
                        <a:gd name="T29" fmla="*/ 224 h 343"/>
                        <a:gd name="T30" fmla="*/ 111 w 132"/>
                        <a:gd name="T31" fmla="*/ 241 h 343"/>
                        <a:gd name="T32" fmla="*/ 104 w 132"/>
                        <a:gd name="T33" fmla="*/ 261 h 343"/>
                        <a:gd name="T34" fmla="*/ 96 w 132"/>
                        <a:gd name="T35" fmla="*/ 284 h 343"/>
                        <a:gd name="T36" fmla="*/ 89 w 132"/>
                        <a:gd name="T37" fmla="*/ 306 h 343"/>
                        <a:gd name="T38" fmla="*/ 83 w 132"/>
                        <a:gd name="T39" fmla="*/ 324 h 343"/>
                        <a:gd name="T40" fmla="*/ 80 w 132"/>
                        <a:gd name="T41" fmla="*/ 337 h 343"/>
                        <a:gd name="T42" fmla="*/ 78 w 132"/>
                        <a:gd name="T43" fmla="*/ 343 h 3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2"/>
                        <a:gd name="T67" fmla="*/ 0 h 343"/>
                        <a:gd name="T68" fmla="*/ 132 w 132"/>
                        <a:gd name="T69" fmla="*/ 343 h 3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2" h="343">
                          <a:moveTo>
                            <a:pt x="78" y="343"/>
                          </a:moveTo>
                          <a:lnTo>
                            <a:pt x="52" y="343"/>
                          </a:lnTo>
                          <a:lnTo>
                            <a:pt x="31" y="339"/>
                          </a:lnTo>
                          <a:lnTo>
                            <a:pt x="17" y="332"/>
                          </a:lnTo>
                          <a:lnTo>
                            <a:pt x="7" y="326"/>
                          </a:lnTo>
                          <a:lnTo>
                            <a:pt x="2" y="321"/>
                          </a:lnTo>
                          <a:lnTo>
                            <a:pt x="0" y="319"/>
                          </a:lnTo>
                          <a:lnTo>
                            <a:pt x="0" y="2"/>
                          </a:lnTo>
                          <a:lnTo>
                            <a:pt x="132" y="0"/>
                          </a:lnTo>
                          <a:lnTo>
                            <a:pt x="132" y="174"/>
                          </a:lnTo>
                          <a:lnTo>
                            <a:pt x="128" y="184"/>
                          </a:lnTo>
                          <a:lnTo>
                            <a:pt x="126" y="198"/>
                          </a:lnTo>
                          <a:lnTo>
                            <a:pt x="124" y="210"/>
                          </a:lnTo>
                          <a:lnTo>
                            <a:pt x="122" y="215"/>
                          </a:lnTo>
                          <a:lnTo>
                            <a:pt x="119" y="224"/>
                          </a:lnTo>
                          <a:lnTo>
                            <a:pt x="111" y="241"/>
                          </a:lnTo>
                          <a:lnTo>
                            <a:pt x="104" y="261"/>
                          </a:lnTo>
                          <a:lnTo>
                            <a:pt x="96" y="284"/>
                          </a:lnTo>
                          <a:lnTo>
                            <a:pt x="89" y="306"/>
                          </a:lnTo>
                          <a:lnTo>
                            <a:pt x="83" y="324"/>
                          </a:lnTo>
                          <a:lnTo>
                            <a:pt x="80" y="337"/>
                          </a:lnTo>
                          <a:lnTo>
                            <a:pt x="78" y="343"/>
                          </a:lnTo>
                          <a:close/>
                        </a:path>
                      </a:pathLst>
                    </a:custGeom>
                    <a:solidFill>
                      <a:srgbClr val="BFBFBF"/>
                    </a:solidFill>
                    <a:ln w="0">
                      <a:solidFill>
                        <a:srgbClr val="BFBFBF"/>
                      </a:solidFill>
                      <a:round/>
                      <a:headEnd/>
                      <a:tailEnd/>
                    </a:ln>
                  </p:spPr>
                  <p:txBody>
                    <a:bodyPr/>
                    <a:lstStyle/>
                    <a:p>
                      <a:endParaRPr lang="en-US"/>
                    </a:p>
                  </p:txBody>
                </p:sp>
                <p:sp>
                  <p:nvSpPr>
                    <p:cNvPr id="47" name="Freeform 192"/>
                    <p:cNvSpPr>
                      <a:spLocks/>
                    </p:cNvSpPr>
                    <p:nvPr/>
                  </p:nvSpPr>
                  <p:spPr bwMode="auto">
                    <a:xfrm>
                      <a:off x="967" y="2866"/>
                      <a:ext cx="89" cy="343"/>
                    </a:xfrm>
                    <a:custGeom>
                      <a:avLst/>
                      <a:gdLst>
                        <a:gd name="T0" fmla="*/ 61 w 89"/>
                        <a:gd name="T1" fmla="*/ 341 h 343"/>
                        <a:gd name="T2" fmla="*/ 39 w 89"/>
                        <a:gd name="T3" fmla="*/ 343 h 343"/>
                        <a:gd name="T4" fmla="*/ 22 w 89"/>
                        <a:gd name="T5" fmla="*/ 341 h 343"/>
                        <a:gd name="T6" fmla="*/ 9 w 89"/>
                        <a:gd name="T7" fmla="*/ 337 h 343"/>
                        <a:gd name="T8" fmla="*/ 2 w 89"/>
                        <a:gd name="T9" fmla="*/ 334 h 343"/>
                        <a:gd name="T10" fmla="*/ 0 w 89"/>
                        <a:gd name="T11" fmla="*/ 334 h 343"/>
                        <a:gd name="T12" fmla="*/ 0 w 89"/>
                        <a:gd name="T13" fmla="*/ 2 h 343"/>
                        <a:gd name="T14" fmla="*/ 89 w 89"/>
                        <a:gd name="T15" fmla="*/ 0 h 343"/>
                        <a:gd name="T16" fmla="*/ 89 w 89"/>
                        <a:gd name="T17" fmla="*/ 163 h 343"/>
                        <a:gd name="T18" fmla="*/ 87 w 89"/>
                        <a:gd name="T19" fmla="*/ 171 h 343"/>
                        <a:gd name="T20" fmla="*/ 85 w 89"/>
                        <a:gd name="T21" fmla="*/ 184 h 343"/>
                        <a:gd name="T22" fmla="*/ 85 w 89"/>
                        <a:gd name="T23" fmla="*/ 197 h 343"/>
                        <a:gd name="T24" fmla="*/ 84 w 89"/>
                        <a:gd name="T25" fmla="*/ 202 h 343"/>
                        <a:gd name="T26" fmla="*/ 82 w 89"/>
                        <a:gd name="T27" fmla="*/ 210 h 343"/>
                        <a:gd name="T28" fmla="*/ 78 w 89"/>
                        <a:gd name="T29" fmla="*/ 226 h 343"/>
                        <a:gd name="T30" fmla="*/ 74 w 89"/>
                        <a:gd name="T31" fmla="*/ 248 h 343"/>
                        <a:gd name="T32" fmla="*/ 71 w 89"/>
                        <a:gd name="T33" fmla="*/ 274 h 343"/>
                        <a:gd name="T34" fmla="*/ 67 w 89"/>
                        <a:gd name="T35" fmla="*/ 299 h 343"/>
                        <a:gd name="T36" fmla="*/ 65 w 89"/>
                        <a:gd name="T37" fmla="*/ 321 h 343"/>
                        <a:gd name="T38" fmla="*/ 63 w 89"/>
                        <a:gd name="T39" fmla="*/ 336 h 343"/>
                        <a:gd name="T40" fmla="*/ 61 w 89"/>
                        <a:gd name="T41" fmla="*/ 341 h 3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343"/>
                        <a:gd name="T65" fmla="*/ 89 w 89"/>
                        <a:gd name="T66" fmla="*/ 343 h 3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343">
                          <a:moveTo>
                            <a:pt x="61" y="341"/>
                          </a:moveTo>
                          <a:lnTo>
                            <a:pt x="39" y="343"/>
                          </a:lnTo>
                          <a:lnTo>
                            <a:pt x="22" y="341"/>
                          </a:lnTo>
                          <a:lnTo>
                            <a:pt x="9" y="337"/>
                          </a:lnTo>
                          <a:lnTo>
                            <a:pt x="2" y="334"/>
                          </a:lnTo>
                          <a:lnTo>
                            <a:pt x="0" y="334"/>
                          </a:lnTo>
                          <a:lnTo>
                            <a:pt x="0" y="2"/>
                          </a:lnTo>
                          <a:lnTo>
                            <a:pt x="89" y="0"/>
                          </a:lnTo>
                          <a:lnTo>
                            <a:pt x="89" y="163"/>
                          </a:lnTo>
                          <a:lnTo>
                            <a:pt x="87" y="171"/>
                          </a:lnTo>
                          <a:lnTo>
                            <a:pt x="85" y="184"/>
                          </a:lnTo>
                          <a:lnTo>
                            <a:pt x="85" y="197"/>
                          </a:lnTo>
                          <a:lnTo>
                            <a:pt x="84" y="202"/>
                          </a:lnTo>
                          <a:lnTo>
                            <a:pt x="82" y="210"/>
                          </a:lnTo>
                          <a:lnTo>
                            <a:pt x="78" y="226"/>
                          </a:lnTo>
                          <a:lnTo>
                            <a:pt x="74" y="248"/>
                          </a:lnTo>
                          <a:lnTo>
                            <a:pt x="71" y="274"/>
                          </a:lnTo>
                          <a:lnTo>
                            <a:pt x="67" y="299"/>
                          </a:lnTo>
                          <a:lnTo>
                            <a:pt x="65" y="321"/>
                          </a:lnTo>
                          <a:lnTo>
                            <a:pt x="63" y="336"/>
                          </a:lnTo>
                          <a:lnTo>
                            <a:pt x="61" y="341"/>
                          </a:lnTo>
                          <a:close/>
                        </a:path>
                      </a:pathLst>
                    </a:custGeom>
                    <a:solidFill>
                      <a:srgbClr val="DFDFDF"/>
                    </a:solidFill>
                    <a:ln w="0">
                      <a:solidFill>
                        <a:srgbClr val="DFDFDF"/>
                      </a:solidFill>
                      <a:round/>
                      <a:headEnd/>
                      <a:tailEnd/>
                    </a:ln>
                  </p:spPr>
                  <p:txBody>
                    <a:bodyPr/>
                    <a:lstStyle/>
                    <a:p>
                      <a:endParaRPr lang="en-US"/>
                    </a:p>
                  </p:txBody>
                </p:sp>
                <p:sp>
                  <p:nvSpPr>
                    <p:cNvPr id="48" name="Freeform 193"/>
                    <p:cNvSpPr>
                      <a:spLocks/>
                    </p:cNvSpPr>
                    <p:nvPr/>
                  </p:nvSpPr>
                  <p:spPr bwMode="auto">
                    <a:xfrm>
                      <a:off x="989" y="2866"/>
                      <a:ext cx="47" cy="347"/>
                    </a:xfrm>
                    <a:custGeom>
                      <a:avLst/>
                      <a:gdLst>
                        <a:gd name="T0" fmla="*/ 47 w 47"/>
                        <a:gd name="T1" fmla="*/ 0 h 347"/>
                        <a:gd name="T2" fmla="*/ 47 w 47"/>
                        <a:gd name="T3" fmla="*/ 341 h 347"/>
                        <a:gd name="T4" fmla="*/ 23 w 47"/>
                        <a:gd name="T5" fmla="*/ 345 h 347"/>
                        <a:gd name="T6" fmla="*/ 6 w 47"/>
                        <a:gd name="T7" fmla="*/ 347 h 347"/>
                        <a:gd name="T8" fmla="*/ 0 w 47"/>
                        <a:gd name="T9" fmla="*/ 347 h 347"/>
                        <a:gd name="T10" fmla="*/ 0 w 47"/>
                        <a:gd name="T11" fmla="*/ 4 h 347"/>
                        <a:gd name="T12" fmla="*/ 47 w 47"/>
                        <a:gd name="T13" fmla="*/ 0 h 347"/>
                        <a:gd name="T14" fmla="*/ 0 60000 65536"/>
                        <a:gd name="T15" fmla="*/ 0 60000 65536"/>
                        <a:gd name="T16" fmla="*/ 0 60000 65536"/>
                        <a:gd name="T17" fmla="*/ 0 60000 65536"/>
                        <a:gd name="T18" fmla="*/ 0 60000 65536"/>
                        <a:gd name="T19" fmla="*/ 0 60000 65536"/>
                        <a:gd name="T20" fmla="*/ 0 60000 65536"/>
                        <a:gd name="T21" fmla="*/ 0 w 47"/>
                        <a:gd name="T22" fmla="*/ 0 h 347"/>
                        <a:gd name="T23" fmla="*/ 47 w 47"/>
                        <a:gd name="T24" fmla="*/ 347 h 3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47">
                          <a:moveTo>
                            <a:pt x="47" y="0"/>
                          </a:moveTo>
                          <a:lnTo>
                            <a:pt x="47" y="341"/>
                          </a:lnTo>
                          <a:lnTo>
                            <a:pt x="23" y="345"/>
                          </a:lnTo>
                          <a:lnTo>
                            <a:pt x="6" y="347"/>
                          </a:lnTo>
                          <a:lnTo>
                            <a:pt x="0" y="347"/>
                          </a:lnTo>
                          <a:lnTo>
                            <a:pt x="0" y="4"/>
                          </a:lnTo>
                          <a:lnTo>
                            <a:pt x="47" y="0"/>
                          </a:lnTo>
                          <a:close/>
                        </a:path>
                      </a:pathLst>
                    </a:custGeom>
                    <a:solidFill>
                      <a:srgbClr val="FFFFFF"/>
                    </a:solidFill>
                    <a:ln w="0">
                      <a:solidFill>
                        <a:srgbClr val="FFFFFF"/>
                      </a:solidFill>
                      <a:round/>
                      <a:headEnd/>
                      <a:tailEnd/>
                    </a:ln>
                  </p:spPr>
                  <p:txBody>
                    <a:bodyPr/>
                    <a:lstStyle/>
                    <a:p>
                      <a:endParaRPr lang="en-US"/>
                    </a:p>
                  </p:txBody>
                </p:sp>
                <p:sp>
                  <p:nvSpPr>
                    <p:cNvPr id="49" name="Freeform 194"/>
                    <p:cNvSpPr>
                      <a:spLocks noEditPoints="1"/>
                    </p:cNvSpPr>
                    <p:nvPr/>
                  </p:nvSpPr>
                  <p:spPr bwMode="auto">
                    <a:xfrm>
                      <a:off x="826" y="2998"/>
                      <a:ext cx="102" cy="107"/>
                    </a:xfrm>
                    <a:custGeom>
                      <a:avLst/>
                      <a:gdLst>
                        <a:gd name="T0" fmla="*/ 52 w 102"/>
                        <a:gd name="T1" fmla="*/ 24 h 107"/>
                        <a:gd name="T2" fmla="*/ 65 w 102"/>
                        <a:gd name="T3" fmla="*/ 66 h 107"/>
                        <a:gd name="T4" fmla="*/ 37 w 102"/>
                        <a:gd name="T5" fmla="*/ 66 h 107"/>
                        <a:gd name="T6" fmla="*/ 52 w 102"/>
                        <a:gd name="T7" fmla="*/ 24 h 107"/>
                        <a:gd name="T8" fmla="*/ 0 w 102"/>
                        <a:gd name="T9" fmla="*/ 107 h 107"/>
                        <a:gd name="T10" fmla="*/ 24 w 102"/>
                        <a:gd name="T11" fmla="*/ 107 h 107"/>
                        <a:gd name="T12" fmla="*/ 32 w 102"/>
                        <a:gd name="T13" fmla="*/ 85 h 107"/>
                        <a:gd name="T14" fmla="*/ 71 w 102"/>
                        <a:gd name="T15" fmla="*/ 85 h 107"/>
                        <a:gd name="T16" fmla="*/ 78 w 102"/>
                        <a:gd name="T17" fmla="*/ 107 h 107"/>
                        <a:gd name="T18" fmla="*/ 102 w 102"/>
                        <a:gd name="T19" fmla="*/ 107 h 107"/>
                        <a:gd name="T20" fmla="*/ 65 w 102"/>
                        <a:gd name="T21" fmla="*/ 0 h 107"/>
                        <a:gd name="T22" fmla="*/ 39 w 102"/>
                        <a:gd name="T23" fmla="*/ 0 h 107"/>
                        <a:gd name="T24" fmla="*/ 0 w 102"/>
                        <a:gd name="T25" fmla="*/ 107 h 1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
                        <a:gd name="T40" fmla="*/ 0 h 107"/>
                        <a:gd name="T41" fmla="*/ 102 w 102"/>
                        <a:gd name="T42" fmla="*/ 107 h 1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 h="107">
                          <a:moveTo>
                            <a:pt x="52" y="24"/>
                          </a:moveTo>
                          <a:lnTo>
                            <a:pt x="65" y="66"/>
                          </a:lnTo>
                          <a:lnTo>
                            <a:pt x="37" y="66"/>
                          </a:lnTo>
                          <a:lnTo>
                            <a:pt x="52" y="24"/>
                          </a:lnTo>
                          <a:close/>
                          <a:moveTo>
                            <a:pt x="0" y="107"/>
                          </a:moveTo>
                          <a:lnTo>
                            <a:pt x="24" y="107"/>
                          </a:lnTo>
                          <a:lnTo>
                            <a:pt x="32" y="85"/>
                          </a:lnTo>
                          <a:lnTo>
                            <a:pt x="71" y="85"/>
                          </a:lnTo>
                          <a:lnTo>
                            <a:pt x="78" y="107"/>
                          </a:lnTo>
                          <a:lnTo>
                            <a:pt x="102" y="107"/>
                          </a:lnTo>
                          <a:lnTo>
                            <a:pt x="65" y="0"/>
                          </a:lnTo>
                          <a:lnTo>
                            <a:pt x="39" y="0"/>
                          </a:lnTo>
                          <a:lnTo>
                            <a:pt x="0" y="107"/>
                          </a:lnTo>
                          <a:close/>
                        </a:path>
                      </a:pathLst>
                    </a:custGeom>
                    <a:solidFill>
                      <a:srgbClr val="FFFFFF"/>
                    </a:solidFill>
                    <a:ln w="0">
                      <a:solidFill>
                        <a:srgbClr val="FFFFFF"/>
                      </a:solidFill>
                      <a:round/>
                      <a:headEnd/>
                      <a:tailEnd/>
                    </a:ln>
                  </p:spPr>
                  <p:txBody>
                    <a:bodyPr/>
                    <a:lstStyle/>
                    <a:p>
                      <a:endParaRPr lang="en-US"/>
                    </a:p>
                  </p:txBody>
                </p:sp>
                <p:sp>
                  <p:nvSpPr>
                    <p:cNvPr id="50" name="Freeform 195"/>
                    <p:cNvSpPr>
                      <a:spLocks/>
                    </p:cNvSpPr>
                    <p:nvPr/>
                  </p:nvSpPr>
                  <p:spPr bwMode="auto">
                    <a:xfrm>
                      <a:off x="813" y="2762"/>
                      <a:ext cx="386" cy="200"/>
                    </a:xfrm>
                    <a:custGeom>
                      <a:avLst/>
                      <a:gdLst>
                        <a:gd name="T0" fmla="*/ 193 w 386"/>
                        <a:gd name="T1" fmla="*/ 200 h 200"/>
                        <a:gd name="T2" fmla="*/ 238 w 386"/>
                        <a:gd name="T3" fmla="*/ 199 h 200"/>
                        <a:gd name="T4" fmla="*/ 278 w 386"/>
                        <a:gd name="T5" fmla="*/ 191 h 200"/>
                        <a:gd name="T6" fmla="*/ 314 w 386"/>
                        <a:gd name="T7" fmla="*/ 178 h 200"/>
                        <a:gd name="T8" fmla="*/ 343 w 386"/>
                        <a:gd name="T9" fmla="*/ 163 h 200"/>
                        <a:gd name="T10" fmla="*/ 366 w 386"/>
                        <a:gd name="T11" fmla="*/ 145 h 200"/>
                        <a:gd name="T12" fmla="*/ 380 w 386"/>
                        <a:gd name="T13" fmla="*/ 124 h 200"/>
                        <a:gd name="T14" fmla="*/ 386 w 386"/>
                        <a:gd name="T15" fmla="*/ 100 h 200"/>
                        <a:gd name="T16" fmla="*/ 380 w 386"/>
                        <a:gd name="T17" fmla="*/ 78 h 200"/>
                        <a:gd name="T18" fmla="*/ 366 w 386"/>
                        <a:gd name="T19" fmla="*/ 56 h 200"/>
                        <a:gd name="T20" fmla="*/ 343 w 386"/>
                        <a:gd name="T21" fmla="*/ 37 h 200"/>
                        <a:gd name="T22" fmla="*/ 314 w 386"/>
                        <a:gd name="T23" fmla="*/ 22 h 200"/>
                        <a:gd name="T24" fmla="*/ 278 w 386"/>
                        <a:gd name="T25" fmla="*/ 11 h 200"/>
                        <a:gd name="T26" fmla="*/ 238 w 386"/>
                        <a:gd name="T27" fmla="*/ 2 h 200"/>
                        <a:gd name="T28" fmla="*/ 193 w 386"/>
                        <a:gd name="T29" fmla="*/ 0 h 200"/>
                        <a:gd name="T30" fmla="*/ 149 w 386"/>
                        <a:gd name="T31" fmla="*/ 2 h 200"/>
                        <a:gd name="T32" fmla="*/ 110 w 386"/>
                        <a:gd name="T33" fmla="*/ 11 h 200"/>
                        <a:gd name="T34" fmla="*/ 73 w 386"/>
                        <a:gd name="T35" fmla="*/ 22 h 200"/>
                        <a:gd name="T36" fmla="*/ 43 w 386"/>
                        <a:gd name="T37" fmla="*/ 37 h 200"/>
                        <a:gd name="T38" fmla="*/ 21 w 386"/>
                        <a:gd name="T39" fmla="*/ 56 h 200"/>
                        <a:gd name="T40" fmla="*/ 6 w 386"/>
                        <a:gd name="T41" fmla="*/ 78 h 200"/>
                        <a:gd name="T42" fmla="*/ 0 w 386"/>
                        <a:gd name="T43" fmla="*/ 100 h 200"/>
                        <a:gd name="T44" fmla="*/ 6 w 386"/>
                        <a:gd name="T45" fmla="*/ 124 h 200"/>
                        <a:gd name="T46" fmla="*/ 21 w 386"/>
                        <a:gd name="T47" fmla="*/ 145 h 200"/>
                        <a:gd name="T48" fmla="*/ 43 w 386"/>
                        <a:gd name="T49" fmla="*/ 163 h 200"/>
                        <a:gd name="T50" fmla="*/ 73 w 386"/>
                        <a:gd name="T51" fmla="*/ 178 h 200"/>
                        <a:gd name="T52" fmla="*/ 110 w 386"/>
                        <a:gd name="T53" fmla="*/ 191 h 200"/>
                        <a:gd name="T54" fmla="*/ 149 w 386"/>
                        <a:gd name="T55" fmla="*/ 199 h 200"/>
                        <a:gd name="T56" fmla="*/ 193 w 386"/>
                        <a:gd name="T57" fmla="*/ 200 h 2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6"/>
                        <a:gd name="T88" fmla="*/ 0 h 200"/>
                        <a:gd name="T89" fmla="*/ 386 w 386"/>
                        <a:gd name="T90" fmla="*/ 200 h 2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6" h="200">
                          <a:moveTo>
                            <a:pt x="193" y="200"/>
                          </a:moveTo>
                          <a:lnTo>
                            <a:pt x="238" y="199"/>
                          </a:lnTo>
                          <a:lnTo>
                            <a:pt x="278" y="191"/>
                          </a:lnTo>
                          <a:lnTo>
                            <a:pt x="314" y="178"/>
                          </a:lnTo>
                          <a:lnTo>
                            <a:pt x="343" y="163"/>
                          </a:lnTo>
                          <a:lnTo>
                            <a:pt x="366" y="145"/>
                          </a:lnTo>
                          <a:lnTo>
                            <a:pt x="380" y="124"/>
                          </a:lnTo>
                          <a:lnTo>
                            <a:pt x="386" y="100"/>
                          </a:lnTo>
                          <a:lnTo>
                            <a:pt x="380" y="78"/>
                          </a:lnTo>
                          <a:lnTo>
                            <a:pt x="366" y="56"/>
                          </a:lnTo>
                          <a:lnTo>
                            <a:pt x="343" y="37"/>
                          </a:lnTo>
                          <a:lnTo>
                            <a:pt x="314" y="22"/>
                          </a:lnTo>
                          <a:lnTo>
                            <a:pt x="278" y="11"/>
                          </a:lnTo>
                          <a:lnTo>
                            <a:pt x="238" y="2"/>
                          </a:lnTo>
                          <a:lnTo>
                            <a:pt x="193" y="0"/>
                          </a:lnTo>
                          <a:lnTo>
                            <a:pt x="149" y="2"/>
                          </a:lnTo>
                          <a:lnTo>
                            <a:pt x="110" y="11"/>
                          </a:lnTo>
                          <a:lnTo>
                            <a:pt x="73" y="22"/>
                          </a:lnTo>
                          <a:lnTo>
                            <a:pt x="43" y="37"/>
                          </a:lnTo>
                          <a:lnTo>
                            <a:pt x="21" y="56"/>
                          </a:lnTo>
                          <a:lnTo>
                            <a:pt x="6" y="78"/>
                          </a:lnTo>
                          <a:lnTo>
                            <a:pt x="0" y="100"/>
                          </a:lnTo>
                          <a:lnTo>
                            <a:pt x="6" y="124"/>
                          </a:lnTo>
                          <a:lnTo>
                            <a:pt x="21" y="145"/>
                          </a:lnTo>
                          <a:lnTo>
                            <a:pt x="43" y="163"/>
                          </a:lnTo>
                          <a:lnTo>
                            <a:pt x="73" y="178"/>
                          </a:lnTo>
                          <a:lnTo>
                            <a:pt x="110" y="191"/>
                          </a:lnTo>
                          <a:lnTo>
                            <a:pt x="149" y="199"/>
                          </a:lnTo>
                          <a:lnTo>
                            <a:pt x="193" y="200"/>
                          </a:lnTo>
                          <a:close/>
                        </a:path>
                      </a:pathLst>
                    </a:custGeom>
                    <a:solidFill>
                      <a:srgbClr val="BFBFBF"/>
                    </a:solidFill>
                    <a:ln w="0">
                      <a:solidFill>
                        <a:srgbClr val="BFBFBF"/>
                      </a:solidFill>
                      <a:round/>
                      <a:headEnd/>
                      <a:tailEnd/>
                    </a:ln>
                  </p:spPr>
                  <p:txBody>
                    <a:bodyPr/>
                    <a:lstStyle/>
                    <a:p>
                      <a:endParaRPr lang="en-US"/>
                    </a:p>
                  </p:txBody>
                </p:sp>
                <p:sp>
                  <p:nvSpPr>
                    <p:cNvPr id="51" name="Freeform 196"/>
                    <p:cNvSpPr>
                      <a:spLocks/>
                    </p:cNvSpPr>
                    <p:nvPr/>
                  </p:nvSpPr>
                  <p:spPr bwMode="auto">
                    <a:xfrm>
                      <a:off x="813" y="2762"/>
                      <a:ext cx="386" cy="200"/>
                    </a:xfrm>
                    <a:custGeom>
                      <a:avLst/>
                      <a:gdLst>
                        <a:gd name="T0" fmla="*/ 193 w 386"/>
                        <a:gd name="T1" fmla="*/ 200 h 200"/>
                        <a:gd name="T2" fmla="*/ 238 w 386"/>
                        <a:gd name="T3" fmla="*/ 199 h 200"/>
                        <a:gd name="T4" fmla="*/ 278 w 386"/>
                        <a:gd name="T5" fmla="*/ 191 h 200"/>
                        <a:gd name="T6" fmla="*/ 314 w 386"/>
                        <a:gd name="T7" fmla="*/ 178 h 200"/>
                        <a:gd name="T8" fmla="*/ 343 w 386"/>
                        <a:gd name="T9" fmla="*/ 163 h 200"/>
                        <a:gd name="T10" fmla="*/ 366 w 386"/>
                        <a:gd name="T11" fmla="*/ 145 h 200"/>
                        <a:gd name="T12" fmla="*/ 380 w 386"/>
                        <a:gd name="T13" fmla="*/ 124 h 200"/>
                        <a:gd name="T14" fmla="*/ 386 w 386"/>
                        <a:gd name="T15" fmla="*/ 100 h 200"/>
                        <a:gd name="T16" fmla="*/ 380 w 386"/>
                        <a:gd name="T17" fmla="*/ 78 h 200"/>
                        <a:gd name="T18" fmla="*/ 366 w 386"/>
                        <a:gd name="T19" fmla="*/ 56 h 200"/>
                        <a:gd name="T20" fmla="*/ 343 w 386"/>
                        <a:gd name="T21" fmla="*/ 37 h 200"/>
                        <a:gd name="T22" fmla="*/ 314 w 386"/>
                        <a:gd name="T23" fmla="*/ 22 h 200"/>
                        <a:gd name="T24" fmla="*/ 278 w 386"/>
                        <a:gd name="T25" fmla="*/ 11 h 200"/>
                        <a:gd name="T26" fmla="*/ 238 w 386"/>
                        <a:gd name="T27" fmla="*/ 2 h 200"/>
                        <a:gd name="T28" fmla="*/ 193 w 386"/>
                        <a:gd name="T29" fmla="*/ 0 h 200"/>
                        <a:gd name="T30" fmla="*/ 149 w 386"/>
                        <a:gd name="T31" fmla="*/ 2 h 200"/>
                        <a:gd name="T32" fmla="*/ 110 w 386"/>
                        <a:gd name="T33" fmla="*/ 11 h 200"/>
                        <a:gd name="T34" fmla="*/ 73 w 386"/>
                        <a:gd name="T35" fmla="*/ 22 h 200"/>
                        <a:gd name="T36" fmla="*/ 43 w 386"/>
                        <a:gd name="T37" fmla="*/ 37 h 200"/>
                        <a:gd name="T38" fmla="*/ 21 w 386"/>
                        <a:gd name="T39" fmla="*/ 56 h 200"/>
                        <a:gd name="T40" fmla="*/ 6 w 386"/>
                        <a:gd name="T41" fmla="*/ 78 h 200"/>
                        <a:gd name="T42" fmla="*/ 0 w 386"/>
                        <a:gd name="T43" fmla="*/ 100 h 200"/>
                        <a:gd name="T44" fmla="*/ 6 w 386"/>
                        <a:gd name="T45" fmla="*/ 124 h 200"/>
                        <a:gd name="T46" fmla="*/ 21 w 386"/>
                        <a:gd name="T47" fmla="*/ 145 h 200"/>
                        <a:gd name="T48" fmla="*/ 43 w 386"/>
                        <a:gd name="T49" fmla="*/ 163 h 200"/>
                        <a:gd name="T50" fmla="*/ 73 w 386"/>
                        <a:gd name="T51" fmla="*/ 178 h 200"/>
                        <a:gd name="T52" fmla="*/ 110 w 386"/>
                        <a:gd name="T53" fmla="*/ 191 h 200"/>
                        <a:gd name="T54" fmla="*/ 149 w 386"/>
                        <a:gd name="T55" fmla="*/ 199 h 200"/>
                        <a:gd name="T56" fmla="*/ 193 w 386"/>
                        <a:gd name="T57" fmla="*/ 200 h 2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6"/>
                        <a:gd name="T88" fmla="*/ 0 h 200"/>
                        <a:gd name="T89" fmla="*/ 386 w 386"/>
                        <a:gd name="T90" fmla="*/ 200 h 2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6" h="200">
                          <a:moveTo>
                            <a:pt x="193" y="200"/>
                          </a:moveTo>
                          <a:lnTo>
                            <a:pt x="238" y="199"/>
                          </a:lnTo>
                          <a:lnTo>
                            <a:pt x="278" y="191"/>
                          </a:lnTo>
                          <a:lnTo>
                            <a:pt x="314" y="178"/>
                          </a:lnTo>
                          <a:lnTo>
                            <a:pt x="343" y="163"/>
                          </a:lnTo>
                          <a:lnTo>
                            <a:pt x="366" y="145"/>
                          </a:lnTo>
                          <a:lnTo>
                            <a:pt x="380" y="124"/>
                          </a:lnTo>
                          <a:lnTo>
                            <a:pt x="386" y="100"/>
                          </a:lnTo>
                          <a:lnTo>
                            <a:pt x="380" y="78"/>
                          </a:lnTo>
                          <a:lnTo>
                            <a:pt x="366" y="56"/>
                          </a:lnTo>
                          <a:lnTo>
                            <a:pt x="343" y="37"/>
                          </a:lnTo>
                          <a:lnTo>
                            <a:pt x="314" y="22"/>
                          </a:lnTo>
                          <a:lnTo>
                            <a:pt x="278" y="11"/>
                          </a:lnTo>
                          <a:lnTo>
                            <a:pt x="238" y="2"/>
                          </a:lnTo>
                          <a:lnTo>
                            <a:pt x="193" y="0"/>
                          </a:lnTo>
                          <a:lnTo>
                            <a:pt x="149" y="2"/>
                          </a:lnTo>
                          <a:lnTo>
                            <a:pt x="110" y="11"/>
                          </a:lnTo>
                          <a:lnTo>
                            <a:pt x="73" y="22"/>
                          </a:lnTo>
                          <a:lnTo>
                            <a:pt x="43" y="37"/>
                          </a:lnTo>
                          <a:lnTo>
                            <a:pt x="21" y="56"/>
                          </a:lnTo>
                          <a:lnTo>
                            <a:pt x="6" y="78"/>
                          </a:lnTo>
                          <a:lnTo>
                            <a:pt x="0" y="100"/>
                          </a:lnTo>
                          <a:lnTo>
                            <a:pt x="6" y="124"/>
                          </a:lnTo>
                          <a:lnTo>
                            <a:pt x="21" y="145"/>
                          </a:lnTo>
                          <a:lnTo>
                            <a:pt x="43" y="163"/>
                          </a:lnTo>
                          <a:lnTo>
                            <a:pt x="73" y="178"/>
                          </a:lnTo>
                          <a:lnTo>
                            <a:pt x="110" y="191"/>
                          </a:lnTo>
                          <a:lnTo>
                            <a:pt x="149" y="199"/>
                          </a:lnTo>
                          <a:lnTo>
                            <a:pt x="193" y="200"/>
                          </a:lnTo>
                        </a:path>
                      </a:pathLst>
                    </a:custGeom>
                    <a:noFill/>
                    <a:ln w="635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2" name="Freeform 197"/>
                    <p:cNvSpPr>
                      <a:spLocks/>
                    </p:cNvSpPr>
                    <p:nvPr/>
                  </p:nvSpPr>
                  <p:spPr bwMode="auto">
                    <a:xfrm>
                      <a:off x="849" y="2742"/>
                      <a:ext cx="313" cy="191"/>
                    </a:xfrm>
                    <a:custGeom>
                      <a:avLst/>
                      <a:gdLst>
                        <a:gd name="T0" fmla="*/ 157 w 313"/>
                        <a:gd name="T1" fmla="*/ 191 h 191"/>
                        <a:gd name="T2" fmla="*/ 198 w 313"/>
                        <a:gd name="T3" fmla="*/ 187 h 191"/>
                        <a:gd name="T4" fmla="*/ 235 w 313"/>
                        <a:gd name="T5" fmla="*/ 180 h 191"/>
                        <a:gd name="T6" fmla="*/ 268 w 313"/>
                        <a:gd name="T7" fmla="*/ 167 h 191"/>
                        <a:gd name="T8" fmla="*/ 293 w 313"/>
                        <a:gd name="T9" fmla="*/ 150 h 191"/>
                        <a:gd name="T10" fmla="*/ 307 w 313"/>
                        <a:gd name="T11" fmla="*/ 130 h 191"/>
                        <a:gd name="T12" fmla="*/ 313 w 313"/>
                        <a:gd name="T13" fmla="*/ 107 h 191"/>
                        <a:gd name="T14" fmla="*/ 307 w 313"/>
                        <a:gd name="T15" fmla="*/ 85 h 191"/>
                        <a:gd name="T16" fmla="*/ 293 w 313"/>
                        <a:gd name="T17" fmla="*/ 59 h 191"/>
                        <a:gd name="T18" fmla="*/ 268 w 313"/>
                        <a:gd name="T19" fmla="*/ 37 h 191"/>
                        <a:gd name="T20" fmla="*/ 235 w 313"/>
                        <a:gd name="T21" fmla="*/ 18 h 191"/>
                        <a:gd name="T22" fmla="*/ 198 w 313"/>
                        <a:gd name="T23" fmla="*/ 5 h 191"/>
                        <a:gd name="T24" fmla="*/ 157 w 313"/>
                        <a:gd name="T25" fmla="*/ 0 h 191"/>
                        <a:gd name="T26" fmla="*/ 114 w 313"/>
                        <a:gd name="T27" fmla="*/ 5 h 191"/>
                        <a:gd name="T28" fmla="*/ 77 w 313"/>
                        <a:gd name="T29" fmla="*/ 18 h 191"/>
                        <a:gd name="T30" fmla="*/ 46 w 313"/>
                        <a:gd name="T31" fmla="*/ 37 h 191"/>
                        <a:gd name="T32" fmla="*/ 22 w 313"/>
                        <a:gd name="T33" fmla="*/ 59 h 191"/>
                        <a:gd name="T34" fmla="*/ 5 w 313"/>
                        <a:gd name="T35" fmla="*/ 85 h 191"/>
                        <a:gd name="T36" fmla="*/ 0 w 313"/>
                        <a:gd name="T37" fmla="*/ 107 h 191"/>
                        <a:gd name="T38" fmla="*/ 5 w 313"/>
                        <a:gd name="T39" fmla="*/ 130 h 191"/>
                        <a:gd name="T40" fmla="*/ 22 w 313"/>
                        <a:gd name="T41" fmla="*/ 150 h 191"/>
                        <a:gd name="T42" fmla="*/ 46 w 313"/>
                        <a:gd name="T43" fmla="*/ 167 h 191"/>
                        <a:gd name="T44" fmla="*/ 77 w 313"/>
                        <a:gd name="T45" fmla="*/ 180 h 191"/>
                        <a:gd name="T46" fmla="*/ 114 w 313"/>
                        <a:gd name="T47" fmla="*/ 187 h 191"/>
                        <a:gd name="T48" fmla="*/ 157 w 313"/>
                        <a:gd name="T49" fmla="*/ 191 h 19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3"/>
                        <a:gd name="T76" fmla="*/ 0 h 191"/>
                        <a:gd name="T77" fmla="*/ 313 w 313"/>
                        <a:gd name="T78" fmla="*/ 191 h 19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3" h="191">
                          <a:moveTo>
                            <a:pt x="157" y="191"/>
                          </a:moveTo>
                          <a:lnTo>
                            <a:pt x="198" y="187"/>
                          </a:lnTo>
                          <a:lnTo>
                            <a:pt x="235" y="180"/>
                          </a:lnTo>
                          <a:lnTo>
                            <a:pt x="268" y="167"/>
                          </a:lnTo>
                          <a:lnTo>
                            <a:pt x="293" y="150"/>
                          </a:lnTo>
                          <a:lnTo>
                            <a:pt x="307" y="130"/>
                          </a:lnTo>
                          <a:lnTo>
                            <a:pt x="313" y="107"/>
                          </a:lnTo>
                          <a:lnTo>
                            <a:pt x="307" y="85"/>
                          </a:lnTo>
                          <a:lnTo>
                            <a:pt x="293" y="59"/>
                          </a:lnTo>
                          <a:lnTo>
                            <a:pt x="268" y="37"/>
                          </a:lnTo>
                          <a:lnTo>
                            <a:pt x="235" y="18"/>
                          </a:lnTo>
                          <a:lnTo>
                            <a:pt x="198" y="5"/>
                          </a:lnTo>
                          <a:lnTo>
                            <a:pt x="157" y="0"/>
                          </a:lnTo>
                          <a:lnTo>
                            <a:pt x="114" y="5"/>
                          </a:lnTo>
                          <a:lnTo>
                            <a:pt x="77" y="18"/>
                          </a:lnTo>
                          <a:lnTo>
                            <a:pt x="46" y="37"/>
                          </a:lnTo>
                          <a:lnTo>
                            <a:pt x="22" y="59"/>
                          </a:lnTo>
                          <a:lnTo>
                            <a:pt x="5" y="85"/>
                          </a:lnTo>
                          <a:lnTo>
                            <a:pt x="0" y="107"/>
                          </a:lnTo>
                          <a:lnTo>
                            <a:pt x="5" y="130"/>
                          </a:lnTo>
                          <a:lnTo>
                            <a:pt x="22" y="150"/>
                          </a:lnTo>
                          <a:lnTo>
                            <a:pt x="46" y="167"/>
                          </a:lnTo>
                          <a:lnTo>
                            <a:pt x="77" y="180"/>
                          </a:lnTo>
                          <a:lnTo>
                            <a:pt x="114" y="187"/>
                          </a:lnTo>
                          <a:lnTo>
                            <a:pt x="157" y="191"/>
                          </a:lnTo>
                          <a:close/>
                        </a:path>
                      </a:pathLst>
                    </a:custGeom>
                    <a:solidFill>
                      <a:srgbClr val="404040"/>
                    </a:solidFill>
                    <a:ln w="0">
                      <a:solidFill>
                        <a:srgbClr val="404040"/>
                      </a:solidFill>
                      <a:round/>
                      <a:headEnd/>
                      <a:tailEnd/>
                    </a:ln>
                  </p:spPr>
                  <p:txBody>
                    <a:bodyPr/>
                    <a:lstStyle/>
                    <a:p>
                      <a:endParaRPr lang="en-US"/>
                    </a:p>
                  </p:txBody>
                </p:sp>
                <p:sp>
                  <p:nvSpPr>
                    <p:cNvPr id="53" name="Freeform 198"/>
                    <p:cNvSpPr>
                      <a:spLocks/>
                    </p:cNvSpPr>
                    <p:nvPr/>
                  </p:nvSpPr>
                  <p:spPr bwMode="auto">
                    <a:xfrm>
                      <a:off x="863" y="2744"/>
                      <a:ext cx="284" cy="170"/>
                    </a:xfrm>
                    <a:custGeom>
                      <a:avLst/>
                      <a:gdLst>
                        <a:gd name="T0" fmla="*/ 143 w 284"/>
                        <a:gd name="T1" fmla="*/ 170 h 170"/>
                        <a:gd name="T2" fmla="*/ 180 w 284"/>
                        <a:gd name="T3" fmla="*/ 168 h 170"/>
                        <a:gd name="T4" fmla="*/ 214 w 284"/>
                        <a:gd name="T5" fmla="*/ 161 h 170"/>
                        <a:gd name="T6" fmla="*/ 243 w 284"/>
                        <a:gd name="T7" fmla="*/ 150 h 170"/>
                        <a:gd name="T8" fmla="*/ 266 w 284"/>
                        <a:gd name="T9" fmla="*/ 135 h 170"/>
                        <a:gd name="T10" fmla="*/ 280 w 284"/>
                        <a:gd name="T11" fmla="*/ 116 h 170"/>
                        <a:gd name="T12" fmla="*/ 284 w 284"/>
                        <a:gd name="T13" fmla="*/ 96 h 170"/>
                        <a:gd name="T14" fmla="*/ 280 w 284"/>
                        <a:gd name="T15" fmla="*/ 76 h 170"/>
                        <a:gd name="T16" fmla="*/ 266 w 284"/>
                        <a:gd name="T17" fmla="*/ 53 h 170"/>
                        <a:gd name="T18" fmla="*/ 243 w 284"/>
                        <a:gd name="T19" fmla="*/ 33 h 170"/>
                        <a:gd name="T20" fmla="*/ 214 w 284"/>
                        <a:gd name="T21" fmla="*/ 16 h 170"/>
                        <a:gd name="T22" fmla="*/ 180 w 284"/>
                        <a:gd name="T23" fmla="*/ 3 h 170"/>
                        <a:gd name="T24" fmla="*/ 143 w 284"/>
                        <a:gd name="T25" fmla="*/ 0 h 170"/>
                        <a:gd name="T26" fmla="*/ 106 w 284"/>
                        <a:gd name="T27" fmla="*/ 3 h 170"/>
                        <a:gd name="T28" fmla="*/ 71 w 284"/>
                        <a:gd name="T29" fmla="*/ 16 h 170"/>
                        <a:gd name="T30" fmla="*/ 43 w 284"/>
                        <a:gd name="T31" fmla="*/ 33 h 170"/>
                        <a:gd name="T32" fmla="*/ 21 w 284"/>
                        <a:gd name="T33" fmla="*/ 53 h 170"/>
                        <a:gd name="T34" fmla="*/ 6 w 284"/>
                        <a:gd name="T35" fmla="*/ 76 h 170"/>
                        <a:gd name="T36" fmla="*/ 0 w 284"/>
                        <a:gd name="T37" fmla="*/ 96 h 170"/>
                        <a:gd name="T38" fmla="*/ 6 w 284"/>
                        <a:gd name="T39" fmla="*/ 116 h 170"/>
                        <a:gd name="T40" fmla="*/ 21 w 284"/>
                        <a:gd name="T41" fmla="*/ 135 h 170"/>
                        <a:gd name="T42" fmla="*/ 43 w 284"/>
                        <a:gd name="T43" fmla="*/ 150 h 170"/>
                        <a:gd name="T44" fmla="*/ 71 w 284"/>
                        <a:gd name="T45" fmla="*/ 161 h 170"/>
                        <a:gd name="T46" fmla="*/ 106 w 284"/>
                        <a:gd name="T47" fmla="*/ 168 h 170"/>
                        <a:gd name="T48" fmla="*/ 143 w 284"/>
                        <a:gd name="T49" fmla="*/ 170 h 1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4"/>
                        <a:gd name="T76" fmla="*/ 0 h 170"/>
                        <a:gd name="T77" fmla="*/ 284 w 284"/>
                        <a:gd name="T78" fmla="*/ 170 h 17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4" h="170">
                          <a:moveTo>
                            <a:pt x="143" y="170"/>
                          </a:moveTo>
                          <a:lnTo>
                            <a:pt x="180" y="168"/>
                          </a:lnTo>
                          <a:lnTo>
                            <a:pt x="214" y="161"/>
                          </a:lnTo>
                          <a:lnTo>
                            <a:pt x="243" y="150"/>
                          </a:lnTo>
                          <a:lnTo>
                            <a:pt x="266" y="135"/>
                          </a:lnTo>
                          <a:lnTo>
                            <a:pt x="280" y="116"/>
                          </a:lnTo>
                          <a:lnTo>
                            <a:pt x="284" y="96"/>
                          </a:lnTo>
                          <a:lnTo>
                            <a:pt x="280" y="76"/>
                          </a:lnTo>
                          <a:lnTo>
                            <a:pt x="266" y="53"/>
                          </a:lnTo>
                          <a:lnTo>
                            <a:pt x="243" y="33"/>
                          </a:lnTo>
                          <a:lnTo>
                            <a:pt x="214" y="16"/>
                          </a:lnTo>
                          <a:lnTo>
                            <a:pt x="180" y="3"/>
                          </a:lnTo>
                          <a:lnTo>
                            <a:pt x="143" y="0"/>
                          </a:lnTo>
                          <a:lnTo>
                            <a:pt x="106" y="3"/>
                          </a:lnTo>
                          <a:lnTo>
                            <a:pt x="71" y="16"/>
                          </a:lnTo>
                          <a:lnTo>
                            <a:pt x="43" y="33"/>
                          </a:lnTo>
                          <a:lnTo>
                            <a:pt x="21" y="53"/>
                          </a:lnTo>
                          <a:lnTo>
                            <a:pt x="6" y="76"/>
                          </a:lnTo>
                          <a:lnTo>
                            <a:pt x="0" y="96"/>
                          </a:lnTo>
                          <a:lnTo>
                            <a:pt x="6" y="116"/>
                          </a:lnTo>
                          <a:lnTo>
                            <a:pt x="21" y="135"/>
                          </a:lnTo>
                          <a:lnTo>
                            <a:pt x="43" y="150"/>
                          </a:lnTo>
                          <a:lnTo>
                            <a:pt x="71" y="161"/>
                          </a:lnTo>
                          <a:lnTo>
                            <a:pt x="106" y="168"/>
                          </a:lnTo>
                          <a:lnTo>
                            <a:pt x="143" y="170"/>
                          </a:lnTo>
                          <a:close/>
                        </a:path>
                      </a:pathLst>
                    </a:custGeom>
                    <a:solidFill>
                      <a:srgbClr val="585858"/>
                    </a:solidFill>
                    <a:ln w="0">
                      <a:solidFill>
                        <a:srgbClr val="585858"/>
                      </a:solidFill>
                      <a:round/>
                      <a:headEnd/>
                      <a:tailEnd/>
                    </a:ln>
                  </p:spPr>
                  <p:txBody>
                    <a:bodyPr/>
                    <a:lstStyle/>
                    <a:p>
                      <a:endParaRPr lang="en-US"/>
                    </a:p>
                  </p:txBody>
                </p:sp>
                <p:sp>
                  <p:nvSpPr>
                    <p:cNvPr id="54" name="Freeform 199"/>
                    <p:cNvSpPr>
                      <a:spLocks/>
                    </p:cNvSpPr>
                    <p:nvPr/>
                  </p:nvSpPr>
                  <p:spPr bwMode="auto">
                    <a:xfrm>
                      <a:off x="880" y="2745"/>
                      <a:ext cx="252" cy="153"/>
                    </a:xfrm>
                    <a:custGeom>
                      <a:avLst/>
                      <a:gdLst>
                        <a:gd name="T0" fmla="*/ 126 w 252"/>
                        <a:gd name="T1" fmla="*/ 153 h 153"/>
                        <a:gd name="T2" fmla="*/ 160 w 252"/>
                        <a:gd name="T3" fmla="*/ 151 h 153"/>
                        <a:gd name="T4" fmla="*/ 189 w 252"/>
                        <a:gd name="T5" fmla="*/ 143 h 153"/>
                        <a:gd name="T6" fmla="*/ 215 w 252"/>
                        <a:gd name="T7" fmla="*/ 134 h 153"/>
                        <a:gd name="T8" fmla="*/ 236 w 252"/>
                        <a:gd name="T9" fmla="*/ 119 h 153"/>
                        <a:gd name="T10" fmla="*/ 249 w 252"/>
                        <a:gd name="T11" fmla="*/ 104 h 153"/>
                        <a:gd name="T12" fmla="*/ 252 w 252"/>
                        <a:gd name="T13" fmla="*/ 86 h 153"/>
                        <a:gd name="T14" fmla="*/ 249 w 252"/>
                        <a:gd name="T15" fmla="*/ 67 h 153"/>
                        <a:gd name="T16" fmla="*/ 236 w 252"/>
                        <a:gd name="T17" fmla="*/ 49 h 153"/>
                        <a:gd name="T18" fmla="*/ 215 w 252"/>
                        <a:gd name="T19" fmla="*/ 30 h 153"/>
                        <a:gd name="T20" fmla="*/ 189 w 252"/>
                        <a:gd name="T21" fmla="*/ 13 h 153"/>
                        <a:gd name="T22" fmla="*/ 160 w 252"/>
                        <a:gd name="T23" fmla="*/ 4 h 153"/>
                        <a:gd name="T24" fmla="*/ 126 w 252"/>
                        <a:gd name="T25" fmla="*/ 0 h 153"/>
                        <a:gd name="T26" fmla="*/ 93 w 252"/>
                        <a:gd name="T27" fmla="*/ 4 h 153"/>
                        <a:gd name="T28" fmla="*/ 63 w 252"/>
                        <a:gd name="T29" fmla="*/ 13 h 153"/>
                        <a:gd name="T30" fmla="*/ 37 w 252"/>
                        <a:gd name="T31" fmla="*/ 30 h 153"/>
                        <a:gd name="T32" fmla="*/ 17 w 252"/>
                        <a:gd name="T33" fmla="*/ 49 h 153"/>
                        <a:gd name="T34" fmla="*/ 4 w 252"/>
                        <a:gd name="T35" fmla="*/ 67 h 153"/>
                        <a:gd name="T36" fmla="*/ 0 w 252"/>
                        <a:gd name="T37" fmla="*/ 86 h 153"/>
                        <a:gd name="T38" fmla="*/ 4 w 252"/>
                        <a:gd name="T39" fmla="*/ 104 h 153"/>
                        <a:gd name="T40" fmla="*/ 17 w 252"/>
                        <a:gd name="T41" fmla="*/ 119 h 153"/>
                        <a:gd name="T42" fmla="*/ 37 w 252"/>
                        <a:gd name="T43" fmla="*/ 134 h 153"/>
                        <a:gd name="T44" fmla="*/ 63 w 252"/>
                        <a:gd name="T45" fmla="*/ 143 h 153"/>
                        <a:gd name="T46" fmla="*/ 93 w 252"/>
                        <a:gd name="T47" fmla="*/ 151 h 153"/>
                        <a:gd name="T48" fmla="*/ 126 w 252"/>
                        <a:gd name="T49" fmla="*/ 153 h 1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2"/>
                        <a:gd name="T76" fmla="*/ 0 h 153"/>
                        <a:gd name="T77" fmla="*/ 252 w 252"/>
                        <a:gd name="T78" fmla="*/ 153 h 15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2" h="153">
                          <a:moveTo>
                            <a:pt x="126" y="153"/>
                          </a:moveTo>
                          <a:lnTo>
                            <a:pt x="160" y="151"/>
                          </a:lnTo>
                          <a:lnTo>
                            <a:pt x="189" y="143"/>
                          </a:lnTo>
                          <a:lnTo>
                            <a:pt x="215" y="134"/>
                          </a:lnTo>
                          <a:lnTo>
                            <a:pt x="236" y="119"/>
                          </a:lnTo>
                          <a:lnTo>
                            <a:pt x="249" y="104"/>
                          </a:lnTo>
                          <a:lnTo>
                            <a:pt x="252" y="86"/>
                          </a:lnTo>
                          <a:lnTo>
                            <a:pt x="249" y="67"/>
                          </a:lnTo>
                          <a:lnTo>
                            <a:pt x="236" y="49"/>
                          </a:lnTo>
                          <a:lnTo>
                            <a:pt x="215" y="30"/>
                          </a:lnTo>
                          <a:lnTo>
                            <a:pt x="189" y="13"/>
                          </a:lnTo>
                          <a:lnTo>
                            <a:pt x="160" y="4"/>
                          </a:lnTo>
                          <a:lnTo>
                            <a:pt x="126" y="0"/>
                          </a:lnTo>
                          <a:lnTo>
                            <a:pt x="93" y="4"/>
                          </a:lnTo>
                          <a:lnTo>
                            <a:pt x="63" y="13"/>
                          </a:lnTo>
                          <a:lnTo>
                            <a:pt x="37" y="30"/>
                          </a:lnTo>
                          <a:lnTo>
                            <a:pt x="17" y="49"/>
                          </a:lnTo>
                          <a:lnTo>
                            <a:pt x="4" y="67"/>
                          </a:lnTo>
                          <a:lnTo>
                            <a:pt x="0" y="86"/>
                          </a:lnTo>
                          <a:lnTo>
                            <a:pt x="4" y="104"/>
                          </a:lnTo>
                          <a:lnTo>
                            <a:pt x="17" y="119"/>
                          </a:lnTo>
                          <a:lnTo>
                            <a:pt x="37" y="134"/>
                          </a:lnTo>
                          <a:lnTo>
                            <a:pt x="63" y="143"/>
                          </a:lnTo>
                          <a:lnTo>
                            <a:pt x="93" y="151"/>
                          </a:lnTo>
                          <a:lnTo>
                            <a:pt x="126" y="153"/>
                          </a:lnTo>
                          <a:close/>
                        </a:path>
                      </a:pathLst>
                    </a:custGeom>
                    <a:solidFill>
                      <a:srgbClr val="707070"/>
                    </a:solidFill>
                    <a:ln w="0">
                      <a:solidFill>
                        <a:srgbClr val="707070"/>
                      </a:solidFill>
                      <a:round/>
                      <a:headEnd/>
                      <a:tailEnd/>
                    </a:ln>
                  </p:spPr>
                  <p:txBody>
                    <a:bodyPr/>
                    <a:lstStyle/>
                    <a:p>
                      <a:endParaRPr lang="en-US"/>
                    </a:p>
                  </p:txBody>
                </p:sp>
                <p:sp>
                  <p:nvSpPr>
                    <p:cNvPr id="55" name="Freeform 200"/>
                    <p:cNvSpPr>
                      <a:spLocks/>
                    </p:cNvSpPr>
                    <p:nvPr/>
                  </p:nvSpPr>
                  <p:spPr bwMode="auto">
                    <a:xfrm>
                      <a:off x="895" y="2745"/>
                      <a:ext cx="222" cy="136"/>
                    </a:xfrm>
                    <a:custGeom>
                      <a:avLst/>
                      <a:gdLst>
                        <a:gd name="T0" fmla="*/ 111 w 222"/>
                        <a:gd name="T1" fmla="*/ 136 h 136"/>
                        <a:gd name="T2" fmla="*/ 146 w 222"/>
                        <a:gd name="T3" fmla="*/ 132 h 136"/>
                        <a:gd name="T4" fmla="*/ 176 w 222"/>
                        <a:gd name="T5" fmla="*/ 125 h 136"/>
                        <a:gd name="T6" fmla="*/ 200 w 222"/>
                        <a:gd name="T7" fmla="*/ 112 h 136"/>
                        <a:gd name="T8" fmla="*/ 217 w 222"/>
                        <a:gd name="T9" fmla="*/ 95 h 136"/>
                        <a:gd name="T10" fmla="*/ 222 w 222"/>
                        <a:gd name="T11" fmla="*/ 78 h 136"/>
                        <a:gd name="T12" fmla="*/ 219 w 222"/>
                        <a:gd name="T13" fmla="*/ 62 h 136"/>
                        <a:gd name="T14" fmla="*/ 208 w 222"/>
                        <a:gd name="T15" fmla="*/ 43 h 136"/>
                        <a:gd name="T16" fmla="*/ 189 w 222"/>
                        <a:gd name="T17" fmla="*/ 26 h 136"/>
                        <a:gd name="T18" fmla="*/ 167 w 222"/>
                        <a:gd name="T19" fmla="*/ 13 h 136"/>
                        <a:gd name="T20" fmla="*/ 141 w 222"/>
                        <a:gd name="T21" fmla="*/ 4 h 136"/>
                        <a:gd name="T22" fmla="*/ 111 w 222"/>
                        <a:gd name="T23" fmla="*/ 0 h 136"/>
                        <a:gd name="T24" fmla="*/ 81 w 222"/>
                        <a:gd name="T25" fmla="*/ 4 h 136"/>
                        <a:gd name="T26" fmla="*/ 56 w 222"/>
                        <a:gd name="T27" fmla="*/ 13 h 136"/>
                        <a:gd name="T28" fmla="*/ 33 w 222"/>
                        <a:gd name="T29" fmla="*/ 26 h 136"/>
                        <a:gd name="T30" fmla="*/ 15 w 222"/>
                        <a:gd name="T31" fmla="*/ 43 h 136"/>
                        <a:gd name="T32" fmla="*/ 4 w 222"/>
                        <a:gd name="T33" fmla="*/ 62 h 136"/>
                        <a:gd name="T34" fmla="*/ 0 w 222"/>
                        <a:gd name="T35" fmla="*/ 78 h 136"/>
                        <a:gd name="T36" fmla="*/ 5 w 222"/>
                        <a:gd name="T37" fmla="*/ 95 h 136"/>
                        <a:gd name="T38" fmla="*/ 22 w 222"/>
                        <a:gd name="T39" fmla="*/ 112 h 136"/>
                        <a:gd name="T40" fmla="*/ 46 w 222"/>
                        <a:gd name="T41" fmla="*/ 125 h 136"/>
                        <a:gd name="T42" fmla="*/ 76 w 222"/>
                        <a:gd name="T43" fmla="*/ 132 h 136"/>
                        <a:gd name="T44" fmla="*/ 111 w 222"/>
                        <a:gd name="T45" fmla="*/ 136 h 1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22"/>
                        <a:gd name="T70" fmla="*/ 0 h 136"/>
                        <a:gd name="T71" fmla="*/ 222 w 222"/>
                        <a:gd name="T72" fmla="*/ 136 h 1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22" h="136">
                          <a:moveTo>
                            <a:pt x="111" y="136"/>
                          </a:moveTo>
                          <a:lnTo>
                            <a:pt x="146" y="132"/>
                          </a:lnTo>
                          <a:lnTo>
                            <a:pt x="176" y="125"/>
                          </a:lnTo>
                          <a:lnTo>
                            <a:pt x="200" y="112"/>
                          </a:lnTo>
                          <a:lnTo>
                            <a:pt x="217" y="95"/>
                          </a:lnTo>
                          <a:lnTo>
                            <a:pt x="222" y="78"/>
                          </a:lnTo>
                          <a:lnTo>
                            <a:pt x="219" y="62"/>
                          </a:lnTo>
                          <a:lnTo>
                            <a:pt x="208" y="43"/>
                          </a:lnTo>
                          <a:lnTo>
                            <a:pt x="189" y="26"/>
                          </a:lnTo>
                          <a:lnTo>
                            <a:pt x="167" y="13"/>
                          </a:lnTo>
                          <a:lnTo>
                            <a:pt x="141" y="4"/>
                          </a:lnTo>
                          <a:lnTo>
                            <a:pt x="111" y="0"/>
                          </a:lnTo>
                          <a:lnTo>
                            <a:pt x="81" y="4"/>
                          </a:lnTo>
                          <a:lnTo>
                            <a:pt x="56" y="13"/>
                          </a:lnTo>
                          <a:lnTo>
                            <a:pt x="33" y="26"/>
                          </a:lnTo>
                          <a:lnTo>
                            <a:pt x="15" y="43"/>
                          </a:lnTo>
                          <a:lnTo>
                            <a:pt x="4" y="62"/>
                          </a:lnTo>
                          <a:lnTo>
                            <a:pt x="0" y="78"/>
                          </a:lnTo>
                          <a:lnTo>
                            <a:pt x="5" y="95"/>
                          </a:lnTo>
                          <a:lnTo>
                            <a:pt x="22" y="112"/>
                          </a:lnTo>
                          <a:lnTo>
                            <a:pt x="46" y="125"/>
                          </a:lnTo>
                          <a:lnTo>
                            <a:pt x="76" y="132"/>
                          </a:lnTo>
                          <a:lnTo>
                            <a:pt x="111" y="136"/>
                          </a:lnTo>
                          <a:close/>
                        </a:path>
                      </a:pathLst>
                    </a:custGeom>
                    <a:solidFill>
                      <a:srgbClr val="878787"/>
                    </a:solidFill>
                    <a:ln w="0">
                      <a:solidFill>
                        <a:srgbClr val="878787"/>
                      </a:solidFill>
                      <a:round/>
                      <a:headEnd/>
                      <a:tailEnd/>
                    </a:ln>
                  </p:spPr>
                  <p:txBody>
                    <a:bodyPr/>
                    <a:lstStyle/>
                    <a:p>
                      <a:endParaRPr lang="en-US"/>
                    </a:p>
                  </p:txBody>
                </p:sp>
                <p:sp>
                  <p:nvSpPr>
                    <p:cNvPr id="56" name="Freeform 201"/>
                    <p:cNvSpPr>
                      <a:spLocks/>
                    </p:cNvSpPr>
                    <p:nvPr/>
                  </p:nvSpPr>
                  <p:spPr bwMode="auto">
                    <a:xfrm>
                      <a:off x="910" y="2747"/>
                      <a:ext cx="193" cy="117"/>
                    </a:xfrm>
                    <a:custGeom>
                      <a:avLst/>
                      <a:gdLst>
                        <a:gd name="T0" fmla="*/ 96 w 193"/>
                        <a:gd name="T1" fmla="*/ 117 h 117"/>
                        <a:gd name="T2" fmla="*/ 126 w 193"/>
                        <a:gd name="T3" fmla="*/ 113 h 117"/>
                        <a:gd name="T4" fmla="*/ 154 w 193"/>
                        <a:gd name="T5" fmla="*/ 106 h 117"/>
                        <a:gd name="T6" fmla="*/ 174 w 193"/>
                        <a:gd name="T7" fmla="*/ 97 h 117"/>
                        <a:gd name="T8" fmla="*/ 187 w 193"/>
                        <a:gd name="T9" fmla="*/ 82 h 117"/>
                        <a:gd name="T10" fmla="*/ 193 w 193"/>
                        <a:gd name="T11" fmla="*/ 67 h 117"/>
                        <a:gd name="T12" fmla="*/ 187 w 193"/>
                        <a:gd name="T13" fmla="*/ 49 h 117"/>
                        <a:gd name="T14" fmla="*/ 174 w 193"/>
                        <a:gd name="T15" fmla="*/ 32 h 117"/>
                        <a:gd name="T16" fmla="*/ 154 w 193"/>
                        <a:gd name="T17" fmla="*/ 15 h 117"/>
                        <a:gd name="T18" fmla="*/ 126 w 193"/>
                        <a:gd name="T19" fmla="*/ 4 h 117"/>
                        <a:gd name="T20" fmla="*/ 96 w 193"/>
                        <a:gd name="T21" fmla="*/ 0 h 117"/>
                        <a:gd name="T22" fmla="*/ 66 w 193"/>
                        <a:gd name="T23" fmla="*/ 4 h 117"/>
                        <a:gd name="T24" fmla="*/ 41 w 193"/>
                        <a:gd name="T25" fmla="*/ 15 h 117"/>
                        <a:gd name="T26" fmla="*/ 18 w 193"/>
                        <a:gd name="T27" fmla="*/ 32 h 117"/>
                        <a:gd name="T28" fmla="*/ 5 w 193"/>
                        <a:gd name="T29" fmla="*/ 49 h 117"/>
                        <a:gd name="T30" fmla="*/ 0 w 193"/>
                        <a:gd name="T31" fmla="*/ 67 h 117"/>
                        <a:gd name="T32" fmla="*/ 5 w 193"/>
                        <a:gd name="T33" fmla="*/ 82 h 117"/>
                        <a:gd name="T34" fmla="*/ 18 w 193"/>
                        <a:gd name="T35" fmla="*/ 97 h 117"/>
                        <a:gd name="T36" fmla="*/ 41 w 193"/>
                        <a:gd name="T37" fmla="*/ 106 h 117"/>
                        <a:gd name="T38" fmla="*/ 66 w 193"/>
                        <a:gd name="T39" fmla="*/ 113 h 117"/>
                        <a:gd name="T40" fmla="*/ 96 w 193"/>
                        <a:gd name="T41" fmla="*/ 117 h 1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3"/>
                        <a:gd name="T64" fmla="*/ 0 h 117"/>
                        <a:gd name="T65" fmla="*/ 193 w 193"/>
                        <a:gd name="T66" fmla="*/ 117 h 1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3" h="117">
                          <a:moveTo>
                            <a:pt x="96" y="117"/>
                          </a:moveTo>
                          <a:lnTo>
                            <a:pt x="126" y="113"/>
                          </a:lnTo>
                          <a:lnTo>
                            <a:pt x="154" y="106"/>
                          </a:lnTo>
                          <a:lnTo>
                            <a:pt x="174" y="97"/>
                          </a:lnTo>
                          <a:lnTo>
                            <a:pt x="187" y="82"/>
                          </a:lnTo>
                          <a:lnTo>
                            <a:pt x="193" y="67"/>
                          </a:lnTo>
                          <a:lnTo>
                            <a:pt x="187" y="49"/>
                          </a:lnTo>
                          <a:lnTo>
                            <a:pt x="174" y="32"/>
                          </a:lnTo>
                          <a:lnTo>
                            <a:pt x="154" y="15"/>
                          </a:lnTo>
                          <a:lnTo>
                            <a:pt x="126" y="4"/>
                          </a:lnTo>
                          <a:lnTo>
                            <a:pt x="96" y="0"/>
                          </a:lnTo>
                          <a:lnTo>
                            <a:pt x="66" y="4"/>
                          </a:lnTo>
                          <a:lnTo>
                            <a:pt x="41" y="15"/>
                          </a:lnTo>
                          <a:lnTo>
                            <a:pt x="18" y="32"/>
                          </a:lnTo>
                          <a:lnTo>
                            <a:pt x="5" y="49"/>
                          </a:lnTo>
                          <a:lnTo>
                            <a:pt x="0" y="67"/>
                          </a:lnTo>
                          <a:lnTo>
                            <a:pt x="5" y="82"/>
                          </a:lnTo>
                          <a:lnTo>
                            <a:pt x="18" y="97"/>
                          </a:lnTo>
                          <a:lnTo>
                            <a:pt x="41" y="106"/>
                          </a:lnTo>
                          <a:lnTo>
                            <a:pt x="66" y="113"/>
                          </a:lnTo>
                          <a:lnTo>
                            <a:pt x="96" y="117"/>
                          </a:lnTo>
                          <a:close/>
                        </a:path>
                      </a:pathLst>
                    </a:custGeom>
                    <a:solidFill>
                      <a:srgbClr val="9F9F9F"/>
                    </a:solidFill>
                    <a:ln w="0">
                      <a:solidFill>
                        <a:srgbClr val="9F9F9F"/>
                      </a:solidFill>
                      <a:round/>
                      <a:headEnd/>
                      <a:tailEnd/>
                    </a:ln>
                  </p:spPr>
                  <p:txBody>
                    <a:bodyPr/>
                    <a:lstStyle/>
                    <a:p>
                      <a:endParaRPr lang="en-US"/>
                    </a:p>
                  </p:txBody>
                </p:sp>
                <p:sp>
                  <p:nvSpPr>
                    <p:cNvPr id="57" name="Freeform 202"/>
                    <p:cNvSpPr>
                      <a:spLocks/>
                    </p:cNvSpPr>
                    <p:nvPr/>
                  </p:nvSpPr>
                  <p:spPr bwMode="auto">
                    <a:xfrm>
                      <a:off x="926" y="2749"/>
                      <a:ext cx="162" cy="97"/>
                    </a:xfrm>
                    <a:custGeom>
                      <a:avLst/>
                      <a:gdLst>
                        <a:gd name="T0" fmla="*/ 80 w 162"/>
                        <a:gd name="T1" fmla="*/ 97 h 97"/>
                        <a:gd name="T2" fmla="*/ 106 w 162"/>
                        <a:gd name="T3" fmla="*/ 95 h 97"/>
                        <a:gd name="T4" fmla="*/ 128 w 162"/>
                        <a:gd name="T5" fmla="*/ 89 h 97"/>
                        <a:gd name="T6" fmla="*/ 145 w 162"/>
                        <a:gd name="T7" fmla="*/ 80 h 97"/>
                        <a:gd name="T8" fmla="*/ 158 w 162"/>
                        <a:gd name="T9" fmla="*/ 69 h 97"/>
                        <a:gd name="T10" fmla="*/ 162 w 162"/>
                        <a:gd name="T11" fmla="*/ 56 h 97"/>
                        <a:gd name="T12" fmla="*/ 158 w 162"/>
                        <a:gd name="T13" fmla="*/ 41 h 97"/>
                        <a:gd name="T14" fmla="*/ 145 w 162"/>
                        <a:gd name="T15" fmla="*/ 26 h 97"/>
                        <a:gd name="T16" fmla="*/ 128 w 162"/>
                        <a:gd name="T17" fmla="*/ 13 h 97"/>
                        <a:gd name="T18" fmla="*/ 106 w 162"/>
                        <a:gd name="T19" fmla="*/ 4 h 97"/>
                        <a:gd name="T20" fmla="*/ 80 w 162"/>
                        <a:gd name="T21" fmla="*/ 0 h 97"/>
                        <a:gd name="T22" fmla="*/ 54 w 162"/>
                        <a:gd name="T23" fmla="*/ 4 h 97"/>
                        <a:gd name="T24" fmla="*/ 34 w 162"/>
                        <a:gd name="T25" fmla="*/ 13 h 97"/>
                        <a:gd name="T26" fmla="*/ 15 w 162"/>
                        <a:gd name="T27" fmla="*/ 26 h 97"/>
                        <a:gd name="T28" fmla="*/ 4 w 162"/>
                        <a:gd name="T29" fmla="*/ 41 h 97"/>
                        <a:gd name="T30" fmla="*/ 0 w 162"/>
                        <a:gd name="T31" fmla="*/ 56 h 97"/>
                        <a:gd name="T32" fmla="*/ 4 w 162"/>
                        <a:gd name="T33" fmla="*/ 69 h 97"/>
                        <a:gd name="T34" fmla="*/ 15 w 162"/>
                        <a:gd name="T35" fmla="*/ 80 h 97"/>
                        <a:gd name="T36" fmla="*/ 34 w 162"/>
                        <a:gd name="T37" fmla="*/ 89 h 97"/>
                        <a:gd name="T38" fmla="*/ 54 w 162"/>
                        <a:gd name="T39" fmla="*/ 95 h 97"/>
                        <a:gd name="T40" fmla="*/ 80 w 162"/>
                        <a:gd name="T41" fmla="*/ 97 h 9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2"/>
                        <a:gd name="T64" fmla="*/ 0 h 97"/>
                        <a:gd name="T65" fmla="*/ 162 w 162"/>
                        <a:gd name="T66" fmla="*/ 97 h 9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2" h="97">
                          <a:moveTo>
                            <a:pt x="80" y="97"/>
                          </a:moveTo>
                          <a:lnTo>
                            <a:pt x="106" y="95"/>
                          </a:lnTo>
                          <a:lnTo>
                            <a:pt x="128" y="89"/>
                          </a:lnTo>
                          <a:lnTo>
                            <a:pt x="145" y="80"/>
                          </a:lnTo>
                          <a:lnTo>
                            <a:pt x="158" y="69"/>
                          </a:lnTo>
                          <a:lnTo>
                            <a:pt x="162" y="56"/>
                          </a:lnTo>
                          <a:lnTo>
                            <a:pt x="158" y="41"/>
                          </a:lnTo>
                          <a:lnTo>
                            <a:pt x="145" y="26"/>
                          </a:lnTo>
                          <a:lnTo>
                            <a:pt x="128" y="13"/>
                          </a:lnTo>
                          <a:lnTo>
                            <a:pt x="106" y="4"/>
                          </a:lnTo>
                          <a:lnTo>
                            <a:pt x="80" y="0"/>
                          </a:lnTo>
                          <a:lnTo>
                            <a:pt x="54" y="4"/>
                          </a:lnTo>
                          <a:lnTo>
                            <a:pt x="34" y="13"/>
                          </a:lnTo>
                          <a:lnTo>
                            <a:pt x="15" y="26"/>
                          </a:lnTo>
                          <a:lnTo>
                            <a:pt x="4" y="41"/>
                          </a:lnTo>
                          <a:lnTo>
                            <a:pt x="0" y="56"/>
                          </a:lnTo>
                          <a:lnTo>
                            <a:pt x="4" y="69"/>
                          </a:lnTo>
                          <a:lnTo>
                            <a:pt x="15" y="80"/>
                          </a:lnTo>
                          <a:lnTo>
                            <a:pt x="34" y="89"/>
                          </a:lnTo>
                          <a:lnTo>
                            <a:pt x="54" y="95"/>
                          </a:lnTo>
                          <a:lnTo>
                            <a:pt x="80" y="97"/>
                          </a:lnTo>
                          <a:close/>
                        </a:path>
                      </a:pathLst>
                    </a:custGeom>
                    <a:solidFill>
                      <a:srgbClr val="B7B7B7"/>
                    </a:solidFill>
                    <a:ln w="0">
                      <a:solidFill>
                        <a:srgbClr val="B7B7B7"/>
                      </a:solidFill>
                      <a:round/>
                      <a:headEnd/>
                      <a:tailEnd/>
                    </a:ln>
                  </p:spPr>
                  <p:txBody>
                    <a:bodyPr/>
                    <a:lstStyle/>
                    <a:p>
                      <a:endParaRPr lang="en-US"/>
                    </a:p>
                  </p:txBody>
                </p:sp>
                <p:sp>
                  <p:nvSpPr>
                    <p:cNvPr id="58" name="Freeform 203"/>
                    <p:cNvSpPr>
                      <a:spLocks/>
                    </p:cNvSpPr>
                    <p:nvPr/>
                  </p:nvSpPr>
                  <p:spPr bwMode="auto">
                    <a:xfrm>
                      <a:off x="941" y="2751"/>
                      <a:ext cx="132" cy="78"/>
                    </a:xfrm>
                    <a:custGeom>
                      <a:avLst/>
                      <a:gdLst>
                        <a:gd name="T0" fmla="*/ 65 w 132"/>
                        <a:gd name="T1" fmla="*/ 78 h 78"/>
                        <a:gd name="T2" fmla="*/ 91 w 132"/>
                        <a:gd name="T3" fmla="*/ 76 h 78"/>
                        <a:gd name="T4" fmla="*/ 111 w 132"/>
                        <a:gd name="T5" fmla="*/ 69 h 78"/>
                        <a:gd name="T6" fmla="*/ 126 w 132"/>
                        <a:gd name="T7" fmla="*/ 58 h 78"/>
                        <a:gd name="T8" fmla="*/ 132 w 132"/>
                        <a:gd name="T9" fmla="*/ 45 h 78"/>
                        <a:gd name="T10" fmla="*/ 126 w 132"/>
                        <a:gd name="T11" fmla="*/ 30 h 78"/>
                        <a:gd name="T12" fmla="*/ 111 w 132"/>
                        <a:gd name="T13" fmla="*/ 15 h 78"/>
                        <a:gd name="T14" fmla="*/ 91 w 132"/>
                        <a:gd name="T15" fmla="*/ 4 h 78"/>
                        <a:gd name="T16" fmla="*/ 65 w 132"/>
                        <a:gd name="T17" fmla="*/ 0 h 78"/>
                        <a:gd name="T18" fmla="*/ 41 w 132"/>
                        <a:gd name="T19" fmla="*/ 4 h 78"/>
                        <a:gd name="T20" fmla="*/ 19 w 132"/>
                        <a:gd name="T21" fmla="*/ 15 h 78"/>
                        <a:gd name="T22" fmla="*/ 6 w 132"/>
                        <a:gd name="T23" fmla="*/ 30 h 78"/>
                        <a:gd name="T24" fmla="*/ 0 w 132"/>
                        <a:gd name="T25" fmla="*/ 45 h 78"/>
                        <a:gd name="T26" fmla="*/ 6 w 132"/>
                        <a:gd name="T27" fmla="*/ 58 h 78"/>
                        <a:gd name="T28" fmla="*/ 19 w 132"/>
                        <a:gd name="T29" fmla="*/ 69 h 78"/>
                        <a:gd name="T30" fmla="*/ 41 w 132"/>
                        <a:gd name="T31" fmla="*/ 76 h 78"/>
                        <a:gd name="T32" fmla="*/ 65 w 132"/>
                        <a:gd name="T33" fmla="*/ 78 h 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2"/>
                        <a:gd name="T52" fmla="*/ 0 h 78"/>
                        <a:gd name="T53" fmla="*/ 132 w 132"/>
                        <a:gd name="T54" fmla="*/ 78 h 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2" h="78">
                          <a:moveTo>
                            <a:pt x="65" y="78"/>
                          </a:moveTo>
                          <a:lnTo>
                            <a:pt x="91" y="76"/>
                          </a:lnTo>
                          <a:lnTo>
                            <a:pt x="111" y="69"/>
                          </a:lnTo>
                          <a:lnTo>
                            <a:pt x="126" y="58"/>
                          </a:lnTo>
                          <a:lnTo>
                            <a:pt x="132" y="45"/>
                          </a:lnTo>
                          <a:lnTo>
                            <a:pt x="126" y="30"/>
                          </a:lnTo>
                          <a:lnTo>
                            <a:pt x="111" y="15"/>
                          </a:lnTo>
                          <a:lnTo>
                            <a:pt x="91" y="4"/>
                          </a:lnTo>
                          <a:lnTo>
                            <a:pt x="65" y="0"/>
                          </a:lnTo>
                          <a:lnTo>
                            <a:pt x="41" y="4"/>
                          </a:lnTo>
                          <a:lnTo>
                            <a:pt x="19" y="15"/>
                          </a:lnTo>
                          <a:lnTo>
                            <a:pt x="6" y="30"/>
                          </a:lnTo>
                          <a:lnTo>
                            <a:pt x="0" y="45"/>
                          </a:lnTo>
                          <a:lnTo>
                            <a:pt x="6" y="58"/>
                          </a:lnTo>
                          <a:lnTo>
                            <a:pt x="19" y="69"/>
                          </a:lnTo>
                          <a:lnTo>
                            <a:pt x="41" y="76"/>
                          </a:lnTo>
                          <a:lnTo>
                            <a:pt x="65" y="78"/>
                          </a:lnTo>
                          <a:close/>
                        </a:path>
                      </a:pathLst>
                    </a:custGeom>
                    <a:solidFill>
                      <a:srgbClr val="CFCFCF"/>
                    </a:solidFill>
                    <a:ln w="0">
                      <a:solidFill>
                        <a:srgbClr val="CFCFCF"/>
                      </a:solidFill>
                      <a:round/>
                      <a:headEnd/>
                      <a:tailEnd/>
                    </a:ln>
                  </p:spPr>
                  <p:txBody>
                    <a:bodyPr/>
                    <a:lstStyle/>
                    <a:p>
                      <a:endParaRPr lang="en-US"/>
                    </a:p>
                  </p:txBody>
                </p:sp>
                <p:sp>
                  <p:nvSpPr>
                    <p:cNvPr id="59" name="Freeform 204"/>
                    <p:cNvSpPr>
                      <a:spLocks/>
                    </p:cNvSpPr>
                    <p:nvPr/>
                  </p:nvSpPr>
                  <p:spPr bwMode="auto">
                    <a:xfrm>
                      <a:off x="956" y="2751"/>
                      <a:ext cx="100" cy="61"/>
                    </a:xfrm>
                    <a:custGeom>
                      <a:avLst/>
                      <a:gdLst>
                        <a:gd name="T0" fmla="*/ 50 w 100"/>
                        <a:gd name="T1" fmla="*/ 61 h 61"/>
                        <a:gd name="T2" fmla="*/ 71 w 100"/>
                        <a:gd name="T3" fmla="*/ 59 h 61"/>
                        <a:gd name="T4" fmla="*/ 87 w 100"/>
                        <a:gd name="T5" fmla="*/ 54 h 61"/>
                        <a:gd name="T6" fmla="*/ 96 w 100"/>
                        <a:gd name="T7" fmla="*/ 45 h 61"/>
                        <a:gd name="T8" fmla="*/ 100 w 100"/>
                        <a:gd name="T9" fmla="*/ 35 h 61"/>
                        <a:gd name="T10" fmla="*/ 96 w 100"/>
                        <a:gd name="T11" fmla="*/ 24 h 61"/>
                        <a:gd name="T12" fmla="*/ 87 w 100"/>
                        <a:gd name="T13" fmla="*/ 13 h 61"/>
                        <a:gd name="T14" fmla="*/ 71 w 100"/>
                        <a:gd name="T15" fmla="*/ 4 h 61"/>
                        <a:gd name="T16" fmla="*/ 50 w 100"/>
                        <a:gd name="T17" fmla="*/ 0 h 61"/>
                        <a:gd name="T18" fmla="*/ 32 w 100"/>
                        <a:gd name="T19" fmla="*/ 4 h 61"/>
                        <a:gd name="T20" fmla="*/ 15 w 100"/>
                        <a:gd name="T21" fmla="*/ 13 h 61"/>
                        <a:gd name="T22" fmla="*/ 6 w 100"/>
                        <a:gd name="T23" fmla="*/ 24 h 61"/>
                        <a:gd name="T24" fmla="*/ 0 w 100"/>
                        <a:gd name="T25" fmla="*/ 35 h 61"/>
                        <a:gd name="T26" fmla="*/ 6 w 100"/>
                        <a:gd name="T27" fmla="*/ 45 h 61"/>
                        <a:gd name="T28" fmla="*/ 15 w 100"/>
                        <a:gd name="T29" fmla="*/ 54 h 61"/>
                        <a:gd name="T30" fmla="*/ 32 w 100"/>
                        <a:gd name="T31" fmla="*/ 59 h 61"/>
                        <a:gd name="T32" fmla="*/ 50 w 100"/>
                        <a:gd name="T33" fmla="*/ 61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
                        <a:gd name="T52" fmla="*/ 0 h 61"/>
                        <a:gd name="T53" fmla="*/ 100 w 100"/>
                        <a:gd name="T54" fmla="*/ 61 h 6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 h="61">
                          <a:moveTo>
                            <a:pt x="50" y="61"/>
                          </a:moveTo>
                          <a:lnTo>
                            <a:pt x="71" y="59"/>
                          </a:lnTo>
                          <a:lnTo>
                            <a:pt x="87" y="54"/>
                          </a:lnTo>
                          <a:lnTo>
                            <a:pt x="96" y="45"/>
                          </a:lnTo>
                          <a:lnTo>
                            <a:pt x="100" y="35"/>
                          </a:lnTo>
                          <a:lnTo>
                            <a:pt x="96" y="24"/>
                          </a:lnTo>
                          <a:lnTo>
                            <a:pt x="87" y="13"/>
                          </a:lnTo>
                          <a:lnTo>
                            <a:pt x="71" y="4"/>
                          </a:lnTo>
                          <a:lnTo>
                            <a:pt x="50" y="0"/>
                          </a:lnTo>
                          <a:lnTo>
                            <a:pt x="32" y="4"/>
                          </a:lnTo>
                          <a:lnTo>
                            <a:pt x="15" y="13"/>
                          </a:lnTo>
                          <a:lnTo>
                            <a:pt x="6" y="24"/>
                          </a:lnTo>
                          <a:lnTo>
                            <a:pt x="0" y="35"/>
                          </a:lnTo>
                          <a:lnTo>
                            <a:pt x="6" y="45"/>
                          </a:lnTo>
                          <a:lnTo>
                            <a:pt x="15" y="54"/>
                          </a:lnTo>
                          <a:lnTo>
                            <a:pt x="32" y="59"/>
                          </a:lnTo>
                          <a:lnTo>
                            <a:pt x="50" y="61"/>
                          </a:lnTo>
                          <a:close/>
                        </a:path>
                      </a:pathLst>
                    </a:custGeom>
                    <a:solidFill>
                      <a:srgbClr val="E7E7E7"/>
                    </a:solidFill>
                    <a:ln w="0">
                      <a:solidFill>
                        <a:srgbClr val="E7E7E7"/>
                      </a:solidFill>
                      <a:round/>
                      <a:headEnd/>
                      <a:tailEnd/>
                    </a:ln>
                  </p:spPr>
                  <p:txBody>
                    <a:bodyPr/>
                    <a:lstStyle/>
                    <a:p>
                      <a:endParaRPr lang="en-US"/>
                    </a:p>
                  </p:txBody>
                </p:sp>
                <p:sp>
                  <p:nvSpPr>
                    <p:cNvPr id="60" name="Freeform 205"/>
                    <p:cNvSpPr>
                      <a:spLocks/>
                    </p:cNvSpPr>
                    <p:nvPr/>
                  </p:nvSpPr>
                  <p:spPr bwMode="auto">
                    <a:xfrm>
                      <a:off x="1167" y="3025"/>
                      <a:ext cx="219" cy="134"/>
                    </a:xfrm>
                    <a:custGeom>
                      <a:avLst/>
                      <a:gdLst>
                        <a:gd name="T0" fmla="*/ 110 w 219"/>
                        <a:gd name="T1" fmla="*/ 134 h 134"/>
                        <a:gd name="T2" fmla="*/ 145 w 219"/>
                        <a:gd name="T3" fmla="*/ 130 h 134"/>
                        <a:gd name="T4" fmla="*/ 175 w 219"/>
                        <a:gd name="T5" fmla="*/ 123 h 134"/>
                        <a:gd name="T6" fmla="*/ 199 w 219"/>
                        <a:gd name="T7" fmla="*/ 110 h 134"/>
                        <a:gd name="T8" fmla="*/ 214 w 219"/>
                        <a:gd name="T9" fmla="*/ 95 h 134"/>
                        <a:gd name="T10" fmla="*/ 219 w 219"/>
                        <a:gd name="T11" fmla="*/ 76 h 134"/>
                        <a:gd name="T12" fmla="*/ 214 w 219"/>
                        <a:gd name="T13" fmla="*/ 56 h 134"/>
                        <a:gd name="T14" fmla="*/ 199 w 219"/>
                        <a:gd name="T15" fmla="*/ 36 h 134"/>
                        <a:gd name="T16" fmla="*/ 175 w 219"/>
                        <a:gd name="T17" fmla="*/ 19 h 134"/>
                        <a:gd name="T18" fmla="*/ 145 w 219"/>
                        <a:gd name="T19" fmla="*/ 6 h 134"/>
                        <a:gd name="T20" fmla="*/ 110 w 219"/>
                        <a:gd name="T21" fmla="*/ 0 h 134"/>
                        <a:gd name="T22" fmla="*/ 75 w 219"/>
                        <a:gd name="T23" fmla="*/ 6 h 134"/>
                        <a:gd name="T24" fmla="*/ 45 w 219"/>
                        <a:gd name="T25" fmla="*/ 19 h 134"/>
                        <a:gd name="T26" fmla="*/ 21 w 219"/>
                        <a:gd name="T27" fmla="*/ 36 h 134"/>
                        <a:gd name="T28" fmla="*/ 6 w 219"/>
                        <a:gd name="T29" fmla="*/ 56 h 134"/>
                        <a:gd name="T30" fmla="*/ 0 w 219"/>
                        <a:gd name="T31" fmla="*/ 76 h 134"/>
                        <a:gd name="T32" fmla="*/ 6 w 219"/>
                        <a:gd name="T33" fmla="*/ 95 h 134"/>
                        <a:gd name="T34" fmla="*/ 21 w 219"/>
                        <a:gd name="T35" fmla="*/ 110 h 134"/>
                        <a:gd name="T36" fmla="*/ 45 w 219"/>
                        <a:gd name="T37" fmla="*/ 123 h 134"/>
                        <a:gd name="T38" fmla="*/ 75 w 219"/>
                        <a:gd name="T39" fmla="*/ 130 h 134"/>
                        <a:gd name="T40" fmla="*/ 110 w 219"/>
                        <a:gd name="T41" fmla="*/ 134 h 1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9"/>
                        <a:gd name="T64" fmla="*/ 0 h 134"/>
                        <a:gd name="T65" fmla="*/ 219 w 219"/>
                        <a:gd name="T66" fmla="*/ 134 h 1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9" h="134">
                          <a:moveTo>
                            <a:pt x="110" y="134"/>
                          </a:moveTo>
                          <a:lnTo>
                            <a:pt x="145" y="130"/>
                          </a:lnTo>
                          <a:lnTo>
                            <a:pt x="175" y="123"/>
                          </a:lnTo>
                          <a:lnTo>
                            <a:pt x="199" y="110"/>
                          </a:lnTo>
                          <a:lnTo>
                            <a:pt x="214" y="95"/>
                          </a:lnTo>
                          <a:lnTo>
                            <a:pt x="219" y="76"/>
                          </a:lnTo>
                          <a:lnTo>
                            <a:pt x="214" y="56"/>
                          </a:lnTo>
                          <a:lnTo>
                            <a:pt x="199" y="36"/>
                          </a:lnTo>
                          <a:lnTo>
                            <a:pt x="175" y="19"/>
                          </a:lnTo>
                          <a:lnTo>
                            <a:pt x="145" y="6"/>
                          </a:lnTo>
                          <a:lnTo>
                            <a:pt x="110" y="0"/>
                          </a:lnTo>
                          <a:lnTo>
                            <a:pt x="75" y="6"/>
                          </a:lnTo>
                          <a:lnTo>
                            <a:pt x="45" y="19"/>
                          </a:lnTo>
                          <a:lnTo>
                            <a:pt x="21" y="36"/>
                          </a:lnTo>
                          <a:lnTo>
                            <a:pt x="6" y="56"/>
                          </a:lnTo>
                          <a:lnTo>
                            <a:pt x="0" y="76"/>
                          </a:lnTo>
                          <a:lnTo>
                            <a:pt x="6" y="95"/>
                          </a:lnTo>
                          <a:lnTo>
                            <a:pt x="21" y="110"/>
                          </a:lnTo>
                          <a:lnTo>
                            <a:pt x="45" y="123"/>
                          </a:lnTo>
                          <a:lnTo>
                            <a:pt x="75" y="130"/>
                          </a:lnTo>
                          <a:lnTo>
                            <a:pt x="110" y="134"/>
                          </a:lnTo>
                          <a:close/>
                        </a:path>
                      </a:pathLst>
                    </a:custGeom>
                    <a:solidFill>
                      <a:srgbClr val="404040"/>
                    </a:solidFill>
                    <a:ln w="0">
                      <a:solidFill>
                        <a:srgbClr val="404040"/>
                      </a:solidFill>
                      <a:round/>
                      <a:headEnd/>
                      <a:tailEnd/>
                    </a:ln>
                  </p:spPr>
                  <p:txBody>
                    <a:bodyPr/>
                    <a:lstStyle/>
                    <a:p>
                      <a:endParaRPr lang="en-US"/>
                    </a:p>
                  </p:txBody>
                </p:sp>
                <p:sp>
                  <p:nvSpPr>
                    <p:cNvPr id="61" name="Freeform 206"/>
                    <p:cNvSpPr>
                      <a:spLocks/>
                    </p:cNvSpPr>
                    <p:nvPr/>
                  </p:nvSpPr>
                  <p:spPr bwMode="auto">
                    <a:xfrm>
                      <a:off x="1117" y="3114"/>
                      <a:ext cx="269" cy="247"/>
                    </a:xfrm>
                    <a:custGeom>
                      <a:avLst/>
                      <a:gdLst>
                        <a:gd name="T0" fmla="*/ 119 w 269"/>
                        <a:gd name="T1" fmla="*/ 247 h 247"/>
                        <a:gd name="T2" fmla="*/ 88 w 269"/>
                        <a:gd name="T3" fmla="*/ 243 h 247"/>
                        <a:gd name="T4" fmla="*/ 62 w 269"/>
                        <a:gd name="T5" fmla="*/ 236 h 247"/>
                        <a:gd name="T6" fmla="*/ 41 w 269"/>
                        <a:gd name="T7" fmla="*/ 225 h 247"/>
                        <a:gd name="T8" fmla="*/ 26 w 269"/>
                        <a:gd name="T9" fmla="*/ 212 h 247"/>
                        <a:gd name="T10" fmla="*/ 15 w 269"/>
                        <a:gd name="T11" fmla="*/ 199 h 247"/>
                        <a:gd name="T12" fmla="*/ 8 w 269"/>
                        <a:gd name="T13" fmla="*/ 188 h 247"/>
                        <a:gd name="T14" fmla="*/ 2 w 269"/>
                        <a:gd name="T15" fmla="*/ 178 h 247"/>
                        <a:gd name="T16" fmla="*/ 0 w 269"/>
                        <a:gd name="T17" fmla="*/ 171 h 247"/>
                        <a:gd name="T18" fmla="*/ 0 w 269"/>
                        <a:gd name="T19" fmla="*/ 167 h 247"/>
                        <a:gd name="T20" fmla="*/ 0 w 269"/>
                        <a:gd name="T21" fmla="*/ 0 h 247"/>
                        <a:gd name="T22" fmla="*/ 269 w 269"/>
                        <a:gd name="T23" fmla="*/ 2 h 247"/>
                        <a:gd name="T24" fmla="*/ 269 w 269"/>
                        <a:gd name="T25" fmla="*/ 165 h 247"/>
                        <a:gd name="T26" fmla="*/ 262 w 269"/>
                        <a:gd name="T27" fmla="*/ 180 h 247"/>
                        <a:gd name="T28" fmla="*/ 254 w 269"/>
                        <a:gd name="T29" fmla="*/ 195 h 247"/>
                        <a:gd name="T30" fmla="*/ 249 w 269"/>
                        <a:gd name="T31" fmla="*/ 206 h 247"/>
                        <a:gd name="T32" fmla="*/ 245 w 269"/>
                        <a:gd name="T33" fmla="*/ 210 h 247"/>
                        <a:gd name="T34" fmla="*/ 230 w 269"/>
                        <a:gd name="T35" fmla="*/ 223 h 247"/>
                        <a:gd name="T36" fmla="*/ 208 w 269"/>
                        <a:gd name="T37" fmla="*/ 232 h 247"/>
                        <a:gd name="T38" fmla="*/ 184 w 269"/>
                        <a:gd name="T39" fmla="*/ 240 h 247"/>
                        <a:gd name="T40" fmla="*/ 160 w 269"/>
                        <a:gd name="T41" fmla="*/ 243 h 247"/>
                        <a:gd name="T42" fmla="*/ 139 w 269"/>
                        <a:gd name="T43" fmla="*/ 247 h 247"/>
                        <a:gd name="T44" fmla="*/ 125 w 269"/>
                        <a:gd name="T45" fmla="*/ 247 h 247"/>
                        <a:gd name="T46" fmla="*/ 119 w 269"/>
                        <a:gd name="T47" fmla="*/ 247 h 2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9"/>
                        <a:gd name="T73" fmla="*/ 0 h 247"/>
                        <a:gd name="T74" fmla="*/ 269 w 269"/>
                        <a:gd name="T75" fmla="*/ 247 h 2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9" h="247">
                          <a:moveTo>
                            <a:pt x="119" y="247"/>
                          </a:moveTo>
                          <a:lnTo>
                            <a:pt x="88" y="243"/>
                          </a:lnTo>
                          <a:lnTo>
                            <a:pt x="62" y="236"/>
                          </a:lnTo>
                          <a:lnTo>
                            <a:pt x="41" y="225"/>
                          </a:lnTo>
                          <a:lnTo>
                            <a:pt x="26" y="212"/>
                          </a:lnTo>
                          <a:lnTo>
                            <a:pt x="15" y="199"/>
                          </a:lnTo>
                          <a:lnTo>
                            <a:pt x="8" y="188"/>
                          </a:lnTo>
                          <a:lnTo>
                            <a:pt x="2" y="178"/>
                          </a:lnTo>
                          <a:lnTo>
                            <a:pt x="0" y="171"/>
                          </a:lnTo>
                          <a:lnTo>
                            <a:pt x="0" y="167"/>
                          </a:lnTo>
                          <a:lnTo>
                            <a:pt x="0" y="0"/>
                          </a:lnTo>
                          <a:lnTo>
                            <a:pt x="269" y="2"/>
                          </a:lnTo>
                          <a:lnTo>
                            <a:pt x="269" y="165"/>
                          </a:lnTo>
                          <a:lnTo>
                            <a:pt x="262" y="180"/>
                          </a:lnTo>
                          <a:lnTo>
                            <a:pt x="254" y="195"/>
                          </a:lnTo>
                          <a:lnTo>
                            <a:pt x="249" y="206"/>
                          </a:lnTo>
                          <a:lnTo>
                            <a:pt x="245" y="210"/>
                          </a:lnTo>
                          <a:lnTo>
                            <a:pt x="230" y="223"/>
                          </a:lnTo>
                          <a:lnTo>
                            <a:pt x="208" y="232"/>
                          </a:lnTo>
                          <a:lnTo>
                            <a:pt x="184" y="240"/>
                          </a:lnTo>
                          <a:lnTo>
                            <a:pt x="160" y="243"/>
                          </a:lnTo>
                          <a:lnTo>
                            <a:pt x="139" y="247"/>
                          </a:lnTo>
                          <a:lnTo>
                            <a:pt x="125" y="247"/>
                          </a:lnTo>
                          <a:lnTo>
                            <a:pt x="119" y="247"/>
                          </a:lnTo>
                          <a:close/>
                        </a:path>
                      </a:pathLst>
                    </a:custGeom>
                    <a:solidFill>
                      <a:srgbClr val="000000"/>
                    </a:solidFill>
                    <a:ln w="0">
                      <a:solidFill>
                        <a:srgbClr val="000000"/>
                      </a:solidFill>
                      <a:round/>
                      <a:headEnd/>
                      <a:tailEnd/>
                    </a:ln>
                  </p:spPr>
                  <p:txBody>
                    <a:bodyPr/>
                    <a:lstStyle/>
                    <a:p>
                      <a:endParaRPr lang="en-US"/>
                    </a:p>
                  </p:txBody>
                </p:sp>
                <p:sp>
                  <p:nvSpPr>
                    <p:cNvPr id="62" name="Freeform 207"/>
                    <p:cNvSpPr>
                      <a:spLocks/>
                    </p:cNvSpPr>
                    <p:nvPr/>
                  </p:nvSpPr>
                  <p:spPr bwMode="auto">
                    <a:xfrm>
                      <a:off x="1117" y="3114"/>
                      <a:ext cx="269" cy="247"/>
                    </a:xfrm>
                    <a:custGeom>
                      <a:avLst/>
                      <a:gdLst>
                        <a:gd name="T0" fmla="*/ 119 w 269"/>
                        <a:gd name="T1" fmla="*/ 247 h 247"/>
                        <a:gd name="T2" fmla="*/ 88 w 269"/>
                        <a:gd name="T3" fmla="*/ 243 h 247"/>
                        <a:gd name="T4" fmla="*/ 62 w 269"/>
                        <a:gd name="T5" fmla="*/ 236 h 247"/>
                        <a:gd name="T6" fmla="*/ 41 w 269"/>
                        <a:gd name="T7" fmla="*/ 225 h 247"/>
                        <a:gd name="T8" fmla="*/ 26 w 269"/>
                        <a:gd name="T9" fmla="*/ 212 h 247"/>
                        <a:gd name="T10" fmla="*/ 15 w 269"/>
                        <a:gd name="T11" fmla="*/ 199 h 247"/>
                        <a:gd name="T12" fmla="*/ 8 w 269"/>
                        <a:gd name="T13" fmla="*/ 188 h 247"/>
                        <a:gd name="T14" fmla="*/ 2 w 269"/>
                        <a:gd name="T15" fmla="*/ 178 h 247"/>
                        <a:gd name="T16" fmla="*/ 0 w 269"/>
                        <a:gd name="T17" fmla="*/ 171 h 247"/>
                        <a:gd name="T18" fmla="*/ 0 w 269"/>
                        <a:gd name="T19" fmla="*/ 167 h 247"/>
                        <a:gd name="T20" fmla="*/ 0 w 269"/>
                        <a:gd name="T21" fmla="*/ 0 h 247"/>
                        <a:gd name="T22" fmla="*/ 269 w 269"/>
                        <a:gd name="T23" fmla="*/ 2 h 247"/>
                        <a:gd name="T24" fmla="*/ 269 w 269"/>
                        <a:gd name="T25" fmla="*/ 165 h 247"/>
                        <a:gd name="T26" fmla="*/ 262 w 269"/>
                        <a:gd name="T27" fmla="*/ 180 h 247"/>
                        <a:gd name="T28" fmla="*/ 254 w 269"/>
                        <a:gd name="T29" fmla="*/ 195 h 247"/>
                        <a:gd name="T30" fmla="*/ 249 w 269"/>
                        <a:gd name="T31" fmla="*/ 206 h 247"/>
                        <a:gd name="T32" fmla="*/ 245 w 269"/>
                        <a:gd name="T33" fmla="*/ 210 h 247"/>
                        <a:gd name="T34" fmla="*/ 230 w 269"/>
                        <a:gd name="T35" fmla="*/ 223 h 247"/>
                        <a:gd name="T36" fmla="*/ 208 w 269"/>
                        <a:gd name="T37" fmla="*/ 232 h 247"/>
                        <a:gd name="T38" fmla="*/ 184 w 269"/>
                        <a:gd name="T39" fmla="*/ 240 h 247"/>
                        <a:gd name="T40" fmla="*/ 160 w 269"/>
                        <a:gd name="T41" fmla="*/ 243 h 247"/>
                        <a:gd name="T42" fmla="*/ 139 w 269"/>
                        <a:gd name="T43" fmla="*/ 247 h 247"/>
                        <a:gd name="T44" fmla="*/ 125 w 269"/>
                        <a:gd name="T45" fmla="*/ 247 h 247"/>
                        <a:gd name="T46" fmla="*/ 119 w 269"/>
                        <a:gd name="T47" fmla="*/ 247 h 2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9"/>
                        <a:gd name="T73" fmla="*/ 0 h 247"/>
                        <a:gd name="T74" fmla="*/ 269 w 269"/>
                        <a:gd name="T75" fmla="*/ 247 h 2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9" h="247">
                          <a:moveTo>
                            <a:pt x="119" y="247"/>
                          </a:moveTo>
                          <a:lnTo>
                            <a:pt x="88" y="243"/>
                          </a:lnTo>
                          <a:lnTo>
                            <a:pt x="62" y="236"/>
                          </a:lnTo>
                          <a:lnTo>
                            <a:pt x="41" y="225"/>
                          </a:lnTo>
                          <a:lnTo>
                            <a:pt x="26" y="212"/>
                          </a:lnTo>
                          <a:lnTo>
                            <a:pt x="15" y="199"/>
                          </a:lnTo>
                          <a:lnTo>
                            <a:pt x="8" y="188"/>
                          </a:lnTo>
                          <a:lnTo>
                            <a:pt x="2" y="178"/>
                          </a:lnTo>
                          <a:lnTo>
                            <a:pt x="0" y="171"/>
                          </a:lnTo>
                          <a:lnTo>
                            <a:pt x="0" y="167"/>
                          </a:lnTo>
                          <a:lnTo>
                            <a:pt x="0" y="0"/>
                          </a:lnTo>
                          <a:lnTo>
                            <a:pt x="269" y="2"/>
                          </a:lnTo>
                          <a:lnTo>
                            <a:pt x="269" y="165"/>
                          </a:lnTo>
                          <a:lnTo>
                            <a:pt x="262" y="180"/>
                          </a:lnTo>
                          <a:lnTo>
                            <a:pt x="254" y="195"/>
                          </a:lnTo>
                          <a:lnTo>
                            <a:pt x="249" y="206"/>
                          </a:lnTo>
                          <a:lnTo>
                            <a:pt x="245" y="210"/>
                          </a:lnTo>
                          <a:lnTo>
                            <a:pt x="230" y="223"/>
                          </a:lnTo>
                          <a:lnTo>
                            <a:pt x="208" y="232"/>
                          </a:lnTo>
                          <a:lnTo>
                            <a:pt x="184" y="240"/>
                          </a:lnTo>
                          <a:lnTo>
                            <a:pt x="160" y="243"/>
                          </a:lnTo>
                          <a:lnTo>
                            <a:pt x="139" y="247"/>
                          </a:lnTo>
                          <a:lnTo>
                            <a:pt x="125" y="247"/>
                          </a:lnTo>
                          <a:lnTo>
                            <a:pt x="119" y="247"/>
                          </a:lnTo>
                        </a:path>
                      </a:pathLst>
                    </a:custGeom>
                    <a:noFill/>
                    <a:ln w="635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63" name="Freeform 208"/>
                    <p:cNvSpPr>
                      <a:spLocks/>
                    </p:cNvSpPr>
                    <p:nvPr/>
                  </p:nvSpPr>
                  <p:spPr bwMode="auto">
                    <a:xfrm>
                      <a:off x="1132" y="3114"/>
                      <a:ext cx="243" cy="247"/>
                    </a:xfrm>
                    <a:custGeom>
                      <a:avLst/>
                      <a:gdLst>
                        <a:gd name="T0" fmla="*/ 110 w 243"/>
                        <a:gd name="T1" fmla="*/ 247 h 247"/>
                        <a:gd name="T2" fmla="*/ 78 w 243"/>
                        <a:gd name="T3" fmla="*/ 242 h 247"/>
                        <a:gd name="T4" fmla="*/ 52 w 243"/>
                        <a:gd name="T5" fmla="*/ 234 h 247"/>
                        <a:gd name="T6" fmla="*/ 34 w 243"/>
                        <a:gd name="T7" fmla="*/ 223 h 247"/>
                        <a:gd name="T8" fmla="*/ 19 w 243"/>
                        <a:gd name="T9" fmla="*/ 210 h 247"/>
                        <a:gd name="T10" fmla="*/ 10 w 243"/>
                        <a:gd name="T11" fmla="*/ 197 h 247"/>
                        <a:gd name="T12" fmla="*/ 4 w 243"/>
                        <a:gd name="T13" fmla="*/ 188 h 247"/>
                        <a:gd name="T14" fmla="*/ 2 w 243"/>
                        <a:gd name="T15" fmla="*/ 180 h 247"/>
                        <a:gd name="T16" fmla="*/ 0 w 243"/>
                        <a:gd name="T17" fmla="*/ 177 h 247"/>
                        <a:gd name="T18" fmla="*/ 0 w 243"/>
                        <a:gd name="T19" fmla="*/ 0 h 247"/>
                        <a:gd name="T20" fmla="*/ 243 w 243"/>
                        <a:gd name="T21" fmla="*/ 2 h 247"/>
                        <a:gd name="T22" fmla="*/ 243 w 243"/>
                        <a:gd name="T23" fmla="*/ 158 h 247"/>
                        <a:gd name="T24" fmla="*/ 238 w 243"/>
                        <a:gd name="T25" fmla="*/ 173 h 247"/>
                        <a:gd name="T26" fmla="*/ 230 w 243"/>
                        <a:gd name="T27" fmla="*/ 188 h 247"/>
                        <a:gd name="T28" fmla="*/ 225 w 243"/>
                        <a:gd name="T29" fmla="*/ 197 h 247"/>
                        <a:gd name="T30" fmla="*/ 223 w 243"/>
                        <a:gd name="T31" fmla="*/ 201 h 247"/>
                        <a:gd name="T32" fmla="*/ 208 w 243"/>
                        <a:gd name="T33" fmla="*/ 214 h 247"/>
                        <a:gd name="T34" fmla="*/ 189 w 243"/>
                        <a:gd name="T35" fmla="*/ 225 h 247"/>
                        <a:gd name="T36" fmla="*/ 167 w 243"/>
                        <a:gd name="T37" fmla="*/ 232 h 247"/>
                        <a:gd name="T38" fmla="*/ 147 w 243"/>
                        <a:gd name="T39" fmla="*/ 240 h 247"/>
                        <a:gd name="T40" fmla="*/ 128 w 243"/>
                        <a:gd name="T41" fmla="*/ 243 h 247"/>
                        <a:gd name="T42" fmla="*/ 115 w 243"/>
                        <a:gd name="T43" fmla="*/ 245 h 247"/>
                        <a:gd name="T44" fmla="*/ 110 w 243"/>
                        <a:gd name="T45" fmla="*/ 247 h 24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3"/>
                        <a:gd name="T70" fmla="*/ 0 h 247"/>
                        <a:gd name="T71" fmla="*/ 243 w 243"/>
                        <a:gd name="T72" fmla="*/ 247 h 24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3" h="247">
                          <a:moveTo>
                            <a:pt x="110" y="247"/>
                          </a:moveTo>
                          <a:lnTo>
                            <a:pt x="78" y="242"/>
                          </a:lnTo>
                          <a:lnTo>
                            <a:pt x="52" y="234"/>
                          </a:lnTo>
                          <a:lnTo>
                            <a:pt x="34" y="223"/>
                          </a:lnTo>
                          <a:lnTo>
                            <a:pt x="19" y="210"/>
                          </a:lnTo>
                          <a:lnTo>
                            <a:pt x="10" y="197"/>
                          </a:lnTo>
                          <a:lnTo>
                            <a:pt x="4" y="188"/>
                          </a:lnTo>
                          <a:lnTo>
                            <a:pt x="2" y="180"/>
                          </a:lnTo>
                          <a:lnTo>
                            <a:pt x="0" y="177"/>
                          </a:lnTo>
                          <a:lnTo>
                            <a:pt x="0" y="0"/>
                          </a:lnTo>
                          <a:lnTo>
                            <a:pt x="243" y="2"/>
                          </a:lnTo>
                          <a:lnTo>
                            <a:pt x="243" y="158"/>
                          </a:lnTo>
                          <a:lnTo>
                            <a:pt x="238" y="173"/>
                          </a:lnTo>
                          <a:lnTo>
                            <a:pt x="230" y="188"/>
                          </a:lnTo>
                          <a:lnTo>
                            <a:pt x="225" y="197"/>
                          </a:lnTo>
                          <a:lnTo>
                            <a:pt x="223" y="201"/>
                          </a:lnTo>
                          <a:lnTo>
                            <a:pt x="208" y="214"/>
                          </a:lnTo>
                          <a:lnTo>
                            <a:pt x="189" y="225"/>
                          </a:lnTo>
                          <a:lnTo>
                            <a:pt x="167" y="232"/>
                          </a:lnTo>
                          <a:lnTo>
                            <a:pt x="147" y="240"/>
                          </a:lnTo>
                          <a:lnTo>
                            <a:pt x="128" y="243"/>
                          </a:lnTo>
                          <a:lnTo>
                            <a:pt x="115" y="245"/>
                          </a:lnTo>
                          <a:lnTo>
                            <a:pt x="110" y="247"/>
                          </a:lnTo>
                          <a:close/>
                        </a:path>
                      </a:pathLst>
                    </a:custGeom>
                    <a:solidFill>
                      <a:srgbClr val="1C1C1C"/>
                    </a:solidFill>
                    <a:ln w="0">
                      <a:solidFill>
                        <a:srgbClr val="1C1C1C"/>
                      </a:solidFill>
                      <a:round/>
                      <a:headEnd/>
                      <a:tailEnd/>
                    </a:ln>
                  </p:spPr>
                  <p:txBody>
                    <a:bodyPr/>
                    <a:lstStyle/>
                    <a:p>
                      <a:endParaRPr lang="en-US"/>
                    </a:p>
                  </p:txBody>
                </p:sp>
                <p:sp>
                  <p:nvSpPr>
                    <p:cNvPr id="64" name="Freeform 209"/>
                    <p:cNvSpPr>
                      <a:spLocks/>
                    </p:cNvSpPr>
                    <p:nvPr/>
                  </p:nvSpPr>
                  <p:spPr bwMode="auto">
                    <a:xfrm>
                      <a:off x="1147" y="3114"/>
                      <a:ext cx="219" cy="245"/>
                    </a:xfrm>
                    <a:custGeom>
                      <a:avLst/>
                      <a:gdLst>
                        <a:gd name="T0" fmla="*/ 100 w 219"/>
                        <a:gd name="T1" fmla="*/ 245 h 245"/>
                        <a:gd name="T2" fmla="*/ 72 w 219"/>
                        <a:gd name="T3" fmla="*/ 242 h 245"/>
                        <a:gd name="T4" fmla="*/ 48 w 219"/>
                        <a:gd name="T5" fmla="*/ 234 h 245"/>
                        <a:gd name="T6" fmla="*/ 32 w 219"/>
                        <a:gd name="T7" fmla="*/ 225 h 245"/>
                        <a:gd name="T8" fmla="*/ 19 w 219"/>
                        <a:gd name="T9" fmla="*/ 214 h 245"/>
                        <a:gd name="T10" fmla="*/ 9 w 219"/>
                        <a:gd name="T11" fmla="*/ 203 h 245"/>
                        <a:gd name="T12" fmla="*/ 4 w 219"/>
                        <a:gd name="T13" fmla="*/ 193 h 245"/>
                        <a:gd name="T14" fmla="*/ 2 w 219"/>
                        <a:gd name="T15" fmla="*/ 188 h 245"/>
                        <a:gd name="T16" fmla="*/ 0 w 219"/>
                        <a:gd name="T17" fmla="*/ 186 h 245"/>
                        <a:gd name="T18" fmla="*/ 0 w 219"/>
                        <a:gd name="T19" fmla="*/ 0 h 245"/>
                        <a:gd name="T20" fmla="*/ 219 w 219"/>
                        <a:gd name="T21" fmla="*/ 2 h 245"/>
                        <a:gd name="T22" fmla="*/ 219 w 219"/>
                        <a:gd name="T23" fmla="*/ 153 h 245"/>
                        <a:gd name="T24" fmla="*/ 211 w 219"/>
                        <a:gd name="T25" fmla="*/ 165 h 245"/>
                        <a:gd name="T26" fmla="*/ 206 w 219"/>
                        <a:gd name="T27" fmla="*/ 178 h 245"/>
                        <a:gd name="T28" fmla="*/ 202 w 219"/>
                        <a:gd name="T29" fmla="*/ 188 h 245"/>
                        <a:gd name="T30" fmla="*/ 198 w 219"/>
                        <a:gd name="T31" fmla="*/ 193 h 245"/>
                        <a:gd name="T32" fmla="*/ 187 w 219"/>
                        <a:gd name="T33" fmla="*/ 204 h 245"/>
                        <a:gd name="T34" fmla="*/ 171 w 219"/>
                        <a:gd name="T35" fmla="*/ 216 h 245"/>
                        <a:gd name="T36" fmla="*/ 150 w 219"/>
                        <a:gd name="T37" fmla="*/ 225 h 245"/>
                        <a:gd name="T38" fmla="*/ 132 w 219"/>
                        <a:gd name="T39" fmla="*/ 234 h 245"/>
                        <a:gd name="T40" fmla="*/ 117 w 219"/>
                        <a:gd name="T41" fmla="*/ 240 h 245"/>
                        <a:gd name="T42" fmla="*/ 104 w 219"/>
                        <a:gd name="T43" fmla="*/ 243 h 245"/>
                        <a:gd name="T44" fmla="*/ 100 w 219"/>
                        <a:gd name="T45" fmla="*/ 245 h 2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19"/>
                        <a:gd name="T70" fmla="*/ 0 h 245"/>
                        <a:gd name="T71" fmla="*/ 219 w 219"/>
                        <a:gd name="T72" fmla="*/ 245 h 24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19" h="245">
                          <a:moveTo>
                            <a:pt x="100" y="245"/>
                          </a:moveTo>
                          <a:lnTo>
                            <a:pt x="72" y="242"/>
                          </a:lnTo>
                          <a:lnTo>
                            <a:pt x="48" y="234"/>
                          </a:lnTo>
                          <a:lnTo>
                            <a:pt x="32" y="225"/>
                          </a:lnTo>
                          <a:lnTo>
                            <a:pt x="19" y="214"/>
                          </a:lnTo>
                          <a:lnTo>
                            <a:pt x="9" y="203"/>
                          </a:lnTo>
                          <a:lnTo>
                            <a:pt x="4" y="193"/>
                          </a:lnTo>
                          <a:lnTo>
                            <a:pt x="2" y="188"/>
                          </a:lnTo>
                          <a:lnTo>
                            <a:pt x="0" y="186"/>
                          </a:lnTo>
                          <a:lnTo>
                            <a:pt x="0" y="0"/>
                          </a:lnTo>
                          <a:lnTo>
                            <a:pt x="219" y="2"/>
                          </a:lnTo>
                          <a:lnTo>
                            <a:pt x="219" y="153"/>
                          </a:lnTo>
                          <a:lnTo>
                            <a:pt x="211" y="165"/>
                          </a:lnTo>
                          <a:lnTo>
                            <a:pt x="206" y="178"/>
                          </a:lnTo>
                          <a:lnTo>
                            <a:pt x="202" y="188"/>
                          </a:lnTo>
                          <a:lnTo>
                            <a:pt x="198" y="193"/>
                          </a:lnTo>
                          <a:lnTo>
                            <a:pt x="187" y="204"/>
                          </a:lnTo>
                          <a:lnTo>
                            <a:pt x="171" y="216"/>
                          </a:lnTo>
                          <a:lnTo>
                            <a:pt x="150" y="225"/>
                          </a:lnTo>
                          <a:lnTo>
                            <a:pt x="132" y="234"/>
                          </a:lnTo>
                          <a:lnTo>
                            <a:pt x="117" y="240"/>
                          </a:lnTo>
                          <a:lnTo>
                            <a:pt x="104" y="243"/>
                          </a:lnTo>
                          <a:lnTo>
                            <a:pt x="100" y="245"/>
                          </a:lnTo>
                          <a:close/>
                        </a:path>
                      </a:pathLst>
                    </a:custGeom>
                    <a:solidFill>
                      <a:srgbClr val="393939"/>
                    </a:solidFill>
                    <a:ln w="0">
                      <a:solidFill>
                        <a:srgbClr val="393939"/>
                      </a:solidFill>
                      <a:round/>
                      <a:headEnd/>
                      <a:tailEnd/>
                    </a:ln>
                  </p:spPr>
                  <p:txBody>
                    <a:bodyPr/>
                    <a:lstStyle/>
                    <a:p>
                      <a:endParaRPr lang="en-US"/>
                    </a:p>
                  </p:txBody>
                </p:sp>
                <p:sp>
                  <p:nvSpPr>
                    <p:cNvPr id="65" name="Freeform 211"/>
                    <p:cNvSpPr>
                      <a:spLocks/>
                    </p:cNvSpPr>
                    <p:nvPr/>
                  </p:nvSpPr>
                  <p:spPr bwMode="auto">
                    <a:xfrm>
                      <a:off x="1164" y="3114"/>
                      <a:ext cx="191" cy="245"/>
                    </a:xfrm>
                    <a:custGeom>
                      <a:avLst/>
                      <a:gdLst>
                        <a:gd name="T0" fmla="*/ 89 w 191"/>
                        <a:gd name="T1" fmla="*/ 245 h 245"/>
                        <a:gd name="T2" fmla="*/ 61 w 191"/>
                        <a:gd name="T3" fmla="*/ 242 h 245"/>
                        <a:gd name="T4" fmla="*/ 39 w 191"/>
                        <a:gd name="T5" fmla="*/ 234 h 245"/>
                        <a:gd name="T6" fmla="*/ 22 w 191"/>
                        <a:gd name="T7" fmla="*/ 223 h 245"/>
                        <a:gd name="T8" fmla="*/ 11 w 191"/>
                        <a:gd name="T9" fmla="*/ 214 h 245"/>
                        <a:gd name="T10" fmla="*/ 3 w 191"/>
                        <a:gd name="T11" fmla="*/ 203 h 245"/>
                        <a:gd name="T12" fmla="*/ 0 w 191"/>
                        <a:gd name="T13" fmla="*/ 197 h 245"/>
                        <a:gd name="T14" fmla="*/ 0 w 191"/>
                        <a:gd name="T15" fmla="*/ 193 h 245"/>
                        <a:gd name="T16" fmla="*/ 0 w 191"/>
                        <a:gd name="T17" fmla="*/ 0 h 245"/>
                        <a:gd name="T18" fmla="*/ 191 w 191"/>
                        <a:gd name="T19" fmla="*/ 2 h 245"/>
                        <a:gd name="T20" fmla="*/ 191 w 191"/>
                        <a:gd name="T21" fmla="*/ 147 h 245"/>
                        <a:gd name="T22" fmla="*/ 185 w 191"/>
                        <a:gd name="T23" fmla="*/ 158 h 245"/>
                        <a:gd name="T24" fmla="*/ 180 w 191"/>
                        <a:gd name="T25" fmla="*/ 171 h 245"/>
                        <a:gd name="T26" fmla="*/ 176 w 191"/>
                        <a:gd name="T27" fmla="*/ 180 h 245"/>
                        <a:gd name="T28" fmla="*/ 174 w 191"/>
                        <a:gd name="T29" fmla="*/ 184 h 245"/>
                        <a:gd name="T30" fmla="*/ 163 w 191"/>
                        <a:gd name="T31" fmla="*/ 195 h 245"/>
                        <a:gd name="T32" fmla="*/ 148 w 191"/>
                        <a:gd name="T33" fmla="*/ 206 h 245"/>
                        <a:gd name="T34" fmla="*/ 133 w 191"/>
                        <a:gd name="T35" fmla="*/ 217 h 245"/>
                        <a:gd name="T36" fmla="*/ 117 w 191"/>
                        <a:gd name="T37" fmla="*/ 229 h 245"/>
                        <a:gd name="T38" fmla="*/ 104 w 191"/>
                        <a:gd name="T39" fmla="*/ 238 h 245"/>
                        <a:gd name="T40" fmla="*/ 92 w 191"/>
                        <a:gd name="T41" fmla="*/ 243 h 245"/>
                        <a:gd name="T42" fmla="*/ 89 w 191"/>
                        <a:gd name="T43" fmla="*/ 245 h 2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1"/>
                        <a:gd name="T67" fmla="*/ 0 h 245"/>
                        <a:gd name="T68" fmla="*/ 191 w 191"/>
                        <a:gd name="T69" fmla="*/ 245 h 24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1" h="245">
                          <a:moveTo>
                            <a:pt x="89" y="245"/>
                          </a:moveTo>
                          <a:lnTo>
                            <a:pt x="61" y="242"/>
                          </a:lnTo>
                          <a:lnTo>
                            <a:pt x="39" y="234"/>
                          </a:lnTo>
                          <a:lnTo>
                            <a:pt x="22" y="223"/>
                          </a:lnTo>
                          <a:lnTo>
                            <a:pt x="11" y="214"/>
                          </a:lnTo>
                          <a:lnTo>
                            <a:pt x="3" y="203"/>
                          </a:lnTo>
                          <a:lnTo>
                            <a:pt x="0" y="197"/>
                          </a:lnTo>
                          <a:lnTo>
                            <a:pt x="0" y="193"/>
                          </a:lnTo>
                          <a:lnTo>
                            <a:pt x="0" y="0"/>
                          </a:lnTo>
                          <a:lnTo>
                            <a:pt x="191" y="2"/>
                          </a:lnTo>
                          <a:lnTo>
                            <a:pt x="191" y="147"/>
                          </a:lnTo>
                          <a:lnTo>
                            <a:pt x="185" y="158"/>
                          </a:lnTo>
                          <a:lnTo>
                            <a:pt x="180" y="171"/>
                          </a:lnTo>
                          <a:lnTo>
                            <a:pt x="176" y="180"/>
                          </a:lnTo>
                          <a:lnTo>
                            <a:pt x="174" y="184"/>
                          </a:lnTo>
                          <a:lnTo>
                            <a:pt x="163" y="195"/>
                          </a:lnTo>
                          <a:lnTo>
                            <a:pt x="148" y="206"/>
                          </a:lnTo>
                          <a:lnTo>
                            <a:pt x="133" y="217"/>
                          </a:lnTo>
                          <a:lnTo>
                            <a:pt x="117" y="229"/>
                          </a:lnTo>
                          <a:lnTo>
                            <a:pt x="104" y="238"/>
                          </a:lnTo>
                          <a:lnTo>
                            <a:pt x="92" y="243"/>
                          </a:lnTo>
                          <a:lnTo>
                            <a:pt x="89" y="245"/>
                          </a:lnTo>
                          <a:close/>
                        </a:path>
                      </a:pathLst>
                    </a:custGeom>
                    <a:solidFill>
                      <a:srgbClr val="555555"/>
                    </a:solidFill>
                    <a:ln w="0">
                      <a:solidFill>
                        <a:srgbClr val="555555"/>
                      </a:solidFill>
                      <a:round/>
                      <a:headEnd/>
                      <a:tailEnd/>
                    </a:ln>
                  </p:spPr>
                  <p:txBody>
                    <a:bodyPr/>
                    <a:lstStyle/>
                    <a:p>
                      <a:endParaRPr lang="en-US"/>
                    </a:p>
                  </p:txBody>
                </p:sp>
                <p:sp>
                  <p:nvSpPr>
                    <p:cNvPr id="66" name="Freeform 212"/>
                    <p:cNvSpPr>
                      <a:spLocks/>
                    </p:cNvSpPr>
                    <p:nvPr/>
                  </p:nvSpPr>
                  <p:spPr bwMode="auto">
                    <a:xfrm>
                      <a:off x="1179" y="3114"/>
                      <a:ext cx="165" cy="243"/>
                    </a:xfrm>
                    <a:custGeom>
                      <a:avLst/>
                      <a:gdLst>
                        <a:gd name="T0" fmla="*/ 79 w 165"/>
                        <a:gd name="T1" fmla="*/ 243 h 243"/>
                        <a:gd name="T2" fmla="*/ 55 w 165"/>
                        <a:gd name="T3" fmla="*/ 242 h 243"/>
                        <a:gd name="T4" fmla="*/ 35 w 165"/>
                        <a:gd name="T5" fmla="*/ 236 h 243"/>
                        <a:gd name="T6" fmla="*/ 20 w 165"/>
                        <a:gd name="T7" fmla="*/ 227 h 243"/>
                        <a:gd name="T8" fmla="*/ 11 w 165"/>
                        <a:gd name="T9" fmla="*/ 217 h 243"/>
                        <a:gd name="T10" fmla="*/ 3 w 165"/>
                        <a:gd name="T11" fmla="*/ 210 h 243"/>
                        <a:gd name="T12" fmla="*/ 1 w 165"/>
                        <a:gd name="T13" fmla="*/ 204 h 243"/>
                        <a:gd name="T14" fmla="*/ 0 w 165"/>
                        <a:gd name="T15" fmla="*/ 203 h 243"/>
                        <a:gd name="T16" fmla="*/ 0 w 165"/>
                        <a:gd name="T17" fmla="*/ 0 h 243"/>
                        <a:gd name="T18" fmla="*/ 165 w 165"/>
                        <a:gd name="T19" fmla="*/ 2 h 243"/>
                        <a:gd name="T20" fmla="*/ 165 w 165"/>
                        <a:gd name="T21" fmla="*/ 140 h 243"/>
                        <a:gd name="T22" fmla="*/ 161 w 165"/>
                        <a:gd name="T23" fmla="*/ 151 h 243"/>
                        <a:gd name="T24" fmla="*/ 155 w 165"/>
                        <a:gd name="T25" fmla="*/ 162 h 243"/>
                        <a:gd name="T26" fmla="*/ 152 w 165"/>
                        <a:gd name="T27" fmla="*/ 171 h 243"/>
                        <a:gd name="T28" fmla="*/ 152 w 165"/>
                        <a:gd name="T29" fmla="*/ 175 h 243"/>
                        <a:gd name="T30" fmla="*/ 142 w 165"/>
                        <a:gd name="T31" fmla="*/ 186 h 243"/>
                        <a:gd name="T32" fmla="*/ 129 w 165"/>
                        <a:gd name="T33" fmla="*/ 197 h 243"/>
                        <a:gd name="T34" fmla="*/ 116 w 165"/>
                        <a:gd name="T35" fmla="*/ 210 h 243"/>
                        <a:gd name="T36" fmla="*/ 103 w 165"/>
                        <a:gd name="T37" fmla="*/ 223 h 243"/>
                        <a:gd name="T38" fmla="*/ 92 w 165"/>
                        <a:gd name="T39" fmla="*/ 234 h 243"/>
                        <a:gd name="T40" fmla="*/ 83 w 165"/>
                        <a:gd name="T41" fmla="*/ 242 h 243"/>
                        <a:gd name="T42" fmla="*/ 79 w 165"/>
                        <a:gd name="T43" fmla="*/ 243 h 2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5"/>
                        <a:gd name="T67" fmla="*/ 0 h 243"/>
                        <a:gd name="T68" fmla="*/ 165 w 165"/>
                        <a:gd name="T69" fmla="*/ 243 h 2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5" h="243">
                          <a:moveTo>
                            <a:pt x="79" y="243"/>
                          </a:moveTo>
                          <a:lnTo>
                            <a:pt x="55" y="242"/>
                          </a:lnTo>
                          <a:lnTo>
                            <a:pt x="35" y="236"/>
                          </a:lnTo>
                          <a:lnTo>
                            <a:pt x="20" y="227"/>
                          </a:lnTo>
                          <a:lnTo>
                            <a:pt x="11" y="217"/>
                          </a:lnTo>
                          <a:lnTo>
                            <a:pt x="3" y="210"/>
                          </a:lnTo>
                          <a:lnTo>
                            <a:pt x="1" y="204"/>
                          </a:lnTo>
                          <a:lnTo>
                            <a:pt x="0" y="203"/>
                          </a:lnTo>
                          <a:lnTo>
                            <a:pt x="0" y="0"/>
                          </a:lnTo>
                          <a:lnTo>
                            <a:pt x="165" y="2"/>
                          </a:lnTo>
                          <a:lnTo>
                            <a:pt x="165" y="140"/>
                          </a:lnTo>
                          <a:lnTo>
                            <a:pt x="161" y="151"/>
                          </a:lnTo>
                          <a:lnTo>
                            <a:pt x="155" y="162"/>
                          </a:lnTo>
                          <a:lnTo>
                            <a:pt x="152" y="171"/>
                          </a:lnTo>
                          <a:lnTo>
                            <a:pt x="152" y="175"/>
                          </a:lnTo>
                          <a:lnTo>
                            <a:pt x="142" y="186"/>
                          </a:lnTo>
                          <a:lnTo>
                            <a:pt x="129" y="197"/>
                          </a:lnTo>
                          <a:lnTo>
                            <a:pt x="116" y="210"/>
                          </a:lnTo>
                          <a:lnTo>
                            <a:pt x="103" y="223"/>
                          </a:lnTo>
                          <a:lnTo>
                            <a:pt x="92" y="234"/>
                          </a:lnTo>
                          <a:lnTo>
                            <a:pt x="83" y="242"/>
                          </a:lnTo>
                          <a:lnTo>
                            <a:pt x="79" y="243"/>
                          </a:lnTo>
                          <a:close/>
                        </a:path>
                      </a:pathLst>
                    </a:custGeom>
                    <a:solidFill>
                      <a:srgbClr val="717171"/>
                    </a:solidFill>
                    <a:ln w="0">
                      <a:solidFill>
                        <a:srgbClr val="717171"/>
                      </a:solidFill>
                      <a:round/>
                      <a:headEnd/>
                      <a:tailEnd/>
                    </a:ln>
                  </p:spPr>
                  <p:txBody>
                    <a:bodyPr/>
                    <a:lstStyle/>
                    <a:p>
                      <a:endParaRPr lang="en-US"/>
                    </a:p>
                  </p:txBody>
                </p:sp>
                <p:sp>
                  <p:nvSpPr>
                    <p:cNvPr id="67" name="Freeform 213"/>
                    <p:cNvSpPr>
                      <a:spLocks/>
                    </p:cNvSpPr>
                    <p:nvPr/>
                  </p:nvSpPr>
                  <p:spPr bwMode="auto">
                    <a:xfrm>
                      <a:off x="1193" y="3116"/>
                      <a:ext cx="139" cy="241"/>
                    </a:xfrm>
                    <a:custGeom>
                      <a:avLst/>
                      <a:gdLst>
                        <a:gd name="T0" fmla="*/ 73 w 139"/>
                        <a:gd name="T1" fmla="*/ 241 h 241"/>
                        <a:gd name="T2" fmla="*/ 47 w 139"/>
                        <a:gd name="T3" fmla="*/ 240 h 241"/>
                        <a:gd name="T4" fmla="*/ 28 w 139"/>
                        <a:gd name="T5" fmla="*/ 232 h 241"/>
                        <a:gd name="T6" fmla="*/ 15 w 139"/>
                        <a:gd name="T7" fmla="*/ 225 h 241"/>
                        <a:gd name="T8" fmla="*/ 8 w 139"/>
                        <a:gd name="T9" fmla="*/ 217 h 241"/>
                        <a:gd name="T10" fmla="*/ 2 w 139"/>
                        <a:gd name="T11" fmla="*/ 210 h 241"/>
                        <a:gd name="T12" fmla="*/ 0 w 139"/>
                        <a:gd name="T13" fmla="*/ 208 h 241"/>
                        <a:gd name="T14" fmla="*/ 0 w 139"/>
                        <a:gd name="T15" fmla="*/ 0 h 241"/>
                        <a:gd name="T16" fmla="*/ 139 w 139"/>
                        <a:gd name="T17" fmla="*/ 0 h 241"/>
                        <a:gd name="T18" fmla="*/ 139 w 139"/>
                        <a:gd name="T19" fmla="*/ 132 h 241"/>
                        <a:gd name="T20" fmla="*/ 136 w 139"/>
                        <a:gd name="T21" fmla="*/ 141 h 241"/>
                        <a:gd name="T22" fmla="*/ 132 w 139"/>
                        <a:gd name="T23" fmla="*/ 152 h 241"/>
                        <a:gd name="T24" fmla="*/ 130 w 139"/>
                        <a:gd name="T25" fmla="*/ 162 h 241"/>
                        <a:gd name="T26" fmla="*/ 128 w 139"/>
                        <a:gd name="T27" fmla="*/ 165 h 241"/>
                        <a:gd name="T28" fmla="*/ 121 w 139"/>
                        <a:gd name="T29" fmla="*/ 175 h 241"/>
                        <a:gd name="T30" fmla="*/ 112 w 139"/>
                        <a:gd name="T31" fmla="*/ 188 h 241"/>
                        <a:gd name="T32" fmla="*/ 101 w 139"/>
                        <a:gd name="T33" fmla="*/ 202 h 241"/>
                        <a:gd name="T34" fmla="*/ 89 w 139"/>
                        <a:gd name="T35" fmla="*/ 215 h 241"/>
                        <a:gd name="T36" fmla="*/ 82 w 139"/>
                        <a:gd name="T37" fmla="*/ 228 h 241"/>
                        <a:gd name="T38" fmla="*/ 75 w 139"/>
                        <a:gd name="T39" fmla="*/ 238 h 241"/>
                        <a:gd name="T40" fmla="*/ 73 w 139"/>
                        <a:gd name="T41" fmla="*/ 241 h 2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9"/>
                        <a:gd name="T64" fmla="*/ 0 h 241"/>
                        <a:gd name="T65" fmla="*/ 139 w 139"/>
                        <a:gd name="T66" fmla="*/ 241 h 2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9" h="241">
                          <a:moveTo>
                            <a:pt x="73" y="241"/>
                          </a:moveTo>
                          <a:lnTo>
                            <a:pt x="47" y="240"/>
                          </a:lnTo>
                          <a:lnTo>
                            <a:pt x="28" y="232"/>
                          </a:lnTo>
                          <a:lnTo>
                            <a:pt x="15" y="225"/>
                          </a:lnTo>
                          <a:lnTo>
                            <a:pt x="8" y="217"/>
                          </a:lnTo>
                          <a:lnTo>
                            <a:pt x="2" y="210"/>
                          </a:lnTo>
                          <a:lnTo>
                            <a:pt x="0" y="208"/>
                          </a:lnTo>
                          <a:lnTo>
                            <a:pt x="0" y="0"/>
                          </a:lnTo>
                          <a:lnTo>
                            <a:pt x="139" y="0"/>
                          </a:lnTo>
                          <a:lnTo>
                            <a:pt x="139" y="132"/>
                          </a:lnTo>
                          <a:lnTo>
                            <a:pt x="136" y="141"/>
                          </a:lnTo>
                          <a:lnTo>
                            <a:pt x="132" y="152"/>
                          </a:lnTo>
                          <a:lnTo>
                            <a:pt x="130" y="162"/>
                          </a:lnTo>
                          <a:lnTo>
                            <a:pt x="128" y="165"/>
                          </a:lnTo>
                          <a:lnTo>
                            <a:pt x="121" y="175"/>
                          </a:lnTo>
                          <a:lnTo>
                            <a:pt x="112" y="188"/>
                          </a:lnTo>
                          <a:lnTo>
                            <a:pt x="101" y="202"/>
                          </a:lnTo>
                          <a:lnTo>
                            <a:pt x="89" y="215"/>
                          </a:lnTo>
                          <a:lnTo>
                            <a:pt x="82" y="228"/>
                          </a:lnTo>
                          <a:lnTo>
                            <a:pt x="75" y="238"/>
                          </a:lnTo>
                          <a:lnTo>
                            <a:pt x="73" y="241"/>
                          </a:lnTo>
                          <a:close/>
                        </a:path>
                      </a:pathLst>
                    </a:custGeom>
                    <a:solidFill>
                      <a:srgbClr val="8E8E8E"/>
                    </a:solidFill>
                    <a:ln w="0">
                      <a:solidFill>
                        <a:srgbClr val="8E8E8E"/>
                      </a:solidFill>
                      <a:round/>
                      <a:headEnd/>
                      <a:tailEnd/>
                    </a:ln>
                  </p:spPr>
                  <p:txBody>
                    <a:bodyPr/>
                    <a:lstStyle/>
                    <a:p>
                      <a:endParaRPr lang="en-US"/>
                    </a:p>
                  </p:txBody>
                </p:sp>
                <p:sp>
                  <p:nvSpPr>
                    <p:cNvPr id="68" name="Freeform 214"/>
                    <p:cNvSpPr>
                      <a:spLocks/>
                    </p:cNvSpPr>
                    <p:nvPr/>
                  </p:nvSpPr>
                  <p:spPr bwMode="auto">
                    <a:xfrm>
                      <a:off x="1210" y="3116"/>
                      <a:ext cx="111" cy="240"/>
                    </a:xfrm>
                    <a:custGeom>
                      <a:avLst/>
                      <a:gdLst>
                        <a:gd name="T0" fmla="*/ 61 w 111"/>
                        <a:gd name="T1" fmla="*/ 240 h 240"/>
                        <a:gd name="T2" fmla="*/ 37 w 111"/>
                        <a:gd name="T3" fmla="*/ 238 h 240"/>
                        <a:gd name="T4" fmla="*/ 19 w 111"/>
                        <a:gd name="T5" fmla="*/ 232 h 240"/>
                        <a:gd name="T6" fmla="*/ 8 w 111"/>
                        <a:gd name="T7" fmla="*/ 225 h 240"/>
                        <a:gd name="T8" fmla="*/ 2 w 111"/>
                        <a:gd name="T9" fmla="*/ 219 h 240"/>
                        <a:gd name="T10" fmla="*/ 0 w 111"/>
                        <a:gd name="T11" fmla="*/ 217 h 240"/>
                        <a:gd name="T12" fmla="*/ 0 w 111"/>
                        <a:gd name="T13" fmla="*/ 0 h 240"/>
                        <a:gd name="T14" fmla="*/ 111 w 111"/>
                        <a:gd name="T15" fmla="*/ 0 h 240"/>
                        <a:gd name="T16" fmla="*/ 111 w 111"/>
                        <a:gd name="T17" fmla="*/ 125 h 240"/>
                        <a:gd name="T18" fmla="*/ 110 w 111"/>
                        <a:gd name="T19" fmla="*/ 134 h 240"/>
                        <a:gd name="T20" fmla="*/ 106 w 111"/>
                        <a:gd name="T21" fmla="*/ 143 h 240"/>
                        <a:gd name="T22" fmla="*/ 104 w 111"/>
                        <a:gd name="T23" fmla="*/ 152 h 240"/>
                        <a:gd name="T24" fmla="*/ 104 w 111"/>
                        <a:gd name="T25" fmla="*/ 156 h 240"/>
                        <a:gd name="T26" fmla="*/ 98 w 111"/>
                        <a:gd name="T27" fmla="*/ 165 h 240"/>
                        <a:gd name="T28" fmla="*/ 91 w 111"/>
                        <a:gd name="T29" fmla="*/ 178 h 240"/>
                        <a:gd name="T30" fmla="*/ 84 w 111"/>
                        <a:gd name="T31" fmla="*/ 195 h 240"/>
                        <a:gd name="T32" fmla="*/ 74 w 111"/>
                        <a:gd name="T33" fmla="*/ 212 h 240"/>
                        <a:gd name="T34" fmla="*/ 67 w 111"/>
                        <a:gd name="T35" fmla="*/ 227 h 240"/>
                        <a:gd name="T36" fmla="*/ 63 w 111"/>
                        <a:gd name="T37" fmla="*/ 236 h 240"/>
                        <a:gd name="T38" fmla="*/ 61 w 111"/>
                        <a:gd name="T39" fmla="*/ 240 h 2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
                        <a:gd name="T61" fmla="*/ 0 h 240"/>
                        <a:gd name="T62" fmla="*/ 111 w 111"/>
                        <a:gd name="T63" fmla="*/ 240 h 2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 h="240">
                          <a:moveTo>
                            <a:pt x="61" y="240"/>
                          </a:moveTo>
                          <a:lnTo>
                            <a:pt x="37" y="238"/>
                          </a:lnTo>
                          <a:lnTo>
                            <a:pt x="19" y="232"/>
                          </a:lnTo>
                          <a:lnTo>
                            <a:pt x="8" y="225"/>
                          </a:lnTo>
                          <a:lnTo>
                            <a:pt x="2" y="219"/>
                          </a:lnTo>
                          <a:lnTo>
                            <a:pt x="0" y="217"/>
                          </a:lnTo>
                          <a:lnTo>
                            <a:pt x="0" y="0"/>
                          </a:lnTo>
                          <a:lnTo>
                            <a:pt x="111" y="0"/>
                          </a:lnTo>
                          <a:lnTo>
                            <a:pt x="111" y="125"/>
                          </a:lnTo>
                          <a:lnTo>
                            <a:pt x="110" y="134"/>
                          </a:lnTo>
                          <a:lnTo>
                            <a:pt x="106" y="143"/>
                          </a:lnTo>
                          <a:lnTo>
                            <a:pt x="104" y="152"/>
                          </a:lnTo>
                          <a:lnTo>
                            <a:pt x="104" y="156"/>
                          </a:lnTo>
                          <a:lnTo>
                            <a:pt x="98" y="165"/>
                          </a:lnTo>
                          <a:lnTo>
                            <a:pt x="91" y="178"/>
                          </a:lnTo>
                          <a:lnTo>
                            <a:pt x="84" y="195"/>
                          </a:lnTo>
                          <a:lnTo>
                            <a:pt x="74" y="212"/>
                          </a:lnTo>
                          <a:lnTo>
                            <a:pt x="67" y="227"/>
                          </a:lnTo>
                          <a:lnTo>
                            <a:pt x="63" y="236"/>
                          </a:lnTo>
                          <a:lnTo>
                            <a:pt x="61" y="240"/>
                          </a:lnTo>
                          <a:close/>
                        </a:path>
                      </a:pathLst>
                    </a:custGeom>
                    <a:solidFill>
                      <a:srgbClr val="AAAAAA"/>
                    </a:solidFill>
                    <a:ln w="0">
                      <a:solidFill>
                        <a:srgbClr val="AAAAAA"/>
                      </a:solidFill>
                      <a:round/>
                      <a:headEnd/>
                      <a:tailEnd/>
                    </a:ln>
                  </p:spPr>
                  <p:txBody>
                    <a:bodyPr/>
                    <a:lstStyle/>
                    <a:p>
                      <a:endParaRPr lang="en-US"/>
                    </a:p>
                  </p:txBody>
                </p:sp>
                <p:sp>
                  <p:nvSpPr>
                    <p:cNvPr id="69" name="Freeform 215"/>
                    <p:cNvSpPr>
                      <a:spLocks/>
                    </p:cNvSpPr>
                    <p:nvPr/>
                  </p:nvSpPr>
                  <p:spPr bwMode="auto">
                    <a:xfrm>
                      <a:off x="1225" y="3116"/>
                      <a:ext cx="85" cy="240"/>
                    </a:xfrm>
                    <a:custGeom>
                      <a:avLst/>
                      <a:gdLst>
                        <a:gd name="T0" fmla="*/ 52 w 85"/>
                        <a:gd name="T1" fmla="*/ 240 h 240"/>
                        <a:gd name="T2" fmla="*/ 31 w 85"/>
                        <a:gd name="T3" fmla="*/ 240 h 240"/>
                        <a:gd name="T4" fmla="*/ 17 w 85"/>
                        <a:gd name="T5" fmla="*/ 236 h 240"/>
                        <a:gd name="T6" fmla="*/ 7 w 85"/>
                        <a:gd name="T7" fmla="*/ 230 h 240"/>
                        <a:gd name="T8" fmla="*/ 2 w 85"/>
                        <a:gd name="T9" fmla="*/ 227 h 240"/>
                        <a:gd name="T10" fmla="*/ 0 w 85"/>
                        <a:gd name="T11" fmla="*/ 225 h 240"/>
                        <a:gd name="T12" fmla="*/ 0 w 85"/>
                        <a:gd name="T13" fmla="*/ 0 h 240"/>
                        <a:gd name="T14" fmla="*/ 85 w 85"/>
                        <a:gd name="T15" fmla="*/ 0 h 240"/>
                        <a:gd name="T16" fmla="*/ 85 w 85"/>
                        <a:gd name="T17" fmla="*/ 119 h 240"/>
                        <a:gd name="T18" fmla="*/ 85 w 85"/>
                        <a:gd name="T19" fmla="*/ 123 h 240"/>
                        <a:gd name="T20" fmla="*/ 83 w 85"/>
                        <a:gd name="T21" fmla="*/ 126 h 240"/>
                        <a:gd name="T22" fmla="*/ 83 w 85"/>
                        <a:gd name="T23" fmla="*/ 132 h 240"/>
                        <a:gd name="T24" fmla="*/ 82 w 85"/>
                        <a:gd name="T25" fmla="*/ 138 h 240"/>
                        <a:gd name="T26" fmla="*/ 82 w 85"/>
                        <a:gd name="T27" fmla="*/ 143 h 240"/>
                        <a:gd name="T28" fmla="*/ 80 w 85"/>
                        <a:gd name="T29" fmla="*/ 147 h 240"/>
                        <a:gd name="T30" fmla="*/ 80 w 85"/>
                        <a:gd name="T31" fmla="*/ 147 h 240"/>
                        <a:gd name="T32" fmla="*/ 76 w 85"/>
                        <a:gd name="T33" fmla="*/ 156 h 240"/>
                        <a:gd name="T34" fmla="*/ 72 w 85"/>
                        <a:gd name="T35" fmla="*/ 169 h 240"/>
                        <a:gd name="T36" fmla="*/ 67 w 85"/>
                        <a:gd name="T37" fmla="*/ 188 h 240"/>
                        <a:gd name="T38" fmla="*/ 61 w 85"/>
                        <a:gd name="T39" fmla="*/ 206 h 240"/>
                        <a:gd name="T40" fmla="*/ 56 w 85"/>
                        <a:gd name="T41" fmla="*/ 223 h 240"/>
                        <a:gd name="T42" fmla="*/ 54 w 85"/>
                        <a:gd name="T43" fmla="*/ 234 h 240"/>
                        <a:gd name="T44" fmla="*/ 52 w 85"/>
                        <a:gd name="T45" fmla="*/ 240 h 2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5"/>
                        <a:gd name="T70" fmla="*/ 0 h 240"/>
                        <a:gd name="T71" fmla="*/ 85 w 85"/>
                        <a:gd name="T72" fmla="*/ 240 h 2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5" h="240">
                          <a:moveTo>
                            <a:pt x="52" y="240"/>
                          </a:moveTo>
                          <a:lnTo>
                            <a:pt x="31" y="240"/>
                          </a:lnTo>
                          <a:lnTo>
                            <a:pt x="17" y="236"/>
                          </a:lnTo>
                          <a:lnTo>
                            <a:pt x="7" y="230"/>
                          </a:lnTo>
                          <a:lnTo>
                            <a:pt x="2" y="227"/>
                          </a:lnTo>
                          <a:lnTo>
                            <a:pt x="0" y="225"/>
                          </a:lnTo>
                          <a:lnTo>
                            <a:pt x="0" y="0"/>
                          </a:lnTo>
                          <a:lnTo>
                            <a:pt x="85" y="0"/>
                          </a:lnTo>
                          <a:lnTo>
                            <a:pt x="85" y="119"/>
                          </a:lnTo>
                          <a:lnTo>
                            <a:pt x="85" y="123"/>
                          </a:lnTo>
                          <a:lnTo>
                            <a:pt x="83" y="126"/>
                          </a:lnTo>
                          <a:lnTo>
                            <a:pt x="83" y="132"/>
                          </a:lnTo>
                          <a:lnTo>
                            <a:pt x="82" y="138"/>
                          </a:lnTo>
                          <a:lnTo>
                            <a:pt x="82" y="143"/>
                          </a:lnTo>
                          <a:lnTo>
                            <a:pt x="80" y="147"/>
                          </a:lnTo>
                          <a:lnTo>
                            <a:pt x="76" y="156"/>
                          </a:lnTo>
                          <a:lnTo>
                            <a:pt x="72" y="169"/>
                          </a:lnTo>
                          <a:lnTo>
                            <a:pt x="67" y="188"/>
                          </a:lnTo>
                          <a:lnTo>
                            <a:pt x="61" y="206"/>
                          </a:lnTo>
                          <a:lnTo>
                            <a:pt x="56" y="223"/>
                          </a:lnTo>
                          <a:lnTo>
                            <a:pt x="54" y="234"/>
                          </a:lnTo>
                          <a:lnTo>
                            <a:pt x="52" y="240"/>
                          </a:lnTo>
                          <a:close/>
                        </a:path>
                      </a:pathLst>
                    </a:custGeom>
                    <a:solidFill>
                      <a:srgbClr val="C6C6C6"/>
                    </a:solidFill>
                    <a:ln w="0">
                      <a:solidFill>
                        <a:srgbClr val="C6C6C6"/>
                      </a:solidFill>
                      <a:round/>
                      <a:headEnd/>
                      <a:tailEnd/>
                    </a:ln>
                  </p:spPr>
                  <p:txBody>
                    <a:bodyPr/>
                    <a:lstStyle/>
                    <a:p>
                      <a:endParaRPr lang="en-US"/>
                    </a:p>
                  </p:txBody>
                </p:sp>
                <p:sp>
                  <p:nvSpPr>
                    <p:cNvPr id="70" name="Freeform 216"/>
                    <p:cNvSpPr>
                      <a:spLocks/>
                    </p:cNvSpPr>
                    <p:nvPr/>
                  </p:nvSpPr>
                  <p:spPr bwMode="auto">
                    <a:xfrm>
                      <a:off x="1240" y="3116"/>
                      <a:ext cx="59" cy="240"/>
                    </a:xfrm>
                    <a:custGeom>
                      <a:avLst/>
                      <a:gdLst>
                        <a:gd name="T0" fmla="*/ 42 w 59"/>
                        <a:gd name="T1" fmla="*/ 238 h 240"/>
                        <a:gd name="T2" fmla="*/ 24 w 59"/>
                        <a:gd name="T3" fmla="*/ 240 h 240"/>
                        <a:gd name="T4" fmla="*/ 11 w 59"/>
                        <a:gd name="T5" fmla="*/ 238 h 240"/>
                        <a:gd name="T6" fmla="*/ 3 w 59"/>
                        <a:gd name="T7" fmla="*/ 234 h 240"/>
                        <a:gd name="T8" fmla="*/ 0 w 59"/>
                        <a:gd name="T9" fmla="*/ 234 h 240"/>
                        <a:gd name="T10" fmla="*/ 0 w 59"/>
                        <a:gd name="T11" fmla="*/ 0 h 240"/>
                        <a:gd name="T12" fmla="*/ 59 w 59"/>
                        <a:gd name="T13" fmla="*/ 0 h 240"/>
                        <a:gd name="T14" fmla="*/ 59 w 59"/>
                        <a:gd name="T15" fmla="*/ 113 h 240"/>
                        <a:gd name="T16" fmla="*/ 59 w 59"/>
                        <a:gd name="T17" fmla="*/ 115 h 240"/>
                        <a:gd name="T18" fmla="*/ 59 w 59"/>
                        <a:gd name="T19" fmla="*/ 119 h 240"/>
                        <a:gd name="T20" fmla="*/ 59 w 59"/>
                        <a:gd name="T21" fmla="*/ 125 h 240"/>
                        <a:gd name="T22" fmla="*/ 57 w 59"/>
                        <a:gd name="T23" fmla="*/ 130 h 240"/>
                        <a:gd name="T24" fmla="*/ 57 w 59"/>
                        <a:gd name="T25" fmla="*/ 134 h 240"/>
                        <a:gd name="T26" fmla="*/ 57 w 59"/>
                        <a:gd name="T27" fmla="*/ 138 h 240"/>
                        <a:gd name="T28" fmla="*/ 57 w 59"/>
                        <a:gd name="T29" fmla="*/ 139 h 240"/>
                        <a:gd name="T30" fmla="*/ 55 w 59"/>
                        <a:gd name="T31" fmla="*/ 147 h 240"/>
                        <a:gd name="T32" fmla="*/ 54 w 59"/>
                        <a:gd name="T33" fmla="*/ 160 h 240"/>
                        <a:gd name="T34" fmla="*/ 50 w 59"/>
                        <a:gd name="T35" fmla="*/ 180 h 240"/>
                        <a:gd name="T36" fmla="*/ 48 w 59"/>
                        <a:gd name="T37" fmla="*/ 201 h 240"/>
                        <a:gd name="T38" fmla="*/ 44 w 59"/>
                        <a:gd name="T39" fmla="*/ 219 h 240"/>
                        <a:gd name="T40" fmla="*/ 44 w 59"/>
                        <a:gd name="T41" fmla="*/ 234 h 240"/>
                        <a:gd name="T42" fmla="*/ 42 w 59"/>
                        <a:gd name="T43" fmla="*/ 238 h 2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240"/>
                        <a:gd name="T68" fmla="*/ 59 w 59"/>
                        <a:gd name="T69" fmla="*/ 240 h 2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240">
                          <a:moveTo>
                            <a:pt x="42" y="238"/>
                          </a:moveTo>
                          <a:lnTo>
                            <a:pt x="24" y="240"/>
                          </a:lnTo>
                          <a:lnTo>
                            <a:pt x="11" y="238"/>
                          </a:lnTo>
                          <a:lnTo>
                            <a:pt x="3" y="234"/>
                          </a:lnTo>
                          <a:lnTo>
                            <a:pt x="0" y="234"/>
                          </a:lnTo>
                          <a:lnTo>
                            <a:pt x="0" y="0"/>
                          </a:lnTo>
                          <a:lnTo>
                            <a:pt x="59" y="0"/>
                          </a:lnTo>
                          <a:lnTo>
                            <a:pt x="59" y="113"/>
                          </a:lnTo>
                          <a:lnTo>
                            <a:pt x="59" y="115"/>
                          </a:lnTo>
                          <a:lnTo>
                            <a:pt x="59" y="119"/>
                          </a:lnTo>
                          <a:lnTo>
                            <a:pt x="59" y="125"/>
                          </a:lnTo>
                          <a:lnTo>
                            <a:pt x="57" y="130"/>
                          </a:lnTo>
                          <a:lnTo>
                            <a:pt x="57" y="134"/>
                          </a:lnTo>
                          <a:lnTo>
                            <a:pt x="57" y="138"/>
                          </a:lnTo>
                          <a:lnTo>
                            <a:pt x="57" y="139"/>
                          </a:lnTo>
                          <a:lnTo>
                            <a:pt x="55" y="147"/>
                          </a:lnTo>
                          <a:lnTo>
                            <a:pt x="54" y="160"/>
                          </a:lnTo>
                          <a:lnTo>
                            <a:pt x="50" y="180"/>
                          </a:lnTo>
                          <a:lnTo>
                            <a:pt x="48" y="201"/>
                          </a:lnTo>
                          <a:lnTo>
                            <a:pt x="44" y="219"/>
                          </a:lnTo>
                          <a:lnTo>
                            <a:pt x="44" y="234"/>
                          </a:lnTo>
                          <a:lnTo>
                            <a:pt x="42" y="238"/>
                          </a:lnTo>
                          <a:close/>
                        </a:path>
                      </a:pathLst>
                    </a:custGeom>
                    <a:solidFill>
                      <a:srgbClr val="E3E3E3"/>
                    </a:solidFill>
                    <a:ln w="0">
                      <a:solidFill>
                        <a:srgbClr val="E3E3E3"/>
                      </a:solidFill>
                      <a:round/>
                      <a:headEnd/>
                      <a:tailEnd/>
                    </a:ln>
                  </p:spPr>
                  <p:txBody>
                    <a:bodyPr/>
                    <a:lstStyle/>
                    <a:p>
                      <a:endParaRPr lang="en-US"/>
                    </a:p>
                  </p:txBody>
                </p:sp>
                <p:sp>
                  <p:nvSpPr>
                    <p:cNvPr id="71" name="Freeform 217"/>
                    <p:cNvSpPr>
                      <a:spLocks/>
                    </p:cNvSpPr>
                    <p:nvPr/>
                  </p:nvSpPr>
                  <p:spPr bwMode="auto">
                    <a:xfrm>
                      <a:off x="1256" y="3116"/>
                      <a:ext cx="32" cy="241"/>
                    </a:xfrm>
                    <a:custGeom>
                      <a:avLst/>
                      <a:gdLst>
                        <a:gd name="T0" fmla="*/ 32 w 32"/>
                        <a:gd name="T1" fmla="*/ 0 h 241"/>
                        <a:gd name="T2" fmla="*/ 32 w 32"/>
                        <a:gd name="T3" fmla="*/ 238 h 241"/>
                        <a:gd name="T4" fmla="*/ 15 w 32"/>
                        <a:gd name="T5" fmla="*/ 241 h 241"/>
                        <a:gd name="T6" fmla="*/ 4 w 32"/>
                        <a:gd name="T7" fmla="*/ 241 h 241"/>
                        <a:gd name="T8" fmla="*/ 0 w 32"/>
                        <a:gd name="T9" fmla="*/ 241 h 241"/>
                        <a:gd name="T10" fmla="*/ 0 w 32"/>
                        <a:gd name="T11" fmla="*/ 0 h 241"/>
                        <a:gd name="T12" fmla="*/ 32 w 32"/>
                        <a:gd name="T13" fmla="*/ 0 h 241"/>
                        <a:gd name="T14" fmla="*/ 0 60000 65536"/>
                        <a:gd name="T15" fmla="*/ 0 60000 65536"/>
                        <a:gd name="T16" fmla="*/ 0 60000 65536"/>
                        <a:gd name="T17" fmla="*/ 0 60000 65536"/>
                        <a:gd name="T18" fmla="*/ 0 60000 65536"/>
                        <a:gd name="T19" fmla="*/ 0 60000 65536"/>
                        <a:gd name="T20" fmla="*/ 0 60000 65536"/>
                        <a:gd name="T21" fmla="*/ 0 w 32"/>
                        <a:gd name="T22" fmla="*/ 0 h 241"/>
                        <a:gd name="T23" fmla="*/ 32 w 32"/>
                        <a:gd name="T24" fmla="*/ 241 h 2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41">
                          <a:moveTo>
                            <a:pt x="32" y="0"/>
                          </a:moveTo>
                          <a:lnTo>
                            <a:pt x="32" y="238"/>
                          </a:lnTo>
                          <a:lnTo>
                            <a:pt x="15" y="241"/>
                          </a:lnTo>
                          <a:lnTo>
                            <a:pt x="4" y="241"/>
                          </a:lnTo>
                          <a:lnTo>
                            <a:pt x="0" y="241"/>
                          </a:lnTo>
                          <a:lnTo>
                            <a:pt x="0" y="0"/>
                          </a:lnTo>
                          <a:lnTo>
                            <a:pt x="32" y="0"/>
                          </a:lnTo>
                          <a:close/>
                        </a:path>
                      </a:pathLst>
                    </a:custGeom>
                    <a:solidFill>
                      <a:srgbClr val="FFFFFF"/>
                    </a:solidFill>
                    <a:ln w="0">
                      <a:solidFill>
                        <a:srgbClr val="FFFFFF"/>
                      </a:solidFill>
                      <a:round/>
                      <a:headEnd/>
                      <a:tailEnd/>
                    </a:ln>
                  </p:spPr>
                  <p:txBody>
                    <a:bodyPr/>
                    <a:lstStyle/>
                    <a:p>
                      <a:endParaRPr lang="en-US"/>
                    </a:p>
                  </p:txBody>
                </p:sp>
                <p:sp>
                  <p:nvSpPr>
                    <p:cNvPr id="72" name="Freeform 218"/>
                    <p:cNvSpPr>
                      <a:spLocks noEditPoints="1"/>
                    </p:cNvSpPr>
                    <p:nvPr/>
                  </p:nvSpPr>
                  <p:spPr bwMode="auto">
                    <a:xfrm>
                      <a:off x="1142" y="3200"/>
                      <a:ext cx="70" cy="83"/>
                    </a:xfrm>
                    <a:custGeom>
                      <a:avLst/>
                      <a:gdLst>
                        <a:gd name="T0" fmla="*/ 35 w 70"/>
                        <a:gd name="T1" fmla="*/ 15 h 83"/>
                        <a:gd name="T2" fmla="*/ 40 w 70"/>
                        <a:gd name="T3" fmla="*/ 15 h 83"/>
                        <a:gd name="T4" fmla="*/ 46 w 70"/>
                        <a:gd name="T5" fmla="*/ 15 h 83"/>
                        <a:gd name="T6" fmla="*/ 48 w 70"/>
                        <a:gd name="T7" fmla="*/ 16 h 83"/>
                        <a:gd name="T8" fmla="*/ 50 w 70"/>
                        <a:gd name="T9" fmla="*/ 20 h 83"/>
                        <a:gd name="T10" fmla="*/ 50 w 70"/>
                        <a:gd name="T11" fmla="*/ 24 h 83"/>
                        <a:gd name="T12" fmla="*/ 50 w 70"/>
                        <a:gd name="T13" fmla="*/ 28 h 83"/>
                        <a:gd name="T14" fmla="*/ 46 w 70"/>
                        <a:gd name="T15" fmla="*/ 31 h 83"/>
                        <a:gd name="T16" fmla="*/ 42 w 70"/>
                        <a:gd name="T17" fmla="*/ 33 h 83"/>
                        <a:gd name="T18" fmla="*/ 38 w 70"/>
                        <a:gd name="T19" fmla="*/ 33 h 83"/>
                        <a:gd name="T20" fmla="*/ 18 w 70"/>
                        <a:gd name="T21" fmla="*/ 33 h 83"/>
                        <a:gd name="T22" fmla="*/ 18 w 70"/>
                        <a:gd name="T23" fmla="*/ 15 h 83"/>
                        <a:gd name="T24" fmla="*/ 35 w 70"/>
                        <a:gd name="T25" fmla="*/ 15 h 83"/>
                        <a:gd name="T26" fmla="*/ 38 w 70"/>
                        <a:gd name="T27" fmla="*/ 46 h 83"/>
                        <a:gd name="T28" fmla="*/ 42 w 70"/>
                        <a:gd name="T29" fmla="*/ 48 h 83"/>
                        <a:gd name="T30" fmla="*/ 46 w 70"/>
                        <a:gd name="T31" fmla="*/ 48 h 83"/>
                        <a:gd name="T32" fmla="*/ 50 w 70"/>
                        <a:gd name="T33" fmla="*/ 50 h 83"/>
                        <a:gd name="T34" fmla="*/ 51 w 70"/>
                        <a:gd name="T35" fmla="*/ 54 h 83"/>
                        <a:gd name="T36" fmla="*/ 51 w 70"/>
                        <a:gd name="T37" fmla="*/ 57 h 83"/>
                        <a:gd name="T38" fmla="*/ 51 w 70"/>
                        <a:gd name="T39" fmla="*/ 63 h 83"/>
                        <a:gd name="T40" fmla="*/ 50 w 70"/>
                        <a:gd name="T41" fmla="*/ 67 h 83"/>
                        <a:gd name="T42" fmla="*/ 46 w 70"/>
                        <a:gd name="T43" fmla="*/ 68 h 83"/>
                        <a:gd name="T44" fmla="*/ 42 w 70"/>
                        <a:gd name="T45" fmla="*/ 68 h 83"/>
                        <a:gd name="T46" fmla="*/ 38 w 70"/>
                        <a:gd name="T47" fmla="*/ 70 h 83"/>
                        <a:gd name="T48" fmla="*/ 18 w 70"/>
                        <a:gd name="T49" fmla="*/ 70 h 83"/>
                        <a:gd name="T50" fmla="*/ 18 w 70"/>
                        <a:gd name="T51" fmla="*/ 46 h 83"/>
                        <a:gd name="T52" fmla="*/ 38 w 70"/>
                        <a:gd name="T53" fmla="*/ 46 h 83"/>
                        <a:gd name="T54" fmla="*/ 40 w 70"/>
                        <a:gd name="T55" fmla="*/ 0 h 83"/>
                        <a:gd name="T56" fmla="*/ 0 w 70"/>
                        <a:gd name="T57" fmla="*/ 0 h 83"/>
                        <a:gd name="T58" fmla="*/ 0 w 70"/>
                        <a:gd name="T59" fmla="*/ 83 h 83"/>
                        <a:gd name="T60" fmla="*/ 38 w 70"/>
                        <a:gd name="T61" fmla="*/ 83 h 83"/>
                        <a:gd name="T62" fmla="*/ 44 w 70"/>
                        <a:gd name="T63" fmla="*/ 83 h 83"/>
                        <a:gd name="T64" fmla="*/ 50 w 70"/>
                        <a:gd name="T65" fmla="*/ 83 h 83"/>
                        <a:gd name="T66" fmla="*/ 55 w 70"/>
                        <a:gd name="T67" fmla="*/ 81 h 83"/>
                        <a:gd name="T68" fmla="*/ 59 w 70"/>
                        <a:gd name="T69" fmla="*/ 79 h 83"/>
                        <a:gd name="T70" fmla="*/ 63 w 70"/>
                        <a:gd name="T71" fmla="*/ 76 h 83"/>
                        <a:gd name="T72" fmla="*/ 66 w 70"/>
                        <a:gd name="T73" fmla="*/ 72 h 83"/>
                        <a:gd name="T74" fmla="*/ 68 w 70"/>
                        <a:gd name="T75" fmla="*/ 67 h 83"/>
                        <a:gd name="T76" fmla="*/ 70 w 70"/>
                        <a:gd name="T77" fmla="*/ 59 h 83"/>
                        <a:gd name="T78" fmla="*/ 68 w 70"/>
                        <a:gd name="T79" fmla="*/ 52 h 83"/>
                        <a:gd name="T80" fmla="*/ 66 w 70"/>
                        <a:gd name="T81" fmla="*/ 46 h 83"/>
                        <a:gd name="T82" fmla="*/ 63 w 70"/>
                        <a:gd name="T83" fmla="*/ 42 h 83"/>
                        <a:gd name="T84" fmla="*/ 57 w 70"/>
                        <a:gd name="T85" fmla="*/ 39 h 83"/>
                        <a:gd name="T86" fmla="*/ 61 w 70"/>
                        <a:gd name="T87" fmla="*/ 37 h 83"/>
                        <a:gd name="T88" fmla="*/ 63 w 70"/>
                        <a:gd name="T89" fmla="*/ 33 h 83"/>
                        <a:gd name="T90" fmla="*/ 66 w 70"/>
                        <a:gd name="T91" fmla="*/ 28 h 83"/>
                        <a:gd name="T92" fmla="*/ 66 w 70"/>
                        <a:gd name="T93" fmla="*/ 22 h 83"/>
                        <a:gd name="T94" fmla="*/ 66 w 70"/>
                        <a:gd name="T95" fmla="*/ 15 h 83"/>
                        <a:gd name="T96" fmla="*/ 63 w 70"/>
                        <a:gd name="T97" fmla="*/ 9 h 83"/>
                        <a:gd name="T98" fmla="*/ 59 w 70"/>
                        <a:gd name="T99" fmla="*/ 5 h 83"/>
                        <a:gd name="T100" fmla="*/ 53 w 70"/>
                        <a:gd name="T101" fmla="*/ 2 h 83"/>
                        <a:gd name="T102" fmla="*/ 48 w 70"/>
                        <a:gd name="T103" fmla="*/ 0 h 83"/>
                        <a:gd name="T104" fmla="*/ 40 w 70"/>
                        <a:gd name="T105" fmla="*/ 0 h 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0"/>
                        <a:gd name="T160" fmla="*/ 0 h 83"/>
                        <a:gd name="T161" fmla="*/ 70 w 70"/>
                        <a:gd name="T162" fmla="*/ 83 h 8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0" h="83">
                          <a:moveTo>
                            <a:pt x="35" y="15"/>
                          </a:moveTo>
                          <a:lnTo>
                            <a:pt x="40" y="15"/>
                          </a:lnTo>
                          <a:lnTo>
                            <a:pt x="46" y="15"/>
                          </a:lnTo>
                          <a:lnTo>
                            <a:pt x="48" y="16"/>
                          </a:lnTo>
                          <a:lnTo>
                            <a:pt x="50" y="20"/>
                          </a:lnTo>
                          <a:lnTo>
                            <a:pt x="50" y="24"/>
                          </a:lnTo>
                          <a:lnTo>
                            <a:pt x="50" y="28"/>
                          </a:lnTo>
                          <a:lnTo>
                            <a:pt x="46" y="31"/>
                          </a:lnTo>
                          <a:lnTo>
                            <a:pt x="42" y="33"/>
                          </a:lnTo>
                          <a:lnTo>
                            <a:pt x="38" y="33"/>
                          </a:lnTo>
                          <a:lnTo>
                            <a:pt x="18" y="33"/>
                          </a:lnTo>
                          <a:lnTo>
                            <a:pt x="18" y="15"/>
                          </a:lnTo>
                          <a:lnTo>
                            <a:pt x="35" y="15"/>
                          </a:lnTo>
                          <a:close/>
                          <a:moveTo>
                            <a:pt x="38" y="46"/>
                          </a:moveTo>
                          <a:lnTo>
                            <a:pt x="42" y="48"/>
                          </a:lnTo>
                          <a:lnTo>
                            <a:pt x="46" y="48"/>
                          </a:lnTo>
                          <a:lnTo>
                            <a:pt x="50" y="50"/>
                          </a:lnTo>
                          <a:lnTo>
                            <a:pt x="51" y="54"/>
                          </a:lnTo>
                          <a:lnTo>
                            <a:pt x="51" y="57"/>
                          </a:lnTo>
                          <a:lnTo>
                            <a:pt x="51" y="63"/>
                          </a:lnTo>
                          <a:lnTo>
                            <a:pt x="50" y="67"/>
                          </a:lnTo>
                          <a:lnTo>
                            <a:pt x="46" y="68"/>
                          </a:lnTo>
                          <a:lnTo>
                            <a:pt x="42" y="68"/>
                          </a:lnTo>
                          <a:lnTo>
                            <a:pt x="38" y="70"/>
                          </a:lnTo>
                          <a:lnTo>
                            <a:pt x="18" y="70"/>
                          </a:lnTo>
                          <a:lnTo>
                            <a:pt x="18" y="46"/>
                          </a:lnTo>
                          <a:lnTo>
                            <a:pt x="38" y="46"/>
                          </a:lnTo>
                          <a:close/>
                          <a:moveTo>
                            <a:pt x="40" y="0"/>
                          </a:moveTo>
                          <a:lnTo>
                            <a:pt x="0" y="0"/>
                          </a:lnTo>
                          <a:lnTo>
                            <a:pt x="0" y="83"/>
                          </a:lnTo>
                          <a:lnTo>
                            <a:pt x="38" y="83"/>
                          </a:lnTo>
                          <a:lnTo>
                            <a:pt x="44" y="83"/>
                          </a:lnTo>
                          <a:lnTo>
                            <a:pt x="50" y="83"/>
                          </a:lnTo>
                          <a:lnTo>
                            <a:pt x="55" y="81"/>
                          </a:lnTo>
                          <a:lnTo>
                            <a:pt x="59" y="79"/>
                          </a:lnTo>
                          <a:lnTo>
                            <a:pt x="63" y="76"/>
                          </a:lnTo>
                          <a:lnTo>
                            <a:pt x="66" y="72"/>
                          </a:lnTo>
                          <a:lnTo>
                            <a:pt x="68" y="67"/>
                          </a:lnTo>
                          <a:lnTo>
                            <a:pt x="70" y="59"/>
                          </a:lnTo>
                          <a:lnTo>
                            <a:pt x="68" y="52"/>
                          </a:lnTo>
                          <a:lnTo>
                            <a:pt x="66" y="46"/>
                          </a:lnTo>
                          <a:lnTo>
                            <a:pt x="63" y="42"/>
                          </a:lnTo>
                          <a:lnTo>
                            <a:pt x="57" y="39"/>
                          </a:lnTo>
                          <a:lnTo>
                            <a:pt x="61" y="37"/>
                          </a:lnTo>
                          <a:lnTo>
                            <a:pt x="63" y="33"/>
                          </a:lnTo>
                          <a:lnTo>
                            <a:pt x="66" y="28"/>
                          </a:lnTo>
                          <a:lnTo>
                            <a:pt x="66" y="22"/>
                          </a:lnTo>
                          <a:lnTo>
                            <a:pt x="66" y="15"/>
                          </a:lnTo>
                          <a:lnTo>
                            <a:pt x="63" y="9"/>
                          </a:lnTo>
                          <a:lnTo>
                            <a:pt x="59" y="5"/>
                          </a:lnTo>
                          <a:lnTo>
                            <a:pt x="53" y="2"/>
                          </a:lnTo>
                          <a:lnTo>
                            <a:pt x="48" y="0"/>
                          </a:lnTo>
                          <a:lnTo>
                            <a:pt x="40" y="0"/>
                          </a:lnTo>
                          <a:close/>
                        </a:path>
                      </a:pathLst>
                    </a:custGeom>
                    <a:solidFill>
                      <a:srgbClr val="FFFFFF"/>
                    </a:solidFill>
                    <a:ln w="0">
                      <a:solidFill>
                        <a:srgbClr val="FFFFFF"/>
                      </a:solidFill>
                      <a:round/>
                      <a:headEnd/>
                      <a:tailEnd/>
                    </a:ln>
                  </p:spPr>
                  <p:txBody>
                    <a:bodyPr/>
                    <a:lstStyle/>
                    <a:p>
                      <a:endParaRPr lang="en-US"/>
                    </a:p>
                  </p:txBody>
                </p:sp>
                <p:sp>
                  <p:nvSpPr>
                    <p:cNvPr id="73" name="Freeform 219"/>
                    <p:cNvSpPr>
                      <a:spLocks/>
                    </p:cNvSpPr>
                    <p:nvPr/>
                  </p:nvSpPr>
                  <p:spPr bwMode="auto">
                    <a:xfrm>
                      <a:off x="1116" y="3040"/>
                      <a:ext cx="270" cy="141"/>
                    </a:xfrm>
                    <a:custGeom>
                      <a:avLst/>
                      <a:gdLst>
                        <a:gd name="T0" fmla="*/ 135 w 270"/>
                        <a:gd name="T1" fmla="*/ 141 h 141"/>
                        <a:gd name="T2" fmla="*/ 172 w 270"/>
                        <a:gd name="T3" fmla="*/ 139 h 141"/>
                        <a:gd name="T4" fmla="*/ 204 w 270"/>
                        <a:gd name="T5" fmla="*/ 132 h 141"/>
                        <a:gd name="T6" fmla="*/ 231 w 270"/>
                        <a:gd name="T7" fmla="*/ 121 h 141"/>
                        <a:gd name="T8" fmla="*/ 252 w 270"/>
                        <a:gd name="T9" fmla="*/ 106 h 141"/>
                        <a:gd name="T10" fmla="*/ 267 w 270"/>
                        <a:gd name="T11" fmla="*/ 89 h 141"/>
                        <a:gd name="T12" fmla="*/ 270 w 270"/>
                        <a:gd name="T13" fmla="*/ 71 h 141"/>
                        <a:gd name="T14" fmla="*/ 267 w 270"/>
                        <a:gd name="T15" fmla="*/ 52 h 141"/>
                        <a:gd name="T16" fmla="*/ 252 w 270"/>
                        <a:gd name="T17" fmla="*/ 36 h 141"/>
                        <a:gd name="T18" fmla="*/ 231 w 270"/>
                        <a:gd name="T19" fmla="*/ 21 h 141"/>
                        <a:gd name="T20" fmla="*/ 204 w 270"/>
                        <a:gd name="T21" fmla="*/ 10 h 141"/>
                        <a:gd name="T22" fmla="*/ 172 w 270"/>
                        <a:gd name="T23" fmla="*/ 2 h 141"/>
                        <a:gd name="T24" fmla="*/ 135 w 270"/>
                        <a:gd name="T25" fmla="*/ 0 h 141"/>
                        <a:gd name="T26" fmla="*/ 100 w 270"/>
                        <a:gd name="T27" fmla="*/ 2 h 141"/>
                        <a:gd name="T28" fmla="*/ 66 w 270"/>
                        <a:gd name="T29" fmla="*/ 10 h 141"/>
                        <a:gd name="T30" fmla="*/ 40 w 270"/>
                        <a:gd name="T31" fmla="*/ 21 h 141"/>
                        <a:gd name="T32" fmla="*/ 18 w 270"/>
                        <a:gd name="T33" fmla="*/ 36 h 141"/>
                        <a:gd name="T34" fmla="*/ 5 w 270"/>
                        <a:gd name="T35" fmla="*/ 52 h 141"/>
                        <a:gd name="T36" fmla="*/ 0 w 270"/>
                        <a:gd name="T37" fmla="*/ 71 h 141"/>
                        <a:gd name="T38" fmla="*/ 5 w 270"/>
                        <a:gd name="T39" fmla="*/ 89 h 141"/>
                        <a:gd name="T40" fmla="*/ 18 w 270"/>
                        <a:gd name="T41" fmla="*/ 106 h 141"/>
                        <a:gd name="T42" fmla="*/ 40 w 270"/>
                        <a:gd name="T43" fmla="*/ 121 h 141"/>
                        <a:gd name="T44" fmla="*/ 66 w 270"/>
                        <a:gd name="T45" fmla="*/ 132 h 141"/>
                        <a:gd name="T46" fmla="*/ 100 w 270"/>
                        <a:gd name="T47" fmla="*/ 139 h 141"/>
                        <a:gd name="T48" fmla="*/ 135 w 270"/>
                        <a:gd name="T49" fmla="*/ 141 h 1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0"/>
                        <a:gd name="T76" fmla="*/ 0 h 141"/>
                        <a:gd name="T77" fmla="*/ 270 w 270"/>
                        <a:gd name="T78" fmla="*/ 141 h 1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0" h="141">
                          <a:moveTo>
                            <a:pt x="135" y="141"/>
                          </a:moveTo>
                          <a:lnTo>
                            <a:pt x="172" y="139"/>
                          </a:lnTo>
                          <a:lnTo>
                            <a:pt x="204" y="132"/>
                          </a:lnTo>
                          <a:lnTo>
                            <a:pt x="231" y="121"/>
                          </a:lnTo>
                          <a:lnTo>
                            <a:pt x="252" y="106"/>
                          </a:lnTo>
                          <a:lnTo>
                            <a:pt x="267" y="89"/>
                          </a:lnTo>
                          <a:lnTo>
                            <a:pt x="270" y="71"/>
                          </a:lnTo>
                          <a:lnTo>
                            <a:pt x="267" y="52"/>
                          </a:lnTo>
                          <a:lnTo>
                            <a:pt x="252" y="36"/>
                          </a:lnTo>
                          <a:lnTo>
                            <a:pt x="231" y="21"/>
                          </a:lnTo>
                          <a:lnTo>
                            <a:pt x="204" y="10"/>
                          </a:lnTo>
                          <a:lnTo>
                            <a:pt x="172" y="2"/>
                          </a:lnTo>
                          <a:lnTo>
                            <a:pt x="135" y="0"/>
                          </a:lnTo>
                          <a:lnTo>
                            <a:pt x="100" y="2"/>
                          </a:lnTo>
                          <a:lnTo>
                            <a:pt x="66" y="10"/>
                          </a:lnTo>
                          <a:lnTo>
                            <a:pt x="40" y="21"/>
                          </a:lnTo>
                          <a:lnTo>
                            <a:pt x="18" y="36"/>
                          </a:lnTo>
                          <a:lnTo>
                            <a:pt x="5" y="52"/>
                          </a:lnTo>
                          <a:lnTo>
                            <a:pt x="0" y="71"/>
                          </a:lnTo>
                          <a:lnTo>
                            <a:pt x="5" y="89"/>
                          </a:lnTo>
                          <a:lnTo>
                            <a:pt x="18" y="106"/>
                          </a:lnTo>
                          <a:lnTo>
                            <a:pt x="40" y="121"/>
                          </a:lnTo>
                          <a:lnTo>
                            <a:pt x="66" y="132"/>
                          </a:lnTo>
                          <a:lnTo>
                            <a:pt x="100" y="139"/>
                          </a:lnTo>
                          <a:lnTo>
                            <a:pt x="135" y="141"/>
                          </a:lnTo>
                          <a:close/>
                        </a:path>
                      </a:pathLst>
                    </a:custGeom>
                    <a:solidFill>
                      <a:srgbClr val="BFBFBF"/>
                    </a:solidFill>
                    <a:ln w="0">
                      <a:solidFill>
                        <a:srgbClr val="BFBFBF"/>
                      </a:solidFill>
                      <a:round/>
                      <a:headEnd/>
                      <a:tailEnd/>
                    </a:ln>
                  </p:spPr>
                  <p:txBody>
                    <a:bodyPr/>
                    <a:lstStyle/>
                    <a:p>
                      <a:endParaRPr lang="en-US"/>
                    </a:p>
                  </p:txBody>
                </p:sp>
                <p:sp>
                  <p:nvSpPr>
                    <p:cNvPr id="74" name="Freeform 220"/>
                    <p:cNvSpPr>
                      <a:spLocks/>
                    </p:cNvSpPr>
                    <p:nvPr/>
                  </p:nvSpPr>
                  <p:spPr bwMode="auto">
                    <a:xfrm>
                      <a:off x="1116" y="3040"/>
                      <a:ext cx="270" cy="141"/>
                    </a:xfrm>
                    <a:custGeom>
                      <a:avLst/>
                      <a:gdLst>
                        <a:gd name="T0" fmla="*/ 135 w 270"/>
                        <a:gd name="T1" fmla="*/ 141 h 141"/>
                        <a:gd name="T2" fmla="*/ 172 w 270"/>
                        <a:gd name="T3" fmla="*/ 139 h 141"/>
                        <a:gd name="T4" fmla="*/ 204 w 270"/>
                        <a:gd name="T5" fmla="*/ 132 h 141"/>
                        <a:gd name="T6" fmla="*/ 231 w 270"/>
                        <a:gd name="T7" fmla="*/ 121 h 141"/>
                        <a:gd name="T8" fmla="*/ 252 w 270"/>
                        <a:gd name="T9" fmla="*/ 106 h 141"/>
                        <a:gd name="T10" fmla="*/ 267 w 270"/>
                        <a:gd name="T11" fmla="*/ 89 h 141"/>
                        <a:gd name="T12" fmla="*/ 270 w 270"/>
                        <a:gd name="T13" fmla="*/ 71 h 141"/>
                        <a:gd name="T14" fmla="*/ 267 w 270"/>
                        <a:gd name="T15" fmla="*/ 52 h 141"/>
                        <a:gd name="T16" fmla="*/ 252 w 270"/>
                        <a:gd name="T17" fmla="*/ 36 h 141"/>
                        <a:gd name="T18" fmla="*/ 231 w 270"/>
                        <a:gd name="T19" fmla="*/ 21 h 141"/>
                        <a:gd name="T20" fmla="*/ 204 w 270"/>
                        <a:gd name="T21" fmla="*/ 10 h 141"/>
                        <a:gd name="T22" fmla="*/ 172 w 270"/>
                        <a:gd name="T23" fmla="*/ 2 h 141"/>
                        <a:gd name="T24" fmla="*/ 135 w 270"/>
                        <a:gd name="T25" fmla="*/ 0 h 141"/>
                        <a:gd name="T26" fmla="*/ 100 w 270"/>
                        <a:gd name="T27" fmla="*/ 2 h 141"/>
                        <a:gd name="T28" fmla="*/ 66 w 270"/>
                        <a:gd name="T29" fmla="*/ 10 h 141"/>
                        <a:gd name="T30" fmla="*/ 40 w 270"/>
                        <a:gd name="T31" fmla="*/ 21 h 141"/>
                        <a:gd name="T32" fmla="*/ 18 w 270"/>
                        <a:gd name="T33" fmla="*/ 36 h 141"/>
                        <a:gd name="T34" fmla="*/ 5 w 270"/>
                        <a:gd name="T35" fmla="*/ 52 h 141"/>
                        <a:gd name="T36" fmla="*/ 0 w 270"/>
                        <a:gd name="T37" fmla="*/ 71 h 141"/>
                        <a:gd name="T38" fmla="*/ 5 w 270"/>
                        <a:gd name="T39" fmla="*/ 89 h 141"/>
                        <a:gd name="T40" fmla="*/ 18 w 270"/>
                        <a:gd name="T41" fmla="*/ 106 h 141"/>
                        <a:gd name="T42" fmla="*/ 40 w 270"/>
                        <a:gd name="T43" fmla="*/ 121 h 141"/>
                        <a:gd name="T44" fmla="*/ 66 w 270"/>
                        <a:gd name="T45" fmla="*/ 132 h 141"/>
                        <a:gd name="T46" fmla="*/ 100 w 270"/>
                        <a:gd name="T47" fmla="*/ 139 h 141"/>
                        <a:gd name="T48" fmla="*/ 135 w 270"/>
                        <a:gd name="T49" fmla="*/ 141 h 1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0"/>
                        <a:gd name="T76" fmla="*/ 0 h 141"/>
                        <a:gd name="T77" fmla="*/ 270 w 270"/>
                        <a:gd name="T78" fmla="*/ 141 h 1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0" h="141">
                          <a:moveTo>
                            <a:pt x="135" y="141"/>
                          </a:moveTo>
                          <a:lnTo>
                            <a:pt x="172" y="139"/>
                          </a:lnTo>
                          <a:lnTo>
                            <a:pt x="204" y="132"/>
                          </a:lnTo>
                          <a:lnTo>
                            <a:pt x="231" y="121"/>
                          </a:lnTo>
                          <a:lnTo>
                            <a:pt x="252" y="106"/>
                          </a:lnTo>
                          <a:lnTo>
                            <a:pt x="267" y="89"/>
                          </a:lnTo>
                          <a:lnTo>
                            <a:pt x="270" y="71"/>
                          </a:lnTo>
                          <a:lnTo>
                            <a:pt x="267" y="52"/>
                          </a:lnTo>
                          <a:lnTo>
                            <a:pt x="252" y="36"/>
                          </a:lnTo>
                          <a:lnTo>
                            <a:pt x="231" y="21"/>
                          </a:lnTo>
                          <a:lnTo>
                            <a:pt x="204" y="10"/>
                          </a:lnTo>
                          <a:lnTo>
                            <a:pt x="172" y="2"/>
                          </a:lnTo>
                          <a:lnTo>
                            <a:pt x="135" y="0"/>
                          </a:lnTo>
                          <a:lnTo>
                            <a:pt x="100" y="2"/>
                          </a:lnTo>
                          <a:lnTo>
                            <a:pt x="66" y="10"/>
                          </a:lnTo>
                          <a:lnTo>
                            <a:pt x="40" y="21"/>
                          </a:lnTo>
                          <a:lnTo>
                            <a:pt x="18" y="36"/>
                          </a:lnTo>
                          <a:lnTo>
                            <a:pt x="5" y="52"/>
                          </a:lnTo>
                          <a:lnTo>
                            <a:pt x="0" y="71"/>
                          </a:lnTo>
                          <a:lnTo>
                            <a:pt x="5" y="89"/>
                          </a:lnTo>
                          <a:lnTo>
                            <a:pt x="18" y="106"/>
                          </a:lnTo>
                          <a:lnTo>
                            <a:pt x="40" y="121"/>
                          </a:lnTo>
                          <a:lnTo>
                            <a:pt x="66" y="132"/>
                          </a:lnTo>
                          <a:lnTo>
                            <a:pt x="100" y="139"/>
                          </a:lnTo>
                          <a:lnTo>
                            <a:pt x="135" y="141"/>
                          </a:lnTo>
                        </a:path>
                      </a:pathLst>
                    </a:custGeom>
                    <a:noFill/>
                    <a:ln w="635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5" name="Freeform 221"/>
                    <p:cNvSpPr>
                      <a:spLocks/>
                    </p:cNvSpPr>
                    <p:nvPr/>
                  </p:nvSpPr>
                  <p:spPr bwMode="auto">
                    <a:xfrm>
                      <a:off x="1154" y="3018"/>
                      <a:ext cx="195" cy="119"/>
                    </a:xfrm>
                    <a:custGeom>
                      <a:avLst/>
                      <a:gdLst>
                        <a:gd name="T0" fmla="*/ 99 w 195"/>
                        <a:gd name="T1" fmla="*/ 119 h 119"/>
                        <a:gd name="T2" fmla="*/ 128 w 195"/>
                        <a:gd name="T3" fmla="*/ 117 h 119"/>
                        <a:gd name="T4" fmla="*/ 156 w 195"/>
                        <a:gd name="T5" fmla="*/ 109 h 119"/>
                        <a:gd name="T6" fmla="*/ 177 w 195"/>
                        <a:gd name="T7" fmla="*/ 98 h 119"/>
                        <a:gd name="T8" fmla="*/ 191 w 195"/>
                        <a:gd name="T9" fmla="*/ 83 h 119"/>
                        <a:gd name="T10" fmla="*/ 195 w 195"/>
                        <a:gd name="T11" fmla="*/ 69 h 119"/>
                        <a:gd name="T12" fmla="*/ 191 w 195"/>
                        <a:gd name="T13" fmla="*/ 50 h 119"/>
                        <a:gd name="T14" fmla="*/ 177 w 195"/>
                        <a:gd name="T15" fmla="*/ 32 h 119"/>
                        <a:gd name="T16" fmla="*/ 156 w 195"/>
                        <a:gd name="T17" fmla="*/ 17 h 119"/>
                        <a:gd name="T18" fmla="*/ 128 w 195"/>
                        <a:gd name="T19" fmla="*/ 6 h 119"/>
                        <a:gd name="T20" fmla="*/ 99 w 195"/>
                        <a:gd name="T21" fmla="*/ 0 h 119"/>
                        <a:gd name="T22" fmla="*/ 67 w 195"/>
                        <a:gd name="T23" fmla="*/ 6 h 119"/>
                        <a:gd name="T24" fmla="*/ 41 w 195"/>
                        <a:gd name="T25" fmla="*/ 17 h 119"/>
                        <a:gd name="T26" fmla="*/ 19 w 195"/>
                        <a:gd name="T27" fmla="*/ 32 h 119"/>
                        <a:gd name="T28" fmla="*/ 6 w 195"/>
                        <a:gd name="T29" fmla="*/ 50 h 119"/>
                        <a:gd name="T30" fmla="*/ 0 w 195"/>
                        <a:gd name="T31" fmla="*/ 69 h 119"/>
                        <a:gd name="T32" fmla="*/ 6 w 195"/>
                        <a:gd name="T33" fmla="*/ 83 h 119"/>
                        <a:gd name="T34" fmla="*/ 19 w 195"/>
                        <a:gd name="T35" fmla="*/ 98 h 119"/>
                        <a:gd name="T36" fmla="*/ 41 w 195"/>
                        <a:gd name="T37" fmla="*/ 109 h 119"/>
                        <a:gd name="T38" fmla="*/ 67 w 195"/>
                        <a:gd name="T39" fmla="*/ 117 h 119"/>
                        <a:gd name="T40" fmla="*/ 99 w 195"/>
                        <a:gd name="T41" fmla="*/ 119 h 1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5"/>
                        <a:gd name="T64" fmla="*/ 0 h 119"/>
                        <a:gd name="T65" fmla="*/ 195 w 195"/>
                        <a:gd name="T66" fmla="*/ 119 h 1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5" h="119">
                          <a:moveTo>
                            <a:pt x="99" y="119"/>
                          </a:moveTo>
                          <a:lnTo>
                            <a:pt x="128" y="117"/>
                          </a:lnTo>
                          <a:lnTo>
                            <a:pt x="156" y="109"/>
                          </a:lnTo>
                          <a:lnTo>
                            <a:pt x="177" y="98"/>
                          </a:lnTo>
                          <a:lnTo>
                            <a:pt x="191" y="83"/>
                          </a:lnTo>
                          <a:lnTo>
                            <a:pt x="195" y="69"/>
                          </a:lnTo>
                          <a:lnTo>
                            <a:pt x="191" y="50"/>
                          </a:lnTo>
                          <a:lnTo>
                            <a:pt x="177" y="32"/>
                          </a:lnTo>
                          <a:lnTo>
                            <a:pt x="156" y="17"/>
                          </a:lnTo>
                          <a:lnTo>
                            <a:pt x="128" y="6"/>
                          </a:lnTo>
                          <a:lnTo>
                            <a:pt x="99" y="0"/>
                          </a:lnTo>
                          <a:lnTo>
                            <a:pt x="67" y="6"/>
                          </a:lnTo>
                          <a:lnTo>
                            <a:pt x="41" y="17"/>
                          </a:lnTo>
                          <a:lnTo>
                            <a:pt x="19" y="32"/>
                          </a:lnTo>
                          <a:lnTo>
                            <a:pt x="6" y="50"/>
                          </a:lnTo>
                          <a:lnTo>
                            <a:pt x="0" y="69"/>
                          </a:lnTo>
                          <a:lnTo>
                            <a:pt x="6" y="83"/>
                          </a:lnTo>
                          <a:lnTo>
                            <a:pt x="19" y="98"/>
                          </a:lnTo>
                          <a:lnTo>
                            <a:pt x="41" y="109"/>
                          </a:lnTo>
                          <a:lnTo>
                            <a:pt x="67" y="117"/>
                          </a:lnTo>
                          <a:lnTo>
                            <a:pt x="99" y="119"/>
                          </a:lnTo>
                          <a:close/>
                        </a:path>
                      </a:pathLst>
                    </a:custGeom>
                    <a:solidFill>
                      <a:srgbClr val="5B5B5B"/>
                    </a:solidFill>
                    <a:ln w="0">
                      <a:solidFill>
                        <a:srgbClr val="5B5B5B"/>
                      </a:solidFill>
                      <a:round/>
                      <a:headEnd/>
                      <a:tailEnd/>
                    </a:ln>
                  </p:spPr>
                  <p:txBody>
                    <a:bodyPr/>
                    <a:lstStyle/>
                    <a:p>
                      <a:endParaRPr lang="en-US"/>
                    </a:p>
                  </p:txBody>
                </p:sp>
                <p:sp>
                  <p:nvSpPr>
                    <p:cNvPr id="76" name="Freeform 222"/>
                    <p:cNvSpPr>
                      <a:spLocks/>
                    </p:cNvSpPr>
                    <p:nvPr/>
                  </p:nvSpPr>
                  <p:spPr bwMode="auto">
                    <a:xfrm>
                      <a:off x="1167" y="3020"/>
                      <a:ext cx="171" cy="104"/>
                    </a:xfrm>
                    <a:custGeom>
                      <a:avLst/>
                      <a:gdLst>
                        <a:gd name="T0" fmla="*/ 86 w 171"/>
                        <a:gd name="T1" fmla="*/ 104 h 104"/>
                        <a:gd name="T2" fmla="*/ 112 w 171"/>
                        <a:gd name="T3" fmla="*/ 100 h 104"/>
                        <a:gd name="T4" fmla="*/ 136 w 171"/>
                        <a:gd name="T5" fmla="*/ 94 h 104"/>
                        <a:gd name="T6" fmla="*/ 154 w 171"/>
                        <a:gd name="T7" fmla="*/ 85 h 104"/>
                        <a:gd name="T8" fmla="*/ 165 w 171"/>
                        <a:gd name="T9" fmla="*/ 72 h 104"/>
                        <a:gd name="T10" fmla="*/ 171 w 171"/>
                        <a:gd name="T11" fmla="*/ 59 h 104"/>
                        <a:gd name="T12" fmla="*/ 165 w 171"/>
                        <a:gd name="T13" fmla="*/ 43 h 104"/>
                        <a:gd name="T14" fmla="*/ 154 w 171"/>
                        <a:gd name="T15" fmla="*/ 28 h 104"/>
                        <a:gd name="T16" fmla="*/ 136 w 171"/>
                        <a:gd name="T17" fmla="*/ 13 h 104"/>
                        <a:gd name="T18" fmla="*/ 112 w 171"/>
                        <a:gd name="T19" fmla="*/ 4 h 104"/>
                        <a:gd name="T20" fmla="*/ 86 w 171"/>
                        <a:gd name="T21" fmla="*/ 0 h 104"/>
                        <a:gd name="T22" fmla="*/ 58 w 171"/>
                        <a:gd name="T23" fmla="*/ 4 h 104"/>
                        <a:gd name="T24" fmla="*/ 34 w 171"/>
                        <a:gd name="T25" fmla="*/ 13 h 104"/>
                        <a:gd name="T26" fmla="*/ 17 w 171"/>
                        <a:gd name="T27" fmla="*/ 28 h 104"/>
                        <a:gd name="T28" fmla="*/ 4 w 171"/>
                        <a:gd name="T29" fmla="*/ 43 h 104"/>
                        <a:gd name="T30" fmla="*/ 0 w 171"/>
                        <a:gd name="T31" fmla="*/ 59 h 104"/>
                        <a:gd name="T32" fmla="*/ 4 w 171"/>
                        <a:gd name="T33" fmla="*/ 72 h 104"/>
                        <a:gd name="T34" fmla="*/ 17 w 171"/>
                        <a:gd name="T35" fmla="*/ 85 h 104"/>
                        <a:gd name="T36" fmla="*/ 34 w 171"/>
                        <a:gd name="T37" fmla="*/ 94 h 104"/>
                        <a:gd name="T38" fmla="*/ 58 w 171"/>
                        <a:gd name="T39" fmla="*/ 100 h 104"/>
                        <a:gd name="T40" fmla="*/ 86 w 171"/>
                        <a:gd name="T41" fmla="*/ 104 h 1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1"/>
                        <a:gd name="T64" fmla="*/ 0 h 104"/>
                        <a:gd name="T65" fmla="*/ 171 w 171"/>
                        <a:gd name="T66" fmla="*/ 104 h 1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1" h="104">
                          <a:moveTo>
                            <a:pt x="86" y="104"/>
                          </a:moveTo>
                          <a:lnTo>
                            <a:pt x="112" y="100"/>
                          </a:lnTo>
                          <a:lnTo>
                            <a:pt x="136" y="94"/>
                          </a:lnTo>
                          <a:lnTo>
                            <a:pt x="154" y="85"/>
                          </a:lnTo>
                          <a:lnTo>
                            <a:pt x="165" y="72"/>
                          </a:lnTo>
                          <a:lnTo>
                            <a:pt x="171" y="59"/>
                          </a:lnTo>
                          <a:lnTo>
                            <a:pt x="165" y="43"/>
                          </a:lnTo>
                          <a:lnTo>
                            <a:pt x="154" y="28"/>
                          </a:lnTo>
                          <a:lnTo>
                            <a:pt x="136" y="13"/>
                          </a:lnTo>
                          <a:lnTo>
                            <a:pt x="112" y="4"/>
                          </a:lnTo>
                          <a:lnTo>
                            <a:pt x="86" y="0"/>
                          </a:lnTo>
                          <a:lnTo>
                            <a:pt x="58" y="4"/>
                          </a:lnTo>
                          <a:lnTo>
                            <a:pt x="34" y="13"/>
                          </a:lnTo>
                          <a:lnTo>
                            <a:pt x="17" y="28"/>
                          </a:lnTo>
                          <a:lnTo>
                            <a:pt x="4" y="43"/>
                          </a:lnTo>
                          <a:lnTo>
                            <a:pt x="0" y="59"/>
                          </a:lnTo>
                          <a:lnTo>
                            <a:pt x="4" y="72"/>
                          </a:lnTo>
                          <a:lnTo>
                            <a:pt x="17" y="85"/>
                          </a:lnTo>
                          <a:lnTo>
                            <a:pt x="34" y="94"/>
                          </a:lnTo>
                          <a:lnTo>
                            <a:pt x="58" y="100"/>
                          </a:lnTo>
                          <a:lnTo>
                            <a:pt x="86" y="104"/>
                          </a:lnTo>
                          <a:close/>
                        </a:path>
                      </a:pathLst>
                    </a:custGeom>
                    <a:solidFill>
                      <a:srgbClr val="767676"/>
                    </a:solidFill>
                    <a:ln w="0">
                      <a:solidFill>
                        <a:srgbClr val="767676"/>
                      </a:solidFill>
                      <a:round/>
                      <a:headEnd/>
                      <a:tailEnd/>
                    </a:ln>
                  </p:spPr>
                  <p:txBody>
                    <a:bodyPr/>
                    <a:lstStyle/>
                    <a:p>
                      <a:endParaRPr lang="en-US"/>
                    </a:p>
                  </p:txBody>
                </p:sp>
                <p:sp>
                  <p:nvSpPr>
                    <p:cNvPr id="77" name="Freeform 223"/>
                    <p:cNvSpPr>
                      <a:spLocks/>
                    </p:cNvSpPr>
                    <p:nvPr/>
                  </p:nvSpPr>
                  <p:spPr bwMode="auto">
                    <a:xfrm>
                      <a:off x="1179" y="3022"/>
                      <a:ext cx="146" cy="87"/>
                    </a:xfrm>
                    <a:custGeom>
                      <a:avLst/>
                      <a:gdLst>
                        <a:gd name="T0" fmla="*/ 74 w 146"/>
                        <a:gd name="T1" fmla="*/ 87 h 87"/>
                        <a:gd name="T2" fmla="*/ 102 w 146"/>
                        <a:gd name="T3" fmla="*/ 85 h 87"/>
                        <a:gd name="T4" fmla="*/ 126 w 146"/>
                        <a:gd name="T5" fmla="*/ 76 h 87"/>
                        <a:gd name="T6" fmla="*/ 141 w 146"/>
                        <a:gd name="T7" fmla="*/ 65 h 87"/>
                        <a:gd name="T8" fmla="*/ 146 w 146"/>
                        <a:gd name="T9" fmla="*/ 50 h 87"/>
                        <a:gd name="T10" fmla="*/ 142 w 146"/>
                        <a:gd name="T11" fmla="*/ 35 h 87"/>
                        <a:gd name="T12" fmla="*/ 133 w 146"/>
                        <a:gd name="T13" fmla="*/ 22 h 87"/>
                        <a:gd name="T14" fmla="*/ 116 w 146"/>
                        <a:gd name="T15" fmla="*/ 11 h 87"/>
                        <a:gd name="T16" fmla="*/ 96 w 146"/>
                        <a:gd name="T17" fmla="*/ 2 h 87"/>
                        <a:gd name="T18" fmla="*/ 74 w 146"/>
                        <a:gd name="T19" fmla="*/ 0 h 87"/>
                        <a:gd name="T20" fmla="*/ 50 w 146"/>
                        <a:gd name="T21" fmla="*/ 2 h 87"/>
                        <a:gd name="T22" fmla="*/ 29 w 146"/>
                        <a:gd name="T23" fmla="*/ 11 h 87"/>
                        <a:gd name="T24" fmla="*/ 14 w 146"/>
                        <a:gd name="T25" fmla="*/ 22 h 87"/>
                        <a:gd name="T26" fmla="*/ 3 w 146"/>
                        <a:gd name="T27" fmla="*/ 35 h 87"/>
                        <a:gd name="T28" fmla="*/ 0 w 146"/>
                        <a:gd name="T29" fmla="*/ 50 h 87"/>
                        <a:gd name="T30" fmla="*/ 5 w 146"/>
                        <a:gd name="T31" fmla="*/ 65 h 87"/>
                        <a:gd name="T32" fmla="*/ 22 w 146"/>
                        <a:gd name="T33" fmla="*/ 76 h 87"/>
                        <a:gd name="T34" fmla="*/ 44 w 146"/>
                        <a:gd name="T35" fmla="*/ 85 h 87"/>
                        <a:gd name="T36" fmla="*/ 74 w 146"/>
                        <a:gd name="T37" fmla="*/ 87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6"/>
                        <a:gd name="T58" fmla="*/ 0 h 87"/>
                        <a:gd name="T59" fmla="*/ 146 w 146"/>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6" h="87">
                          <a:moveTo>
                            <a:pt x="74" y="87"/>
                          </a:moveTo>
                          <a:lnTo>
                            <a:pt x="102" y="85"/>
                          </a:lnTo>
                          <a:lnTo>
                            <a:pt x="126" y="76"/>
                          </a:lnTo>
                          <a:lnTo>
                            <a:pt x="141" y="65"/>
                          </a:lnTo>
                          <a:lnTo>
                            <a:pt x="146" y="50"/>
                          </a:lnTo>
                          <a:lnTo>
                            <a:pt x="142" y="35"/>
                          </a:lnTo>
                          <a:lnTo>
                            <a:pt x="133" y="22"/>
                          </a:lnTo>
                          <a:lnTo>
                            <a:pt x="116" y="11"/>
                          </a:lnTo>
                          <a:lnTo>
                            <a:pt x="96" y="2"/>
                          </a:lnTo>
                          <a:lnTo>
                            <a:pt x="74" y="0"/>
                          </a:lnTo>
                          <a:lnTo>
                            <a:pt x="50" y="2"/>
                          </a:lnTo>
                          <a:lnTo>
                            <a:pt x="29" y="11"/>
                          </a:lnTo>
                          <a:lnTo>
                            <a:pt x="14" y="22"/>
                          </a:lnTo>
                          <a:lnTo>
                            <a:pt x="3" y="35"/>
                          </a:lnTo>
                          <a:lnTo>
                            <a:pt x="0" y="50"/>
                          </a:lnTo>
                          <a:lnTo>
                            <a:pt x="5" y="65"/>
                          </a:lnTo>
                          <a:lnTo>
                            <a:pt x="22" y="76"/>
                          </a:lnTo>
                          <a:lnTo>
                            <a:pt x="44" y="85"/>
                          </a:lnTo>
                          <a:lnTo>
                            <a:pt x="74" y="87"/>
                          </a:lnTo>
                          <a:close/>
                        </a:path>
                      </a:pathLst>
                    </a:custGeom>
                    <a:solidFill>
                      <a:srgbClr val="929292"/>
                    </a:solidFill>
                    <a:ln w="0">
                      <a:solidFill>
                        <a:srgbClr val="929292"/>
                      </a:solidFill>
                      <a:round/>
                      <a:headEnd/>
                      <a:tailEnd/>
                    </a:ln>
                  </p:spPr>
                  <p:txBody>
                    <a:bodyPr/>
                    <a:lstStyle/>
                    <a:p>
                      <a:endParaRPr lang="en-US"/>
                    </a:p>
                  </p:txBody>
                </p:sp>
                <p:sp>
                  <p:nvSpPr>
                    <p:cNvPr id="78" name="Freeform 224"/>
                    <p:cNvSpPr>
                      <a:spLocks/>
                    </p:cNvSpPr>
                    <p:nvPr/>
                  </p:nvSpPr>
                  <p:spPr bwMode="auto">
                    <a:xfrm>
                      <a:off x="1192" y="3022"/>
                      <a:ext cx="122" cy="74"/>
                    </a:xfrm>
                    <a:custGeom>
                      <a:avLst/>
                      <a:gdLst>
                        <a:gd name="T0" fmla="*/ 61 w 122"/>
                        <a:gd name="T1" fmla="*/ 74 h 74"/>
                        <a:gd name="T2" fmla="*/ 85 w 122"/>
                        <a:gd name="T3" fmla="*/ 72 h 74"/>
                        <a:gd name="T4" fmla="*/ 103 w 122"/>
                        <a:gd name="T5" fmla="*/ 65 h 74"/>
                        <a:gd name="T6" fmla="*/ 116 w 122"/>
                        <a:gd name="T7" fmla="*/ 54 h 74"/>
                        <a:gd name="T8" fmla="*/ 122 w 122"/>
                        <a:gd name="T9" fmla="*/ 42 h 74"/>
                        <a:gd name="T10" fmla="*/ 116 w 122"/>
                        <a:gd name="T11" fmla="*/ 28 h 74"/>
                        <a:gd name="T12" fmla="*/ 103 w 122"/>
                        <a:gd name="T13" fmla="*/ 15 h 74"/>
                        <a:gd name="T14" fmla="*/ 85 w 122"/>
                        <a:gd name="T15" fmla="*/ 3 h 74"/>
                        <a:gd name="T16" fmla="*/ 61 w 122"/>
                        <a:gd name="T17" fmla="*/ 0 h 74"/>
                        <a:gd name="T18" fmla="*/ 37 w 122"/>
                        <a:gd name="T19" fmla="*/ 3 h 74"/>
                        <a:gd name="T20" fmla="*/ 18 w 122"/>
                        <a:gd name="T21" fmla="*/ 15 h 74"/>
                        <a:gd name="T22" fmla="*/ 5 w 122"/>
                        <a:gd name="T23" fmla="*/ 28 h 74"/>
                        <a:gd name="T24" fmla="*/ 0 w 122"/>
                        <a:gd name="T25" fmla="*/ 42 h 74"/>
                        <a:gd name="T26" fmla="*/ 5 w 122"/>
                        <a:gd name="T27" fmla="*/ 54 h 74"/>
                        <a:gd name="T28" fmla="*/ 18 w 122"/>
                        <a:gd name="T29" fmla="*/ 65 h 74"/>
                        <a:gd name="T30" fmla="*/ 37 w 122"/>
                        <a:gd name="T31" fmla="*/ 72 h 74"/>
                        <a:gd name="T32" fmla="*/ 61 w 122"/>
                        <a:gd name="T33" fmla="*/ 74 h 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74"/>
                        <a:gd name="T53" fmla="*/ 122 w 122"/>
                        <a:gd name="T54" fmla="*/ 74 h 7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74">
                          <a:moveTo>
                            <a:pt x="61" y="74"/>
                          </a:moveTo>
                          <a:lnTo>
                            <a:pt x="85" y="72"/>
                          </a:lnTo>
                          <a:lnTo>
                            <a:pt x="103" y="65"/>
                          </a:lnTo>
                          <a:lnTo>
                            <a:pt x="116" y="54"/>
                          </a:lnTo>
                          <a:lnTo>
                            <a:pt x="122" y="42"/>
                          </a:lnTo>
                          <a:lnTo>
                            <a:pt x="116" y="28"/>
                          </a:lnTo>
                          <a:lnTo>
                            <a:pt x="103" y="15"/>
                          </a:lnTo>
                          <a:lnTo>
                            <a:pt x="85" y="3"/>
                          </a:lnTo>
                          <a:lnTo>
                            <a:pt x="61" y="0"/>
                          </a:lnTo>
                          <a:lnTo>
                            <a:pt x="37" y="3"/>
                          </a:lnTo>
                          <a:lnTo>
                            <a:pt x="18" y="15"/>
                          </a:lnTo>
                          <a:lnTo>
                            <a:pt x="5" y="28"/>
                          </a:lnTo>
                          <a:lnTo>
                            <a:pt x="0" y="42"/>
                          </a:lnTo>
                          <a:lnTo>
                            <a:pt x="5" y="54"/>
                          </a:lnTo>
                          <a:lnTo>
                            <a:pt x="18" y="65"/>
                          </a:lnTo>
                          <a:lnTo>
                            <a:pt x="37" y="72"/>
                          </a:lnTo>
                          <a:lnTo>
                            <a:pt x="61" y="74"/>
                          </a:lnTo>
                          <a:close/>
                        </a:path>
                      </a:pathLst>
                    </a:custGeom>
                    <a:solidFill>
                      <a:srgbClr val="ADADAD"/>
                    </a:solidFill>
                    <a:ln w="0">
                      <a:solidFill>
                        <a:srgbClr val="ADADAD"/>
                      </a:solidFill>
                      <a:round/>
                      <a:headEnd/>
                      <a:tailEnd/>
                    </a:ln>
                  </p:spPr>
                  <p:txBody>
                    <a:bodyPr/>
                    <a:lstStyle/>
                    <a:p>
                      <a:endParaRPr lang="en-US"/>
                    </a:p>
                  </p:txBody>
                </p:sp>
                <p:sp>
                  <p:nvSpPr>
                    <p:cNvPr id="79" name="Freeform 225"/>
                    <p:cNvSpPr>
                      <a:spLocks/>
                    </p:cNvSpPr>
                    <p:nvPr/>
                  </p:nvSpPr>
                  <p:spPr bwMode="auto">
                    <a:xfrm>
                      <a:off x="1205" y="3024"/>
                      <a:ext cx="96" cy="59"/>
                    </a:xfrm>
                    <a:custGeom>
                      <a:avLst/>
                      <a:gdLst>
                        <a:gd name="T0" fmla="*/ 48 w 96"/>
                        <a:gd name="T1" fmla="*/ 59 h 59"/>
                        <a:gd name="T2" fmla="*/ 66 w 96"/>
                        <a:gd name="T3" fmla="*/ 55 h 59"/>
                        <a:gd name="T4" fmla="*/ 83 w 96"/>
                        <a:gd name="T5" fmla="*/ 50 h 59"/>
                        <a:gd name="T6" fmla="*/ 92 w 96"/>
                        <a:gd name="T7" fmla="*/ 42 h 59"/>
                        <a:gd name="T8" fmla="*/ 96 w 96"/>
                        <a:gd name="T9" fmla="*/ 33 h 59"/>
                        <a:gd name="T10" fmla="*/ 92 w 96"/>
                        <a:gd name="T11" fmla="*/ 22 h 59"/>
                        <a:gd name="T12" fmla="*/ 83 w 96"/>
                        <a:gd name="T13" fmla="*/ 11 h 59"/>
                        <a:gd name="T14" fmla="*/ 66 w 96"/>
                        <a:gd name="T15" fmla="*/ 1 h 59"/>
                        <a:gd name="T16" fmla="*/ 48 w 96"/>
                        <a:gd name="T17" fmla="*/ 0 h 59"/>
                        <a:gd name="T18" fmla="*/ 29 w 96"/>
                        <a:gd name="T19" fmla="*/ 1 h 59"/>
                        <a:gd name="T20" fmla="*/ 13 w 96"/>
                        <a:gd name="T21" fmla="*/ 11 h 59"/>
                        <a:gd name="T22" fmla="*/ 3 w 96"/>
                        <a:gd name="T23" fmla="*/ 22 h 59"/>
                        <a:gd name="T24" fmla="*/ 0 w 96"/>
                        <a:gd name="T25" fmla="*/ 33 h 59"/>
                        <a:gd name="T26" fmla="*/ 3 w 96"/>
                        <a:gd name="T27" fmla="*/ 42 h 59"/>
                        <a:gd name="T28" fmla="*/ 13 w 96"/>
                        <a:gd name="T29" fmla="*/ 50 h 59"/>
                        <a:gd name="T30" fmla="*/ 29 w 96"/>
                        <a:gd name="T31" fmla="*/ 55 h 59"/>
                        <a:gd name="T32" fmla="*/ 48 w 96"/>
                        <a:gd name="T33" fmla="*/ 59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6"/>
                        <a:gd name="T52" fmla="*/ 0 h 59"/>
                        <a:gd name="T53" fmla="*/ 96 w 96"/>
                        <a:gd name="T54" fmla="*/ 59 h 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6" h="59">
                          <a:moveTo>
                            <a:pt x="48" y="59"/>
                          </a:moveTo>
                          <a:lnTo>
                            <a:pt x="66" y="55"/>
                          </a:lnTo>
                          <a:lnTo>
                            <a:pt x="83" y="50"/>
                          </a:lnTo>
                          <a:lnTo>
                            <a:pt x="92" y="42"/>
                          </a:lnTo>
                          <a:lnTo>
                            <a:pt x="96" y="33"/>
                          </a:lnTo>
                          <a:lnTo>
                            <a:pt x="92" y="22"/>
                          </a:lnTo>
                          <a:lnTo>
                            <a:pt x="83" y="11"/>
                          </a:lnTo>
                          <a:lnTo>
                            <a:pt x="66" y="1"/>
                          </a:lnTo>
                          <a:lnTo>
                            <a:pt x="48" y="0"/>
                          </a:lnTo>
                          <a:lnTo>
                            <a:pt x="29" y="1"/>
                          </a:lnTo>
                          <a:lnTo>
                            <a:pt x="13" y="11"/>
                          </a:lnTo>
                          <a:lnTo>
                            <a:pt x="3" y="22"/>
                          </a:lnTo>
                          <a:lnTo>
                            <a:pt x="0" y="33"/>
                          </a:lnTo>
                          <a:lnTo>
                            <a:pt x="3" y="42"/>
                          </a:lnTo>
                          <a:lnTo>
                            <a:pt x="13" y="50"/>
                          </a:lnTo>
                          <a:lnTo>
                            <a:pt x="29" y="55"/>
                          </a:lnTo>
                          <a:lnTo>
                            <a:pt x="48" y="59"/>
                          </a:lnTo>
                          <a:close/>
                        </a:path>
                      </a:pathLst>
                    </a:custGeom>
                    <a:solidFill>
                      <a:srgbClr val="C8C8C8"/>
                    </a:solidFill>
                    <a:ln w="0">
                      <a:solidFill>
                        <a:srgbClr val="C8C8C8"/>
                      </a:solidFill>
                      <a:round/>
                      <a:headEnd/>
                      <a:tailEnd/>
                    </a:ln>
                  </p:spPr>
                  <p:txBody>
                    <a:bodyPr/>
                    <a:lstStyle/>
                    <a:p>
                      <a:endParaRPr lang="en-US"/>
                    </a:p>
                  </p:txBody>
                </p:sp>
                <p:sp>
                  <p:nvSpPr>
                    <p:cNvPr id="80" name="Freeform 226"/>
                    <p:cNvSpPr>
                      <a:spLocks/>
                    </p:cNvSpPr>
                    <p:nvPr/>
                  </p:nvSpPr>
                  <p:spPr bwMode="auto">
                    <a:xfrm>
                      <a:off x="1216" y="3024"/>
                      <a:ext cx="74" cy="44"/>
                    </a:xfrm>
                    <a:custGeom>
                      <a:avLst/>
                      <a:gdLst>
                        <a:gd name="T0" fmla="*/ 37 w 74"/>
                        <a:gd name="T1" fmla="*/ 44 h 44"/>
                        <a:gd name="T2" fmla="*/ 55 w 74"/>
                        <a:gd name="T3" fmla="*/ 42 h 44"/>
                        <a:gd name="T4" fmla="*/ 68 w 74"/>
                        <a:gd name="T5" fmla="*/ 35 h 44"/>
                        <a:gd name="T6" fmla="*/ 74 w 74"/>
                        <a:gd name="T7" fmla="*/ 26 h 44"/>
                        <a:gd name="T8" fmla="*/ 68 w 74"/>
                        <a:gd name="T9" fmla="*/ 14 h 44"/>
                        <a:gd name="T10" fmla="*/ 55 w 74"/>
                        <a:gd name="T11" fmla="*/ 5 h 44"/>
                        <a:gd name="T12" fmla="*/ 37 w 74"/>
                        <a:gd name="T13" fmla="*/ 0 h 44"/>
                        <a:gd name="T14" fmla="*/ 18 w 74"/>
                        <a:gd name="T15" fmla="*/ 5 h 44"/>
                        <a:gd name="T16" fmla="*/ 5 w 74"/>
                        <a:gd name="T17" fmla="*/ 14 h 44"/>
                        <a:gd name="T18" fmla="*/ 0 w 74"/>
                        <a:gd name="T19" fmla="*/ 26 h 44"/>
                        <a:gd name="T20" fmla="*/ 5 w 74"/>
                        <a:gd name="T21" fmla="*/ 35 h 44"/>
                        <a:gd name="T22" fmla="*/ 18 w 74"/>
                        <a:gd name="T23" fmla="*/ 42 h 44"/>
                        <a:gd name="T24" fmla="*/ 37 w 74"/>
                        <a:gd name="T25" fmla="*/ 44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
                        <a:gd name="T40" fmla="*/ 0 h 44"/>
                        <a:gd name="T41" fmla="*/ 74 w 74"/>
                        <a:gd name="T42" fmla="*/ 44 h 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 h="44">
                          <a:moveTo>
                            <a:pt x="37" y="44"/>
                          </a:moveTo>
                          <a:lnTo>
                            <a:pt x="55" y="42"/>
                          </a:lnTo>
                          <a:lnTo>
                            <a:pt x="68" y="35"/>
                          </a:lnTo>
                          <a:lnTo>
                            <a:pt x="74" y="26"/>
                          </a:lnTo>
                          <a:lnTo>
                            <a:pt x="68" y="14"/>
                          </a:lnTo>
                          <a:lnTo>
                            <a:pt x="55" y="5"/>
                          </a:lnTo>
                          <a:lnTo>
                            <a:pt x="37" y="0"/>
                          </a:lnTo>
                          <a:lnTo>
                            <a:pt x="18" y="5"/>
                          </a:lnTo>
                          <a:lnTo>
                            <a:pt x="5" y="14"/>
                          </a:lnTo>
                          <a:lnTo>
                            <a:pt x="0" y="26"/>
                          </a:lnTo>
                          <a:lnTo>
                            <a:pt x="5" y="35"/>
                          </a:lnTo>
                          <a:lnTo>
                            <a:pt x="18" y="42"/>
                          </a:lnTo>
                          <a:lnTo>
                            <a:pt x="37" y="44"/>
                          </a:lnTo>
                          <a:close/>
                        </a:path>
                      </a:pathLst>
                    </a:custGeom>
                    <a:solidFill>
                      <a:srgbClr val="E4E4E4"/>
                    </a:solidFill>
                    <a:ln w="0">
                      <a:solidFill>
                        <a:srgbClr val="E4E4E4"/>
                      </a:solidFill>
                      <a:round/>
                      <a:headEnd/>
                      <a:tailEnd/>
                    </a:ln>
                  </p:spPr>
                  <p:txBody>
                    <a:bodyPr/>
                    <a:lstStyle/>
                    <a:p>
                      <a:endParaRPr lang="en-US"/>
                    </a:p>
                  </p:txBody>
                </p:sp>
                <p:sp>
                  <p:nvSpPr>
                    <p:cNvPr id="81" name="Freeform 227"/>
                    <p:cNvSpPr>
                      <a:spLocks/>
                    </p:cNvSpPr>
                    <p:nvPr/>
                  </p:nvSpPr>
                  <p:spPr bwMode="auto">
                    <a:xfrm>
                      <a:off x="1236" y="3033"/>
                      <a:ext cx="50" cy="30"/>
                    </a:xfrm>
                    <a:custGeom>
                      <a:avLst/>
                      <a:gdLst>
                        <a:gd name="T0" fmla="*/ 26 w 50"/>
                        <a:gd name="T1" fmla="*/ 30 h 30"/>
                        <a:gd name="T2" fmla="*/ 33 w 50"/>
                        <a:gd name="T3" fmla="*/ 30 h 30"/>
                        <a:gd name="T4" fmla="*/ 39 w 50"/>
                        <a:gd name="T5" fmla="*/ 28 h 30"/>
                        <a:gd name="T6" fmla="*/ 45 w 50"/>
                        <a:gd name="T7" fmla="*/ 24 h 30"/>
                        <a:gd name="T8" fmla="*/ 48 w 50"/>
                        <a:gd name="T9" fmla="*/ 22 h 30"/>
                        <a:gd name="T10" fmla="*/ 50 w 50"/>
                        <a:gd name="T11" fmla="*/ 17 h 30"/>
                        <a:gd name="T12" fmla="*/ 48 w 50"/>
                        <a:gd name="T13" fmla="*/ 13 h 30"/>
                        <a:gd name="T14" fmla="*/ 45 w 50"/>
                        <a:gd name="T15" fmla="*/ 9 h 30"/>
                        <a:gd name="T16" fmla="*/ 39 w 50"/>
                        <a:gd name="T17" fmla="*/ 4 h 30"/>
                        <a:gd name="T18" fmla="*/ 33 w 50"/>
                        <a:gd name="T19" fmla="*/ 2 h 30"/>
                        <a:gd name="T20" fmla="*/ 26 w 50"/>
                        <a:gd name="T21" fmla="*/ 0 h 30"/>
                        <a:gd name="T22" fmla="*/ 17 w 50"/>
                        <a:gd name="T23" fmla="*/ 2 h 30"/>
                        <a:gd name="T24" fmla="*/ 11 w 50"/>
                        <a:gd name="T25" fmla="*/ 4 h 30"/>
                        <a:gd name="T26" fmla="*/ 6 w 50"/>
                        <a:gd name="T27" fmla="*/ 9 h 30"/>
                        <a:gd name="T28" fmla="*/ 2 w 50"/>
                        <a:gd name="T29" fmla="*/ 13 h 30"/>
                        <a:gd name="T30" fmla="*/ 0 w 50"/>
                        <a:gd name="T31" fmla="*/ 17 h 30"/>
                        <a:gd name="T32" fmla="*/ 2 w 50"/>
                        <a:gd name="T33" fmla="*/ 22 h 30"/>
                        <a:gd name="T34" fmla="*/ 6 w 50"/>
                        <a:gd name="T35" fmla="*/ 24 h 30"/>
                        <a:gd name="T36" fmla="*/ 11 w 50"/>
                        <a:gd name="T37" fmla="*/ 28 h 30"/>
                        <a:gd name="T38" fmla="*/ 17 w 50"/>
                        <a:gd name="T39" fmla="*/ 30 h 30"/>
                        <a:gd name="T40" fmla="*/ 26 w 50"/>
                        <a:gd name="T41" fmla="*/ 30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
                        <a:gd name="T64" fmla="*/ 0 h 30"/>
                        <a:gd name="T65" fmla="*/ 50 w 50"/>
                        <a:gd name="T66" fmla="*/ 30 h 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 h="30">
                          <a:moveTo>
                            <a:pt x="26" y="30"/>
                          </a:moveTo>
                          <a:lnTo>
                            <a:pt x="33" y="30"/>
                          </a:lnTo>
                          <a:lnTo>
                            <a:pt x="39" y="28"/>
                          </a:lnTo>
                          <a:lnTo>
                            <a:pt x="45" y="24"/>
                          </a:lnTo>
                          <a:lnTo>
                            <a:pt x="48" y="22"/>
                          </a:lnTo>
                          <a:lnTo>
                            <a:pt x="50" y="17"/>
                          </a:lnTo>
                          <a:lnTo>
                            <a:pt x="48" y="13"/>
                          </a:lnTo>
                          <a:lnTo>
                            <a:pt x="45" y="9"/>
                          </a:lnTo>
                          <a:lnTo>
                            <a:pt x="39" y="4"/>
                          </a:lnTo>
                          <a:lnTo>
                            <a:pt x="33" y="2"/>
                          </a:lnTo>
                          <a:lnTo>
                            <a:pt x="26" y="0"/>
                          </a:lnTo>
                          <a:lnTo>
                            <a:pt x="17" y="2"/>
                          </a:lnTo>
                          <a:lnTo>
                            <a:pt x="11" y="4"/>
                          </a:lnTo>
                          <a:lnTo>
                            <a:pt x="6" y="9"/>
                          </a:lnTo>
                          <a:lnTo>
                            <a:pt x="2" y="13"/>
                          </a:lnTo>
                          <a:lnTo>
                            <a:pt x="0" y="17"/>
                          </a:lnTo>
                          <a:lnTo>
                            <a:pt x="2" y="22"/>
                          </a:lnTo>
                          <a:lnTo>
                            <a:pt x="6" y="24"/>
                          </a:lnTo>
                          <a:lnTo>
                            <a:pt x="11" y="28"/>
                          </a:lnTo>
                          <a:lnTo>
                            <a:pt x="17" y="30"/>
                          </a:lnTo>
                          <a:lnTo>
                            <a:pt x="26" y="30"/>
                          </a:lnTo>
                          <a:close/>
                        </a:path>
                      </a:pathLst>
                    </a:custGeom>
                    <a:solidFill>
                      <a:srgbClr val="FFFFFF"/>
                    </a:solidFill>
                    <a:ln w="0">
                      <a:solidFill>
                        <a:srgbClr val="FFFFFF"/>
                      </a:solidFill>
                      <a:round/>
                      <a:headEnd/>
                      <a:tailEnd/>
                    </a:ln>
                  </p:spPr>
                  <p:txBody>
                    <a:bodyPr/>
                    <a:lstStyle/>
                    <a:p>
                      <a:endParaRPr lang="en-US"/>
                    </a:p>
                  </p:txBody>
                </p:sp>
                <p:sp>
                  <p:nvSpPr>
                    <p:cNvPr id="82" name="Freeform 228"/>
                    <p:cNvSpPr>
                      <a:spLocks/>
                    </p:cNvSpPr>
                    <p:nvPr/>
                  </p:nvSpPr>
                  <p:spPr bwMode="auto">
                    <a:xfrm>
                      <a:off x="1286" y="3331"/>
                      <a:ext cx="338" cy="310"/>
                    </a:xfrm>
                    <a:custGeom>
                      <a:avLst/>
                      <a:gdLst>
                        <a:gd name="T0" fmla="*/ 148 w 338"/>
                        <a:gd name="T1" fmla="*/ 310 h 310"/>
                        <a:gd name="T2" fmla="*/ 108 w 338"/>
                        <a:gd name="T3" fmla="*/ 305 h 310"/>
                        <a:gd name="T4" fmla="*/ 76 w 338"/>
                        <a:gd name="T5" fmla="*/ 293 h 310"/>
                        <a:gd name="T6" fmla="*/ 50 w 338"/>
                        <a:gd name="T7" fmla="*/ 280 h 310"/>
                        <a:gd name="T8" fmla="*/ 32 w 338"/>
                        <a:gd name="T9" fmla="*/ 266 h 310"/>
                        <a:gd name="T10" fmla="*/ 19 w 338"/>
                        <a:gd name="T11" fmla="*/ 249 h 310"/>
                        <a:gd name="T12" fmla="*/ 9 w 338"/>
                        <a:gd name="T13" fmla="*/ 234 h 310"/>
                        <a:gd name="T14" fmla="*/ 4 w 338"/>
                        <a:gd name="T15" fmla="*/ 223 h 310"/>
                        <a:gd name="T16" fmla="*/ 0 w 338"/>
                        <a:gd name="T17" fmla="*/ 214 h 310"/>
                        <a:gd name="T18" fmla="*/ 0 w 338"/>
                        <a:gd name="T19" fmla="*/ 210 h 310"/>
                        <a:gd name="T20" fmla="*/ 0 w 338"/>
                        <a:gd name="T21" fmla="*/ 0 h 310"/>
                        <a:gd name="T22" fmla="*/ 338 w 338"/>
                        <a:gd name="T23" fmla="*/ 2 h 310"/>
                        <a:gd name="T24" fmla="*/ 338 w 338"/>
                        <a:gd name="T25" fmla="*/ 206 h 310"/>
                        <a:gd name="T26" fmla="*/ 330 w 338"/>
                        <a:gd name="T27" fmla="*/ 223 h 310"/>
                        <a:gd name="T28" fmla="*/ 321 w 338"/>
                        <a:gd name="T29" fmla="*/ 238 h 310"/>
                        <a:gd name="T30" fmla="*/ 314 w 338"/>
                        <a:gd name="T31" fmla="*/ 251 h 310"/>
                        <a:gd name="T32" fmla="*/ 308 w 338"/>
                        <a:gd name="T33" fmla="*/ 258 h 310"/>
                        <a:gd name="T34" fmla="*/ 306 w 338"/>
                        <a:gd name="T35" fmla="*/ 262 h 310"/>
                        <a:gd name="T36" fmla="*/ 289 w 338"/>
                        <a:gd name="T37" fmla="*/ 277 h 310"/>
                        <a:gd name="T38" fmla="*/ 267 w 338"/>
                        <a:gd name="T39" fmla="*/ 290 h 310"/>
                        <a:gd name="T40" fmla="*/ 241 w 338"/>
                        <a:gd name="T41" fmla="*/ 297 h 310"/>
                        <a:gd name="T42" fmla="*/ 213 w 338"/>
                        <a:gd name="T43" fmla="*/ 303 h 310"/>
                        <a:gd name="T44" fmla="*/ 189 w 338"/>
                        <a:gd name="T45" fmla="*/ 306 h 310"/>
                        <a:gd name="T46" fmla="*/ 167 w 338"/>
                        <a:gd name="T47" fmla="*/ 308 h 310"/>
                        <a:gd name="T48" fmla="*/ 152 w 338"/>
                        <a:gd name="T49" fmla="*/ 308 h 310"/>
                        <a:gd name="T50" fmla="*/ 148 w 338"/>
                        <a:gd name="T51" fmla="*/ 310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38"/>
                        <a:gd name="T79" fmla="*/ 0 h 310"/>
                        <a:gd name="T80" fmla="*/ 338 w 338"/>
                        <a:gd name="T81" fmla="*/ 310 h 3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38" h="310">
                          <a:moveTo>
                            <a:pt x="148" y="310"/>
                          </a:moveTo>
                          <a:lnTo>
                            <a:pt x="108" y="305"/>
                          </a:lnTo>
                          <a:lnTo>
                            <a:pt x="76" y="293"/>
                          </a:lnTo>
                          <a:lnTo>
                            <a:pt x="50" y="280"/>
                          </a:lnTo>
                          <a:lnTo>
                            <a:pt x="32" y="266"/>
                          </a:lnTo>
                          <a:lnTo>
                            <a:pt x="19" y="249"/>
                          </a:lnTo>
                          <a:lnTo>
                            <a:pt x="9" y="234"/>
                          </a:lnTo>
                          <a:lnTo>
                            <a:pt x="4" y="223"/>
                          </a:lnTo>
                          <a:lnTo>
                            <a:pt x="0" y="214"/>
                          </a:lnTo>
                          <a:lnTo>
                            <a:pt x="0" y="210"/>
                          </a:lnTo>
                          <a:lnTo>
                            <a:pt x="0" y="0"/>
                          </a:lnTo>
                          <a:lnTo>
                            <a:pt x="338" y="2"/>
                          </a:lnTo>
                          <a:lnTo>
                            <a:pt x="338" y="206"/>
                          </a:lnTo>
                          <a:lnTo>
                            <a:pt x="330" y="223"/>
                          </a:lnTo>
                          <a:lnTo>
                            <a:pt x="321" y="238"/>
                          </a:lnTo>
                          <a:lnTo>
                            <a:pt x="314" y="251"/>
                          </a:lnTo>
                          <a:lnTo>
                            <a:pt x="308" y="258"/>
                          </a:lnTo>
                          <a:lnTo>
                            <a:pt x="306" y="262"/>
                          </a:lnTo>
                          <a:lnTo>
                            <a:pt x="289" y="277"/>
                          </a:lnTo>
                          <a:lnTo>
                            <a:pt x="267" y="290"/>
                          </a:lnTo>
                          <a:lnTo>
                            <a:pt x="241" y="297"/>
                          </a:lnTo>
                          <a:lnTo>
                            <a:pt x="213" y="303"/>
                          </a:lnTo>
                          <a:lnTo>
                            <a:pt x="189" y="306"/>
                          </a:lnTo>
                          <a:lnTo>
                            <a:pt x="167" y="308"/>
                          </a:lnTo>
                          <a:lnTo>
                            <a:pt x="152" y="308"/>
                          </a:lnTo>
                          <a:lnTo>
                            <a:pt x="148" y="310"/>
                          </a:lnTo>
                          <a:close/>
                        </a:path>
                      </a:pathLst>
                    </a:custGeom>
                    <a:solidFill>
                      <a:srgbClr val="000000"/>
                    </a:solidFill>
                    <a:ln w="0">
                      <a:solidFill>
                        <a:srgbClr val="000000"/>
                      </a:solidFill>
                      <a:round/>
                      <a:headEnd/>
                      <a:tailEnd/>
                    </a:ln>
                  </p:spPr>
                  <p:txBody>
                    <a:bodyPr/>
                    <a:lstStyle/>
                    <a:p>
                      <a:endParaRPr lang="en-US"/>
                    </a:p>
                  </p:txBody>
                </p:sp>
                <p:sp>
                  <p:nvSpPr>
                    <p:cNvPr id="83" name="Freeform 229"/>
                    <p:cNvSpPr>
                      <a:spLocks/>
                    </p:cNvSpPr>
                    <p:nvPr/>
                  </p:nvSpPr>
                  <p:spPr bwMode="auto">
                    <a:xfrm>
                      <a:off x="1286" y="3331"/>
                      <a:ext cx="338" cy="310"/>
                    </a:xfrm>
                    <a:custGeom>
                      <a:avLst/>
                      <a:gdLst>
                        <a:gd name="T0" fmla="*/ 148 w 338"/>
                        <a:gd name="T1" fmla="*/ 310 h 310"/>
                        <a:gd name="T2" fmla="*/ 108 w 338"/>
                        <a:gd name="T3" fmla="*/ 305 h 310"/>
                        <a:gd name="T4" fmla="*/ 76 w 338"/>
                        <a:gd name="T5" fmla="*/ 293 h 310"/>
                        <a:gd name="T6" fmla="*/ 50 w 338"/>
                        <a:gd name="T7" fmla="*/ 280 h 310"/>
                        <a:gd name="T8" fmla="*/ 32 w 338"/>
                        <a:gd name="T9" fmla="*/ 266 h 310"/>
                        <a:gd name="T10" fmla="*/ 19 w 338"/>
                        <a:gd name="T11" fmla="*/ 249 h 310"/>
                        <a:gd name="T12" fmla="*/ 9 w 338"/>
                        <a:gd name="T13" fmla="*/ 234 h 310"/>
                        <a:gd name="T14" fmla="*/ 4 w 338"/>
                        <a:gd name="T15" fmla="*/ 223 h 310"/>
                        <a:gd name="T16" fmla="*/ 0 w 338"/>
                        <a:gd name="T17" fmla="*/ 214 h 310"/>
                        <a:gd name="T18" fmla="*/ 0 w 338"/>
                        <a:gd name="T19" fmla="*/ 210 h 310"/>
                        <a:gd name="T20" fmla="*/ 0 w 338"/>
                        <a:gd name="T21" fmla="*/ 0 h 310"/>
                        <a:gd name="T22" fmla="*/ 338 w 338"/>
                        <a:gd name="T23" fmla="*/ 2 h 310"/>
                        <a:gd name="T24" fmla="*/ 338 w 338"/>
                        <a:gd name="T25" fmla="*/ 206 h 310"/>
                        <a:gd name="T26" fmla="*/ 330 w 338"/>
                        <a:gd name="T27" fmla="*/ 223 h 310"/>
                        <a:gd name="T28" fmla="*/ 321 w 338"/>
                        <a:gd name="T29" fmla="*/ 238 h 310"/>
                        <a:gd name="T30" fmla="*/ 314 w 338"/>
                        <a:gd name="T31" fmla="*/ 251 h 310"/>
                        <a:gd name="T32" fmla="*/ 308 w 338"/>
                        <a:gd name="T33" fmla="*/ 258 h 310"/>
                        <a:gd name="T34" fmla="*/ 306 w 338"/>
                        <a:gd name="T35" fmla="*/ 262 h 310"/>
                        <a:gd name="T36" fmla="*/ 289 w 338"/>
                        <a:gd name="T37" fmla="*/ 277 h 310"/>
                        <a:gd name="T38" fmla="*/ 267 w 338"/>
                        <a:gd name="T39" fmla="*/ 290 h 310"/>
                        <a:gd name="T40" fmla="*/ 241 w 338"/>
                        <a:gd name="T41" fmla="*/ 297 h 310"/>
                        <a:gd name="T42" fmla="*/ 213 w 338"/>
                        <a:gd name="T43" fmla="*/ 303 h 310"/>
                        <a:gd name="T44" fmla="*/ 189 w 338"/>
                        <a:gd name="T45" fmla="*/ 306 h 310"/>
                        <a:gd name="T46" fmla="*/ 167 w 338"/>
                        <a:gd name="T47" fmla="*/ 308 h 310"/>
                        <a:gd name="T48" fmla="*/ 152 w 338"/>
                        <a:gd name="T49" fmla="*/ 308 h 310"/>
                        <a:gd name="T50" fmla="*/ 148 w 338"/>
                        <a:gd name="T51" fmla="*/ 310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38"/>
                        <a:gd name="T79" fmla="*/ 0 h 310"/>
                        <a:gd name="T80" fmla="*/ 338 w 338"/>
                        <a:gd name="T81" fmla="*/ 310 h 3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38" h="310">
                          <a:moveTo>
                            <a:pt x="148" y="310"/>
                          </a:moveTo>
                          <a:lnTo>
                            <a:pt x="108" y="305"/>
                          </a:lnTo>
                          <a:lnTo>
                            <a:pt x="76" y="293"/>
                          </a:lnTo>
                          <a:lnTo>
                            <a:pt x="50" y="280"/>
                          </a:lnTo>
                          <a:lnTo>
                            <a:pt x="32" y="266"/>
                          </a:lnTo>
                          <a:lnTo>
                            <a:pt x="19" y="249"/>
                          </a:lnTo>
                          <a:lnTo>
                            <a:pt x="9" y="234"/>
                          </a:lnTo>
                          <a:lnTo>
                            <a:pt x="4" y="223"/>
                          </a:lnTo>
                          <a:lnTo>
                            <a:pt x="0" y="214"/>
                          </a:lnTo>
                          <a:lnTo>
                            <a:pt x="0" y="210"/>
                          </a:lnTo>
                          <a:lnTo>
                            <a:pt x="0" y="0"/>
                          </a:lnTo>
                          <a:lnTo>
                            <a:pt x="338" y="2"/>
                          </a:lnTo>
                          <a:lnTo>
                            <a:pt x="338" y="206"/>
                          </a:lnTo>
                          <a:lnTo>
                            <a:pt x="330" y="223"/>
                          </a:lnTo>
                          <a:lnTo>
                            <a:pt x="321" y="238"/>
                          </a:lnTo>
                          <a:lnTo>
                            <a:pt x="314" y="251"/>
                          </a:lnTo>
                          <a:lnTo>
                            <a:pt x="308" y="258"/>
                          </a:lnTo>
                          <a:lnTo>
                            <a:pt x="306" y="262"/>
                          </a:lnTo>
                          <a:lnTo>
                            <a:pt x="289" y="277"/>
                          </a:lnTo>
                          <a:lnTo>
                            <a:pt x="267" y="290"/>
                          </a:lnTo>
                          <a:lnTo>
                            <a:pt x="241" y="297"/>
                          </a:lnTo>
                          <a:lnTo>
                            <a:pt x="213" y="303"/>
                          </a:lnTo>
                          <a:lnTo>
                            <a:pt x="189" y="306"/>
                          </a:lnTo>
                          <a:lnTo>
                            <a:pt x="167" y="308"/>
                          </a:lnTo>
                          <a:lnTo>
                            <a:pt x="152" y="308"/>
                          </a:lnTo>
                          <a:lnTo>
                            <a:pt x="148" y="310"/>
                          </a:lnTo>
                        </a:path>
                      </a:pathLst>
                    </a:custGeom>
                    <a:noFill/>
                    <a:ln w="635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 name="Freeform 230"/>
                    <p:cNvSpPr>
                      <a:spLocks/>
                    </p:cNvSpPr>
                    <p:nvPr/>
                  </p:nvSpPr>
                  <p:spPr bwMode="auto">
                    <a:xfrm>
                      <a:off x="1303" y="3331"/>
                      <a:ext cx="308" cy="308"/>
                    </a:xfrm>
                    <a:custGeom>
                      <a:avLst/>
                      <a:gdLst>
                        <a:gd name="T0" fmla="*/ 137 w 308"/>
                        <a:gd name="T1" fmla="*/ 308 h 308"/>
                        <a:gd name="T2" fmla="*/ 102 w 308"/>
                        <a:gd name="T3" fmla="*/ 305 h 308"/>
                        <a:gd name="T4" fmla="*/ 72 w 308"/>
                        <a:gd name="T5" fmla="*/ 295 h 308"/>
                        <a:gd name="T6" fmla="*/ 48 w 308"/>
                        <a:gd name="T7" fmla="*/ 282 h 308"/>
                        <a:gd name="T8" fmla="*/ 31 w 308"/>
                        <a:gd name="T9" fmla="*/ 269 h 308"/>
                        <a:gd name="T10" fmla="*/ 18 w 308"/>
                        <a:gd name="T11" fmla="*/ 254 h 308"/>
                        <a:gd name="T12" fmla="*/ 9 w 308"/>
                        <a:gd name="T13" fmla="*/ 241 h 308"/>
                        <a:gd name="T14" fmla="*/ 4 w 308"/>
                        <a:gd name="T15" fmla="*/ 230 h 308"/>
                        <a:gd name="T16" fmla="*/ 0 w 308"/>
                        <a:gd name="T17" fmla="*/ 223 h 308"/>
                        <a:gd name="T18" fmla="*/ 0 w 308"/>
                        <a:gd name="T19" fmla="*/ 219 h 308"/>
                        <a:gd name="T20" fmla="*/ 0 w 308"/>
                        <a:gd name="T21" fmla="*/ 0 h 308"/>
                        <a:gd name="T22" fmla="*/ 308 w 308"/>
                        <a:gd name="T23" fmla="*/ 2 h 308"/>
                        <a:gd name="T24" fmla="*/ 308 w 308"/>
                        <a:gd name="T25" fmla="*/ 199 h 308"/>
                        <a:gd name="T26" fmla="*/ 300 w 308"/>
                        <a:gd name="T27" fmla="*/ 214 h 308"/>
                        <a:gd name="T28" fmla="*/ 295 w 308"/>
                        <a:gd name="T29" fmla="*/ 228 h 308"/>
                        <a:gd name="T30" fmla="*/ 287 w 308"/>
                        <a:gd name="T31" fmla="*/ 241 h 308"/>
                        <a:gd name="T32" fmla="*/ 282 w 308"/>
                        <a:gd name="T33" fmla="*/ 249 h 308"/>
                        <a:gd name="T34" fmla="*/ 280 w 308"/>
                        <a:gd name="T35" fmla="*/ 253 h 308"/>
                        <a:gd name="T36" fmla="*/ 265 w 308"/>
                        <a:gd name="T37" fmla="*/ 267 h 308"/>
                        <a:gd name="T38" fmla="*/ 245 w 308"/>
                        <a:gd name="T39" fmla="*/ 279 h 308"/>
                        <a:gd name="T40" fmla="*/ 220 w 308"/>
                        <a:gd name="T41" fmla="*/ 288 h 308"/>
                        <a:gd name="T42" fmla="*/ 196 w 308"/>
                        <a:gd name="T43" fmla="*/ 295 h 308"/>
                        <a:gd name="T44" fmla="*/ 174 w 308"/>
                        <a:gd name="T45" fmla="*/ 301 h 308"/>
                        <a:gd name="T46" fmla="*/ 156 w 308"/>
                        <a:gd name="T47" fmla="*/ 305 h 308"/>
                        <a:gd name="T48" fmla="*/ 143 w 308"/>
                        <a:gd name="T49" fmla="*/ 308 h 308"/>
                        <a:gd name="T50" fmla="*/ 137 w 308"/>
                        <a:gd name="T51" fmla="*/ 308 h 3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8"/>
                        <a:gd name="T79" fmla="*/ 0 h 308"/>
                        <a:gd name="T80" fmla="*/ 308 w 308"/>
                        <a:gd name="T81" fmla="*/ 308 h 30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8" h="308">
                          <a:moveTo>
                            <a:pt x="137" y="308"/>
                          </a:moveTo>
                          <a:lnTo>
                            <a:pt x="102" y="305"/>
                          </a:lnTo>
                          <a:lnTo>
                            <a:pt x="72" y="295"/>
                          </a:lnTo>
                          <a:lnTo>
                            <a:pt x="48" y="282"/>
                          </a:lnTo>
                          <a:lnTo>
                            <a:pt x="31" y="269"/>
                          </a:lnTo>
                          <a:lnTo>
                            <a:pt x="18" y="254"/>
                          </a:lnTo>
                          <a:lnTo>
                            <a:pt x="9" y="241"/>
                          </a:lnTo>
                          <a:lnTo>
                            <a:pt x="4" y="230"/>
                          </a:lnTo>
                          <a:lnTo>
                            <a:pt x="0" y="223"/>
                          </a:lnTo>
                          <a:lnTo>
                            <a:pt x="0" y="219"/>
                          </a:lnTo>
                          <a:lnTo>
                            <a:pt x="0" y="0"/>
                          </a:lnTo>
                          <a:lnTo>
                            <a:pt x="308" y="2"/>
                          </a:lnTo>
                          <a:lnTo>
                            <a:pt x="308" y="199"/>
                          </a:lnTo>
                          <a:lnTo>
                            <a:pt x="300" y="214"/>
                          </a:lnTo>
                          <a:lnTo>
                            <a:pt x="295" y="228"/>
                          </a:lnTo>
                          <a:lnTo>
                            <a:pt x="287" y="241"/>
                          </a:lnTo>
                          <a:lnTo>
                            <a:pt x="282" y="249"/>
                          </a:lnTo>
                          <a:lnTo>
                            <a:pt x="280" y="253"/>
                          </a:lnTo>
                          <a:lnTo>
                            <a:pt x="265" y="267"/>
                          </a:lnTo>
                          <a:lnTo>
                            <a:pt x="245" y="279"/>
                          </a:lnTo>
                          <a:lnTo>
                            <a:pt x="220" y="288"/>
                          </a:lnTo>
                          <a:lnTo>
                            <a:pt x="196" y="295"/>
                          </a:lnTo>
                          <a:lnTo>
                            <a:pt x="174" y="301"/>
                          </a:lnTo>
                          <a:lnTo>
                            <a:pt x="156" y="305"/>
                          </a:lnTo>
                          <a:lnTo>
                            <a:pt x="143" y="308"/>
                          </a:lnTo>
                          <a:lnTo>
                            <a:pt x="137" y="308"/>
                          </a:lnTo>
                          <a:close/>
                        </a:path>
                      </a:pathLst>
                    </a:custGeom>
                    <a:solidFill>
                      <a:srgbClr val="1A1A1A"/>
                    </a:solidFill>
                    <a:ln w="0">
                      <a:solidFill>
                        <a:srgbClr val="1A1A1A"/>
                      </a:solidFill>
                      <a:round/>
                      <a:headEnd/>
                      <a:tailEnd/>
                    </a:ln>
                  </p:spPr>
                  <p:txBody>
                    <a:bodyPr/>
                    <a:lstStyle/>
                    <a:p>
                      <a:endParaRPr lang="en-US"/>
                    </a:p>
                  </p:txBody>
                </p:sp>
                <p:sp>
                  <p:nvSpPr>
                    <p:cNvPr id="85" name="Freeform 231"/>
                    <p:cNvSpPr>
                      <a:spLocks/>
                    </p:cNvSpPr>
                    <p:nvPr/>
                  </p:nvSpPr>
                  <p:spPr bwMode="auto">
                    <a:xfrm>
                      <a:off x="1320" y="3331"/>
                      <a:ext cx="278" cy="306"/>
                    </a:xfrm>
                    <a:custGeom>
                      <a:avLst/>
                      <a:gdLst>
                        <a:gd name="T0" fmla="*/ 127 w 278"/>
                        <a:gd name="T1" fmla="*/ 306 h 306"/>
                        <a:gd name="T2" fmla="*/ 94 w 278"/>
                        <a:gd name="T3" fmla="*/ 303 h 306"/>
                        <a:gd name="T4" fmla="*/ 66 w 278"/>
                        <a:gd name="T5" fmla="*/ 295 h 306"/>
                        <a:gd name="T6" fmla="*/ 46 w 278"/>
                        <a:gd name="T7" fmla="*/ 286 h 306"/>
                        <a:gd name="T8" fmla="*/ 29 w 278"/>
                        <a:gd name="T9" fmla="*/ 273 h 306"/>
                        <a:gd name="T10" fmla="*/ 16 w 278"/>
                        <a:gd name="T11" fmla="*/ 260 h 306"/>
                        <a:gd name="T12" fmla="*/ 9 w 278"/>
                        <a:gd name="T13" fmla="*/ 249 h 306"/>
                        <a:gd name="T14" fmla="*/ 3 w 278"/>
                        <a:gd name="T15" fmla="*/ 238 h 306"/>
                        <a:gd name="T16" fmla="*/ 1 w 278"/>
                        <a:gd name="T17" fmla="*/ 232 h 306"/>
                        <a:gd name="T18" fmla="*/ 0 w 278"/>
                        <a:gd name="T19" fmla="*/ 228 h 306"/>
                        <a:gd name="T20" fmla="*/ 0 w 278"/>
                        <a:gd name="T21" fmla="*/ 0 h 306"/>
                        <a:gd name="T22" fmla="*/ 278 w 278"/>
                        <a:gd name="T23" fmla="*/ 2 h 306"/>
                        <a:gd name="T24" fmla="*/ 278 w 278"/>
                        <a:gd name="T25" fmla="*/ 191 h 306"/>
                        <a:gd name="T26" fmla="*/ 272 w 278"/>
                        <a:gd name="T27" fmla="*/ 206 h 306"/>
                        <a:gd name="T28" fmla="*/ 267 w 278"/>
                        <a:gd name="T29" fmla="*/ 219 h 306"/>
                        <a:gd name="T30" fmla="*/ 261 w 278"/>
                        <a:gd name="T31" fmla="*/ 232 h 306"/>
                        <a:gd name="T32" fmla="*/ 255 w 278"/>
                        <a:gd name="T33" fmla="*/ 240 h 306"/>
                        <a:gd name="T34" fmla="*/ 254 w 278"/>
                        <a:gd name="T35" fmla="*/ 243 h 306"/>
                        <a:gd name="T36" fmla="*/ 241 w 278"/>
                        <a:gd name="T37" fmla="*/ 256 h 306"/>
                        <a:gd name="T38" fmla="*/ 222 w 278"/>
                        <a:gd name="T39" fmla="*/ 269 h 306"/>
                        <a:gd name="T40" fmla="*/ 202 w 278"/>
                        <a:gd name="T41" fmla="*/ 280 h 306"/>
                        <a:gd name="T42" fmla="*/ 179 w 278"/>
                        <a:gd name="T43" fmla="*/ 290 h 306"/>
                        <a:gd name="T44" fmla="*/ 159 w 278"/>
                        <a:gd name="T45" fmla="*/ 297 h 306"/>
                        <a:gd name="T46" fmla="*/ 142 w 278"/>
                        <a:gd name="T47" fmla="*/ 303 h 306"/>
                        <a:gd name="T48" fmla="*/ 131 w 278"/>
                        <a:gd name="T49" fmla="*/ 306 h 306"/>
                        <a:gd name="T50" fmla="*/ 127 w 278"/>
                        <a:gd name="T51" fmla="*/ 306 h 3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8"/>
                        <a:gd name="T79" fmla="*/ 0 h 306"/>
                        <a:gd name="T80" fmla="*/ 278 w 278"/>
                        <a:gd name="T81" fmla="*/ 306 h 3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8" h="306">
                          <a:moveTo>
                            <a:pt x="127" y="306"/>
                          </a:moveTo>
                          <a:lnTo>
                            <a:pt x="94" y="303"/>
                          </a:lnTo>
                          <a:lnTo>
                            <a:pt x="66" y="295"/>
                          </a:lnTo>
                          <a:lnTo>
                            <a:pt x="46" y="286"/>
                          </a:lnTo>
                          <a:lnTo>
                            <a:pt x="29" y="273"/>
                          </a:lnTo>
                          <a:lnTo>
                            <a:pt x="16" y="260"/>
                          </a:lnTo>
                          <a:lnTo>
                            <a:pt x="9" y="249"/>
                          </a:lnTo>
                          <a:lnTo>
                            <a:pt x="3" y="238"/>
                          </a:lnTo>
                          <a:lnTo>
                            <a:pt x="1" y="232"/>
                          </a:lnTo>
                          <a:lnTo>
                            <a:pt x="0" y="228"/>
                          </a:lnTo>
                          <a:lnTo>
                            <a:pt x="0" y="0"/>
                          </a:lnTo>
                          <a:lnTo>
                            <a:pt x="278" y="2"/>
                          </a:lnTo>
                          <a:lnTo>
                            <a:pt x="278" y="191"/>
                          </a:lnTo>
                          <a:lnTo>
                            <a:pt x="272" y="206"/>
                          </a:lnTo>
                          <a:lnTo>
                            <a:pt x="267" y="219"/>
                          </a:lnTo>
                          <a:lnTo>
                            <a:pt x="261" y="232"/>
                          </a:lnTo>
                          <a:lnTo>
                            <a:pt x="255" y="240"/>
                          </a:lnTo>
                          <a:lnTo>
                            <a:pt x="254" y="243"/>
                          </a:lnTo>
                          <a:lnTo>
                            <a:pt x="241" y="256"/>
                          </a:lnTo>
                          <a:lnTo>
                            <a:pt x="222" y="269"/>
                          </a:lnTo>
                          <a:lnTo>
                            <a:pt x="202" y="280"/>
                          </a:lnTo>
                          <a:lnTo>
                            <a:pt x="179" y="290"/>
                          </a:lnTo>
                          <a:lnTo>
                            <a:pt x="159" y="297"/>
                          </a:lnTo>
                          <a:lnTo>
                            <a:pt x="142" y="303"/>
                          </a:lnTo>
                          <a:lnTo>
                            <a:pt x="131" y="306"/>
                          </a:lnTo>
                          <a:lnTo>
                            <a:pt x="127" y="306"/>
                          </a:lnTo>
                          <a:close/>
                        </a:path>
                      </a:pathLst>
                    </a:custGeom>
                    <a:solidFill>
                      <a:srgbClr val="333333"/>
                    </a:solidFill>
                    <a:ln w="0">
                      <a:solidFill>
                        <a:srgbClr val="333333"/>
                      </a:solidFill>
                      <a:round/>
                      <a:headEnd/>
                      <a:tailEnd/>
                    </a:ln>
                  </p:spPr>
                  <p:txBody>
                    <a:bodyPr/>
                    <a:lstStyle/>
                    <a:p>
                      <a:endParaRPr lang="en-US"/>
                    </a:p>
                  </p:txBody>
                </p:sp>
                <p:sp>
                  <p:nvSpPr>
                    <p:cNvPr id="86" name="Freeform 232"/>
                    <p:cNvSpPr>
                      <a:spLocks/>
                    </p:cNvSpPr>
                    <p:nvPr/>
                  </p:nvSpPr>
                  <p:spPr bwMode="auto">
                    <a:xfrm>
                      <a:off x="1338" y="3331"/>
                      <a:ext cx="249" cy="306"/>
                    </a:xfrm>
                    <a:custGeom>
                      <a:avLst/>
                      <a:gdLst>
                        <a:gd name="T0" fmla="*/ 115 w 249"/>
                        <a:gd name="T1" fmla="*/ 306 h 306"/>
                        <a:gd name="T2" fmla="*/ 82 w 249"/>
                        <a:gd name="T3" fmla="*/ 303 h 306"/>
                        <a:gd name="T4" fmla="*/ 56 w 249"/>
                        <a:gd name="T5" fmla="*/ 295 h 306"/>
                        <a:gd name="T6" fmla="*/ 35 w 249"/>
                        <a:gd name="T7" fmla="*/ 284 h 306"/>
                        <a:gd name="T8" fmla="*/ 20 w 249"/>
                        <a:gd name="T9" fmla="*/ 271 h 306"/>
                        <a:gd name="T10" fmla="*/ 11 w 249"/>
                        <a:gd name="T11" fmla="*/ 260 h 306"/>
                        <a:gd name="T12" fmla="*/ 4 w 249"/>
                        <a:gd name="T13" fmla="*/ 249 h 306"/>
                        <a:gd name="T14" fmla="*/ 0 w 249"/>
                        <a:gd name="T15" fmla="*/ 241 h 306"/>
                        <a:gd name="T16" fmla="*/ 0 w 249"/>
                        <a:gd name="T17" fmla="*/ 240 h 306"/>
                        <a:gd name="T18" fmla="*/ 0 w 249"/>
                        <a:gd name="T19" fmla="*/ 0 h 306"/>
                        <a:gd name="T20" fmla="*/ 249 w 249"/>
                        <a:gd name="T21" fmla="*/ 2 h 306"/>
                        <a:gd name="T22" fmla="*/ 249 w 249"/>
                        <a:gd name="T23" fmla="*/ 186 h 306"/>
                        <a:gd name="T24" fmla="*/ 243 w 249"/>
                        <a:gd name="T25" fmla="*/ 197 h 306"/>
                        <a:gd name="T26" fmla="*/ 237 w 249"/>
                        <a:gd name="T27" fmla="*/ 210 h 306"/>
                        <a:gd name="T28" fmla="*/ 232 w 249"/>
                        <a:gd name="T29" fmla="*/ 223 h 306"/>
                        <a:gd name="T30" fmla="*/ 228 w 249"/>
                        <a:gd name="T31" fmla="*/ 230 h 306"/>
                        <a:gd name="T32" fmla="*/ 226 w 249"/>
                        <a:gd name="T33" fmla="*/ 234 h 306"/>
                        <a:gd name="T34" fmla="*/ 215 w 249"/>
                        <a:gd name="T35" fmla="*/ 245 h 306"/>
                        <a:gd name="T36" fmla="*/ 198 w 249"/>
                        <a:gd name="T37" fmla="*/ 258 h 306"/>
                        <a:gd name="T38" fmla="*/ 180 w 249"/>
                        <a:gd name="T39" fmla="*/ 271 h 306"/>
                        <a:gd name="T40" fmla="*/ 161 w 249"/>
                        <a:gd name="T41" fmla="*/ 282 h 306"/>
                        <a:gd name="T42" fmla="*/ 145 w 249"/>
                        <a:gd name="T43" fmla="*/ 292 h 306"/>
                        <a:gd name="T44" fmla="*/ 130 w 249"/>
                        <a:gd name="T45" fmla="*/ 299 h 306"/>
                        <a:gd name="T46" fmla="*/ 119 w 249"/>
                        <a:gd name="T47" fmla="*/ 305 h 306"/>
                        <a:gd name="T48" fmla="*/ 115 w 249"/>
                        <a:gd name="T49" fmla="*/ 306 h 30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9"/>
                        <a:gd name="T76" fmla="*/ 0 h 306"/>
                        <a:gd name="T77" fmla="*/ 249 w 249"/>
                        <a:gd name="T78" fmla="*/ 306 h 30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9" h="306">
                          <a:moveTo>
                            <a:pt x="115" y="306"/>
                          </a:moveTo>
                          <a:lnTo>
                            <a:pt x="82" y="303"/>
                          </a:lnTo>
                          <a:lnTo>
                            <a:pt x="56" y="295"/>
                          </a:lnTo>
                          <a:lnTo>
                            <a:pt x="35" y="284"/>
                          </a:lnTo>
                          <a:lnTo>
                            <a:pt x="20" y="271"/>
                          </a:lnTo>
                          <a:lnTo>
                            <a:pt x="11" y="260"/>
                          </a:lnTo>
                          <a:lnTo>
                            <a:pt x="4" y="249"/>
                          </a:lnTo>
                          <a:lnTo>
                            <a:pt x="0" y="241"/>
                          </a:lnTo>
                          <a:lnTo>
                            <a:pt x="0" y="240"/>
                          </a:lnTo>
                          <a:lnTo>
                            <a:pt x="0" y="0"/>
                          </a:lnTo>
                          <a:lnTo>
                            <a:pt x="249" y="2"/>
                          </a:lnTo>
                          <a:lnTo>
                            <a:pt x="249" y="186"/>
                          </a:lnTo>
                          <a:lnTo>
                            <a:pt x="243" y="197"/>
                          </a:lnTo>
                          <a:lnTo>
                            <a:pt x="237" y="210"/>
                          </a:lnTo>
                          <a:lnTo>
                            <a:pt x="232" y="223"/>
                          </a:lnTo>
                          <a:lnTo>
                            <a:pt x="228" y="230"/>
                          </a:lnTo>
                          <a:lnTo>
                            <a:pt x="226" y="234"/>
                          </a:lnTo>
                          <a:lnTo>
                            <a:pt x="215" y="245"/>
                          </a:lnTo>
                          <a:lnTo>
                            <a:pt x="198" y="258"/>
                          </a:lnTo>
                          <a:lnTo>
                            <a:pt x="180" y="271"/>
                          </a:lnTo>
                          <a:lnTo>
                            <a:pt x="161" y="282"/>
                          </a:lnTo>
                          <a:lnTo>
                            <a:pt x="145" y="292"/>
                          </a:lnTo>
                          <a:lnTo>
                            <a:pt x="130" y="299"/>
                          </a:lnTo>
                          <a:lnTo>
                            <a:pt x="119" y="305"/>
                          </a:lnTo>
                          <a:lnTo>
                            <a:pt x="115" y="306"/>
                          </a:lnTo>
                          <a:close/>
                        </a:path>
                      </a:pathLst>
                    </a:custGeom>
                    <a:solidFill>
                      <a:srgbClr val="4D4D4D"/>
                    </a:solidFill>
                    <a:ln w="0">
                      <a:solidFill>
                        <a:srgbClr val="4D4D4D"/>
                      </a:solidFill>
                      <a:round/>
                      <a:headEnd/>
                      <a:tailEnd/>
                    </a:ln>
                  </p:spPr>
                  <p:txBody>
                    <a:bodyPr/>
                    <a:lstStyle/>
                    <a:p>
                      <a:endParaRPr lang="en-US"/>
                    </a:p>
                  </p:txBody>
                </p:sp>
                <p:sp>
                  <p:nvSpPr>
                    <p:cNvPr id="87" name="Freeform 233"/>
                    <p:cNvSpPr>
                      <a:spLocks/>
                    </p:cNvSpPr>
                    <p:nvPr/>
                  </p:nvSpPr>
                  <p:spPr bwMode="auto">
                    <a:xfrm>
                      <a:off x="1355" y="3333"/>
                      <a:ext cx="219" cy="303"/>
                    </a:xfrm>
                    <a:custGeom>
                      <a:avLst/>
                      <a:gdLst>
                        <a:gd name="T0" fmla="*/ 105 w 219"/>
                        <a:gd name="T1" fmla="*/ 303 h 303"/>
                        <a:gd name="T2" fmla="*/ 76 w 219"/>
                        <a:gd name="T3" fmla="*/ 301 h 303"/>
                        <a:gd name="T4" fmla="*/ 52 w 219"/>
                        <a:gd name="T5" fmla="*/ 293 h 303"/>
                        <a:gd name="T6" fmla="*/ 33 w 219"/>
                        <a:gd name="T7" fmla="*/ 284 h 303"/>
                        <a:gd name="T8" fmla="*/ 20 w 219"/>
                        <a:gd name="T9" fmla="*/ 275 h 303"/>
                        <a:gd name="T10" fmla="*/ 11 w 219"/>
                        <a:gd name="T11" fmla="*/ 264 h 303"/>
                        <a:gd name="T12" fmla="*/ 3 w 219"/>
                        <a:gd name="T13" fmla="*/ 254 h 303"/>
                        <a:gd name="T14" fmla="*/ 2 w 219"/>
                        <a:gd name="T15" fmla="*/ 249 h 303"/>
                        <a:gd name="T16" fmla="*/ 0 w 219"/>
                        <a:gd name="T17" fmla="*/ 247 h 303"/>
                        <a:gd name="T18" fmla="*/ 0 w 219"/>
                        <a:gd name="T19" fmla="*/ 0 h 303"/>
                        <a:gd name="T20" fmla="*/ 219 w 219"/>
                        <a:gd name="T21" fmla="*/ 0 h 303"/>
                        <a:gd name="T22" fmla="*/ 219 w 219"/>
                        <a:gd name="T23" fmla="*/ 176 h 303"/>
                        <a:gd name="T24" fmla="*/ 215 w 219"/>
                        <a:gd name="T25" fmla="*/ 188 h 303"/>
                        <a:gd name="T26" fmla="*/ 209 w 219"/>
                        <a:gd name="T27" fmla="*/ 201 h 303"/>
                        <a:gd name="T28" fmla="*/ 206 w 219"/>
                        <a:gd name="T29" fmla="*/ 210 h 303"/>
                        <a:gd name="T30" fmla="*/ 202 w 219"/>
                        <a:gd name="T31" fmla="*/ 219 h 303"/>
                        <a:gd name="T32" fmla="*/ 200 w 219"/>
                        <a:gd name="T33" fmla="*/ 223 h 303"/>
                        <a:gd name="T34" fmla="*/ 191 w 219"/>
                        <a:gd name="T35" fmla="*/ 234 h 303"/>
                        <a:gd name="T36" fmla="*/ 176 w 219"/>
                        <a:gd name="T37" fmla="*/ 247 h 303"/>
                        <a:gd name="T38" fmla="*/ 161 w 219"/>
                        <a:gd name="T39" fmla="*/ 260 h 303"/>
                        <a:gd name="T40" fmla="*/ 144 w 219"/>
                        <a:gd name="T41" fmla="*/ 273 h 303"/>
                        <a:gd name="T42" fmla="*/ 130 w 219"/>
                        <a:gd name="T43" fmla="*/ 284 h 303"/>
                        <a:gd name="T44" fmla="*/ 117 w 219"/>
                        <a:gd name="T45" fmla="*/ 295 h 303"/>
                        <a:gd name="T46" fmla="*/ 109 w 219"/>
                        <a:gd name="T47" fmla="*/ 301 h 303"/>
                        <a:gd name="T48" fmla="*/ 105 w 219"/>
                        <a:gd name="T49" fmla="*/ 303 h 3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9"/>
                        <a:gd name="T76" fmla="*/ 0 h 303"/>
                        <a:gd name="T77" fmla="*/ 219 w 219"/>
                        <a:gd name="T78" fmla="*/ 303 h 30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9" h="303">
                          <a:moveTo>
                            <a:pt x="105" y="303"/>
                          </a:moveTo>
                          <a:lnTo>
                            <a:pt x="76" y="301"/>
                          </a:lnTo>
                          <a:lnTo>
                            <a:pt x="52" y="293"/>
                          </a:lnTo>
                          <a:lnTo>
                            <a:pt x="33" y="284"/>
                          </a:lnTo>
                          <a:lnTo>
                            <a:pt x="20" y="275"/>
                          </a:lnTo>
                          <a:lnTo>
                            <a:pt x="11" y="264"/>
                          </a:lnTo>
                          <a:lnTo>
                            <a:pt x="3" y="254"/>
                          </a:lnTo>
                          <a:lnTo>
                            <a:pt x="2" y="249"/>
                          </a:lnTo>
                          <a:lnTo>
                            <a:pt x="0" y="247"/>
                          </a:lnTo>
                          <a:lnTo>
                            <a:pt x="0" y="0"/>
                          </a:lnTo>
                          <a:lnTo>
                            <a:pt x="219" y="0"/>
                          </a:lnTo>
                          <a:lnTo>
                            <a:pt x="219" y="176"/>
                          </a:lnTo>
                          <a:lnTo>
                            <a:pt x="215" y="188"/>
                          </a:lnTo>
                          <a:lnTo>
                            <a:pt x="209" y="201"/>
                          </a:lnTo>
                          <a:lnTo>
                            <a:pt x="206" y="210"/>
                          </a:lnTo>
                          <a:lnTo>
                            <a:pt x="202" y="219"/>
                          </a:lnTo>
                          <a:lnTo>
                            <a:pt x="200" y="223"/>
                          </a:lnTo>
                          <a:lnTo>
                            <a:pt x="191" y="234"/>
                          </a:lnTo>
                          <a:lnTo>
                            <a:pt x="176" y="247"/>
                          </a:lnTo>
                          <a:lnTo>
                            <a:pt x="161" y="260"/>
                          </a:lnTo>
                          <a:lnTo>
                            <a:pt x="144" y="273"/>
                          </a:lnTo>
                          <a:lnTo>
                            <a:pt x="130" y="284"/>
                          </a:lnTo>
                          <a:lnTo>
                            <a:pt x="117" y="295"/>
                          </a:lnTo>
                          <a:lnTo>
                            <a:pt x="109" y="301"/>
                          </a:lnTo>
                          <a:lnTo>
                            <a:pt x="105" y="303"/>
                          </a:lnTo>
                          <a:close/>
                        </a:path>
                      </a:pathLst>
                    </a:custGeom>
                    <a:solidFill>
                      <a:srgbClr val="666666"/>
                    </a:solidFill>
                    <a:ln w="0">
                      <a:solidFill>
                        <a:srgbClr val="666666"/>
                      </a:solidFill>
                      <a:round/>
                      <a:headEnd/>
                      <a:tailEnd/>
                    </a:ln>
                  </p:spPr>
                  <p:txBody>
                    <a:bodyPr/>
                    <a:lstStyle/>
                    <a:p>
                      <a:endParaRPr lang="en-US"/>
                    </a:p>
                  </p:txBody>
                </p:sp>
                <p:sp>
                  <p:nvSpPr>
                    <p:cNvPr id="88" name="Freeform 234"/>
                    <p:cNvSpPr>
                      <a:spLocks/>
                    </p:cNvSpPr>
                    <p:nvPr/>
                  </p:nvSpPr>
                  <p:spPr bwMode="auto">
                    <a:xfrm>
                      <a:off x="1373" y="3333"/>
                      <a:ext cx="189" cy="303"/>
                    </a:xfrm>
                    <a:custGeom>
                      <a:avLst/>
                      <a:gdLst>
                        <a:gd name="T0" fmla="*/ 95 w 189"/>
                        <a:gd name="T1" fmla="*/ 303 h 303"/>
                        <a:gd name="T2" fmla="*/ 65 w 189"/>
                        <a:gd name="T3" fmla="*/ 299 h 303"/>
                        <a:gd name="T4" fmla="*/ 41 w 189"/>
                        <a:gd name="T5" fmla="*/ 293 h 303"/>
                        <a:gd name="T6" fmla="*/ 24 w 189"/>
                        <a:gd name="T7" fmla="*/ 284 h 303"/>
                        <a:gd name="T8" fmla="*/ 11 w 189"/>
                        <a:gd name="T9" fmla="*/ 275 h 303"/>
                        <a:gd name="T10" fmla="*/ 4 w 189"/>
                        <a:gd name="T11" fmla="*/ 265 h 303"/>
                        <a:gd name="T12" fmla="*/ 0 w 189"/>
                        <a:gd name="T13" fmla="*/ 258 h 303"/>
                        <a:gd name="T14" fmla="*/ 0 w 189"/>
                        <a:gd name="T15" fmla="*/ 256 h 303"/>
                        <a:gd name="T16" fmla="*/ 0 w 189"/>
                        <a:gd name="T17" fmla="*/ 0 h 303"/>
                        <a:gd name="T18" fmla="*/ 189 w 189"/>
                        <a:gd name="T19" fmla="*/ 0 h 303"/>
                        <a:gd name="T20" fmla="*/ 189 w 189"/>
                        <a:gd name="T21" fmla="*/ 169 h 303"/>
                        <a:gd name="T22" fmla="*/ 184 w 189"/>
                        <a:gd name="T23" fmla="*/ 182 h 303"/>
                        <a:gd name="T24" fmla="*/ 178 w 189"/>
                        <a:gd name="T25" fmla="*/ 197 h 303"/>
                        <a:gd name="T26" fmla="*/ 175 w 189"/>
                        <a:gd name="T27" fmla="*/ 208 h 303"/>
                        <a:gd name="T28" fmla="*/ 173 w 189"/>
                        <a:gd name="T29" fmla="*/ 212 h 303"/>
                        <a:gd name="T30" fmla="*/ 165 w 189"/>
                        <a:gd name="T31" fmla="*/ 223 h 303"/>
                        <a:gd name="T32" fmla="*/ 154 w 189"/>
                        <a:gd name="T33" fmla="*/ 236 h 303"/>
                        <a:gd name="T34" fmla="*/ 141 w 189"/>
                        <a:gd name="T35" fmla="*/ 251 h 303"/>
                        <a:gd name="T36" fmla="*/ 126 w 189"/>
                        <a:gd name="T37" fmla="*/ 265 h 303"/>
                        <a:gd name="T38" fmla="*/ 115 w 189"/>
                        <a:gd name="T39" fmla="*/ 280 h 303"/>
                        <a:gd name="T40" fmla="*/ 104 w 189"/>
                        <a:gd name="T41" fmla="*/ 291 h 303"/>
                        <a:gd name="T42" fmla="*/ 97 w 189"/>
                        <a:gd name="T43" fmla="*/ 299 h 303"/>
                        <a:gd name="T44" fmla="*/ 95 w 189"/>
                        <a:gd name="T45" fmla="*/ 303 h 3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9"/>
                        <a:gd name="T70" fmla="*/ 0 h 303"/>
                        <a:gd name="T71" fmla="*/ 189 w 189"/>
                        <a:gd name="T72" fmla="*/ 303 h 30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9" h="303">
                          <a:moveTo>
                            <a:pt x="95" y="303"/>
                          </a:moveTo>
                          <a:lnTo>
                            <a:pt x="65" y="299"/>
                          </a:lnTo>
                          <a:lnTo>
                            <a:pt x="41" y="293"/>
                          </a:lnTo>
                          <a:lnTo>
                            <a:pt x="24" y="284"/>
                          </a:lnTo>
                          <a:lnTo>
                            <a:pt x="11" y="275"/>
                          </a:lnTo>
                          <a:lnTo>
                            <a:pt x="4" y="265"/>
                          </a:lnTo>
                          <a:lnTo>
                            <a:pt x="0" y="258"/>
                          </a:lnTo>
                          <a:lnTo>
                            <a:pt x="0" y="256"/>
                          </a:lnTo>
                          <a:lnTo>
                            <a:pt x="0" y="0"/>
                          </a:lnTo>
                          <a:lnTo>
                            <a:pt x="189" y="0"/>
                          </a:lnTo>
                          <a:lnTo>
                            <a:pt x="189" y="169"/>
                          </a:lnTo>
                          <a:lnTo>
                            <a:pt x="184" y="182"/>
                          </a:lnTo>
                          <a:lnTo>
                            <a:pt x="178" y="197"/>
                          </a:lnTo>
                          <a:lnTo>
                            <a:pt x="175" y="208"/>
                          </a:lnTo>
                          <a:lnTo>
                            <a:pt x="173" y="212"/>
                          </a:lnTo>
                          <a:lnTo>
                            <a:pt x="165" y="223"/>
                          </a:lnTo>
                          <a:lnTo>
                            <a:pt x="154" y="236"/>
                          </a:lnTo>
                          <a:lnTo>
                            <a:pt x="141" y="251"/>
                          </a:lnTo>
                          <a:lnTo>
                            <a:pt x="126" y="265"/>
                          </a:lnTo>
                          <a:lnTo>
                            <a:pt x="115" y="280"/>
                          </a:lnTo>
                          <a:lnTo>
                            <a:pt x="104" y="291"/>
                          </a:lnTo>
                          <a:lnTo>
                            <a:pt x="97" y="299"/>
                          </a:lnTo>
                          <a:lnTo>
                            <a:pt x="95" y="303"/>
                          </a:lnTo>
                          <a:close/>
                        </a:path>
                      </a:pathLst>
                    </a:custGeom>
                    <a:solidFill>
                      <a:srgbClr val="808080"/>
                    </a:solidFill>
                    <a:ln w="0">
                      <a:solidFill>
                        <a:srgbClr val="808080"/>
                      </a:solidFill>
                      <a:round/>
                      <a:headEnd/>
                      <a:tailEnd/>
                    </a:ln>
                  </p:spPr>
                  <p:txBody>
                    <a:bodyPr/>
                    <a:lstStyle/>
                    <a:p>
                      <a:endParaRPr lang="en-US"/>
                    </a:p>
                  </p:txBody>
                </p:sp>
                <p:sp>
                  <p:nvSpPr>
                    <p:cNvPr id="89" name="Freeform 235"/>
                    <p:cNvSpPr>
                      <a:spLocks/>
                    </p:cNvSpPr>
                    <p:nvPr/>
                  </p:nvSpPr>
                  <p:spPr bwMode="auto">
                    <a:xfrm>
                      <a:off x="1390" y="3333"/>
                      <a:ext cx="159" cy="301"/>
                    </a:xfrm>
                    <a:custGeom>
                      <a:avLst/>
                      <a:gdLst>
                        <a:gd name="T0" fmla="*/ 83 w 159"/>
                        <a:gd name="T1" fmla="*/ 301 h 301"/>
                        <a:gd name="T2" fmla="*/ 54 w 159"/>
                        <a:gd name="T3" fmla="*/ 299 h 301"/>
                        <a:gd name="T4" fmla="*/ 32 w 159"/>
                        <a:gd name="T5" fmla="*/ 293 h 301"/>
                        <a:gd name="T6" fmla="*/ 17 w 159"/>
                        <a:gd name="T7" fmla="*/ 284 h 301"/>
                        <a:gd name="T8" fmla="*/ 7 w 159"/>
                        <a:gd name="T9" fmla="*/ 275 h 301"/>
                        <a:gd name="T10" fmla="*/ 2 w 159"/>
                        <a:gd name="T11" fmla="*/ 267 h 301"/>
                        <a:gd name="T12" fmla="*/ 0 w 159"/>
                        <a:gd name="T13" fmla="*/ 265 h 301"/>
                        <a:gd name="T14" fmla="*/ 0 w 159"/>
                        <a:gd name="T15" fmla="*/ 0 h 301"/>
                        <a:gd name="T16" fmla="*/ 159 w 159"/>
                        <a:gd name="T17" fmla="*/ 0 h 301"/>
                        <a:gd name="T18" fmla="*/ 159 w 159"/>
                        <a:gd name="T19" fmla="*/ 162 h 301"/>
                        <a:gd name="T20" fmla="*/ 156 w 159"/>
                        <a:gd name="T21" fmla="*/ 173 h 301"/>
                        <a:gd name="T22" fmla="*/ 152 w 159"/>
                        <a:gd name="T23" fmla="*/ 188 h 301"/>
                        <a:gd name="T24" fmla="*/ 148 w 159"/>
                        <a:gd name="T25" fmla="*/ 199 h 301"/>
                        <a:gd name="T26" fmla="*/ 146 w 159"/>
                        <a:gd name="T27" fmla="*/ 202 h 301"/>
                        <a:gd name="T28" fmla="*/ 141 w 159"/>
                        <a:gd name="T29" fmla="*/ 212 h 301"/>
                        <a:gd name="T30" fmla="*/ 132 w 159"/>
                        <a:gd name="T31" fmla="*/ 226 h 301"/>
                        <a:gd name="T32" fmla="*/ 121 w 159"/>
                        <a:gd name="T33" fmla="*/ 241 h 301"/>
                        <a:gd name="T34" fmla="*/ 109 w 159"/>
                        <a:gd name="T35" fmla="*/ 260 h 301"/>
                        <a:gd name="T36" fmla="*/ 100 w 159"/>
                        <a:gd name="T37" fmla="*/ 275 h 301"/>
                        <a:gd name="T38" fmla="*/ 91 w 159"/>
                        <a:gd name="T39" fmla="*/ 290 h 301"/>
                        <a:gd name="T40" fmla="*/ 85 w 159"/>
                        <a:gd name="T41" fmla="*/ 299 h 301"/>
                        <a:gd name="T42" fmla="*/ 83 w 159"/>
                        <a:gd name="T43" fmla="*/ 301 h 30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9"/>
                        <a:gd name="T67" fmla="*/ 0 h 301"/>
                        <a:gd name="T68" fmla="*/ 159 w 159"/>
                        <a:gd name="T69" fmla="*/ 301 h 30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9" h="301">
                          <a:moveTo>
                            <a:pt x="83" y="301"/>
                          </a:moveTo>
                          <a:lnTo>
                            <a:pt x="54" y="299"/>
                          </a:lnTo>
                          <a:lnTo>
                            <a:pt x="32" y="293"/>
                          </a:lnTo>
                          <a:lnTo>
                            <a:pt x="17" y="284"/>
                          </a:lnTo>
                          <a:lnTo>
                            <a:pt x="7" y="275"/>
                          </a:lnTo>
                          <a:lnTo>
                            <a:pt x="2" y="267"/>
                          </a:lnTo>
                          <a:lnTo>
                            <a:pt x="0" y="265"/>
                          </a:lnTo>
                          <a:lnTo>
                            <a:pt x="0" y="0"/>
                          </a:lnTo>
                          <a:lnTo>
                            <a:pt x="159" y="0"/>
                          </a:lnTo>
                          <a:lnTo>
                            <a:pt x="159" y="162"/>
                          </a:lnTo>
                          <a:lnTo>
                            <a:pt x="156" y="173"/>
                          </a:lnTo>
                          <a:lnTo>
                            <a:pt x="152" y="188"/>
                          </a:lnTo>
                          <a:lnTo>
                            <a:pt x="148" y="199"/>
                          </a:lnTo>
                          <a:lnTo>
                            <a:pt x="146" y="202"/>
                          </a:lnTo>
                          <a:lnTo>
                            <a:pt x="141" y="212"/>
                          </a:lnTo>
                          <a:lnTo>
                            <a:pt x="132" y="226"/>
                          </a:lnTo>
                          <a:lnTo>
                            <a:pt x="121" y="241"/>
                          </a:lnTo>
                          <a:lnTo>
                            <a:pt x="109" y="260"/>
                          </a:lnTo>
                          <a:lnTo>
                            <a:pt x="100" y="275"/>
                          </a:lnTo>
                          <a:lnTo>
                            <a:pt x="91" y="290"/>
                          </a:lnTo>
                          <a:lnTo>
                            <a:pt x="85" y="299"/>
                          </a:lnTo>
                          <a:lnTo>
                            <a:pt x="83" y="301"/>
                          </a:lnTo>
                          <a:close/>
                        </a:path>
                      </a:pathLst>
                    </a:custGeom>
                    <a:solidFill>
                      <a:srgbClr val="999999"/>
                    </a:solidFill>
                    <a:ln w="0">
                      <a:solidFill>
                        <a:srgbClr val="999999"/>
                      </a:solidFill>
                      <a:round/>
                      <a:headEnd/>
                      <a:tailEnd/>
                    </a:ln>
                  </p:spPr>
                  <p:txBody>
                    <a:bodyPr/>
                    <a:lstStyle/>
                    <a:p>
                      <a:endParaRPr lang="en-US"/>
                    </a:p>
                  </p:txBody>
                </p:sp>
                <p:sp>
                  <p:nvSpPr>
                    <p:cNvPr id="90" name="Freeform 236"/>
                    <p:cNvSpPr>
                      <a:spLocks/>
                    </p:cNvSpPr>
                    <p:nvPr/>
                  </p:nvSpPr>
                  <p:spPr bwMode="auto">
                    <a:xfrm>
                      <a:off x="1407" y="3333"/>
                      <a:ext cx="129" cy="301"/>
                    </a:xfrm>
                    <a:custGeom>
                      <a:avLst/>
                      <a:gdLst>
                        <a:gd name="T0" fmla="*/ 74 w 129"/>
                        <a:gd name="T1" fmla="*/ 301 h 301"/>
                        <a:gd name="T2" fmla="*/ 48 w 129"/>
                        <a:gd name="T3" fmla="*/ 299 h 301"/>
                        <a:gd name="T4" fmla="*/ 29 w 129"/>
                        <a:gd name="T5" fmla="*/ 295 h 301"/>
                        <a:gd name="T6" fmla="*/ 16 w 129"/>
                        <a:gd name="T7" fmla="*/ 288 h 301"/>
                        <a:gd name="T8" fmla="*/ 7 w 129"/>
                        <a:gd name="T9" fmla="*/ 282 h 301"/>
                        <a:gd name="T10" fmla="*/ 2 w 129"/>
                        <a:gd name="T11" fmla="*/ 277 h 301"/>
                        <a:gd name="T12" fmla="*/ 0 w 129"/>
                        <a:gd name="T13" fmla="*/ 275 h 301"/>
                        <a:gd name="T14" fmla="*/ 0 w 129"/>
                        <a:gd name="T15" fmla="*/ 0 h 301"/>
                        <a:gd name="T16" fmla="*/ 129 w 129"/>
                        <a:gd name="T17" fmla="*/ 0 h 301"/>
                        <a:gd name="T18" fmla="*/ 129 w 129"/>
                        <a:gd name="T19" fmla="*/ 156 h 301"/>
                        <a:gd name="T20" fmla="*/ 128 w 129"/>
                        <a:gd name="T21" fmla="*/ 165 h 301"/>
                        <a:gd name="T22" fmla="*/ 124 w 129"/>
                        <a:gd name="T23" fmla="*/ 178 h 301"/>
                        <a:gd name="T24" fmla="*/ 122 w 129"/>
                        <a:gd name="T25" fmla="*/ 189 h 301"/>
                        <a:gd name="T26" fmla="*/ 120 w 129"/>
                        <a:gd name="T27" fmla="*/ 193 h 301"/>
                        <a:gd name="T28" fmla="*/ 116 w 129"/>
                        <a:gd name="T29" fmla="*/ 202 h 301"/>
                        <a:gd name="T30" fmla="*/ 109 w 129"/>
                        <a:gd name="T31" fmla="*/ 215 h 301"/>
                        <a:gd name="T32" fmla="*/ 102 w 129"/>
                        <a:gd name="T33" fmla="*/ 234 h 301"/>
                        <a:gd name="T34" fmla="*/ 92 w 129"/>
                        <a:gd name="T35" fmla="*/ 252 h 301"/>
                        <a:gd name="T36" fmla="*/ 85 w 129"/>
                        <a:gd name="T37" fmla="*/ 271 h 301"/>
                        <a:gd name="T38" fmla="*/ 79 w 129"/>
                        <a:gd name="T39" fmla="*/ 286 h 301"/>
                        <a:gd name="T40" fmla="*/ 76 w 129"/>
                        <a:gd name="T41" fmla="*/ 297 h 301"/>
                        <a:gd name="T42" fmla="*/ 74 w 129"/>
                        <a:gd name="T43" fmla="*/ 301 h 30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
                        <a:gd name="T67" fmla="*/ 0 h 301"/>
                        <a:gd name="T68" fmla="*/ 129 w 129"/>
                        <a:gd name="T69" fmla="*/ 301 h 30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 h="301">
                          <a:moveTo>
                            <a:pt x="74" y="301"/>
                          </a:moveTo>
                          <a:lnTo>
                            <a:pt x="48" y="299"/>
                          </a:lnTo>
                          <a:lnTo>
                            <a:pt x="29" y="295"/>
                          </a:lnTo>
                          <a:lnTo>
                            <a:pt x="16" y="288"/>
                          </a:lnTo>
                          <a:lnTo>
                            <a:pt x="7" y="282"/>
                          </a:lnTo>
                          <a:lnTo>
                            <a:pt x="2" y="277"/>
                          </a:lnTo>
                          <a:lnTo>
                            <a:pt x="0" y="275"/>
                          </a:lnTo>
                          <a:lnTo>
                            <a:pt x="0" y="0"/>
                          </a:lnTo>
                          <a:lnTo>
                            <a:pt x="129" y="0"/>
                          </a:lnTo>
                          <a:lnTo>
                            <a:pt x="129" y="156"/>
                          </a:lnTo>
                          <a:lnTo>
                            <a:pt x="128" y="165"/>
                          </a:lnTo>
                          <a:lnTo>
                            <a:pt x="124" y="178"/>
                          </a:lnTo>
                          <a:lnTo>
                            <a:pt x="122" y="189"/>
                          </a:lnTo>
                          <a:lnTo>
                            <a:pt x="120" y="193"/>
                          </a:lnTo>
                          <a:lnTo>
                            <a:pt x="116" y="202"/>
                          </a:lnTo>
                          <a:lnTo>
                            <a:pt x="109" y="215"/>
                          </a:lnTo>
                          <a:lnTo>
                            <a:pt x="102" y="234"/>
                          </a:lnTo>
                          <a:lnTo>
                            <a:pt x="92" y="252"/>
                          </a:lnTo>
                          <a:lnTo>
                            <a:pt x="85" y="271"/>
                          </a:lnTo>
                          <a:lnTo>
                            <a:pt x="79" y="286"/>
                          </a:lnTo>
                          <a:lnTo>
                            <a:pt x="76" y="297"/>
                          </a:lnTo>
                          <a:lnTo>
                            <a:pt x="74" y="301"/>
                          </a:lnTo>
                          <a:close/>
                        </a:path>
                      </a:pathLst>
                    </a:custGeom>
                    <a:solidFill>
                      <a:srgbClr val="B2B2B2"/>
                    </a:solidFill>
                    <a:ln w="0">
                      <a:solidFill>
                        <a:srgbClr val="B2B2B2"/>
                      </a:solidFill>
                      <a:round/>
                      <a:headEnd/>
                      <a:tailEnd/>
                    </a:ln>
                  </p:spPr>
                  <p:txBody>
                    <a:bodyPr/>
                    <a:lstStyle/>
                    <a:p>
                      <a:endParaRPr lang="en-US"/>
                    </a:p>
                  </p:txBody>
                </p:sp>
                <p:sp>
                  <p:nvSpPr>
                    <p:cNvPr id="91" name="Freeform 237"/>
                    <p:cNvSpPr>
                      <a:spLocks/>
                    </p:cNvSpPr>
                    <p:nvPr/>
                  </p:nvSpPr>
                  <p:spPr bwMode="auto">
                    <a:xfrm>
                      <a:off x="1425" y="3333"/>
                      <a:ext cx="100" cy="299"/>
                    </a:xfrm>
                    <a:custGeom>
                      <a:avLst/>
                      <a:gdLst>
                        <a:gd name="T0" fmla="*/ 61 w 100"/>
                        <a:gd name="T1" fmla="*/ 299 h 299"/>
                        <a:gd name="T2" fmla="*/ 37 w 100"/>
                        <a:gd name="T3" fmla="*/ 299 h 299"/>
                        <a:gd name="T4" fmla="*/ 21 w 100"/>
                        <a:gd name="T5" fmla="*/ 295 h 299"/>
                        <a:gd name="T6" fmla="*/ 9 w 100"/>
                        <a:gd name="T7" fmla="*/ 290 h 299"/>
                        <a:gd name="T8" fmla="*/ 2 w 100"/>
                        <a:gd name="T9" fmla="*/ 286 h 299"/>
                        <a:gd name="T10" fmla="*/ 0 w 100"/>
                        <a:gd name="T11" fmla="*/ 284 h 299"/>
                        <a:gd name="T12" fmla="*/ 0 w 100"/>
                        <a:gd name="T13" fmla="*/ 2 h 299"/>
                        <a:gd name="T14" fmla="*/ 100 w 100"/>
                        <a:gd name="T15" fmla="*/ 0 h 299"/>
                        <a:gd name="T16" fmla="*/ 100 w 100"/>
                        <a:gd name="T17" fmla="*/ 149 h 299"/>
                        <a:gd name="T18" fmla="*/ 98 w 100"/>
                        <a:gd name="T19" fmla="*/ 156 h 299"/>
                        <a:gd name="T20" fmla="*/ 97 w 100"/>
                        <a:gd name="T21" fmla="*/ 169 h 299"/>
                        <a:gd name="T22" fmla="*/ 95 w 100"/>
                        <a:gd name="T23" fmla="*/ 178 h 299"/>
                        <a:gd name="T24" fmla="*/ 93 w 100"/>
                        <a:gd name="T25" fmla="*/ 184 h 299"/>
                        <a:gd name="T26" fmla="*/ 91 w 100"/>
                        <a:gd name="T27" fmla="*/ 191 h 299"/>
                        <a:gd name="T28" fmla="*/ 86 w 100"/>
                        <a:gd name="T29" fmla="*/ 206 h 299"/>
                        <a:gd name="T30" fmla="*/ 80 w 100"/>
                        <a:gd name="T31" fmla="*/ 225 h 299"/>
                        <a:gd name="T32" fmla="*/ 74 w 100"/>
                        <a:gd name="T33" fmla="*/ 245 h 299"/>
                        <a:gd name="T34" fmla="*/ 71 w 100"/>
                        <a:gd name="T35" fmla="*/ 265 h 299"/>
                        <a:gd name="T36" fmla="*/ 65 w 100"/>
                        <a:gd name="T37" fmla="*/ 282 h 299"/>
                        <a:gd name="T38" fmla="*/ 63 w 100"/>
                        <a:gd name="T39" fmla="*/ 295 h 299"/>
                        <a:gd name="T40" fmla="*/ 61 w 100"/>
                        <a:gd name="T41" fmla="*/ 299 h 29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0"/>
                        <a:gd name="T64" fmla="*/ 0 h 299"/>
                        <a:gd name="T65" fmla="*/ 100 w 100"/>
                        <a:gd name="T66" fmla="*/ 299 h 29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0" h="299">
                          <a:moveTo>
                            <a:pt x="61" y="299"/>
                          </a:moveTo>
                          <a:lnTo>
                            <a:pt x="37" y="299"/>
                          </a:lnTo>
                          <a:lnTo>
                            <a:pt x="21" y="295"/>
                          </a:lnTo>
                          <a:lnTo>
                            <a:pt x="9" y="290"/>
                          </a:lnTo>
                          <a:lnTo>
                            <a:pt x="2" y="286"/>
                          </a:lnTo>
                          <a:lnTo>
                            <a:pt x="0" y="284"/>
                          </a:lnTo>
                          <a:lnTo>
                            <a:pt x="0" y="2"/>
                          </a:lnTo>
                          <a:lnTo>
                            <a:pt x="100" y="0"/>
                          </a:lnTo>
                          <a:lnTo>
                            <a:pt x="100" y="149"/>
                          </a:lnTo>
                          <a:lnTo>
                            <a:pt x="98" y="156"/>
                          </a:lnTo>
                          <a:lnTo>
                            <a:pt x="97" y="169"/>
                          </a:lnTo>
                          <a:lnTo>
                            <a:pt x="95" y="178"/>
                          </a:lnTo>
                          <a:lnTo>
                            <a:pt x="93" y="184"/>
                          </a:lnTo>
                          <a:lnTo>
                            <a:pt x="91" y="191"/>
                          </a:lnTo>
                          <a:lnTo>
                            <a:pt x="86" y="206"/>
                          </a:lnTo>
                          <a:lnTo>
                            <a:pt x="80" y="225"/>
                          </a:lnTo>
                          <a:lnTo>
                            <a:pt x="74" y="245"/>
                          </a:lnTo>
                          <a:lnTo>
                            <a:pt x="71" y="265"/>
                          </a:lnTo>
                          <a:lnTo>
                            <a:pt x="65" y="282"/>
                          </a:lnTo>
                          <a:lnTo>
                            <a:pt x="63" y="295"/>
                          </a:lnTo>
                          <a:lnTo>
                            <a:pt x="61" y="299"/>
                          </a:lnTo>
                          <a:close/>
                        </a:path>
                      </a:pathLst>
                    </a:custGeom>
                    <a:solidFill>
                      <a:srgbClr val="CCCCCC"/>
                    </a:solidFill>
                    <a:ln w="0">
                      <a:solidFill>
                        <a:srgbClr val="CCCCCC"/>
                      </a:solidFill>
                      <a:round/>
                      <a:headEnd/>
                      <a:tailEnd/>
                    </a:ln>
                  </p:spPr>
                  <p:txBody>
                    <a:bodyPr/>
                    <a:lstStyle/>
                    <a:p>
                      <a:endParaRPr lang="en-US"/>
                    </a:p>
                  </p:txBody>
                </p:sp>
                <p:sp>
                  <p:nvSpPr>
                    <p:cNvPr id="92" name="Freeform 238"/>
                    <p:cNvSpPr>
                      <a:spLocks/>
                    </p:cNvSpPr>
                    <p:nvPr/>
                  </p:nvSpPr>
                  <p:spPr bwMode="auto">
                    <a:xfrm>
                      <a:off x="1442" y="3333"/>
                      <a:ext cx="70" cy="299"/>
                    </a:xfrm>
                    <a:custGeom>
                      <a:avLst/>
                      <a:gdLst>
                        <a:gd name="T0" fmla="*/ 52 w 70"/>
                        <a:gd name="T1" fmla="*/ 299 h 299"/>
                        <a:gd name="T2" fmla="*/ 30 w 70"/>
                        <a:gd name="T3" fmla="*/ 299 h 299"/>
                        <a:gd name="T4" fmla="*/ 13 w 70"/>
                        <a:gd name="T5" fmla="*/ 297 h 299"/>
                        <a:gd name="T6" fmla="*/ 4 w 70"/>
                        <a:gd name="T7" fmla="*/ 295 h 299"/>
                        <a:gd name="T8" fmla="*/ 0 w 70"/>
                        <a:gd name="T9" fmla="*/ 293 h 299"/>
                        <a:gd name="T10" fmla="*/ 0 w 70"/>
                        <a:gd name="T11" fmla="*/ 2 h 299"/>
                        <a:gd name="T12" fmla="*/ 70 w 70"/>
                        <a:gd name="T13" fmla="*/ 0 h 299"/>
                        <a:gd name="T14" fmla="*/ 70 w 70"/>
                        <a:gd name="T15" fmla="*/ 141 h 299"/>
                        <a:gd name="T16" fmla="*/ 70 w 70"/>
                        <a:gd name="T17" fmla="*/ 149 h 299"/>
                        <a:gd name="T18" fmla="*/ 69 w 70"/>
                        <a:gd name="T19" fmla="*/ 160 h 299"/>
                        <a:gd name="T20" fmla="*/ 69 w 70"/>
                        <a:gd name="T21" fmla="*/ 169 h 299"/>
                        <a:gd name="T22" fmla="*/ 67 w 70"/>
                        <a:gd name="T23" fmla="*/ 175 h 299"/>
                        <a:gd name="T24" fmla="*/ 67 w 70"/>
                        <a:gd name="T25" fmla="*/ 180 h 299"/>
                        <a:gd name="T26" fmla="*/ 63 w 70"/>
                        <a:gd name="T27" fmla="*/ 195 h 299"/>
                        <a:gd name="T28" fmla="*/ 61 w 70"/>
                        <a:gd name="T29" fmla="*/ 215 h 299"/>
                        <a:gd name="T30" fmla="*/ 57 w 70"/>
                        <a:gd name="T31" fmla="*/ 238 h 299"/>
                        <a:gd name="T32" fmla="*/ 56 w 70"/>
                        <a:gd name="T33" fmla="*/ 260 h 299"/>
                        <a:gd name="T34" fmla="*/ 54 w 70"/>
                        <a:gd name="T35" fmla="*/ 280 h 299"/>
                        <a:gd name="T36" fmla="*/ 52 w 70"/>
                        <a:gd name="T37" fmla="*/ 293 h 299"/>
                        <a:gd name="T38" fmla="*/ 52 w 70"/>
                        <a:gd name="T39" fmla="*/ 299 h 29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0"/>
                        <a:gd name="T61" fmla="*/ 0 h 299"/>
                        <a:gd name="T62" fmla="*/ 70 w 70"/>
                        <a:gd name="T63" fmla="*/ 299 h 29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0" h="299">
                          <a:moveTo>
                            <a:pt x="52" y="299"/>
                          </a:moveTo>
                          <a:lnTo>
                            <a:pt x="30" y="299"/>
                          </a:lnTo>
                          <a:lnTo>
                            <a:pt x="13" y="297"/>
                          </a:lnTo>
                          <a:lnTo>
                            <a:pt x="4" y="295"/>
                          </a:lnTo>
                          <a:lnTo>
                            <a:pt x="0" y="293"/>
                          </a:lnTo>
                          <a:lnTo>
                            <a:pt x="0" y="2"/>
                          </a:lnTo>
                          <a:lnTo>
                            <a:pt x="70" y="0"/>
                          </a:lnTo>
                          <a:lnTo>
                            <a:pt x="70" y="141"/>
                          </a:lnTo>
                          <a:lnTo>
                            <a:pt x="70" y="149"/>
                          </a:lnTo>
                          <a:lnTo>
                            <a:pt x="69" y="160"/>
                          </a:lnTo>
                          <a:lnTo>
                            <a:pt x="69" y="169"/>
                          </a:lnTo>
                          <a:lnTo>
                            <a:pt x="67" y="175"/>
                          </a:lnTo>
                          <a:lnTo>
                            <a:pt x="67" y="180"/>
                          </a:lnTo>
                          <a:lnTo>
                            <a:pt x="63" y="195"/>
                          </a:lnTo>
                          <a:lnTo>
                            <a:pt x="61" y="215"/>
                          </a:lnTo>
                          <a:lnTo>
                            <a:pt x="57" y="238"/>
                          </a:lnTo>
                          <a:lnTo>
                            <a:pt x="56" y="260"/>
                          </a:lnTo>
                          <a:lnTo>
                            <a:pt x="54" y="280"/>
                          </a:lnTo>
                          <a:lnTo>
                            <a:pt x="52" y="293"/>
                          </a:lnTo>
                          <a:lnTo>
                            <a:pt x="52" y="299"/>
                          </a:lnTo>
                          <a:close/>
                        </a:path>
                      </a:pathLst>
                    </a:custGeom>
                    <a:solidFill>
                      <a:srgbClr val="E5E5E5"/>
                    </a:solidFill>
                    <a:ln w="0">
                      <a:solidFill>
                        <a:srgbClr val="E5E5E5"/>
                      </a:solidFill>
                      <a:round/>
                      <a:headEnd/>
                      <a:tailEnd/>
                    </a:ln>
                  </p:spPr>
                  <p:txBody>
                    <a:bodyPr/>
                    <a:lstStyle/>
                    <a:p>
                      <a:endParaRPr lang="en-US"/>
                    </a:p>
                  </p:txBody>
                </p:sp>
                <p:sp>
                  <p:nvSpPr>
                    <p:cNvPr id="93" name="Freeform 239"/>
                    <p:cNvSpPr>
                      <a:spLocks/>
                    </p:cNvSpPr>
                    <p:nvPr/>
                  </p:nvSpPr>
                  <p:spPr bwMode="auto">
                    <a:xfrm>
                      <a:off x="1299" y="3452"/>
                      <a:ext cx="93" cy="113"/>
                    </a:xfrm>
                    <a:custGeom>
                      <a:avLst/>
                      <a:gdLst>
                        <a:gd name="T0" fmla="*/ 0 w 93"/>
                        <a:gd name="T1" fmla="*/ 57 h 113"/>
                        <a:gd name="T2" fmla="*/ 2 w 93"/>
                        <a:gd name="T3" fmla="*/ 80 h 113"/>
                        <a:gd name="T4" fmla="*/ 13 w 93"/>
                        <a:gd name="T5" fmla="*/ 98 h 113"/>
                        <a:gd name="T6" fmla="*/ 28 w 93"/>
                        <a:gd name="T7" fmla="*/ 109 h 113"/>
                        <a:gd name="T8" fmla="*/ 48 w 93"/>
                        <a:gd name="T9" fmla="*/ 113 h 113"/>
                        <a:gd name="T10" fmla="*/ 65 w 93"/>
                        <a:gd name="T11" fmla="*/ 109 h 113"/>
                        <a:gd name="T12" fmla="*/ 78 w 93"/>
                        <a:gd name="T13" fmla="*/ 102 h 113"/>
                        <a:gd name="T14" fmla="*/ 85 w 93"/>
                        <a:gd name="T15" fmla="*/ 95 h 113"/>
                        <a:gd name="T16" fmla="*/ 91 w 93"/>
                        <a:gd name="T17" fmla="*/ 83 h 113"/>
                        <a:gd name="T18" fmla="*/ 93 w 93"/>
                        <a:gd name="T19" fmla="*/ 74 h 113"/>
                        <a:gd name="T20" fmla="*/ 71 w 93"/>
                        <a:gd name="T21" fmla="*/ 74 h 113"/>
                        <a:gd name="T22" fmla="*/ 69 w 93"/>
                        <a:gd name="T23" fmla="*/ 80 h 113"/>
                        <a:gd name="T24" fmla="*/ 65 w 93"/>
                        <a:gd name="T25" fmla="*/ 85 h 113"/>
                        <a:gd name="T26" fmla="*/ 61 w 93"/>
                        <a:gd name="T27" fmla="*/ 91 h 113"/>
                        <a:gd name="T28" fmla="*/ 56 w 93"/>
                        <a:gd name="T29" fmla="*/ 93 h 113"/>
                        <a:gd name="T30" fmla="*/ 48 w 93"/>
                        <a:gd name="T31" fmla="*/ 93 h 113"/>
                        <a:gd name="T32" fmla="*/ 41 w 93"/>
                        <a:gd name="T33" fmla="*/ 93 h 113"/>
                        <a:gd name="T34" fmla="*/ 35 w 93"/>
                        <a:gd name="T35" fmla="*/ 89 h 113"/>
                        <a:gd name="T36" fmla="*/ 30 w 93"/>
                        <a:gd name="T37" fmla="*/ 85 h 113"/>
                        <a:gd name="T38" fmla="*/ 26 w 93"/>
                        <a:gd name="T39" fmla="*/ 80 h 113"/>
                        <a:gd name="T40" fmla="*/ 24 w 93"/>
                        <a:gd name="T41" fmla="*/ 72 h 113"/>
                        <a:gd name="T42" fmla="*/ 22 w 93"/>
                        <a:gd name="T43" fmla="*/ 67 h 113"/>
                        <a:gd name="T44" fmla="*/ 22 w 93"/>
                        <a:gd name="T45" fmla="*/ 57 h 113"/>
                        <a:gd name="T46" fmla="*/ 22 w 93"/>
                        <a:gd name="T47" fmla="*/ 46 h 113"/>
                        <a:gd name="T48" fmla="*/ 26 w 93"/>
                        <a:gd name="T49" fmla="*/ 37 h 113"/>
                        <a:gd name="T50" fmla="*/ 30 w 93"/>
                        <a:gd name="T51" fmla="*/ 30 h 113"/>
                        <a:gd name="T52" fmla="*/ 33 w 93"/>
                        <a:gd name="T53" fmla="*/ 24 h 113"/>
                        <a:gd name="T54" fmla="*/ 41 w 93"/>
                        <a:gd name="T55" fmla="*/ 20 h 113"/>
                        <a:gd name="T56" fmla="*/ 48 w 93"/>
                        <a:gd name="T57" fmla="*/ 20 h 113"/>
                        <a:gd name="T58" fmla="*/ 56 w 93"/>
                        <a:gd name="T59" fmla="*/ 20 h 113"/>
                        <a:gd name="T60" fmla="*/ 61 w 93"/>
                        <a:gd name="T61" fmla="*/ 22 h 113"/>
                        <a:gd name="T62" fmla="*/ 65 w 93"/>
                        <a:gd name="T63" fmla="*/ 26 h 113"/>
                        <a:gd name="T64" fmla="*/ 69 w 93"/>
                        <a:gd name="T65" fmla="*/ 31 h 113"/>
                        <a:gd name="T66" fmla="*/ 71 w 93"/>
                        <a:gd name="T67" fmla="*/ 39 h 113"/>
                        <a:gd name="T68" fmla="*/ 93 w 93"/>
                        <a:gd name="T69" fmla="*/ 39 h 113"/>
                        <a:gd name="T70" fmla="*/ 91 w 93"/>
                        <a:gd name="T71" fmla="*/ 28 h 113"/>
                        <a:gd name="T72" fmla="*/ 85 w 93"/>
                        <a:gd name="T73" fmla="*/ 18 h 113"/>
                        <a:gd name="T74" fmla="*/ 76 w 93"/>
                        <a:gd name="T75" fmla="*/ 9 h 113"/>
                        <a:gd name="T76" fmla="*/ 63 w 93"/>
                        <a:gd name="T77" fmla="*/ 2 h 113"/>
                        <a:gd name="T78" fmla="*/ 46 w 93"/>
                        <a:gd name="T79" fmla="*/ 0 h 113"/>
                        <a:gd name="T80" fmla="*/ 30 w 93"/>
                        <a:gd name="T81" fmla="*/ 4 h 113"/>
                        <a:gd name="T82" fmla="*/ 15 w 93"/>
                        <a:gd name="T83" fmla="*/ 13 h 113"/>
                        <a:gd name="T84" fmla="*/ 4 w 93"/>
                        <a:gd name="T85" fmla="*/ 31 h 113"/>
                        <a:gd name="T86" fmla="*/ 0 w 93"/>
                        <a:gd name="T87" fmla="*/ 57 h 11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3"/>
                        <a:gd name="T133" fmla="*/ 0 h 113"/>
                        <a:gd name="T134" fmla="*/ 93 w 93"/>
                        <a:gd name="T135" fmla="*/ 113 h 11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3" h="113">
                          <a:moveTo>
                            <a:pt x="0" y="57"/>
                          </a:moveTo>
                          <a:lnTo>
                            <a:pt x="2" y="80"/>
                          </a:lnTo>
                          <a:lnTo>
                            <a:pt x="13" y="98"/>
                          </a:lnTo>
                          <a:lnTo>
                            <a:pt x="28" y="109"/>
                          </a:lnTo>
                          <a:lnTo>
                            <a:pt x="48" y="113"/>
                          </a:lnTo>
                          <a:lnTo>
                            <a:pt x="65" y="109"/>
                          </a:lnTo>
                          <a:lnTo>
                            <a:pt x="78" y="102"/>
                          </a:lnTo>
                          <a:lnTo>
                            <a:pt x="85" y="95"/>
                          </a:lnTo>
                          <a:lnTo>
                            <a:pt x="91" y="83"/>
                          </a:lnTo>
                          <a:lnTo>
                            <a:pt x="93" y="74"/>
                          </a:lnTo>
                          <a:lnTo>
                            <a:pt x="71" y="74"/>
                          </a:lnTo>
                          <a:lnTo>
                            <a:pt x="69" y="80"/>
                          </a:lnTo>
                          <a:lnTo>
                            <a:pt x="65" y="85"/>
                          </a:lnTo>
                          <a:lnTo>
                            <a:pt x="61" y="91"/>
                          </a:lnTo>
                          <a:lnTo>
                            <a:pt x="56" y="93"/>
                          </a:lnTo>
                          <a:lnTo>
                            <a:pt x="48" y="93"/>
                          </a:lnTo>
                          <a:lnTo>
                            <a:pt x="41" y="93"/>
                          </a:lnTo>
                          <a:lnTo>
                            <a:pt x="35" y="89"/>
                          </a:lnTo>
                          <a:lnTo>
                            <a:pt x="30" y="85"/>
                          </a:lnTo>
                          <a:lnTo>
                            <a:pt x="26" y="80"/>
                          </a:lnTo>
                          <a:lnTo>
                            <a:pt x="24" y="72"/>
                          </a:lnTo>
                          <a:lnTo>
                            <a:pt x="22" y="67"/>
                          </a:lnTo>
                          <a:lnTo>
                            <a:pt x="22" y="57"/>
                          </a:lnTo>
                          <a:lnTo>
                            <a:pt x="22" y="46"/>
                          </a:lnTo>
                          <a:lnTo>
                            <a:pt x="26" y="37"/>
                          </a:lnTo>
                          <a:lnTo>
                            <a:pt x="30" y="30"/>
                          </a:lnTo>
                          <a:lnTo>
                            <a:pt x="33" y="24"/>
                          </a:lnTo>
                          <a:lnTo>
                            <a:pt x="41" y="20"/>
                          </a:lnTo>
                          <a:lnTo>
                            <a:pt x="48" y="20"/>
                          </a:lnTo>
                          <a:lnTo>
                            <a:pt x="56" y="20"/>
                          </a:lnTo>
                          <a:lnTo>
                            <a:pt x="61" y="22"/>
                          </a:lnTo>
                          <a:lnTo>
                            <a:pt x="65" y="26"/>
                          </a:lnTo>
                          <a:lnTo>
                            <a:pt x="69" y="31"/>
                          </a:lnTo>
                          <a:lnTo>
                            <a:pt x="71" y="39"/>
                          </a:lnTo>
                          <a:lnTo>
                            <a:pt x="93" y="39"/>
                          </a:lnTo>
                          <a:lnTo>
                            <a:pt x="91" y="28"/>
                          </a:lnTo>
                          <a:lnTo>
                            <a:pt x="85" y="18"/>
                          </a:lnTo>
                          <a:lnTo>
                            <a:pt x="76" y="9"/>
                          </a:lnTo>
                          <a:lnTo>
                            <a:pt x="63" y="2"/>
                          </a:lnTo>
                          <a:lnTo>
                            <a:pt x="46" y="0"/>
                          </a:lnTo>
                          <a:lnTo>
                            <a:pt x="30" y="4"/>
                          </a:lnTo>
                          <a:lnTo>
                            <a:pt x="15" y="13"/>
                          </a:lnTo>
                          <a:lnTo>
                            <a:pt x="4" y="31"/>
                          </a:lnTo>
                          <a:lnTo>
                            <a:pt x="0" y="57"/>
                          </a:lnTo>
                          <a:close/>
                        </a:path>
                      </a:pathLst>
                    </a:custGeom>
                    <a:solidFill>
                      <a:srgbClr val="FFFFFF"/>
                    </a:solidFill>
                    <a:ln w="0">
                      <a:solidFill>
                        <a:srgbClr val="FFFFFF"/>
                      </a:solidFill>
                      <a:round/>
                      <a:headEnd/>
                      <a:tailEnd/>
                    </a:ln>
                  </p:spPr>
                  <p:txBody>
                    <a:bodyPr/>
                    <a:lstStyle/>
                    <a:p>
                      <a:endParaRPr lang="en-US"/>
                    </a:p>
                  </p:txBody>
                </p:sp>
                <p:sp>
                  <p:nvSpPr>
                    <p:cNvPr id="94" name="Freeform 240"/>
                    <p:cNvSpPr>
                      <a:spLocks/>
                    </p:cNvSpPr>
                    <p:nvPr/>
                  </p:nvSpPr>
                  <p:spPr bwMode="auto">
                    <a:xfrm>
                      <a:off x="1295" y="3235"/>
                      <a:ext cx="334" cy="174"/>
                    </a:xfrm>
                    <a:custGeom>
                      <a:avLst/>
                      <a:gdLst>
                        <a:gd name="T0" fmla="*/ 167 w 334"/>
                        <a:gd name="T1" fmla="*/ 174 h 174"/>
                        <a:gd name="T2" fmla="*/ 212 w 334"/>
                        <a:gd name="T3" fmla="*/ 172 h 174"/>
                        <a:gd name="T4" fmla="*/ 253 w 334"/>
                        <a:gd name="T5" fmla="*/ 163 h 174"/>
                        <a:gd name="T6" fmla="*/ 286 w 334"/>
                        <a:gd name="T7" fmla="*/ 150 h 174"/>
                        <a:gd name="T8" fmla="*/ 312 w 334"/>
                        <a:gd name="T9" fmla="*/ 132 h 174"/>
                        <a:gd name="T10" fmla="*/ 329 w 334"/>
                        <a:gd name="T11" fmla="*/ 111 h 174"/>
                        <a:gd name="T12" fmla="*/ 334 w 334"/>
                        <a:gd name="T13" fmla="*/ 87 h 174"/>
                        <a:gd name="T14" fmla="*/ 329 w 334"/>
                        <a:gd name="T15" fmla="*/ 65 h 174"/>
                        <a:gd name="T16" fmla="*/ 312 w 334"/>
                        <a:gd name="T17" fmla="*/ 43 h 174"/>
                        <a:gd name="T18" fmla="*/ 286 w 334"/>
                        <a:gd name="T19" fmla="*/ 26 h 174"/>
                        <a:gd name="T20" fmla="*/ 253 w 334"/>
                        <a:gd name="T21" fmla="*/ 11 h 174"/>
                        <a:gd name="T22" fmla="*/ 212 w 334"/>
                        <a:gd name="T23" fmla="*/ 4 h 174"/>
                        <a:gd name="T24" fmla="*/ 167 w 334"/>
                        <a:gd name="T25" fmla="*/ 0 h 174"/>
                        <a:gd name="T26" fmla="*/ 123 w 334"/>
                        <a:gd name="T27" fmla="*/ 4 h 174"/>
                        <a:gd name="T28" fmla="*/ 82 w 334"/>
                        <a:gd name="T29" fmla="*/ 11 h 174"/>
                        <a:gd name="T30" fmla="*/ 49 w 334"/>
                        <a:gd name="T31" fmla="*/ 26 h 174"/>
                        <a:gd name="T32" fmla="*/ 23 w 334"/>
                        <a:gd name="T33" fmla="*/ 43 h 174"/>
                        <a:gd name="T34" fmla="*/ 6 w 334"/>
                        <a:gd name="T35" fmla="*/ 65 h 174"/>
                        <a:gd name="T36" fmla="*/ 0 w 334"/>
                        <a:gd name="T37" fmla="*/ 87 h 174"/>
                        <a:gd name="T38" fmla="*/ 6 w 334"/>
                        <a:gd name="T39" fmla="*/ 111 h 174"/>
                        <a:gd name="T40" fmla="*/ 23 w 334"/>
                        <a:gd name="T41" fmla="*/ 132 h 174"/>
                        <a:gd name="T42" fmla="*/ 49 w 334"/>
                        <a:gd name="T43" fmla="*/ 150 h 174"/>
                        <a:gd name="T44" fmla="*/ 82 w 334"/>
                        <a:gd name="T45" fmla="*/ 163 h 174"/>
                        <a:gd name="T46" fmla="*/ 123 w 334"/>
                        <a:gd name="T47" fmla="*/ 172 h 174"/>
                        <a:gd name="T48" fmla="*/ 167 w 334"/>
                        <a:gd name="T49" fmla="*/ 174 h 1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4"/>
                        <a:gd name="T76" fmla="*/ 0 h 174"/>
                        <a:gd name="T77" fmla="*/ 334 w 334"/>
                        <a:gd name="T78" fmla="*/ 174 h 1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4" h="174">
                          <a:moveTo>
                            <a:pt x="167" y="174"/>
                          </a:moveTo>
                          <a:lnTo>
                            <a:pt x="212" y="172"/>
                          </a:lnTo>
                          <a:lnTo>
                            <a:pt x="253" y="163"/>
                          </a:lnTo>
                          <a:lnTo>
                            <a:pt x="286" y="150"/>
                          </a:lnTo>
                          <a:lnTo>
                            <a:pt x="312" y="132"/>
                          </a:lnTo>
                          <a:lnTo>
                            <a:pt x="329" y="111"/>
                          </a:lnTo>
                          <a:lnTo>
                            <a:pt x="334" y="87"/>
                          </a:lnTo>
                          <a:lnTo>
                            <a:pt x="329" y="65"/>
                          </a:lnTo>
                          <a:lnTo>
                            <a:pt x="312" y="43"/>
                          </a:lnTo>
                          <a:lnTo>
                            <a:pt x="286" y="26"/>
                          </a:lnTo>
                          <a:lnTo>
                            <a:pt x="253" y="11"/>
                          </a:lnTo>
                          <a:lnTo>
                            <a:pt x="212" y="4"/>
                          </a:lnTo>
                          <a:lnTo>
                            <a:pt x="167" y="0"/>
                          </a:lnTo>
                          <a:lnTo>
                            <a:pt x="123" y="4"/>
                          </a:lnTo>
                          <a:lnTo>
                            <a:pt x="82" y="11"/>
                          </a:lnTo>
                          <a:lnTo>
                            <a:pt x="49" y="26"/>
                          </a:lnTo>
                          <a:lnTo>
                            <a:pt x="23" y="43"/>
                          </a:lnTo>
                          <a:lnTo>
                            <a:pt x="6" y="65"/>
                          </a:lnTo>
                          <a:lnTo>
                            <a:pt x="0" y="87"/>
                          </a:lnTo>
                          <a:lnTo>
                            <a:pt x="6" y="111"/>
                          </a:lnTo>
                          <a:lnTo>
                            <a:pt x="23" y="132"/>
                          </a:lnTo>
                          <a:lnTo>
                            <a:pt x="49" y="150"/>
                          </a:lnTo>
                          <a:lnTo>
                            <a:pt x="82" y="163"/>
                          </a:lnTo>
                          <a:lnTo>
                            <a:pt x="123" y="172"/>
                          </a:lnTo>
                          <a:lnTo>
                            <a:pt x="167" y="174"/>
                          </a:lnTo>
                          <a:close/>
                        </a:path>
                      </a:pathLst>
                    </a:custGeom>
                    <a:solidFill>
                      <a:srgbClr val="BFBFBF"/>
                    </a:solidFill>
                    <a:ln w="0">
                      <a:solidFill>
                        <a:srgbClr val="BFBFBF"/>
                      </a:solidFill>
                      <a:round/>
                      <a:headEnd/>
                      <a:tailEnd/>
                    </a:ln>
                  </p:spPr>
                  <p:txBody>
                    <a:bodyPr/>
                    <a:lstStyle/>
                    <a:p>
                      <a:endParaRPr lang="en-US"/>
                    </a:p>
                  </p:txBody>
                </p:sp>
                <p:sp>
                  <p:nvSpPr>
                    <p:cNvPr id="95" name="Freeform 241"/>
                    <p:cNvSpPr>
                      <a:spLocks/>
                    </p:cNvSpPr>
                    <p:nvPr/>
                  </p:nvSpPr>
                  <p:spPr bwMode="auto">
                    <a:xfrm>
                      <a:off x="1295" y="3235"/>
                      <a:ext cx="334" cy="174"/>
                    </a:xfrm>
                    <a:custGeom>
                      <a:avLst/>
                      <a:gdLst>
                        <a:gd name="T0" fmla="*/ 167 w 334"/>
                        <a:gd name="T1" fmla="*/ 174 h 174"/>
                        <a:gd name="T2" fmla="*/ 212 w 334"/>
                        <a:gd name="T3" fmla="*/ 172 h 174"/>
                        <a:gd name="T4" fmla="*/ 253 w 334"/>
                        <a:gd name="T5" fmla="*/ 163 h 174"/>
                        <a:gd name="T6" fmla="*/ 286 w 334"/>
                        <a:gd name="T7" fmla="*/ 150 h 174"/>
                        <a:gd name="T8" fmla="*/ 312 w 334"/>
                        <a:gd name="T9" fmla="*/ 132 h 174"/>
                        <a:gd name="T10" fmla="*/ 329 w 334"/>
                        <a:gd name="T11" fmla="*/ 111 h 174"/>
                        <a:gd name="T12" fmla="*/ 334 w 334"/>
                        <a:gd name="T13" fmla="*/ 87 h 174"/>
                        <a:gd name="T14" fmla="*/ 329 w 334"/>
                        <a:gd name="T15" fmla="*/ 65 h 174"/>
                        <a:gd name="T16" fmla="*/ 312 w 334"/>
                        <a:gd name="T17" fmla="*/ 43 h 174"/>
                        <a:gd name="T18" fmla="*/ 286 w 334"/>
                        <a:gd name="T19" fmla="*/ 26 h 174"/>
                        <a:gd name="T20" fmla="*/ 253 w 334"/>
                        <a:gd name="T21" fmla="*/ 11 h 174"/>
                        <a:gd name="T22" fmla="*/ 212 w 334"/>
                        <a:gd name="T23" fmla="*/ 4 h 174"/>
                        <a:gd name="T24" fmla="*/ 167 w 334"/>
                        <a:gd name="T25" fmla="*/ 0 h 174"/>
                        <a:gd name="T26" fmla="*/ 123 w 334"/>
                        <a:gd name="T27" fmla="*/ 4 h 174"/>
                        <a:gd name="T28" fmla="*/ 82 w 334"/>
                        <a:gd name="T29" fmla="*/ 11 h 174"/>
                        <a:gd name="T30" fmla="*/ 49 w 334"/>
                        <a:gd name="T31" fmla="*/ 26 h 174"/>
                        <a:gd name="T32" fmla="*/ 23 w 334"/>
                        <a:gd name="T33" fmla="*/ 43 h 174"/>
                        <a:gd name="T34" fmla="*/ 6 w 334"/>
                        <a:gd name="T35" fmla="*/ 65 h 174"/>
                        <a:gd name="T36" fmla="*/ 0 w 334"/>
                        <a:gd name="T37" fmla="*/ 87 h 174"/>
                        <a:gd name="T38" fmla="*/ 6 w 334"/>
                        <a:gd name="T39" fmla="*/ 111 h 174"/>
                        <a:gd name="T40" fmla="*/ 23 w 334"/>
                        <a:gd name="T41" fmla="*/ 132 h 174"/>
                        <a:gd name="T42" fmla="*/ 49 w 334"/>
                        <a:gd name="T43" fmla="*/ 150 h 174"/>
                        <a:gd name="T44" fmla="*/ 82 w 334"/>
                        <a:gd name="T45" fmla="*/ 163 h 174"/>
                        <a:gd name="T46" fmla="*/ 123 w 334"/>
                        <a:gd name="T47" fmla="*/ 172 h 174"/>
                        <a:gd name="T48" fmla="*/ 167 w 334"/>
                        <a:gd name="T49" fmla="*/ 174 h 1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4"/>
                        <a:gd name="T76" fmla="*/ 0 h 174"/>
                        <a:gd name="T77" fmla="*/ 334 w 334"/>
                        <a:gd name="T78" fmla="*/ 174 h 1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4" h="174">
                          <a:moveTo>
                            <a:pt x="167" y="174"/>
                          </a:moveTo>
                          <a:lnTo>
                            <a:pt x="212" y="172"/>
                          </a:lnTo>
                          <a:lnTo>
                            <a:pt x="253" y="163"/>
                          </a:lnTo>
                          <a:lnTo>
                            <a:pt x="286" y="150"/>
                          </a:lnTo>
                          <a:lnTo>
                            <a:pt x="312" y="132"/>
                          </a:lnTo>
                          <a:lnTo>
                            <a:pt x="329" y="111"/>
                          </a:lnTo>
                          <a:lnTo>
                            <a:pt x="334" y="87"/>
                          </a:lnTo>
                          <a:lnTo>
                            <a:pt x="329" y="65"/>
                          </a:lnTo>
                          <a:lnTo>
                            <a:pt x="312" y="43"/>
                          </a:lnTo>
                          <a:lnTo>
                            <a:pt x="286" y="26"/>
                          </a:lnTo>
                          <a:lnTo>
                            <a:pt x="253" y="11"/>
                          </a:lnTo>
                          <a:lnTo>
                            <a:pt x="212" y="4"/>
                          </a:lnTo>
                          <a:lnTo>
                            <a:pt x="167" y="0"/>
                          </a:lnTo>
                          <a:lnTo>
                            <a:pt x="123" y="4"/>
                          </a:lnTo>
                          <a:lnTo>
                            <a:pt x="82" y="11"/>
                          </a:lnTo>
                          <a:lnTo>
                            <a:pt x="49" y="26"/>
                          </a:lnTo>
                          <a:lnTo>
                            <a:pt x="23" y="43"/>
                          </a:lnTo>
                          <a:lnTo>
                            <a:pt x="6" y="65"/>
                          </a:lnTo>
                          <a:lnTo>
                            <a:pt x="0" y="87"/>
                          </a:lnTo>
                          <a:lnTo>
                            <a:pt x="6" y="111"/>
                          </a:lnTo>
                          <a:lnTo>
                            <a:pt x="23" y="132"/>
                          </a:lnTo>
                          <a:lnTo>
                            <a:pt x="49" y="150"/>
                          </a:lnTo>
                          <a:lnTo>
                            <a:pt x="82" y="163"/>
                          </a:lnTo>
                          <a:lnTo>
                            <a:pt x="123" y="172"/>
                          </a:lnTo>
                          <a:lnTo>
                            <a:pt x="167" y="174"/>
                          </a:lnTo>
                        </a:path>
                      </a:pathLst>
                    </a:custGeom>
                    <a:noFill/>
                    <a:ln w="635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6" name="Freeform 242"/>
                    <p:cNvSpPr>
                      <a:spLocks/>
                    </p:cNvSpPr>
                    <p:nvPr/>
                  </p:nvSpPr>
                  <p:spPr bwMode="auto">
                    <a:xfrm>
                      <a:off x="1327" y="3218"/>
                      <a:ext cx="273" cy="163"/>
                    </a:xfrm>
                    <a:custGeom>
                      <a:avLst/>
                      <a:gdLst>
                        <a:gd name="T0" fmla="*/ 135 w 273"/>
                        <a:gd name="T1" fmla="*/ 163 h 163"/>
                        <a:gd name="T2" fmla="*/ 172 w 273"/>
                        <a:gd name="T3" fmla="*/ 162 h 163"/>
                        <a:gd name="T4" fmla="*/ 204 w 273"/>
                        <a:gd name="T5" fmla="*/ 154 h 163"/>
                        <a:gd name="T6" fmla="*/ 232 w 273"/>
                        <a:gd name="T7" fmla="*/ 143 h 163"/>
                        <a:gd name="T8" fmla="*/ 254 w 273"/>
                        <a:gd name="T9" fmla="*/ 128 h 163"/>
                        <a:gd name="T10" fmla="*/ 267 w 273"/>
                        <a:gd name="T11" fmla="*/ 112 h 163"/>
                        <a:gd name="T12" fmla="*/ 273 w 273"/>
                        <a:gd name="T13" fmla="*/ 93 h 163"/>
                        <a:gd name="T14" fmla="*/ 267 w 273"/>
                        <a:gd name="T15" fmla="*/ 73 h 163"/>
                        <a:gd name="T16" fmla="*/ 254 w 273"/>
                        <a:gd name="T17" fmla="*/ 50 h 163"/>
                        <a:gd name="T18" fmla="*/ 232 w 273"/>
                        <a:gd name="T19" fmla="*/ 32 h 163"/>
                        <a:gd name="T20" fmla="*/ 204 w 273"/>
                        <a:gd name="T21" fmla="*/ 15 h 163"/>
                        <a:gd name="T22" fmla="*/ 172 w 273"/>
                        <a:gd name="T23" fmla="*/ 4 h 163"/>
                        <a:gd name="T24" fmla="*/ 135 w 273"/>
                        <a:gd name="T25" fmla="*/ 0 h 163"/>
                        <a:gd name="T26" fmla="*/ 100 w 273"/>
                        <a:gd name="T27" fmla="*/ 4 h 163"/>
                        <a:gd name="T28" fmla="*/ 67 w 273"/>
                        <a:gd name="T29" fmla="*/ 15 h 163"/>
                        <a:gd name="T30" fmla="*/ 41 w 273"/>
                        <a:gd name="T31" fmla="*/ 32 h 163"/>
                        <a:gd name="T32" fmla="*/ 18 w 273"/>
                        <a:gd name="T33" fmla="*/ 50 h 163"/>
                        <a:gd name="T34" fmla="*/ 5 w 273"/>
                        <a:gd name="T35" fmla="*/ 73 h 163"/>
                        <a:gd name="T36" fmla="*/ 0 w 273"/>
                        <a:gd name="T37" fmla="*/ 93 h 163"/>
                        <a:gd name="T38" fmla="*/ 5 w 273"/>
                        <a:gd name="T39" fmla="*/ 112 h 163"/>
                        <a:gd name="T40" fmla="*/ 18 w 273"/>
                        <a:gd name="T41" fmla="*/ 128 h 163"/>
                        <a:gd name="T42" fmla="*/ 41 w 273"/>
                        <a:gd name="T43" fmla="*/ 143 h 163"/>
                        <a:gd name="T44" fmla="*/ 67 w 273"/>
                        <a:gd name="T45" fmla="*/ 154 h 163"/>
                        <a:gd name="T46" fmla="*/ 100 w 273"/>
                        <a:gd name="T47" fmla="*/ 162 h 163"/>
                        <a:gd name="T48" fmla="*/ 135 w 273"/>
                        <a:gd name="T49" fmla="*/ 163 h 1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3"/>
                        <a:gd name="T76" fmla="*/ 0 h 163"/>
                        <a:gd name="T77" fmla="*/ 273 w 273"/>
                        <a:gd name="T78" fmla="*/ 163 h 1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3" h="163">
                          <a:moveTo>
                            <a:pt x="135" y="163"/>
                          </a:moveTo>
                          <a:lnTo>
                            <a:pt x="172" y="162"/>
                          </a:lnTo>
                          <a:lnTo>
                            <a:pt x="204" y="154"/>
                          </a:lnTo>
                          <a:lnTo>
                            <a:pt x="232" y="143"/>
                          </a:lnTo>
                          <a:lnTo>
                            <a:pt x="254" y="128"/>
                          </a:lnTo>
                          <a:lnTo>
                            <a:pt x="267" y="112"/>
                          </a:lnTo>
                          <a:lnTo>
                            <a:pt x="273" y="93"/>
                          </a:lnTo>
                          <a:lnTo>
                            <a:pt x="267" y="73"/>
                          </a:lnTo>
                          <a:lnTo>
                            <a:pt x="254" y="50"/>
                          </a:lnTo>
                          <a:lnTo>
                            <a:pt x="232" y="32"/>
                          </a:lnTo>
                          <a:lnTo>
                            <a:pt x="204" y="15"/>
                          </a:lnTo>
                          <a:lnTo>
                            <a:pt x="172" y="4"/>
                          </a:lnTo>
                          <a:lnTo>
                            <a:pt x="135" y="0"/>
                          </a:lnTo>
                          <a:lnTo>
                            <a:pt x="100" y="4"/>
                          </a:lnTo>
                          <a:lnTo>
                            <a:pt x="67" y="15"/>
                          </a:lnTo>
                          <a:lnTo>
                            <a:pt x="41" y="32"/>
                          </a:lnTo>
                          <a:lnTo>
                            <a:pt x="18" y="50"/>
                          </a:lnTo>
                          <a:lnTo>
                            <a:pt x="5" y="73"/>
                          </a:lnTo>
                          <a:lnTo>
                            <a:pt x="0" y="93"/>
                          </a:lnTo>
                          <a:lnTo>
                            <a:pt x="5" y="112"/>
                          </a:lnTo>
                          <a:lnTo>
                            <a:pt x="18" y="128"/>
                          </a:lnTo>
                          <a:lnTo>
                            <a:pt x="41" y="143"/>
                          </a:lnTo>
                          <a:lnTo>
                            <a:pt x="67" y="154"/>
                          </a:lnTo>
                          <a:lnTo>
                            <a:pt x="100" y="162"/>
                          </a:lnTo>
                          <a:lnTo>
                            <a:pt x="135" y="163"/>
                          </a:lnTo>
                          <a:close/>
                        </a:path>
                      </a:pathLst>
                    </a:custGeom>
                    <a:solidFill>
                      <a:srgbClr val="404040"/>
                    </a:solidFill>
                    <a:ln w="0">
                      <a:solidFill>
                        <a:srgbClr val="404040"/>
                      </a:solidFill>
                      <a:round/>
                      <a:headEnd/>
                      <a:tailEnd/>
                    </a:ln>
                  </p:spPr>
                  <p:txBody>
                    <a:bodyPr/>
                    <a:lstStyle/>
                    <a:p>
                      <a:endParaRPr lang="en-US"/>
                    </a:p>
                  </p:txBody>
                </p:sp>
                <p:sp>
                  <p:nvSpPr>
                    <p:cNvPr id="97" name="Freeform 243"/>
                    <p:cNvSpPr>
                      <a:spLocks/>
                    </p:cNvSpPr>
                    <p:nvPr/>
                  </p:nvSpPr>
                  <p:spPr bwMode="auto">
                    <a:xfrm>
                      <a:off x="1340" y="3218"/>
                      <a:ext cx="247" cy="149"/>
                    </a:xfrm>
                    <a:custGeom>
                      <a:avLst/>
                      <a:gdLst>
                        <a:gd name="T0" fmla="*/ 122 w 247"/>
                        <a:gd name="T1" fmla="*/ 149 h 149"/>
                        <a:gd name="T2" fmla="*/ 161 w 247"/>
                        <a:gd name="T3" fmla="*/ 145 h 149"/>
                        <a:gd name="T4" fmla="*/ 195 w 247"/>
                        <a:gd name="T5" fmla="*/ 136 h 149"/>
                        <a:gd name="T6" fmla="*/ 222 w 247"/>
                        <a:gd name="T7" fmla="*/ 123 h 149"/>
                        <a:gd name="T8" fmla="*/ 239 w 247"/>
                        <a:gd name="T9" fmla="*/ 104 h 149"/>
                        <a:gd name="T10" fmla="*/ 247 w 247"/>
                        <a:gd name="T11" fmla="*/ 86 h 149"/>
                        <a:gd name="T12" fmla="*/ 241 w 247"/>
                        <a:gd name="T13" fmla="*/ 67 h 149"/>
                        <a:gd name="T14" fmla="*/ 228 w 247"/>
                        <a:gd name="T15" fmla="*/ 47 h 149"/>
                        <a:gd name="T16" fmla="*/ 209 w 247"/>
                        <a:gd name="T17" fmla="*/ 30 h 149"/>
                        <a:gd name="T18" fmla="*/ 185 w 247"/>
                        <a:gd name="T19" fmla="*/ 15 h 149"/>
                        <a:gd name="T20" fmla="*/ 156 w 247"/>
                        <a:gd name="T21" fmla="*/ 4 h 149"/>
                        <a:gd name="T22" fmla="*/ 122 w 247"/>
                        <a:gd name="T23" fmla="*/ 0 h 149"/>
                        <a:gd name="T24" fmla="*/ 91 w 247"/>
                        <a:gd name="T25" fmla="*/ 4 h 149"/>
                        <a:gd name="T26" fmla="*/ 61 w 247"/>
                        <a:gd name="T27" fmla="*/ 15 h 149"/>
                        <a:gd name="T28" fmla="*/ 37 w 247"/>
                        <a:gd name="T29" fmla="*/ 30 h 149"/>
                        <a:gd name="T30" fmla="*/ 17 w 247"/>
                        <a:gd name="T31" fmla="*/ 47 h 149"/>
                        <a:gd name="T32" fmla="*/ 5 w 247"/>
                        <a:gd name="T33" fmla="*/ 67 h 149"/>
                        <a:gd name="T34" fmla="*/ 0 w 247"/>
                        <a:gd name="T35" fmla="*/ 86 h 149"/>
                        <a:gd name="T36" fmla="*/ 7 w 247"/>
                        <a:gd name="T37" fmla="*/ 104 h 149"/>
                        <a:gd name="T38" fmla="*/ 24 w 247"/>
                        <a:gd name="T39" fmla="*/ 123 h 149"/>
                        <a:gd name="T40" fmla="*/ 50 w 247"/>
                        <a:gd name="T41" fmla="*/ 136 h 149"/>
                        <a:gd name="T42" fmla="*/ 85 w 247"/>
                        <a:gd name="T43" fmla="*/ 145 h 149"/>
                        <a:gd name="T44" fmla="*/ 122 w 247"/>
                        <a:gd name="T45" fmla="*/ 149 h 14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7"/>
                        <a:gd name="T70" fmla="*/ 0 h 149"/>
                        <a:gd name="T71" fmla="*/ 247 w 247"/>
                        <a:gd name="T72" fmla="*/ 149 h 14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7" h="149">
                          <a:moveTo>
                            <a:pt x="122" y="149"/>
                          </a:moveTo>
                          <a:lnTo>
                            <a:pt x="161" y="145"/>
                          </a:lnTo>
                          <a:lnTo>
                            <a:pt x="195" y="136"/>
                          </a:lnTo>
                          <a:lnTo>
                            <a:pt x="222" y="123"/>
                          </a:lnTo>
                          <a:lnTo>
                            <a:pt x="239" y="104"/>
                          </a:lnTo>
                          <a:lnTo>
                            <a:pt x="247" y="86"/>
                          </a:lnTo>
                          <a:lnTo>
                            <a:pt x="241" y="67"/>
                          </a:lnTo>
                          <a:lnTo>
                            <a:pt x="228" y="47"/>
                          </a:lnTo>
                          <a:lnTo>
                            <a:pt x="209" y="30"/>
                          </a:lnTo>
                          <a:lnTo>
                            <a:pt x="185" y="15"/>
                          </a:lnTo>
                          <a:lnTo>
                            <a:pt x="156" y="4"/>
                          </a:lnTo>
                          <a:lnTo>
                            <a:pt x="122" y="0"/>
                          </a:lnTo>
                          <a:lnTo>
                            <a:pt x="91" y="4"/>
                          </a:lnTo>
                          <a:lnTo>
                            <a:pt x="61" y="15"/>
                          </a:lnTo>
                          <a:lnTo>
                            <a:pt x="37" y="30"/>
                          </a:lnTo>
                          <a:lnTo>
                            <a:pt x="17" y="47"/>
                          </a:lnTo>
                          <a:lnTo>
                            <a:pt x="5" y="67"/>
                          </a:lnTo>
                          <a:lnTo>
                            <a:pt x="0" y="86"/>
                          </a:lnTo>
                          <a:lnTo>
                            <a:pt x="7" y="104"/>
                          </a:lnTo>
                          <a:lnTo>
                            <a:pt x="24" y="123"/>
                          </a:lnTo>
                          <a:lnTo>
                            <a:pt x="50" y="136"/>
                          </a:lnTo>
                          <a:lnTo>
                            <a:pt x="85" y="145"/>
                          </a:lnTo>
                          <a:lnTo>
                            <a:pt x="122" y="149"/>
                          </a:lnTo>
                          <a:close/>
                        </a:path>
                      </a:pathLst>
                    </a:custGeom>
                    <a:solidFill>
                      <a:srgbClr val="585858"/>
                    </a:solidFill>
                    <a:ln w="0">
                      <a:solidFill>
                        <a:srgbClr val="585858"/>
                      </a:solidFill>
                      <a:round/>
                      <a:headEnd/>
                      <a:tailEnd/>
                    </a:ln>
                  </p:spPr>
                  <p:txBody>
                    <a:bodyPr/>
                    <a:lstStyle/>
                    <a:p>
                      <a:endParaRPr lang="en-US"/>
                    </a:p>
                  </p:txBody>
                </p:sp>
                <p:sp>
                  <p:nvSpPr>
                    <p:cNvPr id="98" name="Freeform 244"/>
                    <p:cNvSpPr>
                      <a:spLocks/>
                    </p:cNvSpPr>
                    <p:nvPr/>
                  </p:nvSpPr>
                  <p:spPr bwMode="auto">
                    <a:xfrm>
                      <a:off x="1355" y="3220"/>
                      <a:ext cx="217" cy="132"/>
                    </a:xfrm>
                    <a:custGeom>
                      <a:avLst/>
                      <a:gdLst>
                        <a:gd name="T0" fmla="*/ 109 w 217"/>
                        <a:gd name="T1" fmla="*/ 132 h 132"/>
                        <a:gd name="T2" fmla="*/ 143 w 217"/>
                        <a:gd name="T3" fmla="*/ 128 h 132"/>
                        <a:gd name="T4" fmla="*/ 172 w 217"/>
                        <a:gd name="T5" fmla="*/ 121 h 132"/>
                        <a:gd name="T6" fmla="*/ 196 w 217"/>
                        <a:gd name="T7" fmla="*/ 108 h 132"/>
                        <a:gd name="T8" fmla="*/ 211 w 217"/>
                        <a:gd name="T9" fmla="*/ 93 h 132"/>
                        <a:gd name="T10" fmla="*/ 217 w 217"/>
                        <a:gd name="T11" fmla="*/ 74 h 132"/>
                        <a:gd name="T12" fmla="*/ 211 w 217"/>
                        <a:gd name="T13" fmla="*/ 56 h 132"/>
                        <a:gd name="T14" fmla="*/ 196 w 217"/>
                        <a:gd name="T15" fmla="*/ 35 h 132"/>
                        <a:gd name="T16" fmla="*/ 172 w 217"/>
                        <a:gd name="T17" fmla="*/ 17 h 132"/>
                        <a:gd name="T18" fmla="*/ 143 w 217"/>
                        <a:gd name="T19" fmla="*/ 4 h 132"/>
                        <a:gd name="T20" fmla="*/ 109 w 217"/>
                        <a:gd name="T21" fmla="*/ 0 h 132"/>
                        <a:gd name="T22" fmla="*/ 74 w 217"/>
                        <a:gd name="T23" fmla="*/ 4 h 132"/>
                        <a:gd name="T24" fmla="*/ 44 w 217"/>
                        <a:gd name="T25" fmla="*/ 17 h 132"/>
                        <a:gd name="T26" fmla="*/ 20 w 217"/>
                        <a:gd name="T27" fmla="*/ 35 h 132"/>
                        <a:gd name="T28" fmla="*/ 5 w 217"/>
                        <a:gd name="T29" fmla="*/ 56 h 132"/>
                        <a:gd name="T30" fmla="*/ 0 w 217"/>
                        <a:gd name="T31" fmla="*/ 74 h 132"/>
                        <a:gd name="T32" fmla="*/ 5 w 217"/>
                        <a:gd name="T33" fmla="*/ 93 h 132"/>
                        <a:gd name="T34" fmla="*/ 20 w 217"/>
                        <a:gd name="T35" fmla="*/ 108 h 132"/>
                        <a:gd name="T36" fmla="*/ 44 w 217"/>
                        <a:gd name="T37" fmla="*/ 121 h 132"/>
                        <a:gd name="T38" fmla="*/ 74 w 217"/>
                        <a:gd name="T39" fmla="*/ 128 h 132"/>
                        <a:gd name="T40" fmla="*/ 109 w 217"/>
                        <a:gd name="T41" fmla="*/ 132 h 1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7"/>
                        <a:gd name="T64" fmla="*/ 0 h 132"/>
                        <a:gd name="T65" fmla="*/ 217 w 217"/>
                        <a:gd name="T66" fmla="*/ 132 h 13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7" h="132">
                          <a:moveTo>
                            <a:pt x="109" y="132"/>
                          </a:moveTo>
                          <a:lnTo>
                            <a:pt x="143" y="128"/>
                          </a:lnTo>
                          <a:lnTo>
                            <a:pt x="172" y="121"/>
                          </a:lnTo>
                          <a:lnTo>
                            <a:pt x="196" y="108"/>
                          </a:lnTo>
                          <a:lnTo>
                            <a:pt x="211" y="93"/>
                          </a:lnTo>
                          <a:lnTo>
                            <a:pt x="217" y="74"/>
                          </a:lnTo>
                          <a:lnTo>
                            <a:pt x="211" y="56"/>
                          </a:lnTo>
                          <a:lnTo>
                            <a:pt x="196" y="35"/>
                          </a:lnTo>
                          <a:lnTo>
                            <a:pt x="172" y="17"/>
                          </a:lnTo>
                          <a:lnTo>
                            <a:pt x="143" y="4"/>
                          </a:lnTo>
                          <a:lnTo>
                            <a:pt x="109" y="0"/>
                          </a:lnTo>
                          <a:lnTo>
                            <a:pt x="74" y="4"/>
                          </a:lnTo>
                          <a:lnTo>
                            <a:pt x="44" y="17"/>
                          </a:lnTo>
                          <a:lnTo>
                            <a:pt x="20" y="35"/>
                          </a:lnTo>
                          <a:lnTo>
                            <a:pt x="5" y="56"/>
                          </a:lnTo>
                          <a:lnTo>
                            <a:pt x="0" y="74"/>
                          </a:lnTo>
                          <a:lnTo>
                            <a:pt x="5" y="93"/>
                          </a:lnTo>
                          <a:lnTo>
                            <a:pt x="20" y="108"/>
                          </a:lnTo>
                          <a:lnTo>
                            <a:pt x="44" y="121"/>
                          </a:lnTo>
                          <a:lnTo>
                            <a:pt x="74" y="128"/>
                          </a:lnTo>
                          <a:lnTo>
                            <a:pt x="109" y="132"/>
                          </a:lnTo>
                          <a:close/>
                        </a:path>
                      </a:pathLst>
                    </a:custGeom>
                    <a:solidFill>
                      <a:srgbClr val="707070"/>
                    </a:solidFill>
                    <a:ln w="0">
                      <a:solidFill>
                        <a:srgbClr val="707070"/>
                      </a:solidFill>
                      <a:round/>
                      <a:headEnd/>
                      <a:tailEnd/>
                    </a:ln>
                  </p:spPr>
                  <p:txBody>
                    <a:bodyPr/>
                    <a:lstStyle/>
                    <a:p>
                      <a:endParaRPr lang="en-US"/>
                    </a:p>
                  </p:txBody>
                </p:sp>
                <p:sp>
                  <p:nvSpPr>
                    <p:cNvPr id="99" name="Freeform 245"/>
                    <p:cNvSpPr>
                      <a:spLocks/>
                    </p:cNvSpPr>
                    <p:nvPr/>
                  </p:nvSpPr>
                  <p:spPr bwMode="auto">
                    <a:xfrm>
                      <a:off x="1368" y="3220"/>
                      <a:ext cx="191" cy="117"/>
                    </a:xfrm>
                    <a:custGeom>
                      <a:avLst/>
                      <a:gdLst>
                        <a:gd name="T0" fmla="*/ 96 w 191"/>
                        <a:gd name="T1" fmla="*/ 117 h 117"/>
                        <a:gd name="T2" fmla="*/ 126 w 191"/>
                        <a:gd name="T3" fmla="*/ 115 h 117"/>
                        <a:gd name="T4" fmla="*/ 152 w 191"/>
                        <a:gd name="T5" fmla="*/ 108 h 117"/>
                        <a:gd name="T6" fmla="*/ 172 w 191"/>
                        <a:gd name="T7" fmla="*/ 97 h 117"/>
                        <a:gd name="T8" fmla="*/ 187 w 191"/>
                        <a:gd name="T9" fmla="*/ 84 h 117"/>
                        <a:gd name="T10" fmla="*/ 191 w 191"/>
                        <a:gd name="T11" fmla="*/ 67 h 117"/>
                        <a:gd name="T12" fmla="*/ 187 w 191"/>
                        <a:gd name="T13" fmla="*/ 50 h 117"/>
                        <a:gd name="T14" fmla="*/ 172 w 191"/>
                        <a:gd name="T15" fmla="*/ 32 h 117"/>
                        <a:gd name="T16" fmla="*/ 152 w 191"/>
                        <a:gd name="T17" fmla="*/ 17 h 117"/>
                        <a:gd name="T18" fmla="*/ 126 w 191"/>
                        <a:gd name="T19" fmla="*/ 6 h 117"/>
                        <a:gd name="T20" fmla="*/ 96 w 191"/>
                        <a:gd name="T21" fmla="*/ 0 h 117"/>
                        <a:gd name="T22" fmla="*/ 65 w 191"/>
                        <a:gd name="T23" fmla="*/ 6 h 117"/>
                        <a:gd name="T24" fmla="*/ 39 w 191"/>
                        <a:gd name="T25" fmla="*/ 17 h 117"/>
                        <a:gd name="T26" fmla="*/ 18 w 191"/>
                        <a:gd name="T27" fmla="*/ 32 h 117"/>
                        <a:gd name="T28" fmla="*/ 3 w 191"/>
                        <a:gd name="T29" fmla="*/ 50 h 117"/>
                        <a:gd name="T30" fmla="*/ 0 w 191"/>
                        <a:gd name="T31" fmla="*/ 67 h 117"/>
                        <a:gd name="T32" fmla="*/ 3 w 191"/>
                        <a:gd name="T33" fmla="*/ 84 h 117"/>
                        <a:gd name="T34" fmla="*/ 18 w 191"/>
                        <a:gd name="T35" fmla="*/ 97 h 117"/>
                        <a:gd name="T36" fmla="*/ 39 w 191"/>
                        <a:gd name="T37" fmla="*/ 108 h 117"/>
                        <a:gd name="T38" fmla="*/ 65 w 191"/>
                        <a:gd name="T39" fmla="*/ 115 h 117"/>
                        <a:gd name="T40" fmla="*/ 96 w 191"/>
                        <a:gd name="T41" fmla="*/ 117 h 1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1"/>
                        <a:gd name="T64" fmla="*/ 0 h 117"/>
                        <a:gd name="T65" fmla="*/ 191 w 191"/>
                        <a:gd name="T66" fmla="*/ 117 h 1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1" h="117">
                          <a:moveTo>
                            <a:pt x="96" y="117"/>
                          </a:moveTo>
                          <a:lnTo>
                            <a:pt x="126" y="115"/>
                          </a:lnTo>
                          <a:lnTo>
                            <a:pt x="152" y="108"/>
                          </a:lnTo>
                          <a:lnTo>
                            <a:pt x="172" y="97"/>
                          </a:lnTo>
                          <a:lnTo>
                            <a:pt x="187" y="84"/>
                          </a:lnTo>
                          <a:lnTo>
                            <a:pt x="191" y="67"/>
                          </a:lnTo>
                          <a:lnTo>
                            <a:pt x="187" y="50"/>
                          </a:lnTo>
                          <a:lnTo>
                            <a:pt x="172" y="32"/>
                          </a:lnTo>
                          <a:lnTo>
                            <a:pt x="152" y="17"/>
                          </a:lnTo>
                          <a:lnTo>
                            <a:pt x="126" y="6"/>
                          </a:lnTo>
                          <a:lnTo>
                            <a:pt x="96" y="0"/>
                          </a:lnTo>
                          <a:lnTo>
                            <a:pt x="65" y="6"/>
                          </a:lnTo>
                          <a:lnTo>
                            <a:pt x="39" y="17"/>
                          </a:lnTo>
                          <a:lnTo>
                            <a:pt x="18" y="32"/>
                          </a:lnTo>
                          <a:lnTo>
                            <a:pt x="3" y="50"/>
                          </a:lnTo>
                          <a:lnTo>
                            <a:pt x="0" y="67"/>
                          </a:lnTo>
                          <a:lnTo>
                            <a:pt x="3" y="84"/>
                          </a:lnTo>
                          <a:lnTo>
                            <a:pt x="18" y="97"/>
                          </a:lnTo>
                          <a:lnTo>
                            <a:pt x="39" y="108"/>
                          </a:lnTo>
                          <a:lnTo>
                            <a:pt x="65" y="115"/>
                          </a:lnTo>
                          <a:lnTo>
                            <a:pt x="96" y="117"/>
                          </a:lnTo>
                          <a:close/>
                        </a:path>
                      </a:pathLst>
                    </a:custGeom>
                    <a:solidFill>
                      <a:srgbClr val="878787"/>
                    </a:solidFill>
                    <a:ln w="0">
                      <a:solidFill>
                        <a:srgbClr val="878787"/>
                      </a:solidFill>
                      <a:round/>
                      <a:headEnd/>
                      <a:tailEnd/>
                    </a:ln>
                  </p:spPr>
                  <p:txBody>
                    <a:bodyPr/>
                    <a:lstStyle/>
                    <a:p>
                      <a:endParaRPr lang="en-US"/>
                    </a:p>
                  </p:txBody>
                </p:sp>
                <p:sp>
                  <p:nvSpPr>
                    <p:cNvPr id="100" name="Freeform 246"/>
                    <p:cNvSpPr>
                      <a:spLocks/>
                    </p:cNvSpPr>
                    <p:nvPr/>
                  </p:nvSpPr>
                  <p:spPr bwMode="auto">
                    <a:xfrm>
                      <a:off x="1381" y="3222"/>
                      <a:ext cx="165" cy="100"/>
                    </a:xfrm>
                    <a:custGeom>
                      <a:avLst/>
                      <a:gdLst>
                        <a:gd name="T0" fmla="*/ 83 w 165"/>
                        <a:gd name="T1" fmla="*/ 100 h 100"/>
                        <a:gd name="T2" fmla="*/ 109 w 165"/>
                        <a:gd name="T3" fmla="*/ 98 h 100"/>
                        <a:gd name="T4" fmla="*/ 131 w 165"/>
                        <a:gd name="T5" fmla="*/ 93 h 100"/>
                        <a:gd name="T6" fmla="*/ 150 w 165"/>
                        <a:gd name="T7" fmla="*/ 83 h 100"/>
                        <a:gd name="T8" fmla="*/ 161 w 165"/>
                        <a:gd name="T9" fmla="*/ 70 h 100"/>
                        <a:gd name="T10" fmla="*/ 165 w 165"/>
                        <a:gd name="T11" fmla="*/ 57 h 100"/>
                        <a:gd name="T12" fmla="*/ 161 w 165"/>
                        <a:gd name="T13" fmla="*/ 43 h 100"/>
                        <a:gd name="T14" fmla="*/ 150 w 165"/>
                        <a:gd name="T15" fmla="*/ 26 h 100"/>
                        <a:gd name="T16" fmla="*/ 131 w 165"/>
                        <a:gd name="T17" fmla="*/ 13 h 100"/>
                        <a:gd name="T18" fmla="*/ 109 w 165"/>
                        <a:gd name="T19" fmla="*/ 4 h 100"/>
                        <a:gd name="T20" fmla="*/ 83 w 165"/>
                        <a:gd name="T21" fmla="*/ 0 h 100"/>
                        <a:gd name="T22" fmla="*/ 57 w 165"/>
                        <a:gd name="T23" fmla="*/ 4 h 100"/>
                        <a:gd name="T24" fmla="*/ 33 w 165"/>
                        <a:gd name="T25" fmla="*/ 13 h 100"/>
                        <a:gd name="T26" fmla="*/ 16 w 165"/>
                        <a:gd name="T27" fmla="*/ 26 h 100"/>
                        <a:gd name="T28" fmla="*/ 3 w 165"/>
                        <a:gd name="T29" fmla="*/ 43 h 100"/>
                        <a:gd name="T30" fmla="*/ 0 w 165"/>
                        <a:gd name="T31" fmla="*/ 57 h 100"/>
                        <a:gd name="T32" fmla="*/ 3 w 165"/>
                        <a:gd name="T33" fmla="*/ 70 h 100"/>
                        <a:gd name="T34" fmla="*/ 16 w 165"/>
                        <a:gd name="T35" fmla="*/ 83 h 100"/>
                        <a:gd name="T36" fmla="*/ 33 w 165"/>
                        <a:gd name="T37" fmla="*/ 93 h 100"/>
                        <a:gd name="T38" fmla="*/ 57 w 165"/>
                        <a:gd name="T39" fmla="*/ 98 h 100"/>
                        <a:gd name="T40" fmla="*/ 83 w 165"/>
                        <a:gd name="T41" fmla="*/ 100 h 1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5"/>
                        <a:gd name="T64" fmla="*/ 0 h 100"/>
                        <a:gd name="T65" fmla="*/ 165 w 165"/>
                        <a:gd name="T66" fmla="*/ 100 h 1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5" h="100">
                          <a:moveTo>
                            <a:pt x="83" y="100"/>
                          </a:moveTo>
                          <a:lnTo>
                            <a:pt x="109" y="98"/>
                          </a:lnTo>
                          <a:lnTo>
                            <a:pt x="131" y="93"/>
                          </a:lnTo>
                          <a:lnTo>
                            <a:pt x="150" y="83"/>
                          </a:lnTo>
                          <a:lnTo>
                            <a:pt x="161" y="70"/>
                          </a:lnTo>
                          <a:lnTo>
                            <a:pt x="165" y="57"/>
                          </a:lnTo>
                          <a:lnTo>
                            <a:pt x="161" y="43"/>
                          </a:lnTo>
                          <a:lnTo>
                            <a:pt x="150" y="26"/>
                          </a:lnTo>
                          <a:lnTo>
                            <a:pt x="131" y="13"/>
                          </a:lnTo>
                          <a:lnTo>
                            <a:pt x="109" y="4"/>
                          </a:lnTo>
                          <a:lnTo>
                            <a:pt x="83" y="0"/>
                          </a:lnTo>
                          <a:lnTo>
                            <a:pt x="57" y="4"/>
                          </a:lnTo>
                          <a:lnTo>
                            <a:pt x="33" y="13"/>
                          </a:lnTo>
                          <a:lnTo>
                            <a:pt x="16" y="26"/>
                          </a:lnTo>
                          <a:lnTo>
                            <a:pt x="3" y="43"/>
                          </a:lnTo>
                          <a:lnTo>
                            <a:pt x="0" y="57"/>
                          </a:lnTo>
                          <a:lnTo>
                            <a:pt x="3" y="70"/>
                          </a:lnTo>
                          <a:lnTo>
                            <a:pt x="16" y="83"/>
                          </a:lnTo>
                          <a:lnTo>
                            <a:pt x="33" y="93"/>
                          </a:lnTo>
                          <a:lnTo>
                            <a:pt x="57" y="98"/>
                          </a:lnTo>
                          <a:lnTo>
                            <a:pt x="83" y="100"/>
                          </a:lnTo>
                          <a:close/>
                        </a:path>
                      </a:pathLst>
                    </a:custGeom>
                    <a:solidFill>
                      <a:srgbClr val="9F9F9F"/>
                    </a:solidFill>
                    <a:ln w="0">
                      <a:solidFill>
                        <a:srgbClr val="9F9F9F"/>
                      </a:solidFill>
                      <a:round/>
                      <a:headEnd/>
                      <a:tailEnd/>
                    </a:ln>
                  </p:spPr>
                  <p:txBody>
                    <a:bodyPr/>
                    <a:lstStyle/>
                    <a:p>
                      <a:endParaRPr lang="en-US"/>
                    </a:p>
                  </p:txBody>
                </p:sp>
                <p:sp>
                  <p:nvSpPr>
                    <p:cNvPr id="101" name="Freeform 247"/>
                    <p:cNvSpPr>
                      <a:spLocks/>
                    </p:cNvSpPr>
                    <p:nvPr/>
                  </p:nvSpPr>
                  <p:spPr bwMode="auto">
                    <a:xfrm>
                      <a:off x="1394" y="3224"/>
                      <a:ext cx="139" cy="83"/>
                    </a:xfrm>
                    <a:custGeom>
                      <a:avLst/>
                      <a:gdLst>
                        <a:gd name="T0" fmla="*/ 70 w 139"/>
                        <a:gd name="T1" fmla="*/ 83 h 83"/>
                        <a:gd name="T2" fmla="*/ 96 w 139"/>
                        <a:gd name="T3" fmla="*/ 81 h 83"/>
                        <a:gd name="T4" fmla="*/ 118 w 139"/>
                        <a:gd name="T5" fmla="*/ 72 h 83"/>
                        <a:gd name="T6" fmla="*/ 133 w 139"/>
                        <a:gd name="T7" fmla="*/ 61 h 83"/>
                        <a:gd name="T8" fmla="*/ 139 w 139"/>
                        <a:gd name="T9" fmla="*/ 46 h 83"/>
                        <a:gd name="T10" fmla="*/ 133 w 139"/>
                        <a:gd name="T11" fmla="*/ 31 h 83"/>
                        <a:gd name="T12" fmla="*/ 118 w 139"/>
                        <a:gd name="T13" fmla="*/ 17 h 83"/>
                        <a:gd name="T14" fmla="*/ 96 w 139"/>
                        <a:gd name="T15" fmla="*/ 4 h 83"/>
                        <a:gd name="T16" fmla="*/ 70 w 139"/>
                        <a:gd name="T17" fmla="*/ 0 h 83"/>
                        <a:gd name="T18" fmla="*/ 42 w 139"/>
                        <a:gd name="T19" fmla="*/ 4 h 83"/>
                        <a:gd name="T20" fmla="*/ 20 w 139"/>
                        <a:gd name="T21" fmla="*/ 17 h 83"/>
                        <a:gd name="T22" fmla="*/ 5 w 139"/>
                        <a:gd name="T23" fmla="*/ 31 h 83"/>
                        <a:gd name="T24" fmla="*/ 0 w 139"/>
                        <a:gd name="T25" fmla="*/ 46 h 83"/>
                        <a:gd name="T26" fmla="*/ 5 w 139"/>
                        <a:gd name="T27" fmla="*/ 61 h 83"/>
                        <a:gd name="T28" fmla="*/ 20 w 139"/>
                        <a:gd name="T29" fmla="*/ 72 h 83"/>
                        <a:gd name="T30" fmla="*/ 42 w 139"/>
                        <a:gd name="T31" fmla="*/ 81 h 83"/>
                        <a:gd name="T32" fmla="*/ 70 w 139"/>
                        <a:gd name="T33" fmla="*/ 83 h 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9"/>
                        <a:gd name="T52" fmla="*/ 0 h 83"/>
                        <a:gd name="T53" fmla="*/ 139 w 139"/>
                        <a:gd name="T54" fmla="*/ 83 h 8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9" h="83">
                          <a:moveTo>
                            <a:pt x="70" y="83"/>
                          </a:moveTo>
                          <a:lnTo>
                            <a:pt x="96" y="81"/>
                          </a:lnTo>
                          <a:lnTo>
                            <a:pt x="118" y="72"/>
                          </a:lnTo>
                          <a:lnTo>
                            <a:pt x="133" y="61"/>
                          </a:lnTo>
                          <a:lnTo>
                            <a:pt x="139" y="46"/>
                          </a:lnTo>
                          <a:lnTo>
                            <a:pt x="133" y="31"/>
                          </a:lnTo>
                          <a:lnTo>
                            <a:pt x="118" y="17"/>
                          </a:lnTo>
                          <a:lnTo>
                            <a:pt x="96" y="4"/>
                          </a:lnTo>
                          <a:lnTo>
                            <a:pt x="70" y="0"/>
                          </a:lnTo>
                          <a:lnTo>
                            <a:pt x="42" y="4"/>
                          </a:lnTo>
                          <a:lnTo>
                            <a:pt x="20" y="17"/>
                          </a:lnTo>
                          <a:lnTo>
                            <a:pt x="5" y="31"/>
                          </a:lnTo>
                          <a:lnTo>
                            <a:pt x="0" y="46"/>
                          </a:lnTo>
                          <a:lnTo>
                            <a:pt x="5" y="61"/>
                          </a:lnTo>
                          <a:lnTo>
                            <a:pt x="20" y="72"/>
                          </a:lnTo>
                          <a:lnTo>
                            <a:pt x="42" y="81"/>
                          </a:lnTo>
                          <a:lnTo>
                            <a:pt x="70" y="83"/>
                          </a:lnTo>
                          <a:close/>
                        </a:path>
                      </a:pathLst>
                    </a:custGeom>
                    <a:solidFill>
                      <a:srgbClr val="B7B7B7"/>
                    </a:solidFill>
                    <a:ln w="0">
                      <a:solidFill>
                        <a:srgbClr val="B7B7B7"/>
                      </a:solidFill>
                      <a:round/>
                      <a:headEnd/>
                      <a:tailEnd/>
                    </a:ln>
                  </p:spPr>
                  <p:txBody>
                    <a:bodyPr/>
                    <a:lstStyle/>
                    <a:p>
                      <a:endParaRPr lang="en-US"/>
                    </a:p>
                  </p:txBody>
                </p:sp>
                <p:sp>
                  <p:nvSpPr>
                    <p:cNvPr id="102" name="Freeform 248"/>
                    <p:cNvSpPr>
                      <a:spLocks/>
                    </p:cNvSpPr>
                    <p:nvPr/>
                  </p:nvSpPr>
                  <p:spPr bwMode="auto">
                    <a:xfrm>
                      <a:off x="1407" y="3224"/>
                      <a:ext cx="113" cy="68"/>
                    </a:xfrm>
                    <a:custGeom>
                      <a:avLst/>
                      <a:gdLst>
                        <a:gd name="T0" fmla="*/ 57 w 113"/>
                        <a:gd name="T1" fmla="*/ 68 h 68"/>
                        <a:gd name="T2" fmla="*/ 79 w 113"/>
                        <a:gd name="T3" fmla="*/ 67 h 68"/>
                        <a:gd name="T4" fmla="*/ 96 w 113"/>
                        <a:gd name="T5" fmla="*/ 61 h 68"/>
                        <a:gd name="T6" fmla="*/ 109 w 113"/>
                        <a:gd name="T7" fmla="*/ 50 h 68"/>
                        <a:gd name="T8" fmla="*/ 113 w 113"/>
                        <a:gd name="T9" fmla="*/ 39 h 68"/>
                        <a:gd name="T10" fmla="*/ 109 w 113"/>
                        <a:gd name="T11" fmla="*/ 26 h 68"/>
                        <a:gd name="T12" fmla="*/ 96 w 113"/>
                        <a:gd name="T13" fmla="*/ 13 h 68"/>
                        <a:gd name="T14" fmla="*/ 79 w 113"/>
                        <a:gd name="T15" fmla="*/ 4 h 68"/>
                        <a:gd name="T16" fmla="*/ 57 w 113"/>
                        <a:gd name="T17" fmla="*/ 0 h 68"/>
                        <a:gd name="T18" fmla="*/ 35 w 113"/>
                        <a:gd name="T19" fmla="*/ 4 h 68"/>
                        <a:gd name="T20" fmla="*/ 16 w 113"/>
                        <a:gd name="T21" fmla="*/ 13 h 68"/>
                        <a:gd name="T22" fmla="*/ 5 w 113"/>
                        <a:gd name="T23" fmla="*/ 26 h 68"/>
                        <a:gd name="T24" fmla="*/ 0 w 113"/>
                        <a:gd name="T25" fmla="*/ 39 h 68"/>
                        <a:gd name="T26" fmla="*/ 5 w 113"/>
                        <a:gd name="T27" fmla="*/ 50 h 68"/>
                        <a:gd name="T28" fmla="*/ 16 w 113"/>
                        <a:gd name="T29" fmla="*/ 61 h 68"/>
                        <a:gd name="T30" fmla="*/ 35 w 113"/>
                        <a:gd name="T31" fmla="*/ 67 h 68"/>
                        <a:gd name="T32" fmla="*/ 57 w 113"/>
                        <a:gd name="T33" fmla="*/ 68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3"/>
                        <a:gd name="T52" fmla="*/ 0 h 68"/>
                        <a:gd name="T53" fmla="*/ 113 w 113"/>
                        <a:gd name="T54" fmla="*/ 68 h 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3" h="68">
                          <a:moveTo>
                            <a:pt x="57" y="68"/>
                          </a:moveTo>
                          <a:lnTo>
                            <a:pt x="79" y="67"/>
                          </a:lnTo>
                          <a:lnTo>
                            <a:pt x="96" y="61"/>
                          </a:lnTo>
                          <a:lnTo>
                            <a:pt x="109" y="50"/>
                          </a:lnTo>
                          <a:lnTo>
                            <a:pt x="113" y="39"/>
                          </a:lnTo>
                          <a:lnTo>
                            <a:pt x="109" y="26"/>
                          </a:lnTo>
                          <a:lnTo>
                            <a:pt x="96" y="13"/>
                          </a:lnTo>
                          <a:lnTo>
                            <a:pt x="79" y="4"/>
                          </a:lnTo>
                          <a:lnTo>
                            <a:pt x="57" y="0"/>
                          </a:lnTo>
                          <a:lnTo>
                            <a:pt x="35" y="4"/>
                          </a:lnTo>
                          <a:lnTo>
                            <a:pt x="16" y="13"/>
                          </a:lnTo>
                          <a:lnTo>
                            <a:pt x="5" y="26"/>
                          </a:lnTo>
                          <a:lnTo>
                            <a:pt x="0" y="39"/>
                          </a:lnTo>
                          <a:lnTo>
                            <a:pt x="5" y="50"/>
                          </a:lnTo>
                          <a:lnTo>
                            <a:pt x="16" y="61"/>
                          </a:lnTo>
                          <a:lnTo>
                            <a:pt x="35" y="67"/>
                          </a:lnTo>
                          <a:lnTo>
                            <a:pt x="57" y="68"/>
                          </a:lnTo>
                          <a:close/>
                        </a:path>
                      </a:pathLst>
                    </a:custGeom>
                    <a:solidFill>
                      <a:srgbClr val="CFCFCF"/>
                    </a:solidFill>
                    <a:ln w="0">
                      <a:solidFill>
                        <a:srgbClr val="CFCFCF"/>
                      </a:solidFill>
                      <a:round/>
                      <a:headEnd/>
                      <a:tailEnd/>
                    </a:ln>
                  </p:spPr>
                  <p:txBody>
                    <a:bodyPr/>
                    <a:lstStyle/>
                    <a:p>
                      <a:endParaRPr lang="en-US"/>
                    </a:p>
                  </p:txBody>
                </p:sp>
                <p:sp>
                  <p:nvSpPr>
                    <p:cNvPr id="103" name="Freeform 249"/>
                    <p:cNvSpPr>
                      <a:spLocks/>
                    </p:cNvSpPr>
                    <p:nvPr/>
                  </p:nvSpPr>
                  <p:spPr bwMode="auto">
                    <a:xfrm>
                      <a:off x="1422" y="3226"/>
                      <a:ext cx="85" cy="52"/>
                    </a:xfrm>
                    <a:custGeom>
                      <a:avLst/>
                      <a:gdLst>
                        <a:gd name="T0" fmla="*/ 42 w 85"/>
                        <a:gd name="T1" fmla="*/ 52 h 52"/>
                        <a:gd name="T2" fmla="*/ 64 w 85"/>
                        <a:gd name="T3" fmla="*/ 50 h 52"/>
                        <a:gd name="T4" fmla="*/ 79 w 85"/>
                        <a:gd name="T5" fmla="*/ 41 h 52"/>
                        <a:gd name="T6" fmla="*/ 85 w 85"/>
                        <a:gd name="T7" fmla="*/ 29 h 52"/>
                        <a:gd name="T8" fmla="*/ 83 w 85"/>
                        <a:gd name="T9" fmla="*/ 20 h 52"/>
                        <a:gd name="T10" fmla="*/ 72 w 85"/>
                        <a:gd name="T11" fmla="*/ 9 h 52"/>
                        <a:gd name="T12" fmla="*/ 59 w 85"/>
                        <a:gd name="T13" fmla="*/ 3 h 52"/>
                        <a:gd name="T14" fmla="*/ 42 w 85"/>
                        <a:gd name="T15" fmla="*/ 0 h 52"/>
                        <a:gd name="T16" fmla="*/ 25 w 85"/>
                        <a:gd name="T17" fmla="*/ 3 h 52"/>
                        <a:gd name="T18" fmla="*/ 11 w 85"/>
                        <a:gd name="T19" fmla="*/ 9 h 52"/>
                        <a:gd name="T20" fmla="*/ 1 w 85"/>
                        <a:gd name="T21" fmla="*/ 20 h 52"/>
                        <a:gd name="T22" fmla="*/ 0 w 85"/>
                        <a:gd name="T23" fmla="*/ 29 h 52"/>
                        <a:gd name="T24" fmla="*/ 5 w 85"/>
                        <a:gd name="T25" fmla="*/ 41 h 52"/>
                        <a:gd name="T26" fmla="*/ 20 w 85"/>
                        <a:gd name="T27" fmla="*/ 50 h 52"/>
                        <a:gd name="T28" fmla="*/ 42 w 85"/>
                        <a:gd name="T29" fmla="*/ 52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5"/>
                        <a:gd name="T46" fmla="*/ 0 h 52"/>
                        <a:gd name="T47" fmla="*/ 85 w 85"/>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5" h="52">
                          <a:moveTo>
                            <a:pt x="42" y="52"/>
                          </a:moveTo>
                          <a:lnTo>
                            <a:pt x="64" y="50"/>
                          </a:lnTo>
                          <a:lnTo>
                            <a:pt x="79" y="41"/>
                          </a:lnTo>
                          <a:lnTo>
                            <a:pt x="85" y="29"/>
                          </a:lnTo>
                          <a:lnTo>
                            <a:pt x="83" y="20"/>
                          </a:lnTo>
                          <a:lnTo>
                            <a:pt x="72" y="9"/>
                          </a:lnTo>
                          <a:lnTo>
                            <a:pt x="59" y="3"/>
                          </a:lnTo>
                          <a:lnTo>
                            <a:pt x="42" y="0"/>
                          </a:lnTo>
                          <a:lnTo>
                            <a:pt x="25" y="3"/>
                          </a:lnTo>
                          <a:lnTo>
                            <a:pt x="11" y="9"/>
                          </a:lnTo>
                          <a:lnTo>
                            <a:pt x="1" y="20"/>
                          </a:lnTo>
                          <a:lnTo>
                            <a:pt x="0" y="29"/>
                          </a:lnTo>
                          <a:lnTo>
                            <a:pt x="5" y="41"/>
                          </a:lnTo>
                          <a:lnTo>
                            <a:pt x="20" y="50"/>
                          </a:lnTo>
                          <a:lnTo>
                            <a:pt x="42" y="52"/>
                          </a:lnTo>
                          <a:close/>
                        </a:path>
                      </a:pathLst>
                    </a:custGeom>
                    <a:solidFill>
                      <a:srgbClr val="E7E7E7"/>
                    </a:solidFill>
                    <a:ln w="0">
                      <a:solidFill>
                        <a:srgbClr val="E7E7E7"/>
                      </a:solidFill>
                      <a:round/>
                      <a:headEnd/>
                      <a:tailEnd/>
                    </a:ln>
                  </p:spPr>
                  <p:txBody>
                    <a:bodyPr/>
                    <a:lstStyle/>
                    <a:p>
                      <a:endParaRPr lang="en-US"/>
                    </a:p>
                  </p:txBody>
                </p:sp>
                <p:sp>
                  <p:nvSpPr>
                    <p:cNvPr id="104" name="Freeform 250"/>
                    <p:cNvSpPr>
                      <a:spLocks/>
                    </p:cNvSpPr>
                    <p:nvPr/>
                  </p:nvSpPr>
                  <p:spPr bwMode="auto">
                    <a:xfrm>
                      <a:off x="1434" y="3228"/>
                      <a:ext cx="60" cy="35"/>
                    </a:xfrm>
                    <a:custGeom>
                      <a:avLst/>
                      <a:gdLst>
                        <a:gd name="T0" fmla="*/ 30 w 60"/>
                        <a:gd name="T1" fmla="*/ 35 h 35"/>
                        <a:gd name="T2" fmla="*/ 45 w 60"/>
                        <a:gd name="T3" fmla="*/ 33 h 35"/>
                        <a:gd name="T4" fmla="*/ 56 w 60"/>
                        <a:gd name="T5" fmla="*/ 27 h 35"/>
                        <a:gd name="T6" fmla="*/ 60 w 60"/>
                        <a:gd name="T7" fmla="*/ 20 h 35"/>
                        <a:gd name="T8" fmla="*/ 56 w 60"/>
                        <a:gd name="T9" fmla="*/ 11 h 35"/>
                        <a:gd name="T10" fmla="*/ 45 w 60"/>
                        <a:gd name="T11" fmla="*/ 1 h 35"/>
                        <a:gd name="T12" fmla="*/ 30 w 60"/>
                        <a:gd name="T13" fmla="*/ 0 h 35"/>
                        <a:gd name="T14" fmla="*/ 15 w 60"/>
                        <a:gd name="T15" fmla="*/ 1 h 35"/>
                        <a:gd name="T16" fmla="*/ 4 w 60"/>
                        <a:gd name="T17" fmla="*/ 11 h 35"/>
                        <a:gd name="T18" fmla="*/ 0 w 60"/>
                        <a:gd name="T19" fmla="*/ 20 h 35"/>
                        <a:gd name="T20" fmla="*/ 4 w 60"/>
                        <a:gd name="T21" fmla="*/ 27 h 35"/>
                        <a:gd name="T22" fmla="*/ 15 w 60"/>
                        <a:gd name="T23" fmla="*/ 33 h 35"/>
                        <a:gd name="T24" fmla="*/ 30 w 60"/>
                        <a:gd name="T25" fmla="*/ 35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35"/>
                        <a:gd name="T41" fmla="*/ 60 w 60"/>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35">
                          <a:moveTo>
                            <a:pt x="30" y="35"/>
                          </a:moveTo>
                          <a:lnTo>
                            <a:pt x="45" y="33"/>
                          </a:lnTo>
                          <a:lnTo>
                            <a:pt x="56" y="27"/>
                          </a:lnTo>
                          <a:lnTo>
                            <a:pt x="60" y="20"/>
                          </a:lnTo>
                          <a:lnTo>
                            <a:pt x="56" y="11"/>
                          </a:lnTo>
                          <a:lnTo>
                            <a:pt x="45" y="1"/>
                          </a:lnTo>
                          <a:lnTo>
                            <a:pt x="30" y="0"/>
                          </a:lnTo>
                          <a:lnTo>
                            <a:pt x="15" y="1"/>
                          </a:lnTo>
                          <a:lnTo>
                            <a:pt x="4" y="11"/>
                          </a:lnTo>
                          <a:lnTo>
                            <a:pt x="0" y="20"/>
                          </a:lnTo>
                          <a:lnTo>
                            <a:pt x="4" y="27"/>
                          </a:lnTo>
                          <a:lnTo>
                            <a:pt x="15" y="33"/>
                          </a:lnTo>
                          <a:lnTo>
                            <a:pt x="30" y="35"/>
                          </a:lnTo>
                          <a:close/>
                        </a:path>
                      </a:pathLst>
                    </a:custGeom>
                    <a:solidFill>
                      <a:srgbClr val="FFFFFF"/>
                    </a:solidFill>
                    <a:ln w="0">
                      <a:solidFill>
                        <a:srgbClr val="FFFFFF"/>
                      </a:solidFill>
                      <a:round/>
                      <a:headEnd/>
                      <a:tailEnd/>
                    </a:ln>
                  </p:spPr>
                  <p:txBody>
                    <a:bodyPr/>
                    <a:lstStyle/>
                    <a:p>
                      <a:endParaRPr lang="en-US"/>
                    </a:p>
                  </p:txBody>
                </p:sp>
              </p:grpSp>
            </p:grpSp>
          </p:grpSp>
          <p:grpSp>
            <p:nvGrpSpPr>
              <p:cNvPr id="15" name="Group 343"/>
              <p:cNvGrpSpPr>
                <a:grpSpLocks/>
              </p:cNvGrpSpPr>
              <p:nvPr/>
            </p:nvGrpSpPr>
            <p:grpSpPr bwMode="auto">
              <a:xfrm>
                <a:off x="1862778" y="3550629"/>
                <a:ext cx="844708" cy="257028"/>
                <a:chOff x="5563489" y="3481924"/>
                <a:chExt cx="844708" cy="257028"/>
              </a:xfrm>
            </p:grpSpPr>
            <p:sp>
              <p:nvSpPr>
                <p:cNvPr id="18" name="Freeform 281"/>
                <p:cNvSpPr>
                  <a:spLocks/>
                </p:cNvSpPr>
                <p:nvPr/>
              </p:nvSpPr>
              <p:spPr bwMode="auto">
                <a:xfrm>
                  <a:off x="5563489" y="3581185"/>
                  <a:ext cx="571965" cy="157767"/>
                </a:xfrm>
                <a:custGeom>
                  <a:avLst/>
                  <a:gdLst>
                    <a:gd name="T0" fmla="*/ 0 w 432"/>
                    <a:gd name="T1" fmla="*/ 2147483647 h 124"/>
                    <a:gd name="T2" fmla="*/ 2147483647 w 432"/>
                    <a:gd name="T3" fmla="*/ 2147483647 h 124"/>
                    <a:gd name="T4" fmla="*/ 2147483647 w 432"/>
                    <a:gd name="T5" fmla="*/ 0 h 124"/>
                    <a:gd name="T6" fmla="*/ 0 w 432"/>
                    <a:gd name="T7" fmla="*/ 2147483647 h 124"/>
                    <a:gd name="T8" fmla="*/ 0 60000 65536"/>
                    <a:gd name="T9" fmla="*/ 0 60000 65536"/>
                    <a:gd name="T10" fmla="*/ 0 60000 65536"/>
                    <a:gd name="T11" fmla="*/ 0 60000 65536"/>
                    <a:gd name="T12" fmla="*/ 0 w 432"/>
                    <a:gd name="T13" fmla="*/ 0 h 124"/>
                    <a:gd name="T14" fmla="*/ 432 w 432"/>
                    <a:gd name="T15" fmla="*/ 124 h 124"/>
                  </a:gdLst>
                  <a:ahLst/>
                  <a:cxnLst>
                    <a:cxn ang="T8">
                      <a:pos x="T0" y="T1"/>
                    </a:cxn>
                    <a:cxn ang="T9">
                      <a:pos x="T2" y="T3"/>
                    </a:cxn>
                    <a:cxn ang="T10">
                      <a:pos x="T4" y="T5"/>
                    </a:cxn>
                    <a:cxn ang="T11">
                      <a:pos x="T6" y="T7"/>
                    </a:cxn>
                  </a:cxnLst>
                  <a:rect l="T12" t="T13" r="T14" b="T15"/>
                  <a:pathLst>
                    <a:path w="432" h="124">
                      <a:moveTo>
                        <a:pt x="0" y="124"/>
                      </a:moveTo>
                      <a:lnTo>
                        <a:pt x="432" y="80"/>
                      </a:lnTo>
                      <a:lnTo>
                        <a:pt x="352" y="0"/>
                      </a:lnTo>
                      <a:lnTo>
                        <a:pt x="0" y="124"/>
                      </a:lnTo>
                      <a:close/>
                    </a:path>
                  </a:pathLst>
                </a:custGeom>
                <a:solidFill>
                  <a:srgbClr val="BFBFBF"/>
                </a:solidFill>
                <a:ln w="0">
                  <a:solidFill>
                    <a:srgbClr val="BFBFBF"/>
                  </a:solidFill>
                  <a:round/>
                  <a:headEnd/>
                  <a:tailEnd/>
                </a:ln>
              </p:spPr>
              <p:txBody>
                <a:bodyPr/>
                <a:lstStyle/>
                <a:p>
                  <a:endParaRPr lang="en-US"/>
                </a:p>
              </p:txBody>
            </p:sp>
            <p:sp>
              <p:nvSpPr>
                <p:cNvPr id="19" name="Freeform 283"/>
                <p:cNvSpPr>
                  <a:spLocks/>
                </p:cNvSpPr>
                <p:nvPr/>
              </p:nvSpPr>
              <p:spPr bwMode="auto">
                <a:xfrm>
                  <a:off x="6245345" y="3539199"/>
                  <a:ext cx="67524" cy="143771"/>
                </a:xfrm>
                <a:custGeom>
                  <a:avLst/>
                  <a:gdLst>
                    <a:gd name="T0" fmla="*/ 2147483647 w 51"/>
                    <a:gd name="T1" fmla="*/ 2147483647 h 113"/>
                    <a:gd name="T2" fmla="*/ 2147483647 w 51"/>
                    <a:gd name="T3" fmla="*/ 2147483647 h 113"/>
                    <a:gd name="T4" fmla="*/ 0 w 51"/>
                    <a:gd name="T5" fmla="*/ 0 h 113"/>
                    <a:gd name="T6" fmla="*/ 0 w 51"/>
                    <a:gd name="T7" fmla="*/ 2147483647 h 113"/>
                    <a:gd name="T8" fmla="*/ 2147483647 w 51"/>
                    <a:gd name="T9" fmla="*/ 2147483647 h 113"/>
                    <a:gd name="T10" fmla="*/ 0 60000 65536"/>
                    <a:gd name="T11" fmla="*/ 0 60000 65536"/>
                    <a:gd name="T12" fmla="*/ 0 60000 65536"/>
                    <a:gd name="T13" fmla="*/ 0 60000 65536"/>
                    <a:gd name="T14" fmla="*/ 0 60000 65536"/>
                    <a:gd name="T15" fmla="*/ 0 w 51"/>
                    <a:gd name="T16" fmla="*/ 0 h 113"/>
                    <a:gd name="T17" fmla="*/ 51 w 51"/>
                    <a:gd name="T18" fmla="*/ 113 h 113"/>
                  </a:gdLst>
                  <a:ahLst/>
                  <a:cxnLst>
                    <a:cxn ang="T10">
                      <a:pos x="T0" y="T1"/>
                    </a:cxn>
                    <a:cxn ang="T11">
                      <a:pos x="T2" y="T3"/>
                    </a:cxn>
                    <a:cxn ang="T12">
                      <a:pos x="T4" y="T5"/>
                    </a:cxn>
                    <a:cxn ang="T13">
                      <a:pos x="T6" y="T7"/>
                    </a:cxn>
                    <a:cxn ang="T14">
                      <a:pos x="T8" y="T9"/>
                    </a:cxn>
                  </a:cxnLst>
                  <a:rect l="T15" t="T16" r="T17" b="T18"/>
                  <a:pathLst>
                    <a:path w="51" h="113">
                      <a:moveTo>
                        <a:pt x="51" y="113"/>
                      </a:moveTo>
                      <a:lnTo>
                        <a:pt x="51" y="31"/>
                      </a:lnTo>
                      <a:lnTo>
                        <a:pt x="0" y="0"/>
                      </a:lnTo>
                      <a:lnTo>
                        <a:pt x="0" y="81"/>
                      </a:lnTo>
                      <a:lnTo>
                        <a:pt x="51" y="113"/>
                      </a:lnTo>
                      <a:close/>
                    </a:path>
                  </a:pathLst>
                </a:custGeom>
                <a:solidFill>
                  <a:srgbClr val="000000"/>
                </a:solidFill>
                <a:ln w="0">
                  <a:solidFill>
                    <a:srgbClr val="000000"/>
                  </a:solidFill>
                  <a:round/>
                  <a:headEnd/>
                  <a:tailEnd/>
                </a:ln>
              </p:spPr>
              <p:txBody>
                <a:bodyPr/>
                <a:lstStyle/>
                <a:p>
                  <a:endParaRPr lang="en-US"/>
                </a:p>
              </p:txBody>
            </p:sp>
            <p:sp>
              <p:nvSpPr>
                <p:cNvPr id="20" name="Freeform 284"/>
                <p:cNvSpPr>
                  <a:spLocks/>
                </p:cNvSpPr>
                <p:nvPr/>
              </p:nvSpPr>
              <p:spPr bwMode="auto">
                <a:xfrm>
                  <a:off x="6312869" y="3536654"/>
                  <a:ext cx="95328" cy="148861"/>
                </a:xfrm>
                <a:custGeom>
                  <a:avLst/>
                  <a:gdLst>
                    <a:gd name="T0" fmla="*/ 0 w 72"/>
                    <a:gd name="T1" fmla="*/ 2147483647 h 117"/>
                    <a:gd name="T2" fmla="*/ 0 w 72"/>
                    <a:gd name="T3" fmla="*/ 2147483647 h 117"/>
                    <a:gd name="T4" fmla="*/ 2147483647 w 72"/>
                    <a:gd name="T5" fmla="*/ 0 h 117"/>
                    <a:gd name="T6" fmla="*/ 2147483647 w 72"/>
                    <a:gd name="T7" fmla="*/ 2147483647 h 117"/>
                    <a:gd name="T8" fmla="*/ 0 w 72"/>
                    <a:gd name="T9" fmla="*/ 214748364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0" y="117"/>
                      </a:moveTo>
                      <a:lnTo>
                        <a:pt x="0" y="33"/>
                      </a:lnTo>
                      <a:lnTo>
                        <a:pt x="72" y="0"/>
                      </a:lnTo>
                      <a:lnTo>
                        <a:pt x="72" y="83"/>
                      </a:lnTo>
                      <a:lnTo>
                        <a:pt x="0" y="117"/>
                      </a:lnTo>
                      <a:close/>
                    </a:path>
                  </a:pathLst>
                </a:custGeom>
                <a:solidFill>
                  <a:srgbClr val="707070"/>
                </a:solidFill>
                <a:ln w="0">
                  <a:solidFill>
                    <a:srgbClr val="707070"/>
                  </a:solidFill>
                  <a:round/>
                  <a:headEnd/>
                  <a:tailEnd/>
                </a:ln>
              </p:spPr>
              <p:txBody>
                <a:bodyPr/>
                <a:lstStyle/>
                <a:p>
                  <a:endParaRPr lang="en-US"/>
                </a:p>
              </p:txBody>
            </p:sp>
            <p:sp>
              <p:nvSpPr>
                <p:cNvPr id="21" name="Freeform 286"/>
                <p:cNvSpPr>
                  <a:spLocks/>
                </p:cNvSpPr>
                <p:nvPr/>
              </p:nvSpPr>
              <p:spPr bwMode="auto">
                <a:xfrm>
                  <a:off x="6059986" y="3484489"/>
                  <a:ext cx="348210" cy="94151"/>
                </a:xfrm>
                <a:custGeom>
                  <a:avLst/>
                  <a:gdLst>
                    <a:gd name="T0" fmla="*/ 2147483647 w 263"/>
                    <a:gd name="T1" fmla="*/ 2147483647 h 74"/>
                    <a:gd name="T2" fmla="*/ 0 w 263"/>
                    <a:gd name="T3" fmla="*/ 2147483647 h 74"/>
                    <a:gd name="T4" fmla="*/ 2147483647 w 263"/>
                    <a:gd name="T5" fmla="*/ 2147483647 h 74"/>
                    <a:gd name="T6" fmla="*/ 2147483647 w 263"/>
                    <a:gd name="T7" fmla="*/ 2147483647 h 74"/>
                    <a:gd name="T8" fmla="*/ 2147483647 w 263"/>
                    <a:gd name="T9" fmla="*/ 2147483647 h 74"/>
                    <a:gd name="T10" fmla="*/ 2147483647 w 263"/>
                    <a:gd name="T11" fmla="*/ 2147483647 h 74"/>
                    <a:gd name="T12" fmla="*/ 2147483647 w 263"/>
                    <a:gd name="T13" fmla="*/ 0 h 74"/>
                    <a:gd name="T14" fmla="*/ 2147483647 w 263"/>
                    <a:gd name="T15" fmla="*/ 2147483647 h 74"/>
                    <a:gd name="T16" fmla="*/ 2147483647 w 263"/>
                    <a:gd name="T17" fmla="*/ 2147483647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2" y="6"/>
                      </a:moveTo>
                      <a:lnTo>
                        <a:pt x="0" y="39"/>
                      </a:lnTo>
                      <a:lnTo>
                        <a:pt x="68" y="72"/>
                      </a:lnTo>
                      <a:lnTo>
                        <a:pt x="139" y="39"/>
                      </a:lnTo>
                      <a:lnTo>
                        <a:pt x="191" y="74"/>
                      </a:lnTo>
                      <a:lnTo>
                        <a:pt x="263" y="39"/>
                      </a:lnTo>
                      <a:lnTo>
                        <a:pt x="194" y="0"/>
                      </a:lnTo>
                      <a:lnTo>
                        <a:pt x="126" y="32"/>
                      </a:lnTo>
                      <a:lnTo>
                        <a:pt x="72" y="6"/>
                      </a:lnTo>
                    </a:path>
                  </a:pathLst>
                </a:custGeom>
                <a:noFill/>
                <a:ln w="31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 name="Freeform 287"/>
                <p:cNvSpPr>
                  <a:spLocks/>
                </p:cNvSpPr>
                <p:nvPr/>
              </p:nvSpPr>
              <p:spPr bwMode="auto">
                <a:xfrm>
                  <a:off x="5885219" y="3536654"/>
                  <a:ext cx="95328" cy="148861"/>
                </a:xfrm>
                <a:custGeom>
                  <a:avLst/>
                  <a:gdLst>
                    <a:gd name="T0" fmla="*/ 2147483647 w 72"/>
                    <a:gd name="T1" fmla="*/ 2147483647 h 117"/>
                    <a:gd name="T2" fmla="*/ 2147483647 w 72"/>
                    <a:gd name="T3" fmla="*/ 2147483647 h 117"/>
                    <a:gd name="T4" fmla="*/ 0 w 72"/>
                    <a:gd name="T5" fmla="*/ 0 h 117"/>
                    <a:gd name="T6" fmla="*/ 0 w 72"/>
                    <a:gd name="T7" fmla="*/ 2147483647 h 117"/>
                    <a:gd name="T8" fmla="*/ 2147483647 w 72"/>
                    <a:gd name="T9" fmla="*/ 214748364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72" y="117"/>
                      </a:moveTo>
                      <a:lnTo>
                        <a:pt x="72" y="33"/>
                      </a:lnTo>
                      <a:lnTo>
                        <a:pt x="0" y="0"/>
                      </a:lnTo>
                      <a:lnTo>
                        <a:pt x="0" y="83"/>
                      </a:lnTo>
                      <a:lnTo>
                        <a:pt x="72" y="117"/>
                      </a:lnTo>
                      <a:close/>
                    </a:path>
                  </a:pathLst>
                </a:custGeom>
                <a:solidFill>
                  <a:srgbClr val="000000"/>
                </a:solidFill>
                <a:ln w="0">
                  <a:solidFill>
                    <a:srgbClr val="000000"/>
                  </a:solidFill>
                  <a:round/>
                  <a:headEnd/>
                  <a:tailEnd/>
                </a:ln>
              </p:spPr>
              <p:txBody>
                <a:bodyPr/>
                <a:lstStyle/>
                <a:p>
                  <a:endParaRPr lang="en-US"/>
                </a:p>
              </p:txBody>
            </p:sp>
            <p:sp>
              <p:nvSpPr>
                <p:cNvPr id="23" name="Freeform 291"/>
                <p:cNvSpPr>
                  <a:spLocks/>
                </p:cNvSpPr>
                <p:nvPr/>
              </p:nvSpPr>
              <p:spPr bwMode="auto">
                <a:xfrm>
                  <a:off x="6063958" y="3543016"/>
                  <a:ext cx="96652" cy="148861"/>
                </a:xfrm>
                <a:custGeom>
                  <a:avLst/>
                  <a:gdLst>
                    <a:gd name="T0" fmla="*/ 2147483647 w 73"/>
                    <a:gd name="T1" fmla="*/ 2147483647 h 117"/>
                    <a:gd name="T2" fmla="*/ 2147483647 w 73"/>
                    <a:gd name="T3" fmla="*/ 2147483647 h 117"/>
                    <a:gd name="T4" fmla="*/ 0 w 73"/>
                    <a:gd name="T5" fmla="*/ 0 h 117"/>
                    <a:gd name="T6" fmla="*/ 0 w 73"/>
                    <a:gd name="T7" fmla="*/ 2147483647 h 117"/>
                    <a:gd name="T8" fmla="*/ 2147483647 w 73"/>
                    <a:gd name="T9" fmla="*/ 2147483647 h 117"/>
                    <a:gd name="T10" fmla="*/ 0 60000 65536"/>
                    <a:gd name="T11" fmla="*/ 0 60000 65536"/>
                    <a:gd name="T12" fmla="*/ 0 60000 65536"/>
                    <a:gd name="T13" fmla="*/ 0 60000 65536"/>
                    <a:gd name="T14" fmla="*/ 0 60000 65536"/>
                    <a:gd name="T15" fmla="*/ 0 w 73"/>
                    <a:gd name="T16" fmla="*/ 0 h 117"/>
                    <a:gd name="T17" fmla="*/ 73 w 73"/>
                    <a:gd name="T18" fmla="*/ 117 h 117"/>
                  </a:gdLst>
                  <a:ahLst/>
                  <a:cxnLst>
                    <a:cxn ang="T10">
                      <a:pos x="T0" y="T1"/>
                    </a:cxn>
                    <a:cxn ang="T11">
                      <a:pos x="T2" y="T3"/>
                    </a:cxn>
                    <a:cxn ang="T12">
                      <a:pos x="T4" y="T5"/>
                    </a:cxn>
                    <a:cxn ang="T13">
                      <a:pos x="T6" y="T7"/>
                    </a:cxn>
                    <a:cxn ang="T14">
                      <a:pos x="T8" y="T9"/>
                    </a:cxn>
                  </a:cxnLst>
                  <a:rect l="T15" t="T16" r="T17" b="T18"/>
                  <a:pathLst>
                    <a:path w="73" h="117">
                      <a:moveTo>
                        <a:pt x="73" y="117"/>
                      </a:moveTo>
                      <a:lnTo>
                        <a:pt x="73" y="36"/>
                      </a:lnTo>
                      <a:lnTo>
                        <a:pt x="0" y="0"/>
                      </a:lnTo>
                      <a:lnTo>
                        <a:pt x="0" y="84"/>
                      </a:lnTo>
                      <a:lnTo>
                        <a:pt x="73" y="117"/>
                      </a:lnTo>
                      <a:close/>
                    </a:path>
                  </a:pathLst>
                </a:custGeom>
                <a:solidFill>
                  <a:srgbClr val="000000"/>
                </a:solidFill>
                <a:ln w="0">
                  <a:solidFill>
                    <a:srgbClr val="000000"/>
                  </a:solidFill>
                  <a:round/>
                  <a:headEnd/>
                  <a:tailEnd/>
                </a:ln>
              </p:spPr>
              <p:txBody>
                <a:bodyPr/>
                <a:lstStyle/>
                <a:p>
                  <a:endParaRPr lang="en-US"/>
                </a:p>
              </p:txBody>
            </p:sp>
            <p:sp>
              <p:nvSpPr>
                <p:cNvPr id="24" name="Freeform 290"/>
                <p:cNvSpPr>
                  <a:spLocks/>
                </p:cNvSpPr>
                <p:nvPr/>
              </p:nvSpPr>
              <p:spPr bwMode="auto">
                <a:xfrm>
                  <a:off x="5885219" y="3481924"/>
                  <a:ext cx="348210" cy="94151"/>
                </a:xfrm>
                <a:custGeom>
                  <a:avLst/>
                  <a:gdLst>
                    <a:gd name="T0" fmla="*/ 2147483647 w 263"/>
                    <a:gd name="T1" fmla="*/ 2147483647 h 74"/>
                    <a:gd name="T2" fmla="*/ 0 w 263"/>
                    <a:gd name="T3" fmla="*/ 2147483647 h 74"/>
                    <a:gd name="T4" fmla="*/ 2147483647 w 263"/>
                    <a:gd name="T5" fmla="*/ 2147483647 h 74"/>
                    <a:gd name="T6" fmla="*/ 2147483647 w 263"/>
                    <a:gd name="T7" fmla="*/ 2147483647 h 74"/>
                    <a:gd name="T8" fmla="*/ 2147483647 w 263"/>
                    <a:gd name="T9" fmla="*/ 2147483647 h 74"/>
                    <a:gd name="T10" fmla="*/ 2147483647 w 263"/>
                    <a:gd name="T11" fmla="*/ 2147483647 h 74"/>
                    <a:gd name="T12" fmla="*/ 2147483647 w 263"/>
                    <a:gd name="T13" fmla="*/ 0 h 74"/>
                    <a:gd name="T14" fmla="*/ 2147483647 w 263"/>
                    <a:gd name="T15" fmla="*/ 2147483647 h 74"/>
                    <a:gd name="T16" fmla="*/ 2147483647 w 263"/>
                    <a:gd name="T17" fmla="*/ 2147483647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4" y="6"/>
                      </a:moveTo>
                      <a:lnTo>
                        <a:pt x="0" y="39"/>
                      </a:lnTo>
                      <a:lnTo>
                        <a:pt x="68" y="72"/>
                      </a:lnTo>
                      <a:lnTo>
                        <a:pt x="139" y="39"/>
                      </a:lnTo>
                      <a:lnTo>
                        <a:pt x="193" y="74"/>
                      </a:lnTo>
                      <a:lnTo>
                        <a:pt x="263" y="39"/>
                      </a:lnTo>
                      <a:lnTo>
                        <a:pt x="194" y="0"/>
                      </a:lnTo>
                      <a:lnTo>
                        <a:pt x="128" y="32"/>
                      </a:lnTo>
                      <a:lnTo>
                        <a:pt x="74" y="6"/>
                      </a:lnTo>
                    </a:path>
                  </a:pathLst>
                </a:custGeom>
                <a:noFill/>
                <a:ln w="31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5" name="Freeform 282"/>
                <p:cNvSpPr>
                  <a:spLocks/>
                </p:cNvSpPr>
                <p:nvPr/>
              </p:nvSpPr>
              <p:spPr bwMode="auto">
                <a:xfrm>
                  <a:off x="6159285" y="3535383"/>
                  <a:ext cx="95327" cy="148861"/>
                </a:xfrm>
                <a:custGeom>
                  <a:avLst/>
                  <a:gdLst>
                    <a:gd name="T0" fmla="*/ 0 w 72"/>
                    <a:gd name="T1" fmla="*/ 2147483647 h 117"/>
                    <a:gd name="T2" fmla="*/ 0 w 72"/>
                    <a:gd name="T3" fmla="*/ 2147483647 h 117"/>
                    <a:gd name="T4" fmla="*/ 2147483647 w 72"/>
                    <a:gd name="T5" fmla="*/ 0 h 117"/>
                    <a:gd name="T6" fmla="*/ 2147483647 w 72"/>
                    <a:gd name="T7" fmla="*/ 2147483647 h 117"/>
                    <a:gd name="T8" fmla="*/ 0 w 72"/>
                    <a:gd name="T9" fmla="*/ 214748364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0" y="117"/>
                      </a:moveTo>
                      <a:lnTo>
                        <a:pt x="0" y="33"/>
                      </a:lnTo>
                      <a:lnTo>
                        <a:pt x="72" y="0"/>
                      </a:lnTo>
                      <a:lnTo>
                        <a:pt x="72" y="83"/>
                      </a:lnTo>
                      <a:lnTo>
                        <a:pt x="0" y="117"/>
                      </a:lnTo>
                      <a:close/>
                    </a:path>
                  </a:pathLst>
                </a:custGeom>
                <a:solidFill>
                  <a:srgbClr val="707070"/>
                </a:solidFill>
                <a:ln w="0">
                  <a:solidFill>
                    <a:srgbClr val="707070"/>
                  </a:solidFill>
                  <a:round/>
                  <a:headEnd/>
                  <a:tailEnd/>
                </a:ln>
              </p:spPr>
              <p:txBody>
                <a:bodyPr/>
                <a:lstStyle/>
                <a:p>
                  <a:endParaRPr lang="en-US"/>
                </a:p>
              </p:txBody>
            </p:sp>
            <p:sp>
              <p:nvSpPr>
                <p:cNvPr id="26" name="Freeform 290"/>
                <p:cNvSpPr>
                  <a:spLocks/>
                </p:cNvSpPr>
                <p:nvPr/>
              </p:nvSpPr>
              <p:spPr bwMode="auto">
                <a:xfrm>
                  <a:off x="5897135" y="3483218"/>
                  <a:ext cx="348210" cy="94151"/>
                </a:xfrm>
                <a:custGeom>
                  <a:avLst/>
                  <a:gdLst>
                    <a:gd name="T0" fmla="*/ 2147483647 w 263"/>
                    <a:gd name="T1" fmla="*/ 2147483647 h 74"/>
                    <a:gd name="T2" fmla="*/ 0 w 263"/>
                    <a:gd name="T3" fmla="*/ 2147483647 h 74"/>
                    <a:gd name="T4" fmla="*/ 2147483647 w 263"/>
                    <a:gd name="T5" fmla="*/ 2147483647 h 74"/>
                    <a:gd name="T6" fmla="*/ 2147483647 w 263"/>
                    <a:gd name="T7" fmla="*/ 2147483647 h 74"/>
                    <a:gd name="T8" fmla="*/ 2147483647 w 263"/>
                    <a:gd name="T9" fmla="*/ 2147483647 h 74"/>
                    <a:gd name="T10" fmla="*/ 2147483647 w 263"/>
                    <a:gd name="T11" fmla="*/ 2147483647 h 74"/>
                    <a:gd name="T12" fmla="*/ 2147483647 w 263"/>
                    <a:gd name="T13" fmla="*/ 0 h 74"/>
                    <a:gd name="T14" fmla="*/ 2147483647 w 263"/>
                    <a:gd name="T15" fmla="*/ 2147483647 h 74"/>
                    <a:gd name="T16" fmla="*/ 2147483647 w 263"/>
                    <a:gd name="T17" fmla="*/ 2147483647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4" y="6"/>
                      </a:moveTo>
                      <a:lnTo>
                        <a:pt x="0" y="39"/>
                      </a:lnTo>
                      <a:lnTo>
                        <a:pt x="68" y="72"/>
                      </a:lnTo>
                      <a:lnTo>
                        <a:pt x="139" y="39"/>
                      </a:lnTo>
                      <a:lnTo>
                        <a:pt x="193" y="74"/>
                      </a:lnTo>
                      <a:lnTo>
                        <a:pt x="263" y="39"/>
                      </a:lnTo>
                      <a:lnTo>
                        <a:pt x="194" y="0"/>
                      </a:lnTo>
                      <a:lnTo>
                        <a:pt x="128" y="32"/>
                      </a:lnTo>
                      <a:lnTo>
                        <a:pt x="74" y="6"/>
                      </a:lnTo>
                    </a:path>
                  </a:pathLst>
                </a:custGeom>
                <a:noFill/>
                <a:ln w="31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7" name="Freeform 288"/>
                <p:cNvSpPr>
                  <a:spLocks/>
                </p:cNvSpPr>
                <p:nvPr/>
              </p:nvSpPr>
              <p:spPr bwMode="auto">
                <a:xfrm>
                  <a:off x="5981384" y="3547469"/>
                  <a:ext cx="94004" cy="148861"/>
                </a:xfrm>
                <a:custGeom>
                  <a:avLst/>
                  <a:gdLst>
                    <a:gd name="T0" fmla="*/ 0 w 71"/>
                    <a:gd name="T1" fmla="*/ 2147483647 h 117"/>
                    <a:gd name="T2" fmla="*/ 0 w 71"/>
                    <a:gd name="T3" fmla="*/ 2147483647 h 117"/>
                    <a:gd name="T4" fmla="*/ 2147483647 w 71"/>
                    <a:gd name="T5" fmla="*/ 0 h 117"/>
                    <a:gd name="T6" fmla="*/ 2147483647 w 71"/>
                    <a:gd name="T7" fmla="*/ 2147483647 h 117"/>
                    <a:gd name="T8" fmla="*/ 0 w 71"/>
                    <a:gd name="T9" fmla="*/ 2147483647 h 117"/>
                    <a:gd name="T10" fmla="*/ 0 60000 65536"/>
                    <a:gd name="T11" fmla="*/ 0 60000 65536"/>
                    <a:gd name="T12" fmla="*/ 0 60000 65536"/>
                    <a:gd name="T13" fmla="*/ 0 60000 65536"/>
                    <a:gd name="T14" fmla="*/ 0 60000 65536"/>
                    <a:gd name="T15" fmla="*/ 0 w 71"/>
                    <a:gd name="T16" fmla="*/ 0 h 117"/>
                    <a:gd name="T17" fmla="*/ 71 w 71"/>
                    <a:gd name="T18" fmla="*/ 117 h 117"/>
                  </a:gdLst>
                  <a:ahLst/>
                  <a:cxnLst>
                    <a:cxn ang="T10">
                      <a:pos x="T0" y="T1"/>
                    </a:cxn>
                    <a:cxn ang="T11">
                      <a:pos x="T2" y="T3"/>
                    </a:cxn>
                    <a:cxn ang="T12">
                      <a:pos x="T4" y="T5"/>
                    </a:cxn>
                    <a:cxn ang="T13">
                      <a:pos x="T6" y="T7"/>
                    </a:cxn>
                    <a:cxn ang="T14">
                      <a:pos x="T8" y="T9"/>
                    </a:cxn>
                  </a:cxnLst>
                  <a:rect l="T15" t="T16" r="T17" b="T18"/>
                  <a:pathLst>
                    <a:path w="71" h="117">
                      <a:moveTo>
                        <a:pt x="0" y="117"/>
                      </a:moveTo>
                      <a:lnTo>
                        <a:pt x="0" y="33"/>
                      </a:lnTo>
                      <a:lnTo>
                        <a:pt x="71" y="0"/>
                      </a:lnTo>
                      <a:lnTo>
                        <a:pt x="71" y="83"/>
                      </a:lnTo>
                      <a:lnTo>
                        <a:pt x="0" y="117"/>
                      </a:lnTo>
                      <a:close/>
                    </a:path>
                  </a:pathLst>
                </a:custGeom>
                <a:solidFill>
                  <a:srgbClr val="707070"/>
                </a:solidFill>
                <a:ln w="0">
                  <a:solidFill>
                    <a:srgbClr val="707070"/>
                  </a:solidFill>
                  <a:round/>
                  <a:headEnd/>
                  <a:tailEnd/>
                </a:ln>
              </p:spPr>
              <p:txBody>
                <a:bodyPr/>
                <a:lstStyle/>
                <a:p>
                  <a:endParaRPr lang="en-US"/>
                </a:p>
              </p:txBody>
            </p:sp>
          </p:grpSp>
          <p:sp>
            <p:nvSpPr>
              <p:cNvPr id="16" name="Freeform 289"/>
              <p:cNvSpPr>
                <a:spLocks/>
              </p:cNvSpPr>
              <p:nvPr/>
            </p:nvSpPr>
            <p:spPr bwMode="auto">
              <a:xfrm>
                <a:off x="2184508" y="3550629"/>
                <a:ext cx="348210" cy="94151"/>
              </a:xfrm>
              <a:custGeom>
                <a:avLst/>
                <a:gdLst>
                  <a:gd name="T0" fmla="*/ 2147483647 w 263"/>
                  <a:gd name="T1" fmla="*/ 2147483647 h 74"/>
                  <a:gd name="T2" fmla="*/ 0 w 263"/>
                  <a:gd name="T3" fmla="*/ 2147483647 h 74"/>
                  <a:gd name="T4" fmla="*/ 2147483647 w 263"/>
                  <a:gd name="T5" fmla="*/ 2147483647 h 74"/>
                  <a:gd name="T6" fmla="*/ 2147483647 w 263"/>
                  <a:gd name="T7" fmla="*/ 2147483647 h 74"/>
                  <a:gd name="T8" fmla="*/ 2147483647 w 263"/>
                  <a:gd name="T9" fmla="*/ 2147483647 h 74"/>
                  <a:gd name="T10" fmla="*/ 2147483647 w 263"/>
                  <a:gd name="T11" fmla="*/ 2147483647 h 74"/>
                  <a:gd name="T12" fmla="*/ 2147483647 w 263"/>
                  <a:gd name="T13" fmla="*/ 0 h 74"/>
                  <a:gd name="T14" fmla="*/ 2147483647 w 263"/>
                  <a:gd name="T15" fmla="*/ 2147483647 h 74"/>
                  <a:gd name="T16" fmla="*/ 2147483647 w 263"/>
                  <a:gd name="T17" fmla="*/ 2147483647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4" y="6"/>
                    </a:moveTo>
                    <a:lnTo>
                      <a:pt x="0" y="39"/>
                    </a:lnTo>
                    <a:lnTo>
                      <a:pt x="68" y="72"/>
                    </a:lnTo>
                    <a:lnTo>
                      <a:pt x="139" y="39"/>
                    </a:lnTo>
                    <a:lnTo>
                      <a:pt x="193" y="74"/>
                    </a:lnTo>
                    <a:lnTo>
                      <a:pt x="263" y="39"/>
                    </a:lnTo>
                    <a:lnTo>
                      <a:pt x="194" y="0"/>
                    </a:lnTo>
                    <a:lnTo>
                      <a:pt x="128" y="32"/>
                    </a:lnTo>
                    <a:lnTo>
                      <a:pt x="74" y="6"/>
                    </a:lnTo>
                    <a:close/>
                  </a:path>
                </a:pathLst>
              </a:custGeom>
              <a:solidFill>
                <a:srgbClr val="ABABAB"/>
              </a:solidFill>
              <a:ln w="0">
                <a:solidFill>
                  <a:srgbClr val="ABABAB"/>
                </a:solidFill>
                <a:round/>
                <a:headEnd/>
                <a:tailEnd/>
              </a:ln>
            </p:spPr>
            <p:txBody>
              <a:bodyPr/>
              <a:lstStyle/>
              <a:p>
                <a:endParaRPr lang="en-US"/>
              </a:p>
            </p:txBody>
          </p:sp>
          <p:sp>
            <p:nvSpPr>
              <p:cNvPr id="17" name="Freeform 289"/>
              <p:cNvSpPr>
                <a:spLocks/>
              </p:cNvSpPr>
              <p:nvPr/>
            </p:nvSpPr>
            <p:spPr bwMode="auto">
              <a:xfrm>
                <a:off x="2359276" y="3562100"/>
                <a:ext cx="348210" cy="94151"/>
              </a:xfrm>
              <a:custGeom>
                <a:avLst/>
                <a:gdLst>
                  <a:gd name="T0" fmla="*/ 2147483647 w 263"/>
                  <a:gd name="T1" fmla="*/ 2147483647 h 74"/>
                  <a:gd name="T2" fmla="*/ 0 w 263"/>
                  <a:gd name="T3" fmla="*/ 2147483647 h 74"/>
                  <a:gd name="T4" fmla="*/ 2147483647 w 263"/>
                  <a:gd name="T5" fmla="*/ 2147483647 h 74"/>
                  <a:gd name="T6" fmla="*/ 2147483647 w 263"/>
                  <a:gd name="T7" fmla="*/ 2147483647 h 74"/>
                  <a:gd name="T8" fmla="*/ 2147483647 w 263"/>
                  <a:gd name="T9" fmla="*/ 2147483647 h 74"/>
                  <a:gd name="T10" fmla="*/ 2147483647 w 263"/>
                  <a:gd name="T11" fmla="*/ 2147483647 h 74"/>
                  <a:gd name="T12" fmla="*/ 2147483647 w 263"/>
                  <a:gd name="T13" fmla="*/ 0 h 74"/>
                  <a:gd name="T14" fmla="*/ 2147483647 w 263"/>
                  <a:gd name="T15" fmla="*/ 2147483647 h 74"/>
                  <a:gd name="T16" fmla="*/ 2147483647 w 263"/>
                  <a:gd name="T17" fmla="*/ 2147483647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4" y="6"/>
                    </a:moveTo>
                    <a:lnTo>
                      <a:pt x="0" y="39"/>
                    </a:lnTo>
                    <a:lnTo>
                      <a:pt x="68" y="72"/>
                    </a:lnTo>
                    <a:lnTo>
                      <a:pt x="139" y="39"/>
                    </a:lnTo>
                    <a:lnTo>
                      <a:pt x="193" y="74"/>
                    </a:lnTo>
                    <a:lnTo>
                      <a:pt x="263" y="39"/>
                    </a:lnTo>
                    <a:lnTo>
                      <a:pt x="194" y="0"/>
                    </a:lnTo>
                    <a:lnTo>
                      <a:pt x="128" y="32"/>
                    </a:lnTo>
                    <a:lnTo>
                      <a:pt x="74" y="6"/>
                    </a:lnTo>
                    <a:close/>
                  </a:path>
                </a:pathLst>
              </a:custGeom>
              <a:solidFill>
                <a:srgbClr val="ABABAB"/>
              </a:solidFill>
              <a:ln w="0">
                <a:solidFill>
                  <a:srgbClr val="ABABAB"/>
                </a:solidFill>
                <a:round/>
                <a:headEnd/>
                <a:tailEnd/>
              </a:ln>
            </p:spPr>
            <p:txBody>
              <a:bodyPr/>
              <a:lstStyle/>
              <a:p>
                <a:endParaRPr lang="en-US"/>
              </a:p>
            </p:txBody>
          </p:sp>
        </p:grpSp>
        <p:sp>
          <p:nvSpPr>
            <p:cNvPr id="12" name="Freeform 174"/>
            <p:cNvSpPr>
              <a:spLocks/>
            </p:cNvSpPr>
            <p:nvPr/>
          </p:nvSpPr>
          <p:spPr bwMode="auto">
            <a:xfrm>
              <a:off x="6710710" y="4694399"/>
              <a:ext cx="84057" cy="106531"/>
            </a:xfrm>
            <a:custGeom>
              <a:avLst/>
              <a:gdLst>
                <a:gd name="T0" fmla="*/ 2147483647 w 69"/>
                <a:gd name="T1" fmla="*/ 0 h 91"/>
                <a:gd name="T2" fmla="*/ 0 w 69"/>
                <a:gd name="T3" fmla="*/ 2147483647 h 91"/>
                <a:gd name="T4" fmla="*/ 0 w 69"/>
                <a:gd name="T5" fmla="*/ 2147483647 h 91"/>
                <a:gd name="T6" fmla="*/ 2147483647 w 69"/>
                <a:gd name="T7" fmla="*/ 2147483647 h 91"/>
                <a:gd name="T8" fmla="*/ 2147483647 w 69"/>
                <a:gd name="T9" fmla="*/ 0 h 91"/>
                <a:gd name="T10" fmla="*/ 0 60000 65536"/>
                <a:gd name="T11" fmla="*/ 0 60000 65536"/>
                <a:gd name="T12" fmla="*/ 0 60000 65536"/>
                <a:gd name="T13" fmla="*/ 0 60000 65536"/>
                <a:gd name="T14" fmla="*/ 0 60000 65536"/>
                <a:gd name="T15" fmla="*/ 0 w 69"/>
                <a:gd name="T16" fmla="*/ 0 h 91"/>
                <a:gd name="T17" fmla="*/ 69 w 69"/>
                <a:gd name="T18" fmla="*/ 91 h 91"/>
              </a:gdLst>
              <a:ahLst/>
              <a:cxnLst>
                <a:cxn ang="T10">
                  <a:pos x="T0" y="T1"/>
                </a:cxn>
                <a:cxn ang="T11">
                  <a:pos x="T2" y="T3"/>
                </a:cxn>
                <a:cxn ang="T12">
                  <a:pos x="T4" y="T5"/>
                </a:cxn>
                <a:cxn ang="T13">
                  <a:pos x="T6" y="T7"/>
                </a:cxn>
                <a:cxn ang="T14">
                  <a:pos x="T8" y="T9"/>
                </a:cxn>
              </a:cxnLst>
              <a:rect l="T15" t="T16" r="T17" b="T18"/>
              <a:pathLst>
                <a:path w="69" h="91">
                  <a:moveTo>
                    <a:pt x="69" y="0"/>
                  </a:moveTo>
                  <a:lnTo>
                    <a:pt x="0" y="39"/>
                  </a:lnTo>
                  <a:lnTo>
                    <a:pt x="0" y="91"/>
                  </a:lnTo>
                  <a:lnTo>
                    <a:pt x="69" y="52"/>
                  </a:lnTo>
                  <a:lnTo>
                    <a:pt x="69" y="0"/>
                  </a:lnTo>
                </a:path>
              </a:pathLst>
            </a:custGeom>
            <a:noFill/>
            <a:ln w="635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 name="Freeform 173"/>
            <p:cNvSpPr>
              <a:spLocks/>
            </p:cNvSpPr>
            <p:nvPr/>
          </p:nvSpPr>
          <p:spPr bwMode="auto">
            <a:xfrm>
              <a:off x="6712445" y="4699438"/>
              <a:ext cx="84057" cy="106531"/>
            </a:xfrm>
            <a:custGeom>
              <a:avLst/>
              <a:gdLst>
                <a:gd name="T0" fmla="*/ 2147483647 w 69"/>
                <a:gd name="T1" fmla="*/ 0 h 91"/>
                <a:gd name="T2" fmla="*/ 0 w 69"/>
                <a:gd name="T3" fmla="*/ 2147483647 h 91"/>
                <a:gd name="T4" fmla="*/ 0 w 69"/>
                <a:gd name="T5" fmla="*/ 2147483647 h 91"/>
                <a:gd name="T6" fmla="*/ 2147483647 w 69"/>
                <a:gd name="T7" fmla="*/ 2147483647 h 91"/>
                <a:gd name="T8" fmla="*/ 2147483647 w 69"/>
                <a:gd name="T9" fmla="*/ 0 h 91"/>
                <a:gd name="T10" fmla="*/ 0 60000 65536"/>
                <a:gd name="T11" fmla="*/ 0 60000 65536"/>
                <a:gd name="T12" fmla="*/ 0 60000 65536"/>
                <a:gd name="T13" fmla="*/ 0 60000 65536"/>
                <a:gd name="T14" fmla="*/ 0 60000 65536"/>
                <a:gd name="T15" fmla="*/ 0 w 69"/>
                <a:gd name="T16" fmla="*/ 0 h 91"/>
                <a:gd name="T17" fmla="*/ 69 w 69"/>
                <a:gd name="T18" fmla="*/ 91 h 91"/>
              </a:gdLst>
              <a:ahLst/>
              <a:cxnLst>
                <a:cxn ang="T10">
                  <a:pos x="T0" y="T1"/>
                </a:cxn>
                <a:cxn ang="T11">
                  <a:pos x="T2" y="T3"/>
                </a:cxn>
                <a:cxn ang="T12">
                  <a:pos x="T4" y="T5"/>
                </a:cxn>
                <a:cxn ang="T13">
                  <a:pos x="T6" y="T7"/>
                </a:cxn>
                <a:cxn ang="T14">
                  <a:pos x="T8" y="T9"/>
                </a:cxn>
              </a:cxnLst>
              <a:rect l="T15" t="T16" r="T17" b="T18"/>
              <a:pathLst>
                <a:path w="69" h="91">
                  <a:moveTo>
                    <a:pt x="69" y="0"/>
                  </a:moveTo>
                  <a:lnTo>
                    <a:pt x="0" y="39"/>
                  </a:lnTo>
                  <a:lnTo>
                    <a:pt x="0" y="91"/>
                  </a:lnTo>
                  <a:lnTo>
                    <a:pt x="69" y="52"/>
                  </a:lnTo>
                  <a:lnTo>
                    <a:pt x="69" y="0"/>
                  </a:lnTo>
                  <a:close/>
                </a:path>
              </a:pathLst>
            </a:custGeom>
            <a:solidFill>
              <a:srgbClr val="FFFF00"/>
            </a:solidFill>
            <a:ln w="0">
              <a:solidFill>
                <a:srgbClr val="FFFF00"/>
              </a:solidFill>
              <a:round/>
              <a:headEnd/>
              <a:tailEnd/>
            </a:ln>
          </p:spPr>
          <p:txBody>
            <a:bodyPr/>
            <a:lstStyle/>
            <a:p>
              <a:endParaRPr lang="en-US"/>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smtClean="0"/>
              <a:t>Beyond 12 </a:t>
            </a:r>
            <a:r>
              <a:rPr lang="en-US" dirty="0" err="1" smtClean="0"/>
              <a:t>GeV</a:t>
            </a:r>
            <a:r>
              <a:rPr lang="en-US" dirty="0" smtClean="0"/>
              <a:t> Upgrade</a:t>
            </a:r>
            <a:endParaRPr lang="en-US" dirty="0"/>
          </a:p>
        </p:txBody>
      </p:sp>
      <p:sp>
        <p:nvSpPr>
          <p:cNvPr id="4" name="TextBox 3"/>
          <p:cNvSpPr txBox="1"/>
          <p:nvPr/>
        </p:nvSpPr>
        <p:spPr>
          <a:xfrm>
            <a:off x="457200" y="914400"/>
            <a:ext cx="5220019" cy="5262979"/>
          </a:xfrm>
          <a:prstGeom prst="rect">
            <a:avLst/>
          </a:prstGeom>
          <a:noFill/>
        </p:spPr>
        <p:txBody>
          <a:bodyPr wrap="none" rtlCol="0">
            <a:spAutoFit/>
          </a:bodyPr>
          <a:lstStyle/>
          <a:p>
            <a:pPr>
              <a:buClr>
                <a:srgbClr val="C00000"/>
              </a:buClr>
            </a:pPr>
            <a:endParaRPr lang="en-US" sz="2000" b="1" dirty="0" smtClean="0">
              <a:solidFill>
                <a:srgbClr val="002060"/>
              </a:solidFill>
              <a:latin typeface="Arial" pitchFamily="34" charset="0"/>
              <a:cs typeface="Arial" pitchFamily="34" charset="0"/>
            </a:endParaRPr>
          </a:p>
          <a:p>
            <a:pPr>
              <a:buClr>
                <a:srgbClr val="C00000"/>
              </a:buClr>
            </a:pPr>
            <a:endParaRPr lang="en-US" sz="2000" b="1" dirty="0" smtClean="0">
              <a:solidFill>
                <a:srgbClr val="002060"/>
              </a:solidFill>
              <a:latin typeface="Arial" pitchFamily="34" charset="0"/>
              <a:cs typeface="Arial" pitchFamily="34" charset="0"/>
            </a:endParaRPr>
          </a:p>
          <a:p>
            <a:pPr marL="227013" indent="-227013">
              <a:buClr>
                <a:srgbClr val="C00000"/>
              </a:buClr>
              <a:buFont typeface="Arial" pitchFamily="34" charset="0"/>
              <a:buChar char="•"/>
            </a:pPr>
            <a:r>
              <a:rPr lang="en-US" sz="2000" b="1" dirty="0" smtClean="0">
                <a:solidFill>
                  <a:srgbClr val="002060"/>
                </a:solidFill>
                <a:latin typeface="Arial" pitchFamily="34" charset="0"/>
                <a:cs typeface="Arial" pitchFamily="34" charset="0"/>
              </a:rPr>
              <a:t> Super </a:t>
            </a:r>
            <a:r>
              <a:rPr lang="en-US" sz="2000" b="1" dirty="0" err="1" smtClean="0">
                <a:solidFill>
                  <a:srgbClr val="002060"/>
                </a:solidFill>
                <a:latin typeface="Arial" pitchFamily="34" charset="0"/>
                <a:cs typeface="Arial" pitchFamily="34" charset="0"/>
              </a:rPr>
              <a:t>BigBite</a:t>
            </a:r>
            <a:r>
              <a:rPr lang="en-US" sz="2000" b="1" dirty="0" smtClean="0">
                <a:solidFill>
                  <a:srgbClr val="002060"/>
                </a:solidFill>
                <a:latin typeface="Arial" pitchFamily="34" charset="0"/>
                <a:cs typeface="Arial" pitchFamily="34" charset="0"/>
              </a:rPr>
              <a:t> Spectrometer</a:t>
            </a:r>
          </a:p>
          <a:p>
            <a:pPr>
              <a:buClr>
                <a:srgbClr val="C00000"/>
              </a:buClr>
              <a:tabLst>
                <a:tab pos="569913" algn="l"/>
              </a:tabLst>
            </a:pPr>
            <a:r>
              <a:rPr lang="en-US" sz="2000" b="1" dirty="0" smtClean="0">
                <a:solidFill>
                  <a:srgbClr val="002060"/>
                </a:solidFill>
                <a:latin typeface="Arial" pitchFamily="34" charset="0"/>
                <a:cs typeface="Arial" pitchFamily="34" charset="0"/>
              </a:rPr>
              <a:t>	(Approved for FY13-15 construction)</a:t>
            </a:r>
          </a:p>
          <a:p>
            <a:pPr>
              <a:buClr>
                <a:srgbClr val="C00000"/>
              </a:buClr>
              <a:buFont typeface="Arial" pitchFamily="34" charset="0"/>
              <a:buChar char="•"/>
            </a:pPr>
            <a:endParaRPr lang="en-US" sz="2000" b="1" dirty="0" smtClean="0">
              <a:solidFill>
                <a:srgbClr val="002060"/>
              </a:solidFill>
              <a:latin typeface="Arial" pitchFamily="34" charset="0"/>
              <a:cs typeface="Arial" pitchFamily="34" charset="0"/>
            </a:endParaRPr>
          </a:p>
          <a:p>
            <a:pPr>
              <a:buClr>
                <a:srgbClr val="C00000"/>
              </a:buClr>
              <a:buFont typeface="Arial" pitchFamily="34" charset="0"/>
              <a:buChar char="•"/>
            </a:pPr>
            <a:endParaRPr lang="en-US" sz="2000" b="1" dirty="0" smtClean="0">
              <a:solidFill>
                <a:srgbClr val="002060"/>
              </a:solidFill>
              <a:latin typeface="Arial" pitchFamily="34" charset="0"/>
              <a:cs typeface="Arial" pitchFamily="34" charset="0"/>
            </a:endParaRPr>
          </a:p>
          <a:p>
            <a:pPr>
              <a:buClr>
                <a:srgbClr val="C00000"/>
              </a:buClr>
              <a:buFont typeface="Arial" pitchFamily="34" charset="0"/>
              <a:buChar char="•"/>
            </a:pPr>
            <a:endParaRPr lang="en-US" sz="2000" b="1" dirty="0" smtClean="0">
              <a:solidFill>
                <a:srgbClr val="002060"/>
              </a:solidFill>
              <a:latin typeface="Arial" pitchFamily="34" charset="0"/>
              <a:cs typeface="Arial" pitchFamily="34" charset="0"/>
            </a:endParaRPr>
          </a:p>
          <a:p>
            <a:pPr marL="227013" indent="-227013">
              <a:buClr>
                <a:srgbClr val="C00000"/>
              </a:buClr>
              <a:buFont typeface="Arial" pitchFamily="34" charset="0"/>
              <a:buChar char="•"/>
            </a:pPr>
            <a:r>
              <a:rPr lang="en-US" sz="2000" b="1" dirty="0" smtClean="0">
                <a:solidFill>
                  <a:srgbClr val="002060"/>
                </a:solidFill>
                <a:latin typeface="Arial" pitchFamily="34" charset="0"/>
                <a:cs typeface="Arial" pitchFamily="34" charset="0"/>
              </a:rPr>
              <a:t> MOLLER experiment </a:t>
            </a:r>
          </a:p>
          <a:p>
            <a:pPr>
              <a:buClr>
                <a:srgbClr val="C00000"/>
              </a:buClr>
              <a:tabLst>
                <a:tab pos="569913" algn="l"/>
              </a:tabLst>
            </a:pPr>
            <a:r>
              <a:rPr lang="en-US" sz="2000" b="1" dirty="0" smtClean="0">
                <a:solidFill>
                  <a:srgbClr val="002060"/>
                </a:solidFill>
                <a:latin typeface="Arial" pitchFamily="34" charset="0"/>
                <a:cs typeface="Arial" pitchFamily="34" charset="0"/>
              </a:rPr>
              <a:t>	(MIE – FY14-18?)</a:t>
            </a:r>
          </a:p>
          <a:p>
            <a:pPr>
              <a:buClr>
                <a:srgbClr val="C00000"/>
              </a:buClr>
              <a:buFont typeface="Arial" pitchFamily="34" charset="0"/>
              <a:buChar char="•"/>
            </a:pPr>
            <a:endParaRPr lang="en-US" sz="2000" b="1" dirty="0" smtClean="0">
              <a:solidFill>
                <a:srgbClr val="002060"/>
              </a:solidFill>
              <a:latin typeface="Arial" pitchFamily="34" charset="0"/>
              <a:cs typeface="Arial" pitchFamily="34" charset="0"/>
            </a:endParaRPr>
          </a:p>
          <a:p>
            <a:pPr>
              <a:buClr>
                <a:srgbClr val="C00000"/>
              </a:buClr>
              <a:buFont typeface="Arial" pitchFamily="34" charset="0"/>
              <a:buChar char="•"/>
            </a:pPr>
            <a:endParaRPr lang="en-US" sz="2000" b="1" dirty="0" smtClean="0">
              <a:solidFill>
                <a:srgbClr val="002060"/>
              </a:solidFill>
              <a:latin typeface="Arial" pitchFamily="34" charset="0"/>
              <a:cs typeface="Arial" pitchFamily="34" charset="0"/>
            </a:endParaRPr>
          </a:p>
          <a:p>
            <a:pPr>
              <a:buClr>
                <a:srgbClr val="C00000"/>
              </a:buClr>
              <a:buFont typeface="Arial" pitchFamily="34" charset="0"/>
              <a:buChar char="•"/>
            </a:pPr>
            <a:endParaRPr lang="en-US" sz="2000" b="1" dirty="0" smtClean="0">
              <a:solidFill>
                <a:srgbClr val="002060"/>
              </a:solidFill>
              <a:latin typeface="Arial" pitchFamily="34" charset="0"/>
              <a:cs typeface="Arial" pitchFamily="34" charset="0"/>
            </a:endParaRPr>
          </a:p>
          <a:p>
            <a:pPr marL="227013" indent="-227013">
              <a:buClr>
                <a:srgbClr val="C00000"/>
              </a:buClr>
              <a:buFont typeface="Arial" pitchFamily="34" charset="0"/>
              <a:buChar char="•"/>
            </a:pPr>
            <a:r>
              <a:rPr lang="en-US" sz="2000" b="1" dirty="0" smtClean="0">
                <a:solidFill>
                  <a:srgbClr val="002060"/>
                </a:solidFill>
                <a:latin typeface="Arial" pitchFamily="34" charset="0"/>
                <a:cs typeface="Arial" pitchFamily="34" charset="0"/>
              </a:rPr>
              <a:t> </a:t>
            </a:r>
            <a:r>
              <a:rPr lang="en-US" sz="2000" b="1" dirty="0" err="1" smtClean="0">
                <a:solidFill>
                  <a:srgbClr val="002060"/>
                </a:solidFill>
                <a:latin typeface="Arial" pitchFamily="34" charset="0"/>
                <a:cs typeface="Arial" pitchFamily="34" charset="0"/>
              </a:rPr>
              <a:t>SoLID</a:t>
            </a:r>
            <a:r>
              <a:rPr lang="en-US" sz="2000" b="1" dirty="0" smtClean="0">
                <a:solidFill>
                  <a:srgbClr val="002060"/>
                </a:solidFill>
                <a:latin typeface="Arial" pitchFamily="34" charset="0"/>
                <a:cs typeface="Arial" pitchFamily="34" charset="0"/>
              </a:rPr>
              <a:t> </a:t>
            </a:r>
          </a:p>
          <a:p>
            <a:pPr>
              <a:buClr>
                <a:srgbClr val="C00000"/>
              </a:buClr>
              <a:tabLst>
                <a:tab pos="569913" algn="l"/>
              </a:tabLst>
            </a:pPr>
            <a:r>
              <a:rPr lang="en-US" sz="2000" b="1" dirty="0" smtClean="0">
                <a:solidFill>
                  <a:srgbClr val="002060"/>
                </a:solidFill>
                <a:latin typeface="Arial" pitchFamily="34" charset="0"/>
                <a:cs typeface="Arial" pitchFamily="34" charset="0"/>
              </a:rPr>
              <a:t>      	</a:t>
            </a:r>
            <a:r>
              <a:rPr lang="en-US" sz="1600" dirty="0" smtClean="0">
                <a:solidFill>
                  <a:srgbClr val="002060"/>
                </a:solidFill>
                <a:latin typeface="Arial" pitchFamily="34" charset="0"/>
                <a:cs typeface="Arial" pitchFamily="34" charset="0"/>
              </a:rPr>
              <a:t>Chinese collaboration</a:t>
            </a:r>
          </a:p>
          <a:p>
            <a:pPr>
              <a:buClr>
                <a:srgbClr val="C00000"/>
              </a:buClr>
              <a:tabLst>
                <a:tab pos="569913" algn="l"/>
              </a:tabLst>
            </a:pPr>
            <a:r>
              <a:rPr lang="en-US" sz="1600" dirty="0" smtClean="0">
                <a:solidFill>
                  <a:srgbClr val="002060"/>
                </a:solidFill>
                <a:latin typeface="Arial" pitchFamily="34" charset="0"/>
                <a:cs typeface="Arial" pitchFamily="34" charset="0"/>
              </a:rPr>
              <a:t>       	CLEO Solenoid?</a:t>
            </a:r>
          </a:p>
          <a:p>
            <a:pPr>
              <a:buClr>
                <a:srgbClr val="C00000"/>
              </a:buClr>
              <a:buFont typeface="Arial" pitchFamily="34" charset="0"/>
              <a:buChar char="•"/>
            </a:pPr>
            <a:endParaRPr lang="en-US" sz="2000" b="1" dirty="0" smtClean="0">
              <a:solidFill>
                <a:srgbClr val="002060"/>
              </a:solidFill>
              <a:latin typeface="Arial" pitchFamily="34" charset="0"/>
              <a:cs typeface="Arial" pitchFamily="34" charset="0"/>
            </a:endParaRPr>
          </a:p>
          <a:p>
            <a:pPr>
              <a:buClr>
                <a:srgbClr val="C00000"/>
              </a:buClr>
              <a:buFont typeface="Arial" pitchFamily="34" charset="0"/>
              <a:buChar char="•"/>
            </a:pPr>
            <a:endParaRPr lang="en-US" sz="2000" b="1" dirty="0" smtClean="0">
              <a:solidFill>
                <a:srgbClr val="002060"/>
              </a:solidFill>
              <a:latin typeface="Arial" pitchFamily="34" charset="0"/>
              <a:cs typeface="Arial" pitchFamily="34" charset="0"/>
            </a:endParaRPr>
          </a:p>
        </p:txBody>
      </p:sp>
      <p:pic>
        <p:nvPicPr>
          <p:cNvPr id="329" name="Picture 2"/>
          <p:cNvPicPr>
            <a:picLocks noChangeAspect="1" noChangeArrowheads="1"/>
          </p:cNvPicPr>
          <p:nvPr/>
        </p:nvPicPr>
        <p:blipFill>
          <a:blip r:embed="rId2" cstate="print"/>
          <a:srcRect/>
          <a:stretch>
            <a:fillRect/>
          </a:stretch>
        </p:blipFill>
        <p:spPr bwMode="auto">
          <a:xfrm>
            <a:off x="4953000" y="3057525"/>
            <a:ext cx="3048000" cy="129291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330" name="Picture 1"/>
          <p:cNvPicPr>
            <a:picLocks noChangeAspect="1" noChangeArrowheads="1"/>
          </p:cNvPicPr>
          <p:nvPr/>
        </p:nvPicPr>
        <p:blipFill>
          <a:blip r:embed="rId3" cstate="print"/>
          <a:srcRect/>
          <a:stretch>
            <a:fillRect/>
          </a:stretch>
        </p:blipFill>
        <p:spPr bwMode="auto">
          <a:xfrm>
            <a:off x="3505200" y="4648200"/>
            <a:ext cx="2536201" cy="1708994"/>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331" name="Picture 3"/>
          <p:cNvPicPr>
            <a:picLocks noChangeAspect="1" noChangeArrowheads="1"/>
          </p:cNvPicPr>
          <p:nvPr/>
        </p:nvPicPr>
        <p:blipFill>
          <a:blip r:embed="rId4" cstate="print"/>
          <a:srcRect l="5313" t="17673" r="10429" b="24149"/>
          <a:stretch>
            <a:fillRect/>
          </a:stretch>
        </p:blipFill>
        <p:spPr bwMode="auto">
          <a:xfrm>
            <a:off x="5535655" y="914400"/>
            <a:ext cx="2922545" cy="1905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6177" name="Rectangle 4"/>
          <p:cNvSpPr>
            <a:spLocks noChangeArrowheads="1"/>
          </p:cNvSpPr>
          <p:nvPr/>
        </p:nvSpPr>
        <p:spPr bwMode="auto">
          <a:xfrm>
            <a:off x="228600" y="1066800"/>
            <a:ext cx="8763000" cy="1828800"/>
          </a:xfrm>
          <a:prstGeom prst="rect">
            <a:avLst/>
          </a:prstGeom>
          <a:solidFill>
            <a:srgbClr val="CCFFCC"/>
          </a:solidFill>
          <a:ln w="9525" algn="ctr">
            <a:noFill/>
            <a:round/>
            <a:headEnd/>
            <a:tailEnd/>
          </a:ln>
        </p:spPr>
        <p:txBody>
          <a:bodyPr/>
          <a:lstStyle/>
          <a:p>
            <a:pPr algn="ctr" eaLnBrk="0" hangingPunct="0"/>
            <a:endParaRPr lang="en-US"/>
          </a:p>
        </p:txBody>
      </p:sp>
      <p:sp>
        <p:nvSpPr>
          <p:cNvPr id="58371" name="Rectangle 3"/>
          <p:cNvSpPr>
            <a:spLocks noChangeArrowheads="1"/>
          </p:cNvSpPr>
          <p:nvPr/>
        </p:nvSpPr>
        <p:spPr bwMode="auto">
          <a:xfrm>
            <a:off x="228600" y="2895600"/>
            <a:ext cx="8763000" cy="2362200"/>
          </a:xfrm>
          <a:prstGeom prst="rect">
            <a:avLst/>
          </a:prstGeom>
          <a:solidFill>
            <a:srgbClr val="CCECFF"/>
          </a:solidFill>
          <a:ln w="9525" algn="ctr">
            <a:noFill/>
            <a:round/>
            <a:headEnd/>
            <a:tailEnd/>
          </a:ln>
        </p:spPr>
        <p:txBody>
          <a:bodyPr/>
          <a:lstStyle/>
          <a:p>
            <a:pPr algn="ctr" eaLnBrk="0" hangingPunct="0"/>
            <a:endParaRPr lang="en-US"/>
          </a:p>
        </p:txBody>
      </p:sp>
      <p:sp>
        <p:nvSpPr>
          <p:cNvPr id="1586179" name="Rectangle 2"/>
          <p:cNvSpPr>
            <a:spLocks noGrp="1" noChangeArrowheads="1"/>
          </p:cNvSpPr>
          <p:nvPr>
            <p:ph type="title"/>
          </p:nvPr>
        </p:nvSpPr>
        <p:spPr>
          <a:xfrm>
            <a:off x="0" y="0"/>
            <a:ext cx="9144000" cy="704850"/>
          </a:xfrm>
        </p:spPr>
        <p:txBody>
          <a:bodyPr>
            <a:normAutofit/>
          </a:bodyPr>
          <a:lstStyle/>
          <a:p>
            <a:r>
              <a:rPr lang="en-US" b="1" dirty="0" smtClean="0"/>
              <a:t>12 </a:t>
            </a:r>
            <a:r>
              <a:rPr lang="en-US" b="1" dirty="0" err="1" smtClean="0"/>
              <a:t>GeV</a:t>
            </a:r>
            <a:r>
              <a:rPr lang="en-US" b="1" dirty="0" smtClean="0"/>
              <a:t> Science Program</a:t>
            </a:r>
          </a:p>
        </p:txBody>
      </p:sp>
      <p:sp>
        <p:nvSpPr>
          <p:cNvPr id="2" name="Rectangle 3"/>
          <p:cNvSpPr>
            <a:spLocks noGrp="1" noChangeArrowheads="1"/>
          </p:cNvSpPr>
          <p:nvPr>
            <p:ph idx="1"/>
          </p:nvPr>
        </p:nvSpPr>
        <p:spPr>
          <a:xfrm>
            <a:off x="266700" y="1295400"/>
            <a:ext cx="8801100" cy="4419600"/>
          </a:xfrm>
        </p:spPr>
        <p:txBody>
          <a:bodyPr>
            <a:noAutofit/>
          </a:bodyPr>
          <a:lstStyle/>
          <a:p>
            <a:pPr>
              <a:spcBef>
                <a:spcPct val="0"/>
              </a:spcBef>
              <a:spcAft>
                <a:spcPts val="500"/>
              </a:spcAft>
            </a:pPr>
            <a:r>
              <a:rPr lang="en-US" sz="1700" dirty="0" smtClean="0"/>
              <a:t>The physical origins of quark confinement (</a:t>
            </a:r>
            <a:r>
              <a:rPr lang="en-US" sz="1700" dirty="0" err="1" smtClean="0"/>
              <a:t>GlueX</a:t>
            </a:r>
            <a:r>
              <a:rPr lang="en-US" sz="1700" dirty="0" smtClean="0"/>
              <a:t>, meson and baryon spectroscopy)</a:t>
            </a:r>
          </a:p>
          <a:p>
            <a:pPr>
              <a:spcBef>
                <a:spcPts val="600"/>
              </a:spcBef>
              <a:spcAft>
                <a:spcPts val="500"/>
              </a:spcAft>
            </a:pPr>
            <a:r>
              <a:rPr lang="en-US" sz="1700" dirty="0" smtClean="0"/>
              <a:t>The spin and flavor structure of the proton and neutron (PDF’s, GPD’s, TMD’s…)</a:t>
            </a:r>
          </a:p>
          <a:p>
            <a:pPr>
              <a:spcBef>
                <a:spcPts val="600"/>
              </a:spcBef>
              <a:spcAft>
                <a:spcPts val="500"/>
              </a:spcAft>
            </a:pPr>
            <a:r>
              <a:rPr lang="en-US" sz="1700" dirty="0" smtClean="0"/>
              <a:t>The quark structure of nuclei</a:t>
            </a:r>
          </a:p>
          <a:p>
            <a:pPr>
              <a:spcBef>
                <a:spcPts val="600"/>
              </a:spcBef>
              <a:spcAft>
                <a:spcPts val="500"/>
              </a:spcAft>
            </a:pPr>
            <a:r>
              <a:rPr lang="en-US" sz="1700" dirty="0" smtClean="0"/>
              <a:t>Probe potential new physics through high precision tests of the Standard Model</a:t>
            </a:r>
          </a:p>
          <a:p>
            <a:pPr>
              <a:lnSpc>
                <a:spcPct val="80000"/>
              </a:lnSpc>
              <a:spcBef>
                <a:spcPts val="1800"/>
              </a:spcBef>
            </a:pPr>
            <a:endParaRPr lang="en-US" sz="1700" u="sng" dirty="0" smtClean="0">
              <a:solidFill>
                <a:srgbClr val="333399"/>
              </a:solidFill>
              <a:cs typeface="Arial" pitchFamily="34" charset="0"/>
            </a:endParaRPr>
          </a:p>
          <a:p>
            <a:pPr>
              <a:lnSpc>
                <a:spcPct val="80000"/>
              </a:lnSpc>
              <a:spcBef>
                <a:spcPts val="1800"/>
              </a:spcBef>
            </a:pPr>
            <a:r>
              <a:rPr lang="en-US" sz="1700" u="sng" dirty="0" smtClean="0">
                <a:solidFill>
                  <a:srgbClr val="333399"/>
                </a:solidFill>
                <a:cs typeface="Arial" pitchFamily="34" charset="0"/>
              </a:rPr>
              <a:t>Defining the Science Program: </a:t>
            </a:r>
          </a:p>
          <a:p>
            <a:pPr lvl="1">
              <a:lnSpc>
                <a:spcPct val="80000"/>
              </a:lnSpc>
              <a:spcBef>
                <a:spcPts val="1800"/>
              </a:spcBef>
            </a:pPr>
            <a:r>
              <a:rPr lang="en-US" sz="1700" dirty="0" smtClean="0"/>
              <a:t>Eight</a:t>
            </a:r>
            <a:r>
              <a:rPr lang="en-US" sz="1700" dirty="0" smtClean="0">
                <a:cs typeface="Arial" pitchFamily="34" charset="0"/>
              </a:rPr>
              <a:t> Reviews: Program Advisory Committees (PAC)</a:t>
            </a:r>
            <a:r>
              <a:rPr lang="en-US" sz="1700" dirty="0" smtClean="0"/>
              <a:t> - </a:t>
            </a:r>
            <a:r>
              <a:rPr lang="en-US" sz="1700" dirty="0" smtClean="0">
                <a:cs typeface="Arial" pitchFamily="34" charset="0"/>
              </a:rPr>
              <a:t>2006 through 2011</a:t>
            </a:r>
            <a:endParaRPr lang="en-US" sz="1700" strike="sngStrike" dirty="0" smtClean="0">
              <a:cs typeface="Arial" pitchFamily="34" charset="0"/>
            </a:endParaRPr>
          </a:p>
          <a:p>
            <a:pPr lvl="1">
              <a:lnSpc>
                <a:spcPct val="80000"/>
              </a:lnSpc>
              <a:spcBef>
                <a:spcPts val="1800"/>
              </a:spcBef>
            </a:pPr>
            <a:r>
              <a:rPr lang="en-US" sz="1700" dirty="0" smtClean="0">
                <a:cs typeface="Arial" pitchFamily="34" charset="0"/>
              </a:rPr>
              <a:t>Results: </a:t>
            </a:r>
            <a:r>
              <a:rPr lang="en-US" sz="1700" i="1" dirty="0" smtClean="0"/>
              <a:t>52</a:t>
            </a:r>
            <a:r>
              <a:rPr lang="en-US" sz="1700" i="1" dirty="0" smtClean="0">
                <a:cs typeface="Arial" pitchFamily="34" charset="0"/>
              </a:rPr>
              <a:t> experiments approved; </a:t>
            </a:r>
            <a:r>
              <a:rPr lang="en-US" sz="1700" i="1" dirty="0" smtClean="0"/>
              <a:t>15</a:t>
            </a:r>
            <a:r>
              <a:rPr lang="en-US" sz="1700" i="1" dirty="0" smtClean="0">
                <a:cs typeface="Arial" pitchFamily="34" charset="0"/>
              </a:rPr>
              <a:t> conditionally approved</a:t>
            </a:r>
          </a:p>
          <a:p>
            <a:pPr lvl="1">
              <a:lnSpc>
                <a:spcPct val="80000"/>
              </a:lnSpc>
              <a:spcBef>
                <a:spcPts val="1800"/>
              </a:spcBef>
            </a:pPr>
            <a:r>
              <a:rPr lang="en-US" sz="1700" dirty="0" smtClean="0"/>
              <a:t>White paper for NSAC subcommittee </a:t>
            </a:r>
            <a:endParaRPr lang="en-US" sz="1200" dirty="0" smtClean="0">
              <a:cs typeface="Arial" pitchFamily="34" charset="0"/>
            </a:endParaRPr>
          </a:p>
          <a:p>
            <a:pPr algn="ctr">
              <a:lnSpc>
                <a:spcPct val="80000"/>
              </a:lnSpc>
              <a:spcBef>
                <a:spcPts val="1200"/>
              </a:spcBef>
              <a:buFontTx/>
              <a:buNone/>
            </a:pPr>
            <a:endParaRPr lang="en-US" sz="2200" i="1" dirty="0" smtClean="0">
              <a:solidFill>
                <a:srgbClr val="0000FF"/>
              </a:solidFill>
            </a:endParaRPr>
          </a:p>
          <a:p>
            <a:pPr algn="ctr">
              <a:lnSpc>
                <a:spcPct val="80000"/>
              </a:lnSpc>
              <a:spcBef>
                <a:spcPts val="1200"/>
              </a:spcBef>
              <a:buFontTx/>
              <a:buNone/>
            </a:pPr>
            <a:r>
              <a:rPr lang="en-US" sz="2200" i="1" dirty="0" smtClean="0">
                <a:solidFill>
                  <a:srgbClr val="0000FF"/>
                </a:solidFill>
              </a:rPr>
              <a:t>E</a:t>
            </a:r>
            <a:r>
              <a:rPr lang="en-US" sz="2200" i="1" dirty="0" smtClean="0">
                <a:solidFill>
                  <a:srgbClr val="0000FF"/>
                </a:solidFill>
                <a:cs typeface="Arial" pitchFamily="34" charset="0"/>
              </a:rPr>
              <a:t>xperiments for 4 Halls </a:t>
            </a:r>
            <a:r>
              <a:rPr lang="en-US" sz="2200" i="1" dirty="0" smtClean="0">
                <a:solidFill>
                  <a:srgbClr val="0000FF"/>
                </a:solidFill>
              </a:rPr>
              <a:t>approved</a:t>
            </a:r>
            <a:r>
              <a:rPr lang="en-US" sz="2200" i="1" dirty="0" smtClean="0">
                <a:solidFill>
                  <a:srgbClr val="0000FF"/>
                </a:solidFill>
                <a:cs typeface="Arial" pitchFamily="34" charset="0"/>
              </a:rPr>
              <a:t> for </a:t>
            </a:r>
          </a:p>
          <a:p>
            <a:pPr algn="ctr">
              <a:lnSpc>
                <a:spcPct val="80000"/>
              </a:lnSpc>
              <a:buFontTx/>
              <a:buNone/>
            </a:pPr>
            <a:r>
              <a:rPr lang="en-US" sz="2200" i="1" dirty="0" smtClean="0">
                <a:solidFill>
                  <a:srgbClr val="0000FF"/>
                </a:solidFill>
              </a:rPr>
              <a:t>more than seven</a:t>
            </a:r>
            <a:r>
              <a:rPr lang="en-US" sz="2200" i="1" dirty="0" smtClean="0">
                <a:solidFill>
                  <a:srgbClr val="0000FF"/>
                </a:solidFill>
                <a:cs typeface="Arial" pitchFamily="34" charset="0"/>
              </a:rPr>
              <a:t> years of operation beginning in FY15.</a:t>
            </a:r>
            <a:endParaRPr lang="en-US" sz="2200" i="1" dirty="0" smtClean="0">
              <a:solidFill>
                <a:srgbClr val="008000"/>
              </a:solidFill>
            </a:endParaRPr>
          </a:p>
        </p:txBody>
      </p:sp>
    </p:spTree>
    <p:extLst>
      <p:ext uri="{BB962C8B-B14F-4D97-AF65-F5344CB8AC3E}">
        <p14:creationId xmlns:p14="http://schemas.microsoft.com/office/powerpoint/2010/main" xmlns="" val="15234313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White Paper</a:t>
            </a:r>
            <a:endParaRPr lang="en-US" dirty="0"/>
          </a:p>
        </p:txBody>
      </p:sp>
      <p:pic>
        <p:nvPicPr>
          <p:cNvPr id="276482" name="Picture 2"/>
          <p:cNvPicPr>
            <a:picLocks noChangeAspect="1" noChangeArrowheads="1"/>
          </p:cNvPicPr>
          <p:nvPr/>
        </p:nvPicPr>
        <p:blipFill>
          <a:blip r:embed="rId2" cstate="print"/>
          <a:srcRect/>
          <a:stretch>
            <a:fillRect/>
          </a:stretch>
        </p:blipFill>
        <p:spPr bwMode="auto">
          <a:xfrm>
            <a:off x="128589" y="861841"/>
            <a:ext cx="4595811" cy="5462760"/>
          </a:xfrm>
          <a:prstGeom prst="rect">
            <a:avLst/>
          </a:prstGeom>
          <a:noFill/>
          <a:ln w="9525">
            <a:noFill/>
            <a:miter lim="800000"/>
            <a:headEnd/>
            <a:tailEnd/>
          </a:ln>
        </p:spPr>
      </p:pic>
      <p:pic>
        <p:nvPicPr>
          <p:cNvPr id="276483" name="Picture 3"/>
          <p:cNvPicPr>
            <a:picLocks noChangeAspect="1" noChangeArrowheads="1"/>
          </p:cNvPicPr>
          <p:nvPr/>
        </p:nvPicPr>
        <p:blipFill>
          <a:blip r:embed="rId3" cstate="print"/>
          <a:srcRect/>
          <a:stretch>
            <a:fillRect/>
          </a:stretch>
        </p:blipFill>
        <p:spPr bwMode="auto">
          <a:xfrm>
            <a:off x="4800600" y="914400"/>
            <a:ext cx="4226092" cy="5353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28600"/>
            <a:ext cx="9144000" cy="553998"/>
          </a:xfrm>
          <a:prstGeom prst="rect">
            <a:avLst/>
          </a:prstGeom>
        </p:spPr>
        <p:txBody>
          <a:bodyPr wrap="square">
            <a:spAutoFit/>
          </a:bodyPr>
          <a:lstStyle/>
          <a:p>
            <a:pPr algn="ctr" fontAlgn="b"/>
            <a:r>
              <a:rPr lang="en-US" sz="3000" b="1" dirty="0">
                <a:solidFill>
                  <a:srgbClr val="000000"/>
                </a:solidFill>
                <a:latin typeface="Arial" pitchFamily="34" charset="0"/>
                <a:cs typeface="Arial" pitchFamily="34" charset="0"/>
              </a:rPr>
              <a:t>12 </a:t>
            </a:r>
            <a:r>
              <a:rPr lang="en-US" sz="3000" b="1" dirty="0" err="1">
                <a:solidFill>
                  <a:srgbClr val="000000"/>
                </a:solidFill>
                <a:latin typeface="Arial" pitchFamily="34" charset="0"/>
                <a:cs typeface="Arial" pitchFamily="34" charset="0"/>
              </a:rPr>
              <a:t>GeV</a:t>
            </a:r>
            <a:r>
              <a:rPr lang="en-US" sz="3000" b="1" dirty="0">
                <a:solidFill>
                  <a:srgbClr val="000000"/>
                </a:solidFill>
                <a:latin typeface="Arial" pitchFamily="34" charset="0"/>
                <a:cs typeface="Arial" pitchFamily="34" charset="0"/>
              </a:rPr>
              <a:t> Approved Experiments by Physics Topics</a:t>
            </a:r>
          </a:p>
        </p:txBody>
      </p:sp>
      <p:sp>
        <p:nvSpPr>
          <p:cNvPr id="8" name="TextBox 7"/>
          <p:cNvSpPr txBox="1"/>
          <p:nvPr/>
        </p:nvSpPr>
        <p:spPr>
          <a:xfrm>
            <a:off x="1010444" y="6138446"/>
            <a:ext cx="7219156" cy="338554"/>
          </a:xfrm>
          <a:prstGeom prst="rect">
            <a:avLst/>
          </a:prstGeom>
          <a:noFill/>
        </p:spPr>
        <p:txBody>
          <a:bodyPr wrap="none" rtlCol="0">
            <a:spAutoFit/>
          </a:bodyPr>
          <a:lstStyle/>
          <a:p>
            <a:r>
              <a:rPr lang="en-US" sz="1600" b="1" dirty="0" smtClean="0"/>
              <a:t>E12-11-105 has not been counted with the experiments since it is considered a test</a:t>
            </a:r>
            <a:endParaRPr lang="en-US" sz="1600" b="1" dirty="0"/>
          </a:p>
        </p:txBody>
      </p:sp>
      <p:pic>
        <p:nvPicPr>
          <p:cNvPr id="5" name="table"/>
          <p:cNvPicPr>
            <a:picLocks noChangeAspect="1"/>
          </p:cNvPicPr>
          <p:nvPr/>
        </p:nvPicPr>
        <p:blipFill rotWithShape="1">
          <a:blip r:embed="rId2" cstate="print"/>
          <a:srcRect b="3944"/>
          <a:stretch/>
        </p:blipFill>
        <p:spPr>
          <a:xfrm>
            <a:off x="651681" y="871548"/>
            <a:ext cx="7730319" cy="5300652"/>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82563"/>
            <a:ext cx="9144000" cy="808037"/>
          </a:xfrm>
          <a:prstGeom prst="rect">
            <a:avLst/>
          </a:prstGeom>
        </p:spPr>
        <p:txBody>
          <a:bodyPr/>
          <a:lstStyle/>
          <a:p>
            <a:pPr algn="ctr" fontAlgn="auto">
              <a:spcAft>
                <a:spcPts val="0"/>
              </a:spcAft>
              <a:defRPr/>
            </a:pPr>
            <a:r>
              <a:rPr lang="en-US" sz="3200" b="1" dirty="0">
                <a:latin typeface="Arial" pitchFamily="34" charset="0"/>
                <a:ea typeface="+mj-ea"/>
                <a:cs typeface="Arial" pitchFamily="34" charset="0"/>
              </a:rPr>
              <a:t>12 </a:t>
            </a:r>
            <a:r>
              <a:rPr lang="en-US" sz="3200" b="1" dirty="0" err="1">
                <a:latin typeface="Arial" pitchFamily="34" charset="0"/>
                <a:ea typeface="+mj-ea"/>
                <a:cs typeface="Arial" pitchFamily="34" charset="0"/>
              </a:rPr>
              <a:t>GeV</a:t>
            </a:r>
            <a:r>
              <a:rPr lang="en-US" sz="3200" b="1" dirty="0">
                <a:latin typeface="Arial" pitchFamily="34" charset="0"/>
                <a:ea typeface="+mj-ea"/>
                <a:cs typeface="Arial" pitchFamily="34" charset="0"/>
              </a:rPr>
              <a:t> </a:t>
            </a:r>
            <a:r>
              <a:rPr lang="en-US" sz="3200" b="1" dirty="0" smtClean="0">
                <a:latin typeface="Arial" pitchFamily="34" charset="0"/>
                <a:ea typeface="+mj-ea"/>
                <a:cs typeface="Arial" pitchFamily="34" charset="0"/>
              </a:rPr>
              <a:t>Approved Experiments by PAC Days   </a:t>
            </a:r>
            <a:endParaRPr lang="en-US" sz="3200" b="1" dirty="0">
              <a:latin typeface="Arial" pitchFamily="34" charset="0"/>
              <a:ea typeface="+mj-ea"/>
              <a:cs typeface="Arial" pitchFamily="34" charset="0"/>
            </a:endParaRPr>
          </a:p>
        </p:txBody>
      </p:sp>
      <p:pic>
        <p:nvPicPr>
          <p:cNvPr id="6" name="table"/>
          <p:cNvPicPr>
            <a:picLocks noChangeAspect="1"/>
          </p:cNvPicPr>
          <p:nvPr/>
        </p:nvPicPr>
        <p:blipFill rotWithShape="1">
          <a:blip r:embed="rId2" cstate="print"/>
          <a:srcRect b="4795"/>
          <a:stretch/>
        </p:blipFill>
        <p:spPr>
          <a:xfrm>
            <a:off x="1219200" y="838201"/>
            <a:ext cx="7429499" cy="5314889"/>
          </a:xfrm>
          <a:prstGeom prst="rect">
            <a:avLst/>
          </a:prstGeom>
        </p:spPr>
      </p:pic>
      <p:sp>
        <p:nvSpPr>
          <p:cNvPr id="4" name="TextBox 3"/>
          <p:cNvSpPr txBox="1"/>
          <p:nvPr/>
        </p:nvSpPr>
        <p:spPr>
          <a:xfrm>
            <a:off x="1832609" y="6153090"/>
            <a:ext cx="5482591" cy="400110"/>
          </a:xfrm>
          <a:prstGeom prst="rect">
            <a:avLst/>
          </a:prstGeom>
          <a:solidFill>
            <a:srgbClr val="0070C0"/>
          </a:solidFill>
        </p:spPr>
        <p:txBody>
          <a:bodyPr wrap="none" rtlCol="0">
            <a:spAutoFit/>
          </a:bodyPr>
          <a:lstStyle/>
          <a:p>
            <a:r>
              <a:rPr lang="en-US" sz="2000" b="1" dirty="0" smtClean="0">
                <a:solidFill>
                  <a:srgbClr val="FFFF00"/>
                </a:solidFill>
                <a:latin typeface="Arial" pitchFamily="34" charset="0"/>
                <a:cs typeface="Arial" pitchFamily="34" charset="0"/>
              </a:rPr>
              <a:t>More than 7 years of approved experiments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t="1784" b="1247"/>
          <a:stretch>
            <a:fillRect/>
          </a:stretch>
        </p:blipFill>
        <p:spPr bwMode="auto">
          <a:xfrm>
            <a:off x="304800" y="914400"/>
            <a:ext cx="8553450" cy="51816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grpSp>
        <p:nvGrpSpPr>
          <p:cNvPr id="2" name="Group 4"/>
          <p:cNvGrpSpPr/>
          <p:nvPr/>
        </p:nvGrpSpPr>
        <p:grpSpPr>
          <a:xfrm>
            <a:off x="2819400" y="1440358"/>
            <a:ext cx="5657783" cy="3893642"/>
            <a:chOff x="2819400" y="1383268"/>
            <a:chExt cx="5657783" cy="3893642"/>
          </a:xfrm>
        </p:grpSpPr>
        <p:sp>
          <p:nvSpPr>
            <p:cNvPr id="6" name="TextBox 5"/>
            <p:cNvSpPr txBox="1"/>
            <p:nvPr/>
          </p:nvSpPr>
          <p:spPr>
            <a:xfrm>
              <a:off x="6019800" y="2514600"/>
              <a:ext cx="787395" cy="369332"/>
            </a:xfrm>
            <a:prstGeom prst="rect">
              <a:avLst/>
            </a:prstGeom>
            <a:noFill/>
            <a:scene3d>
              <a:camera prst="orthographicFront">
                <a:rot lat="0" lon="0" rev="900000"/>
              </a:camera>
              <a:lightRig rig="threePt" dir="t"/>
            </a:scene3d>
          </p:spPr>
          <p:txBody>
            <a:bodyPr wrap="none" rtlCol="0">
              <a:spAutoFit/>
            </a:bodyPr>
            <a:lstStyle/>
            <a:p>
              <a:r>
                <a:rPr lang="en-US" sz="1800" dirty="0" smtClean="0">
                  <a:solidFill>
                    <a:srgbClr val="002060"/>
                  </a:solidFill>
                  <a:latin typeface="Helvetica" pitchFamily="34" charset="0"/>
                </a:rPr>
                <a:t>BCAL</a:t>
              </a:r>
              <a:endParaRPr lang="en-US" sz="1800" dirty="0">
                <a:solidFill>
                  <a:srgbClr val="002060"/>
                </a:solidFill>
                <a:latin typeface="Helvetica" pitchFamily="34" charset="0"/>
              </a:endParaRPr>
            </a:p>
          </p:txBody>
        </p:sp>
        <p:sp>
          <p:nvSpPr>
            <p:cNvPr id="7" name="TextBox 6"/>
            <p:cNvSpPr txBox="1"/>
            <p:nvPr/>
          </p:nvSpPr>
          <p:spPr>
            <a:xfrm>
              <a:off x="6324600" y="3505200"/>
              <a:ext cx="787395" cy="369332"/>
            </a:xfrm>
            <a:prstGeom prst="rect">
              <a:avLst/>
            </a:prstGeom>
            <a:noFill/>
            <a:scene3d>
              <a:camera prst="orthographicFront">
                <a:rot lat="0" lon="0" rev="900000"/>
              </a:camera>
              <a:lightRig rig="threePt" dir="t"/>
            </a:scene3d>
          </p:spPr>
          <p:txBody>
            <a:bodyPr wrap="none" rtlCol="0">
              <a:spAutoFit/>
            </a:bodyPr>
            <a:lstStyle/>
            <a:p>
              <a:r>
                <a:rPr lang="en-US" sz="1800" dirty="0" smtClean="0">
                  <a:solidFill>
                    <a:srgbClr val="002060"/>
                  </a:solidFill>
                  <a:latin typeface="Helvetica" pitchFamily="34" charset="0"/>
                </a:rPr>
                <a:t>BCAL</a:t>
              </a:r>
              <a:endParaRPr lang="en-US" sz="1800" dirty="0">
                <a:solidFill>
                  <a:srgbClr val="002060"/>
                </a:solidFill>
                <a:latin typeface="Helvetica" pitchFamily="34" charset="0"/>
              </a:endParaRPr>
            </a:p>
          </p:txBody>
        </p:sp>
        <p:cxnSp>
          <p:nvCxnSpPr>
            <p:cNvPr id="8" name="Straight Connector 7"/>
            <p:cNvCxnSpPr/>
            <p:nvPr/>
          </p:nvCxnSpPr>
          <p:spPr>
            <a:xfrm>
              <a:off x="5000227" y="1760762"/>
              <a:ext cx="924983" cy="15927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628290" y="1557424"/>
              <a:ext cx="600075" cy="10990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163733" y="3581400"/>
              <a:ext cx="1176867" cy="10329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137399" y="3276600"/>
              <a:ext cx="1035361" cy="8212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562600" y="3516868"/>
              <a:ext cx="684804" cy="369332"/>
            </a:xfrm>
            <a:prstGeom prst="rect">
              <a:avLst/>
            </a:prstGeom>
            <a:noFill/>
            <a:scene3d>
              <a:camera prst="orthographicFront">
                <a:rot lat="0" lon="0" rev="900000"/>
              </a:camera>
              <a:lightRig rig="threePt" dir="t"/>
            </a:scene3d>
          </p:spPr>
          <p:txBody>
            <a:bodyPr wrap="none" rtlCol="0">
              <a:spAutoFit/>
            </a:bodyPr>
            <a:lstStyle/>
            <a:p>
              <a:r>
                <a:rPr lang="en-US" sz="1800" dirty="0" smtClean="0">
                  <a:solidFill>
                    <a:srgbClr val="FFFF00"/>
                  </a:solidFill>
                  <a:latin typeface="Helvetica" pitchFamily="34" charset="0"/>
                </a:rPr>
                <a:t>CDC</a:t>
              </a:r>
              <a:endParaRPr lang="en-US" sz="1800" dirty="0">
                <a:solidFill>
                  <a:srgbClr val="FFFF00"/>
                </a:solidFill>
                <a:latin typeface="Helvetica" pitchFamily="34" charset="0"/>
              </a:endParaRPr>
            </a:p>
          </p:txBody>
        </p:sp>
        <p:sp>
          <p:nvSpPr>
            <p:cNvPr id="18" name="TextBox 17"/>
            <p:cNvSpPr txBox="1"/>
            <p:nvPr/>
          </p:nvSpPr>
          <p:spPr>
            <a:xfrm>
              <a:off x="6683901" y="3059668"/>
              <a:ext cx="659155" cy="369332"/>
            </a:xfrm>
            <a:prstGeom prst="rect">
              <a:avLst/>
            </a:prstGeom>
            <a:noFill/>
            <a:scene3d>
              <a:camera prst="orthographicFront">
                <a:rot lat="0" lon="0" rev="900000"/>
              </a:camera>
              <a:lightRig rig="threePt" dir="t"/>
            </a:scene3d>
          </p:spPr>
          <p:txBody>
            <a:bodyPr wrap="none" rtlCol="0">
              <a:spAutoFit/>
            </a:bodyPr>
            <a:lstStyle/>
            <a:p>
              <a:r>
                <a:rPr lang="en-US" sz="1800" dirty="0" smtClean="0">
                  <a:solidFill>
                    <a:srgbClr val="FFFF00"/>
                  </a:solidFill>
                  <a:latin typeface="Helvetica" pitchFamily="34" charset="0"/>
                </a:rPr>
                <a:t>FDC</a:t>
              </a:r>
              <a:endParaRPr lang="en-US" sz="1800" dirty="0">
                <a:solidFill>
                  <a:srgbClr val="FFFF00"/>
                </a:solidFill>
                <a:latin typeface="Helvetica" pitchFamily="34" charset="0"/>
              </a:endParaRPr>
            </a:p>
          </p:txBody>
        </p:sp>
        <p:sp>
          <p:nvSpPr>
            <p:cNvPr id="19" name="TextBox 18"/>
            <p:cNvSpPr txBox="1"/>
            <p:nvPr/>
          </p:nvSpPr>
          <p:spPr>
            <a:xfrm>
              <a:off x="7530598" y="1916668"/>
              <a:ext cx="642162" cy="369332"/>
            </a:xfrm>
            <a:prstGeom prst="rect">
              <a:avLst/>
            </a:prstGeom>
            <a:noFill/>
            <a:scene3d>
              <a:camera prst="orthographicFront">
                <a:rot lat="20960233" lon="1562009" rev="20037934"/>
              </a:camera>
              <a:lightRig rig="threePt" dir="t"/>
            </a:scene3d>
          </p:spPr>
          <p:txBody>
            <a:bodyPr wrap="none" rtlCol="0">
              <a:spAutoFit/>
            </a:bodyPr>
            <a:lstStyle/>
            <a:p>
              <a:r>
                <a:rPr lang="en-US" sz="1800" dirty="0" smtClean="0">
                  <a:solidFill>
                    <a:srgbClr val="FFFF00"/>
                  </a:solidFill>
                  <a:latin typeface="Helvetica" pitchFamily="34" charset="0"/>
                </a:rPr>
                <a:t>TOF</a:t>
              </a:r>
              <a:endParaRPr lang="en-US" sz="1800" dirty="0">
                <a:solidFill>
                  <a:srgbClr val="FFFF00"/>
                </a:solidFill>
                <a:latin typeface="Helvetica" pitchFamily="34" charset="0"/>
              </a:endParaRPr>
            </a:p>
          </p:txBody>
        </p:sp>
        <p:sp>
          <p:nvSpPr>
            <p:cNvPr id="20" name="TextBox 19"/>
            <p:cNvSpPr txBox="1"/>
            <p:nvPr/>
          </p:nvSpPr>
          <p:spPr>
            <a:xfrm>
              <a:off x="7676964" y="1383268"/>
              <a:ext cx="800219" cy="369332"/>
            </a:xfrm>
            <a:prstGeom prst="rect">
              <a:avLst/>
            </a:prstGeom>
            <a:noFill/>
            <a:scene3d>
              <a:camera prst="orthographicFront">
                <a:rot lat="20960233" lon="1562009" rev="20337934"/>
              </a:camera>
              <a:lightRig rig="threePt" dir="t"/>
            </a:scene3d>
          </p:spPr>
          <p:txBody>
            <a:bodyPr wrap="none" rtlCol="0">
              <a:spAutoFit/>
            </a:bodyPr>
            <a:lstStyle/>
            <a:p>
              <a:r>
                <a:rPr lang="en-US" sz="1800" dirty="0" smtClean="0">
                  <a:solidFill>
                    <a:srgbClr val="FFFF00"/>
                  </a:solidFill>
                  <a:latin typeface="Helvetica" pitchFamily="34" charset="0"/>
                </a:rPr>
                <a:t>FCAL</a:t>
              </a:r>
              <a:endParaRPr lang="en-US" sz="1800" dirty="0">
                <a:solidFill>
                  <a:srgbClr val="FFFF00"/>
                </a:solidFill>
                <a:latin typeface="Helvetica" pitchFamily="34" charset="0"/>
              </a:endParaRPr>
            </a:p>
          </p:txBody>
        </p:sp>
        <p:sp>
          <p:nvSpPr>
            <p:cNvPr id="21" name="TextBox 20"/>
            <p:cNvSpPr txBox="1"/>
            <p:nvPr/>
          </p:nvSpPr>
          <p:spPr>
            <a:xfrm>
              <a:off x="2819400" y="2907268"/>
              <a:ext cx="1277914" cy="307777"/>
            </a:xfrm>
            <a:prstGeom prst="rect">
              <a:avLst/>
            </a:prstGeom>
            <a:noFill/>
          </p:spPr>
          <p:txBody>
            <a:bodyPr wrap="none" rtlCol="0">
              <a:spAutoFit/>
            </a:bodyPr>
            <a:lstStyle/>
            <a:p>
              <a:r>
                <a:rPr lang="en-US" sz="1400" b="1" dirty="0" smtClean="0">
                  <a:solidFill>
                    <a:srgbClr val="000000"/>
                  </a:solidFill>
                  <a:latin typeface="Helvetica" pitchFamily="34" charset="0"/>
                </a:rPr>
                <a:t>start counter</a:t>
              </a:r>
              <a:endParaRPr lang="en-US" sz="1400" b="1" dirty="0">
                <a:solidFill>
                  <a:srgbClr val="000000"/>
                </a:solidFill>
                <a:latin typeface="Helvetica" pitchFamily="34" charset="0"/>
              </a:endParaRPr>
            </a:p>
          </p:txBody>
        </p:sp>
        <p:cxnSp>
          <p:nvCxnSpPr>
            <p:cNvPr id="22" name="Straight Arrow Connector 21"/>
            <p:cNvCxnSpPr>
              <a:stCxn id="21" idx="3"/>
            </p:cNvCxnSpPr>
            <p:nvPr/>
          </p:nvCxnSpPr>
          <p:spPr bwMode="auto">
            <a:xfrm>
              <a:off x="4097314" y="3061157"/>
              <a:ext cx="1654454" cy="303311"/>
            </a:xfrm>
            <a:prstGeom prst="straightConnector1">
              <a:avLst/>
            </a:prstGeom>
            <a:noFill/>
            <a:ln w="28575" cap="flat" cmpd="sng" algn="ctr">
              <a:solidFill>
                <a:schemeClr val="tx1"/>
              </a:solidFill>
              <a:prstDash val="solid"/>
              <a:round/>
              <a:headEnd type="none" w="med" len="med"/>
              <a:tailEnd type="none" w="med" len="med"/>
            </a:ln>
            <a:effectLst/>
          </p:spPr>
        </p:cxnSp>
        <p:cxnSp>
          <p:nvCxnSpPr>
            <p:cNvPr id="27" name="Straight Connector 26"/>
            <p:cNvCxnSpPr/>
            <p:nvPr/>
          </p:nvCxnSpPr>
          <p:spPr>
            <a:xfrm>
              <a:off x="6315075" y="4444484"/>
              <a:ext cx="300037" cy="8324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Title 23"/>
          <p:cNvSpPr>
            <a:spLocks noGrp="1"/>
          </p:cNvSpPr>
          <p:nvPr>
            <p:ph type="title"/>
          </p:nvPr>
        </p:nvSpPr>
        <p:spPr>
          <a:xfrm>
            <a:off x="685800" y="-76200"/>
            <a:ext cx="7772400" cy="914400"/>
          </a:xfrm>
        </p:spPr>
        <p:txBody>
          <a:bodyPr/>
          <a:lstStyle/>
          <a:p>
            <a:r>
              <a:rPr lang="en-US" sz="3600" dirty="0" smtClean="0">
                <a:solidFill>
                  <a:schemeClr val="tx1"/>
                </a:solidFill>
              </a:rPr>
              <a:t>Hall D</a:t>
            </a:r>
            <a:endParaRPr lang="en-US" sz="3600" dirty="0">
              <a:solidFill>
                <a:schemeClr val="tx1"/>
              </a:solidFill>
            </a:endParaRPr>
          </a:p>
        </p:txBody>
      </p:sp>
      <p:pic>
        <p:nvPicPr>
          <p:cNvPr id="25" name="Picture 1"/>
          <p:cNvPicPr>
            <a:picLocks noChangeAspect="1" noChangeArrowheads="1"/>
          </p:cNvPicPr>
          <p:nvPr/>
        </p:nvPicPr>
        <p:blipFill>
          <a:blip r:embed="rId3" cstate="print"/>
          <a:srcRect l="9353" t="9973" r="61652" b="50015"/>
          <a:stretch>
            <a:fillRect/>
          </a:stretch>
        </p:blipFill>
        <p:spPr bwMode="auto">
          <a:xfrm>
            <a:off x="609600" y="2038290"/>
            <a:ext cx="2057400" cy="1858297"/>
          </a:xfrm>
          <a:prstGeom prst="rect">
            <a:avLst/>
          </a:prstGeom>
          <a:noFill/>
          <a:ln w="25400">
            <a:solidFill>
              <a:srgbClr val="FF0000"/>
            </a:solidFill>
            <a:miter lim="800000"/>
            <a:headEnd/>
            <a:tailEnd/>
          </a:ln>
        </p:spPr>
      </p:pic>
      <p:cxnSp>
        <p:nvCxnSpPr>
          <p:cNvPr id="29" name="Straight Connector 28"/>
          <p:cNvCxnSpPr/>
          <p:nvPr/>
        </p:nvCxnSpPr>
        <p:spPr>
          <a:xfrm flipH="1">
            <a:off x="8001000" y="1143000"/>
            <a:ext cx="110106"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683901" y="1449883"/>
            <a:ext cx="1240899" cy="4635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3230101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00" name="Rectangle 2"/>
          <p:cNvSpPr>
            <a:spLocks noGrp="1" noChangeArrowheads="1"/>
          </p:cNvSpPr>
          <p:nvPr>
            <p:ph type="title"/>
          </p:nvPr>
        </p:nvSpPr>
        <p:spPr>
          <a:xfrm>
            <a:off x="152400" y="122238"/>
            <a:ext cx="8686800" cy="563562"/>
          </a:xfrm>
        </p:spPr>
        <p:txBody>
          <a:bodyPr rtlCol="0">
            <a:noAutofit/>
          </a:bodyPr>
          <a:lstStyle/>
          <a:p>
            <a:pPr fontAlgn="auto">
              <a:spcAft>
                <a:spcPts val="0"/>
              </a:spcAft>
              <a:defRPr/>
            </a:pPr>
            <a:r>
              <a:rPr lang="en-US" sz="3600" b="1" dirty="0">
                <a:solidFill>
                  <a:schemeClr val="tx1"/>
                </a:solidFill>
                <a:ea typeface="ＭＳ Ｐゴシック" charset="-128"/>
                <a:cs typeface="ＭＳ Ｐゴシック" charset="-128"/>
              </a:rPr>
              <a:t>Quantum Numbers of Hybrid Mesons</a:t>
            </a:r>
          </a:p>
        </p:txBody>
      </p:sp>
      <p:sp>
        <p:nvSpPr>
          <p:cNvPr id="1036" name="Rectangle 3"/>
          <p:cNvSpPr>
            <a:spLocks noChangeArrowheads="1"/>
          </p:cNvSpPr>
          <p:nvPr/>
        </p:nvSpPr>
        <p:spPr bwMode="auto">
          <a:xfrm>
            <a:off x="3427413" y="1600200"/>
            <a:ext cx="1757362" cy="4216400"/>
          </a:xfrm>
          <a:prstGeom prst="rect">
            <a:avLst/>
          </a:prstGeom>
          <a:solidFill>
            <a:schemeClr val="accent1">
              <a:alpha val="50195"/>
            </a:schemeClr>
          </a:solidFill>
          <a:ln w="9525">
            <a:noFill/>
            <a:miter lim="800000"/>
            <a:headEnd/>
            <a:tailEnd/>
          </a:ln>
        </p:spPr>
        <p:txBody>
          <a:bodyPr wrap="none" anchor="ctr"/>
          <a:lstStyle/>
          <a:p>
            <a:endParaRPr lang="en-US"/>
          </a:p>
        </p:txBody>
      </p:sp>
      <p:sp>
        <p:nvSpPr>
          <p:cNvPr id="1037" name="Rectangle 4"/>
          <p:cNvSpPr>
            <a:spLocks noChangeArrowheads="1"/>
          </p:cNvSpPr>
          <p:nvPr/>
        </p:nvSpPr>
        <p:spPr bwMode="auto">
          <a:xfrm>
            <a:off x="331788" y="1600200"/>
            <a:ext cx="1757362" cy="4216400"/>
          </a:xfrm>
          <a:prstGeom prst="rect">
            <a:avLst/>
          </a:prstGeom>
          <a:solidFill>
            <a:schemeClr val="accent1">
              <a:alpha val="50195"/>
            </a:schemeClr>
          </a:solidFill>
          <a:ln w="9525">
            <a:noFill/>
            <a:miter lim="800000"/>
            <a:headEnd/>
            <a:tailEnd/>
          </a:ln>
        </p:spPr>
        <p:txBody>
          <a:bodyPr wrap="none" anchor="ctr"/>
          <a:lstStyle/>
          <a:p>
            <a:endParaRPr lang="en-US"/>
          </a:p>
        </p:txBody>
      </p:sp>
      <p:sp>
        <p:nvSpPr>
          <p:cNvPr id="1038" name="Text Box 5"/>
          <p:cNvSpPr txBox="1">
            <a:spLocks noChangeArrowheads="1"/>
          </p:cNvSpPr>
          <p:nvPr/>
        </p:nvSpPr>
        <p:spPr bwMode="auto">
          <a:xfrm>
            <a:off x="582613" y="1035050"/>
            <a:ext cx="971550" cy="366713"/>
          </a:xfrm>
          <a:prstGeom prst="rect">
            <a:avLst/>
          </a:prstGeom>
          <a:noFill/>
          <a:ln w="9525">
            <a:noFill/>
            <a:miter lim="800000"/>
            <a:headEnd/>
            <a:tailEnd/>
          </a:ln>
        </p:spPr>
        <p:txBody>
          <a:bodyPr wrap="none">
            <a:spAutoFit/>
          </a:bodyPr>
          <a:lstStyle/>
          <a:p>
            <a:r>
              <a:rPr lang="en-US" b="1" dirty="0">
                <a:latin typeface="Helvetica"/>
              </a:rPr>
              <a:t>Quarks</a:t>
            </a:r>
          </a:p>
        </p:txBody>
      </p:sp>
      <p:sp>
        <p:nvSpPr>
          <p:cNvPr id="1039" name="Text Box 6"/>
          <p:cNvSpPr txBox="1">
            <a:spLocks noChangeArrowheads="1"/>
          </p:cNvSpPr>
          <p:nvPr/>
        </p:nvSpPr>
        <p:spPr bwMode="auto">
          <a:xfrm>
            <a:off x="3427413" y="882650"/>
            <a:ext cx="1839912" cy="641350"/>
          </a:xfrm>
          <a:prstGeom prst="rect">
            <a:avLst/>
          </a:prstGeom>
          <a:noFill/>
          <a:ln w="9525">
            <a:noFill/>
            <a:miter lim="800000"/>
            <a:headEnd/>
            <a:tailEnd/>
          </a:ln>
        </p:spPr>
        <p:txBody>
          <a:bodyPr>
            <a:spAutoFit/>
          </a:bodyPr>
          <a:lstStyle/>
          <a:p>
            <a:pPr algn="ctr"/>
            <a:r>
              <a:rPr lang="en-US" b="1" dirty="0">
                <a:latin typeface="Helvetica"/>
              </a:rPr>
              <a:t>Excited </a:t>
            </a:r>
            <a:br>
              <a:rPr lang="en-US" b="1" dirty="0">
                <a:latin typeface="Helvetica"/>
              </a:rPr>
            </a:br>
            <a:r>
              <a:rPr lang="en-US" b="1" dirty="0" smtClean="0">
                <a:latin typeface="Helvetica"/>
              </a:rPr>
              <a:t>Gluon Field</a:t>
            </a:r>
            <a:endParaRPr lang="en-US" b="1" dirty="0">
              <a:latin typeface="Helvetica"/>
            </a:endParaRPr>
          </a:p>
        </p:txBody>
      </p:sp>
      <p:sp>
        <p:nvSpPr>
          <p:cNvPr id="1040" name="Text Box 7"/>
          <p:cNvSpPr txBox="1">
            <a:spLocks noChangeArrowheads="1"/>
          </p:cNvSpPr>
          <p:nvPr/>
        </p:nvSpPr>
        <p:spPr bwMode="auto">
          <a:xfrm>
            <a:off x="6438900" y="1035050"/>
            <a:ext cx="2092325" cy="366713"/>
          </a:xfrm>
          <a:prstGeom prst="rect">
            <a:avLst/>
          </a:prstGeom>
          <a:noFill/>
          <a:ln w="9525">
            <a:noFill/>
            <a:miter lim="800000"/>
            <a:headEnd/>
            <a:tailEnd/>
          </a:ln>
        </p:spPr>
        <p:txBody>
          <a:bodyPr>
            <a:spAutoFit/>
          </a:bodyPr>
          <a:lstStyle/>
          <a:p>
            <a:pPr algn="ctr"/>
            <a:r>
              <a:rPr lang="en-US" b="1">
                <a:latin typeface="Helvetica"/>
              </a:rPr>
              <a:t>Hybrid Meson</a:t>
            </a:r>
          </a:p>
        </p:txBody>
      </p:sp>
      <p:sp>
        <p:nvSpPr>
          <p:cNvPr id="1041" name="Rectangle 8"/>
          <p:cNvSpPr>
            <a:spLocks noChangeArrowheads="1"/>
          </p:cNvSpPr>
          <p:nvPr/>
        </p:nvSpPr>
        <p:spPr bwMode="auto">
          <a:xfrm>
            <a:off x="5518150" y="1600200"/>
            <a:ext cx="3179763" cy="4216400"/>
          </a:xfrm>
          <a:prstGeom prst="rect">
            <a:avLst/>
          </a:prstGeom>
          <a:solidFill>
            <a:srgbClr val="FFE957">
              <a:alpha val="50195"/>
            </a:srgbClr>
          </a:solidFill>
          <a:ln w="9525">
            <a:noFill/>
            <a:miter lim="800000"/>
            <a:headEnd/>
            <a:tailEnd/>
          </a:ln>
        </p:spPr>
        <p:txBody>
          <a:bodyPr wrap="none" anchor="ctr"/>
          <a:lstStyle/>
          <a:p>
            <a:endParaRPr lang="en-US"/>
          </a:p>
        </p:txBody>
      </p:sp>
      <p:sp>
        <p:nvSpPr>
          <p:cNvPr id="1042" name="AutoShape 9"/>
          <p:cNvSpPr>
            <a:spLocks noChangeArrowheads="1"/>
          </p:cNvSpPr>
          <p:nvPr/>
        </p:nvSpPr>
        <p:spPr bwMode="auto">
          <a:xfrm>
            <a:off x="5435600" y="1068388"/>
            <a:ext cx="752475" cy="338137"/>
          </a:xfrm>
          <a:prstGeom prst="rightArrow">
            <a:avLst>
              <a:gd name="adj1" fmla="val 50000"/>
              <a:gd name="adj2" fmla="val 55634"/>
            </a:avLst>
          </a:prstGeom>
          <a:solidFill>
            <a:srgbClr val="C00000"/>
          </a:solidFill>
          <a:ln w="9525">
            <a:noFill/>
            <a:miter lim="800000"/>
            <a:headEnd/>
            <a:tailEnd/>
          </a:ln>
        </p:spPr>
        <p:txBody>
          <a:bodyPr wrap="none" anchor="ctr"/>
          <a:lstStyle/>
          <a:p>
            <a:endParaRPr lang="en-US" dirty="0">
              <a:solidFill>
                <a:srgbClr val="C00000"/>
              </a:solidFill>
            </a:endParaRPr>
          </a:p>
        </p:txBody>
      </p:sp>
      <p:graphicFrame>
        <p:nvGraphicFramePr>
          <p:cNvPr id="1026" name="Object 2"/>
          <p:cNvGraphicFramePr>
            <a:graphicFrameLocks noChangeAspect="1"/>
          </p:cNvGraphicFramePr>
          <p:nvPr/>
        </p:nvGraphicFramePr>
        <p:xfrm>
          <a:off x="2506663" y="1027113"/>
          <a:ext cx="419100" cy="420687"/>
        </p:xfrm>
        <a:graphic>
          <a:graphicData uri="http://schemas.openxmlformats.org/presentationml/2006/ole">
            <p:oleObj spid="_x0000_s220216" name="Equation" r:id="rId4" imgW="165100" imgH="165100" progId="">
              <p:embed/>
            </p:oleObj>
          </a:graphicData>
        </a:graphic>
      </p:graphicFrame>
      <p:pic>
        <p:nvPicPr>
          <p:cNvPr id="1043" name="Picture 11"/>
          <p:cNvPicPr>
            <a:picLocks noChangeAspect="1" noChangeArrowheads="1"/>
          </p:cNvPicPr>
          <p:nvPr/>
        </p:nvPicPr>
        <p:blipFill>
          <a:blip r:embed="rId5" cstate="print"/>
          <a:srcRect/>
          <a:stretch>
            <a:fillRect/>
          </a:stretch>
        </p:blipFill>
        <p:spPr bwMode="auto">
          <a:xfrm>
            <a:off x="2339975" y="1541463"/>
            <a:ext cx="942975" cy="1892300"/>
          </a:xfrm>
          <a:prstGeom prst="rect">
            <a:avLst/>
          </a:prstGeom>
          <a:noFill/>
          <a:ln w="9525">
            <a:noFill/>
            <a:miter lim="800000"/>
            <a:headEnd/>
            <a:tailEnd/>
          </a:ln>
        </p:spPr>
      </p:pic>
      <p:graphicFrame>
        <p:nvGraphicFramePr>
          <p:cNvPr id="1027" name="Object 3"/>
          <p:cNvGraphicFramePr>
            <a:graphicFrameLocks noChangeAspect="1"/>
          </p:cNvGraphicFramePr>
          <p:nvPr/>
        </p:nvGraphicFramePr>
        <p:xfrm>
          <a:off x="666750" y="2047875"/>
          <a:ext cx="1050925" cy="1096963"/>
        </p:xfrm>
        <a:graphic>
          <a:graphicData uri="http://schemas.openxmlformats.org/presentationml/2006/ole">
            <p:oleObj spid="_x0000_s220217" name="Equation" r:id="rId6" imgW="711200" imgH="736600" progId="">
              <p:embed/>
            </p:oleObj>
          </a:graphicData>
        </a:graphic>
      </p:graphicFrame>
      <p:graphicFrame>
        <p:nvGraphicFramePr>
          <p:cNvPr id="1028" name="Object 4"/>
          <p:cNvGraphicFramePr>
            <a:graphicFrameLocks noChangeAspect="1"/>
          </p:cNvGraphicFramePr>
          <p:nvPr/>
        </p:nvGraphicFramePr>
        <p:xfrm>
          <a:off x="3594100" y="2100263"/>
          <a:ext cx="1352550" cy="989012"/>
        </p:xfrm>
        <a:graphic>
          <a:graphicData uri="http://schemas.openxmlformats.org/presentationml/2006/ole">
            <p:oleObj spid="_x0000_s220218" name="Equation" r:id="rId7" imgW="787400" imgH="571500" progId="">
              <p:embed/>
            </p:oleObj>
          </a:graphicData>
        </a:graphic>
      </p:graphicFrame>
      <p:graphicFrame>
        <p:nvGraphicFramePr>
          <p:cNvPr id="1052686" name="Object 5"/>
          <p:cNvGraphicFramePr>
            <a:graphicFrameLocks noChangeAspect="1"/>
          </p:cNvGraphicFramePr>
          <p:nvPr/>
        </p:nvGraphicFramePr>
        <p:xfrm>
          <a:off x="6438900" y="2020888"/>
          <a:ext cx="1506538" cy="1103312"/>
        </p:xfrm>
        <a:graphic>
          <a:graphicData uri="http://schemas.openxmlformats.org/presentationml/2006/ole">
            <p:oleObj spid="_x0000_s220219" name="Equation" r:id="rId8" imgW="787400" imgH="571500" progId="">
              <p:embed/>
            </p:oleObj>
          </a:graphicData>
        </a:graphic>
      </p:graphicFrame>
      <p:graphicFrame>
        <p:nvGraphicFramePr>
          <p:cNvPr id="1030" name="Object 6"/>
          <p:cNvGraphicFramePr>
            <a:graphicFrameLocks noChangeAspect="1"/>
          </p:cNvGraphicFramePr>
          <p:nvPr/>
        </p:nvGraphicFramePr>
        <p:xfrm>
          <a:off x="1419225" y="3286125"/>
          <a:ext cx="530225" cy="306388"/>
        </p:xfrm>
        <a:graphic>
          <a:graphicData uri="http://schemas.openxmlformats.org/presentationml/2006/ole">
            <p:oleObj spid="_x0000_s220220" name="Equation" r:id="rId9" imgW="355600" imgH="203200" progId="">
              <p:embed/>
            </p:oleObj>
          </a:graphicData>
        </a:graphic>
      </p:graphicFrame>
      <p:sp>
        <p:nvSpPr>
          <p:cNvPr id="1044" name="Text Box 16"/>
          <p:cNvSpPr txBox="1">
            <a:spLocks noChangeArrowheads="1"/>
          </p:cNvSpPr>
          <p:nvPr/>
        </p:nvSpPr>
        <p:spPr bwMode="auto">
          <a:xfrm>
            <a:off x="889000" y="3259138"/>
            <a:ext cx="479425" cy="304800"/>
          </a:xfrm>
          <a:prstGeom prst="rect">
            <a:avLst/>
          </a:prstGeom>
          <a:noFill/>
          <a:ln w="9525">
            <a:noFill/>
            <a:miter lim="800000"/>
            <a:headEnd/>
            <a:tailEnd/>
          </a:ln>
        </p:spPr>
        <p:txBody>
          <a:bodyPr wrap="none">
            <a:spAutoFit/>
          </a:bodyPr>
          <a:lstStyle/>
          <a:p>
            <a:r>
              <a:rPr lang="en-US" sz="1400" b="1" dirty="0">
                <a:solidFill>
                  <a:srgbClr val="C00000"/>
                </a:solidFill>
                <a:latin typeface="Helvetica"/>
              </a:rPr>
              <a:t>like</a:t>
            </a:r>
          </a:p>
        </p:txBody>
      </p:sp>
      <p:graphicFrame>
        <p:nvGraphicFramePr>
          <p:cNvPr id="1052689" name="Object 7"/>
          <p:cNvGraphicFramePr>
            <a:graphicFrameLocks noChangeAspect="1"/>
          </p:cNvGraphicFramePr>
          <p:nvPr/>
        </p:nvGraphicFramePr>
        <p:xfrm>
          <a:off x="5686425" y="4130675"/>
          <a:ext cx="2927350" cy="1135063"/>
        </p:xfrm>
        <a:graphic>
          <a:graphicData uri="http://schemas.openxmlformats.org/presentationml/2006/ole">
            <p:oleObj spid="_x0000_s220221" name="Equation" r:id="rId10" imgW="1485900" imgH="571500" progId="">
              <p:embed/>
            </p:oleObj>
          </a:graphicData>
        </a:graphic>
      </p:graphicFrame>
      <p:grpSp>
        <p:nvGrpSpPr>
          <p:cNvPr id="2" name="Group 18"/>
          <p:cNvGrpSpPr>
            <a:grpSpLocks/>
          </p:cNvGrpSpPr>
          <p:nvPr/>
        </p:nvGrpSpPr>
        <p:grpSpPr bwMode="auto">
          <a:xfrm>
            <a:off x="750888" y="4071938"/>
            <a:ext cx="4195762" cy="1830387"/>
            <a:chOff x="473" y="2565"/>
            <a:chExt cx="2643" cy="1153"/>
          </a:xfrm>
        </p:grpSpPr>
        <p:pic>
          <p:nvPicPr>
            <p:cNvPr id="1056" name="Picture 19"/>
            <p:cNvPicPr>
              <a:picLocks noChangeAspect="1" noChangeArrowheads="1"/>
            </p:cNvPicPr>
            <p:nvPr/>
          </p:nvPicPr>
          <p:blipFill>
            <a:blip r:embed="rId11" cstate="print"/>
            <a:srcRect/>
            <a:stretch>
              <a:fillRect/>
            </a:stretch>
          </p:blipFill>
          <p:spPr bwMode="auto">
            <a:xfrm>
              <a:off x="1518" y="2565"/>
              <a:ext cx="506" cy="1153"/>
            </a:xfrm>
            <a:prstGeom prst="rect">
              <a:avLst/>
            </a:prstGeom>
            <a:noFill/>
            <a:ln w="9525">
              <a:noFill/>
              <a:miter lim="800000"/>
              <a:headEnd/>
              <a:tailEnd/>
            </a:ln>
          </p:spPr>
        </p:pic>
        <p:graphicFrame>
          <p:nvGraphicFramePr>
            <p:cNvPr id="1032" name="Object 8"/>
            <p:cNvGraphicFramePr>
              <a:graphicFrameLocks noChangeAspect="1"/>
            </p:cNvGraphicFramePr>
            <p:nvPr/>
          </p:nvGraphicFramePr>
          <p:xfrm>
            <a:off x="473" y="2602"/>
            <a:ext cx="637" cy="691"/>
          </p:xfrm>
          <a:graphic>
            <a:graphicData uri="http://schemas.openxmlformats.org/presentationml/2006/ole">
              <p:oleObj spid="_x0000_s220222" name="Equation" r:id="rId12" imgW="685800" imgH="736600" progId="">
                <p:embed/>
              </p:oleObj>
            </a:graphicData>
          </a:graphic>
        </p:graphicFrame>
        <p:graphicFrame>
          <p:nvGraphicFramePr>
            <p:cNvPr id="1033" name="Object 9"/>
            <p:cNvGraphicFramePr>
              <a:graphicFrameLocks noChangeAspect="1"/>
            </p:cNvGraphicFramePr>
            <p:nvPr/>
          </p:nvGraphicFramePr>
          <p:xfrm>
            <a:off x="2264" y="2636"/>
            <a:ext cx="852" cy="623"/>
          </p:xfrm>
          <a:graphic>
            <a:graphicData uri="http://schemas.openxmlformats.org/presentationml/2006/ole">
              <p:oleObj spid="_x0000_s220223" name="Equation" r:id="rId13" imgW="787400" imgH="571500" progId="">
                <p:embed/>
              </p:oleObj>
            </a:graphicData>
          </a:graphic>
        </p:graphicFrame>
        <p:sp>
          <p:nvSpPr>
            <p:cNvPr id="1057" name="Text Box 22"/>
            <p:cNvSpPr txBox="1">
              <a:spLocks noChangeArrowheads="1"/>
            </p:cNvSpPr>
            <p:nvPr/>
          </p:nvSpPr>
          <p:spPr bwMode="auto">
            <a:xfrm>
              <a:off x="560" y="3443"/>
              <a:ext cx="302" cy="192"/>
            </a:xfrm>
            <a:prstGeom prst="rect">
              <a:avLst/>
            </a:prstGeom>
            <a:noFill/>
            <a:ln w="9525">
              <a:noFill/>
              <a:miter lim="800000"/>
              <a:headEnd/>
              <a:tailEnd/>
            </a:ln>
          </p:spPr>
          <p:txBody>
            <a:bodyPr wrap="none">
              <a:spAutoFit/>
            </a:bodyPr>
            <a:lstStyle/>
            <a:p>
              <a:r>
                <a:rPr lang="en-US" sz="1400" b="1" dirty="0">
                  <a:solidFill>
                    <a:srgbClr val="C00000"/>
                  </a:solidFill>
                  <a:latin typeface="Helvetica"/>
                </a:rPr>
                <a:t>like</a:t>
              </a:r>
            </a:p>
          </p:txBody>
        </p:sp>
        <p:graphicFrame>
          <p:nvGraphicFramePr>
            <p:cNvPr id="1034" name="Object 10"/>
            <p:cNvGraphicFramePr>
              <a:graphicFrameLocks noChangeAspect="1"/>
            </p:cNvGraphicFramePr>
            <p:nvPr/>
          </p:nvGraphicFramePr>
          <p:xfrm>
            <a:off x="912" y="3475"/>
            <a:ext cx="316" cy="189"/>
          </p:xfrm>
          <a:graphic>
            <a:graphicData uri="http://schemas.openxmlformats.org/presentationml/2006/ole">
              <p:oleObj spid="_x0000_s220224" name="Equation" r:id="rId14" imgW="279400" imgH="165100" progId="">
                <p:embed/>
              </p:oleObj>
            </a:graphicData>
          </a:graphic>
        </p:graphicFrame>
      </p:grpSp>
      <p:grpSp>
        <p:nvGrpSpPr>
          <p:cNvPr id="3" name="Group 24"/>
          <p:cNvGrpSpPr>
            <a:grpSpLocks/>
          </p:cNvGrpSpPr>
          <p:nvPr/>
        </p:nvGrpSpPr>
        <p:grpSpPr bwMode="auto">
          <a:xfrm>
            <a:off x="987425" y="3695701"/>
            <a:ext cx="7626350" cy="2606676"/>
            <a:chOff x="622" y="2328"/>
            <a:chExt cx="4804" cy="1642"/>
          </a:xfrm>
        </p:grpSpPr>
        <p:grpSp>
          <p:nvGrpSpPr>
            <p:cNvPr id="4" name="Group 25"/>
            <p:cNvGrpSpPr>
              <a:grpSpLocks/>
            </p:cNvGrpSpPr>
            <p:nvPr/>
          </p:nvGrpSpPr>
          <p:grpSpPr bwMode="auto">
            <a:xfrm>
              <a:off x="4162" y="2328"/>
              <a:ext cx="1264" cy="1018"/>
              <a:chOff x="3696" y="2393"/>
              <a:chExt cx="1152" cy="919"/>
            </a:xfrm>
          </p:grpSpPr>
          <p:sp>
            <p:nvSpPr>
              <p:cNvPr id="1052" name="Oval 26"/>
              <p:cNvSpPr>
                <a:spLocks noChangeArrowheads="1"/>
              </p:cNvSpPr>
              <p:nvPr/>
            </p:nvSpPr>
            <p:spPr bwMode="auto">
              <a:xfrm>
                <a:off x="4080" y="2592"/>
                <a:ext cx="384" cy="384"/>
              </a:xfrm>
              <a:prstGeom prst="ellipse">
                <a:avLst/>
              </a:prstGeom>
              <a:noFill/>
              <a:ln w="19050">
                <a:solidFill>
                  <a:srgbClr val="C00000"/>
                </a:solidFill>
                <a:round/>
                <a:headEnd/>
                <a:tailEnd/>
              </a:ln>
            </p:spPr>
            <p:txBody>
              <a:bodyPr wrap="none" anchor="ctr"/>
              <a:lstStyle/>
              <a:p>
                <a:endParaRPr lang="en-US"/>
              </a:p>
            </p:txBody>
          </p:sp>
          <p:sp>
            <p:nvSpPr>
              <p:cNvPr id="1053" name="Oval 27"/>
              <p:cNvSpPr>
                <a:spLocks noChangeArrowheads="1"/>
              </p:cNvSpPr>
              <p:nvPr/>
            </p:nvSpPr>
            <p:spPr bwMode="auto">
              <a:xfrm>
                <a:off x="4464" y="2928"/>
                <a:ext cx="384" cy="384"/>
              </a:xfrm>
              <a:prstGeom prst="ellipse">
                <a:avLst/>
              </a:prstGeom>
              <a:noFill/>
              <a:ln w="19050">
                <a:solidFill>
                  <a:srgbClr val="C00000"/>
                </a:solidFill>
                <a:round/>
                <a:headEnd/>
                <a:tailEnd/>
              </a:ln>
            </p:spPr>
            <p:txBody>
              <a:bodyPr wrap="none" anchor="ctr"/>
              <a:lstStyle/>
              <a:p>
                <a:endParaRPr lang="en-US"/>
              </a:p>
            </p:txBody>
          </p:sp>
          <p:sp>
            <p:nvSpPr>
              <p:cNvPr id="1054" name="Oval 28"/>
              <p:cNvSpPr>
                <a:spLocks noChangeArrowheads="1"/>
              </p:cNvSpPr>
              <p:nvPr/>
            </p:nvSpPr>
            <p:spPr bwMode="auto">
              <a:xfrm>
                <a:off x="3696" y="2928"/>
                <a:ext cx="384" cy="384"/>
              </a:xfrm>
              <a:prstGeom prst="ellipse">
                <a:avLst/>
              </a:prstGeom>
              <a:noFill/>
              <a:ln w="19050">
                <a:solidFill>
                  <a:srgbClr val="C00000"/>
                </a:solidFill>
                <a:round/>
                <a:headEnd/>
                <a:tailEnd/>
              </a:ln>
            </p:spPr>
            <p:txBody>
              <a:bodyPr wrap="none" anchor="ctr"/>
              <a:lstStyle/>
              <a:p>
                <a:endParaRPr lang="en-US"/>
              </a:p>
            </p:txBody>
          </p:sp>
          <p:sp>
            <p:nvSpPr>
              <p:cNvPr id="1055" name="Text Box 29"/>
              <p:cNvSpPr txBox="1">
                <a:spLocks noChangeArrowheads="1"/>
              </p:cNvSpPr>
              <p:nvPr/>
            </p:nvSpPr>
            <p:spPr bwMode="auto">
              <a:xfrm>
                <a:off x="3984" y="2393"/>
                <a:ext cx="499" cy="209"/>
              </a:xfrm>
              <a:prstGeom prst="rect">
                <a:avLst/>
              </a:prstGeom>
              <a:noFill/>
              <a:ln w="9525">
                <a:noFill/>
                <a:miter lim="800000"/>
                <a:headEnd/>
                <a:tailEnd/>
              </a:ln>
            </p:spPr>
            <p:txBody>
              <a:bodyPr wrap="none">
                <a:spAutoFit/>
              </a:bodyPr>
              <a:lstStyle/>
              <a:p>
                <a:r>
                  <a:rPr lang="en-US" b="1" dirty="0">
                    <a:solidFill>
                      <a:srgbClr val="C00000"/>
                    </a:solidFill>
                    <a:latin typeface="Helvetica"/>
                  </a:rPr>
                  <a:t>Exotic</a:t>
                </a:r>
              </a:p>
            </p:txBody>
          </p:sp>
        </p:grpSp>
        <p:sp>
          <p:nvSpPr>
            <p:cNvPr id="1051" name="Text Box 30"/>
            <p:cNvSpPr txBox="1">
              <a:spLocks noChangeArrowheads="1"/>
            </p:cNvSpPr>
            <p:nvPr/>
          </p:nvSpPr>
          <p:spPr bwMode="auto">
            <a:xfrm>
              <a:off x="622" y="3718"/>
              <a:ext cx="4418" cy="252"/>
            </a:xfrm>
            <a:prstGeom prst="rect">
              <a:avLst/>
            </a:prstGeom>
            <a:noFill/>
            <a:ln w="9525">
              <a:noFill/>
              <a:miter lim="800000"/>
              <a:headEnd/>
              <a:tailEnd/>
            </a:ln>
          </p:spPr>
          <p:txBody>
            <a:bodyPr wrap="none">
              <a:spAutoFit/>
            </a:bodyPr>
            <a:lstStyle/>
            <a:p>
              <a:r>
                <a:rPr lang="en-US" b="1" dirty="0" err="1" smtClean="0">
                  <a:solidFill>
                    <a:srgbClr val="C00000"/>
                  </a:solidFill>
                  <a:latin typeface="Helvetica"/>
                </a:rPr>
                <a:t>Gluonic</a:t>
              </a:r>
              <a:r>
                <a:rPr lang="en-US" b="1" dirty="0" smtClean="0">
                  <a:solidFill>
                    <a:srgbClr val="C00000"/>
                  </a:solidFill>
                  <a:latin typeface="Helvetica"/>
                </a:rPr>
                <a:t> </a:t>
              </a:r>
              <a:r>
                <a:rPr lang="en-US" b="1" dirty="0">
                  <a:solidFill>
                    <a:srgbClr val="C00000"/>
                  </a:solidFill>
                  <a:latin typeface="Helvetica"/>
                </a:rPr>
                <a:t>excitation (and parallel quark spins) lead to exotic J</a:t>
              </a:r>
              <a:r>
                <a:rPr lang="en-US" sz="2000" b="1" baseline="30000" dirty="0">
                  <a:solidFill>
                    <a:srgbClr val="C00000"/>
                  </a:solidFill>
                  <a:latin typeface="Helvetica"/>
                </a:rPr>
                <a:t>PC</a:t>
              </a:r>
              <a:endParaRPr lang="en-US" b="1" dirty="0">
                <a:solidFill>
                  <a:srgbClr val="C00000"/>
                </a:solidFill>
                <a:latin typeface="Helvetica"/>
              </a:endParaRPr>
            </a:p>
          </p:txBody>
        </p:sp>
      </p:grpSp>
      <p:sp>
        <p:nvSpPr>
          <p:cNvPr id="33" name="Slide Number Placeholder 32"/>
          <p:cNvSpPr>
            <a:spLocks noGrp="1"/>
          </p:cNvSpPr>
          <p:nvPr>
            <p:ph type="sldNum" sz="quarter" idx="4294967295"/>
          </p:nvPr>
        </p:nvSpPr>
        <p:spPr>
          <a:xfrm>
            <a:off x="6553200" y="6356350"/>
            <a:ext cx="1371600" cy="365125"/>
          </a:xfrm>
          <a:prstGeom prst="rect">
            <a:avLst/>
          </a:prstGeom>
        </p:spPr>
        <p:txBody>
          <a:bodyPr/>
          <a:lstStyle/>
          <a:p>
            <a:pPr>
              <a:defRPr/>
            </a:pPr>
            <a:fld id="{D00F1221-C9B0-4857-91E3-4AA7B10CDFB9}" type="slidenum">
              <a:rPr lang="en-US"/>
              <a:pPr>
                <a:defRPr/>
              </a:pPr>
              <a:t>16</a:t>
            </a:fld>
            <a:endParaRPr lang="en-US" dirty="0"/>
          </a:p>
        </p:txBody>
      </p:sp>
    </p:spTree>
    <p:extLst>
      <p:ext uri="{BB962C8B-B14F-4D97-AF65-F5344CB8AC3E}">
        <p14:creationId xmlns:p14="http://schemas.microsoft.com/office/powerpoint/2010/main" xmlns="" val="9273586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Rectangle 2"/>
          <p:cNvSpPr>
            <a:spLocks noChangeArrowheads="1"/>
          </p:cNvSpPr>
          <p:nvPr/>
        </p:nvSpPr>
        <p:spPr bwMode="auto">
          <a:xfrm>
            <a:off x="762000" y="1066800"/>
            <a:ext cx="8088312" cy="4919663"/>
          </a:xfrm>
          <a:prstGeom prst="rect">
            <a:avLst/>
          </a:prstGeom>
          <a:solidFill>
            <a:schemeClr val="bg1"/>
          </a:solidFill>
          <a:ln w="9525">
            <a:noFill/>
            <a:miter lim="800000"/>
            <a:headEnd/>
            <a:tailEnd/>
          </a:ln>
          <a:effectLst>
            <a:outerShdw blurRad="292100" dist="139700" dir="2700000" algn="tl" rotWithShape="0">
              <a:prstClr val="black">
                <a:alpha val="40000"/>
              </a:prstClr>
            </a:outerShdw>
          </a:effectLst>
          <a:scene3d>
            <a:camera prst="orthographicFront"/>
            <a:lightRig rig="threePt" dir="t"/>
          </a:scene3d>
          <a:sp3d>
            <a:bevelT/>
          </a:sp3d>
        </p:spPr>
        <p:txBody>
          <a:bodyPr wrap="none" anchor="ctr"/>
          <a:lstStyle/>
          <a:p>
            <a:endParaRPr lang="en-US"/>
          </a:p>
        </p:txBody>
      </p:sp>
      <p:pic>
        <p:nvPicPr>
          <p:cNvPr id="637955" name="Picture 3"/>
          <p:cNvPicPr>
            <a:picLocks noChangeAspect="1" noChangeArrowheads="1"/>
          </p:cNvPicPr>
          <p:nvPr/>
        </p:nvPicPr>
        <p:blipFill>
          <a:blip r:embed="rId2" cstate="print"/>
          <a:srcRect/>
          <a:stretch>
            <a:fillRect/>
          </a:stretch>
        </p:blipFill>
        <p:spPr bwMode="auto">
          <a:xfrm>
            <a:off x="4826000" y="4318000"/>
            <a:ext cx="512763" cy="292100"/>
          </a:xfrm>
          <a:prstGeom prst="rect">
            <a:avLst/>
          </a:prstGeom>
          <a:noFill/>
          <a:ln w="12700">
            <a:noFill/>
            <a:miter lim="800000"/>
            <a:headEnd/>
            <a:tailEnd/>
          </a:ln>
        </p:spPr>
      </p:pic>
      <p:pic>
        <p:nvPicPr>
          <p:cNvPr id="637956" name="Picture 4"/>
          <p:cNvPicPr>
            <a:picLocks noChangeAspect="1" noChangeArrowheads="1"/>
          </p:cNvPicPr>
          <p:nvPr/>
        </p:nvPicPr>
        <p:blipFill>
          <a:blip r:embed="rId3" cstate="print"/>
          <a:srcRect/>
          <a:stretch>
            <a:fillRect/>
          </a:stretch>
        </p:blipFill>
        <p:spPr bwMode="auto">
          <a:xfrm>
            <a:off x="758825" y="1679575"/>
            <a:ext cx="7213600" cy="4310063"/>
          </a:xfrm>
          <a:prstGeom prst="rect">
            <a:avLst/>
          </a:prstGeom>
          <a:noFill/>
          <a:ln w="12700">
            <a:noFill/>
            <a:miter lim="800000"/>
            <a:headEnd/>
            <a:tailEnd/>
          </a:ln>
        </p:spPr>
      </p:pic>
      <p:sp>
        <p:nvSpPr>
          <p:cNvPr id="637957" name="Rectangle 5"/>
          <p:cNvSpPr>
            <a:spLocks/>
          </p:cNvSpPr>
          <p:nvPr/>
        </p:nvSpPr>
        <p:spPr bwMode="auto">
          <a:xfrm>
            <a:off x="4429125" y="1392238"/>
            <a:ext cx="4281488" cy="330200"/>
          </a:xfrm>
          <a:prstGeom prst="rect">
            <a:avLst/>
          </a:prstGeom>
          <a:noFill/>
          <a:ln w="12700">
            <a:noFill/>
            <a:miter lim="800000"/>
            <a:headEnd/>
            <a:tailEnd/>
          </a:ln>
        </p:spPr>
        <p:txBody>
          <a:bodyPr lIns="0" tIns="0" rIns="0" bIns="0"/>
          <a:lstStyle/>
          <a:p>
            <a:r>
              <a:rPr lang="en-US" b="1" i="1">
                <a:solidFill>
                  <a:srgbClr val="002D99"/>
                </a:solidFill>
                <a:cs typeface="Arial" pitchFamily="34" charset="0"/>
                <a:sym typeface="Arial" pitchFamily="34" charset="0"/>
              </a:rPr>
              <a:t>States with Exotic Quantum Numbers</a:t>
            </a:r>
          </a:p>
        </p:txBody>
      </p:sp>
      <p:sp>
        <p:nvSpPr>
          <p:cNvPr id="637959" name="Rectangle 7"/>
          <p:cNvSpPr>
            <a:spLocks noChangeArrowheads="1"/>
          </p:cNvSpPr>
          <p:nvPr/>
        </p:nvSpPr>
        <p:spPr bwMode="auto">
          <a:xfrm>
            <a:off x="2274524" y="76200"/>
            <a:ext cx="5421676" cy="584775"/>
          </a:xfrm>
          <a:prstGeom prst="rect">
            <a:avLst/>
          </a:prstGeom>
          <a:noFill/>
          <a:ln w="9525">
            <a:noFill/>
            <a:miter lim="800000"/>
            <a:headEnd/>
            <a:tailEnd/>
          </a:ln>
          <a:effectLst/>
        </p:spPr>
        <p:txBody>
          <a:bodyPr wrap="none">
            <a:spAutoFit/>
          </a:bodyPr>
          <a:lstStyle/>
          <a:p>
            <a:pPr algn="ctr"/>
            <a:r>
              <a:rPr lang="en-US" sz="3200" b="1" dirty="0" err="1">
                <a:latin typeface="Arial" pitchFamily="34" charset="0"/>
                <a:cs typeface="Arial" pitchFamily="34" charset="0"/>
              </a:rPr>
              <a:t>Isovector</a:t>
            </a:r>
            <a:r>
              <a:rPr lang="en-US" sz="3200" b="1" dirty="0">
                <a:latin typeface="Arial" pitchFamily="34" charset="0"/>
                <a:cs typeface="Arial" pitchFamily="34" charset="0"/>
              </a:rPr>
              <a:t> Meson Spectrum</a:t>
            </a:r>
            <a:endParaRPr lang="en-GB" sz="3200" b="1" dirty="0">
              <a:latin typeface="Arial" pitchFamily="34" charset="0"/>
              <a:cs typeface="Arial" pitchFamily="34" charset="0"/>
            </a:endParaRPr>
          </a:p>
        </p:txBody>
      </p:sp>
      <p:grpSp>
        <p:nvGrpSpPr>
          <p:cNvPr id="2" name="Group 8"/>
          <p:cNvGrpSpPr>
            <a:grpSpLocks/>
          </p:cNvGrpSpPr>
          <p:nvPr/>
        </p:nvGrpSpPr>
        <p:grpSpPr bwMode="auto">
          <a:xfrm>
            <a:off x="1204913" y="3275013"/>
            <a:ext cx="727075" cy="609600"/>
            <a:chOff x="-1388" y="2067"/>
            <a:chExt cx="458" cy="302"/>
          </a:xfrm>
        </p:grpSpPr>
        <p:sp>
          <p:nvSpPr>
            <p:cNvPr id="637961" name="Text Box 9"/>
            <p:cNvSpPr txBox="1">
              <a:spLocks noChangeArrowheads="1"/>
            </p:cNvSpPr>
            <p:nvPr/>
          </p:nvSpPr>
          <p:spPr bwMode="auto">
            <a:xfrm>
              <a:off x="-1388" y="2082"/>
              <a:ext cx="258" cy="287"/>
            </a:xfrm>
            <a:prstGeom prst="rect">
              <a:avLst/>
            </a:prstGeom>
            <a:noFill/>
            <a:ln w="9525">
              <a:noFill/>
              <a:miter lim="800000"/>
              <a:headEnd/>
              <a:tailEnd/>
            </a:ln>
            <a:effectLst/>
          </p:spPr>
          <p:txBody>
            <a:bodyPr wrap="none">
              <a:spAutoFit/>
            </a:bodyPr>
            <a:lstStyle/>
            <a:p>
              <a:pPr algn="ctr"/>
              <a:r>
                <a:rPr lang="en-GB" sz="3200" b="1">
                  <a:solidFill>
                    <a:srgbClr val="FF0000"/>
                  </a:solidFill>
                  <a:cs typeface="Arial" pitchFamily="34" charset="0"/>
                </a:rPr>
                <a:t>1</a:t>
              </a:r>
              <a:endParaRPr lang="en-GB" sz="3200" b="1" baseline="30000">
                <a:solidFill>
                  <a:srgbClr val="FF0000"/>
                </a:solidFill>
                <a:cs typeface="Arial" pitchFamily="34" charset="0"/>
              </a:endParaRPr>
            </a:p>
          </p:txBody>
        </p:sp>
        <p:sp>
          <p:nvSpPr>
            <p:cNvPr id="637962" name="Text Box 10"/>
            <p:cNvSpPr txBox="1">
              <a:spLocks noChangeArrowheads="1"/>
            </p:cNvSpPr>
            <p:nvPr/>
          </p:nvSpPr>
          <p:spPr bwMode="auto">
            <a:xfrm>
              <a:off x="-1252" y="2067"/>
              <a:ext cx="322" cy="257"/>
            </a:xfrm>
            <a:prstGeom prst="rect">
              <a:avLst/>
            </a:prstGeom>
            <a:noFill/>
            <a:ln w="9525">
              <a:noFill/>
              <a:miter lim="800000"/>
              <a:headEnd/>
              <a:tailEnd/>
            </a:ln>
            <a:effectLst/>
          </p:spPr>
          <p:txBody>
            <a:bodyPr>
              <a:spAutoFit/>
            </a:bodyPr>
            <a:lstStyle/>
            <a:p>
              <a:pPr algn="ctr"/>
              <a:r>
                <a:rPr lang="en-GB" sz="2800" b="1">
                  <a:solidFill>
                    <a:srgbClr val="FF0000"/>
                  </a:solidFill>
                  <a:cs typeface="Arial" pitchFamily="34" charset="0"/>
                </a:rPr>
                <a:t>-</a:t>
              </a:r>
              <a:r>
                <a:rPr lang="en-GB" sz="2400" b="1">
                  <a:solidFill>
                    <a:srgbClr val="FF0000"/>
                  </a:solidFill>
                  <a:cs typeface="Arial" pitchFamily="34" charset="0"/>
                </a:rPr>
                <a:t>+</a:t>
              </a:r>
            </a:p>
          </p:txBody>
        </p:sp>
      </p:grpSp>
      <p:grpSp>
        <p:nvGrpSpPr>
          <p:cNvPr id="3" name="Group 11"/>
          <p:cNvGrpSpPr>
            <a:grpSpLocks/>
          </p:cNvGrpSpPr>
          <p:nvPr/>
        </p:nvGrpSpPr>
        <p:grpSpPr bwMode="auto">
          <a:xfrm>
            <a:off x="1239838" y="2187575"/>
            <a:ext cx="746125" cy="622300"/>
            <a:chOff x="-1229" y="1225"/>
            <a:chExt cx="470" cy="392"/>
          </a:xfrm>
        </p:grpSpPr>
        <p:sp>
          <p:nvSpPr>
            <p:cNvPr id="637964" name="Text Box 12"/>
            <p:cNvSpPr txBox="1">
              <a:spLocks noChangeArrowheads="1"/>
            </p:cNvSpPr>
            <p:nvPr/>
          </p:nvSpPr>
          <p:spPr bwMode="auto">
            <a:xfrm>
              <a:off x="-1229" y="1252"/>
              <a:ext cx="258" cy="365"/>
            </a:xfrm>
            <a:prstGeom prst="rect">
              <a:avLst/>
            </a:prstGeom>
            <a:noFill/>
            <a:ln w="9525">
              <a:noFill/>
              <a:miter lim="800000"/>
              <a:headEnd/>
              <a:tailEnd/>
            </a:ln>
            <a:effectLst/>
          </p:spPr>
          <p:txBody>
            <a:bodyPr wrap="none">
              <a:spAutoFit/>
            </a:bodyPr>
            <a:lstStyle/>
            <a:p>
              <a:pPr algn="ctr"/>
              <a:r>
                <a:rPr lang="en-GB" sz="3200" b="1">
                  <a:solidFill>
                    <a:schemeClr val="accent2"/>
                  </a:solidFill>
                  <a:cs typeface="Arial" pitchFamily="34" charset="0"/>
                </a:rPr>
                <a:t>0</a:t>
              </a:r>
              <a:endParaRPr lang="en-GB" sz="3200" b="1" baseline="30000">
                <a:solidFill>
                  <a:schemeClr val="accent2"/>
                </a:solidFill>
                <a:cs typeface="Arial" pitchFamily="34" charset="0"/>
              </a:endParaRPr>
            </a:p>
          </p:txBody>
        </p:sp>
        <p:sp>
          <p:nvSpPr>
            <p:cNvPr id="637965" name="Text Box 13"/>
            <p:cNvSpPr txBox="1">
              <a:spLocks noChangeArrowheads="1"/>
            </p:cNvSpPr>
            <p:nvPr/>
          </p:nvSpPr>
          <p:spPr bwMode="auto">
            <a:xfrm>
              <a:off x="-1081" y="1225"/>
              <a:ext cx="322" cy="327"/>
            </a:xfrm>
            <a:prstGeom prst="rect">
              <a:avLst/>
            </a:prstGeom>
            <a:noFill/>
            <a:ln w="9525">
              <a:noFill/>
              <a:miter lim="800000"/>
              <a:headEnd/>
              <a:tailEnd/>
            </a:ln>
            <a:effectLst/>
          </p:spPr>
          <p:txBody>
            <a:bodyPr wrap="none">
              <a:spAutoFit/>
            </a:bodyPr>
            <a:lstStyle/>
            <a:p>
              <a:pPr algn="ctr"/>
              <a:r>
                <a:rPr lang="en-GB" sz="2800" b="1" dirty="0">
                  <a:solidFill>
                    <a:schemeClr val="accent2"/>
                  </a:solidFill>
                  <a:cs typeface="Arial" pitchFamily="34" charset="0"/>
                </a:rPr>
                <a:t>+-</a:t>
              </a:r>
            </a:p>
          </p:txBody>
        </p:sp>
      </p:grpSp>
      <p:grpSp>
        <p:nvGrpSpPr>
          <p:cNvPr id="4" name="Group 14"/>
          <p:cNvGrpSpPr>
            <a:grpSpLocks/>
          </p:cNvGrpSpPr>
          <p:nvPr/>
        </p:nvGrpSpPr>
        <p:grpSpPr bwMode="auto">
          <a:xfrm>
            <a:off x="1220788" y="1800225"/>
            <a:ext cx="741362" cy="622300"/>
            <a:chOff x="-966" y="558"/>
            <a:chExt cx="467" cy="392"/>
          </a:xfrm>
        </p:grpSpPr>
        <p:sp>
          <p:nvSpPr>
            <p:cNvPr id="637967" name="Text Box 15"/>
            <p:cNvSpPr txBox="1">
              <a:spLocks noChangeArrowheads="1"/>
            </p:cNvSpPr>
            <p:nvPr/>
          </p:nvSpPr>
          <p:spPr bwMode="auto">
            <a:xfrm>
              <a:off x="-966" y="585"/>
              <a:ext cx="258" cy="365"/>
            </a:xfrm>
            <a:prstGeom prst="rect">
              <a:avLst/>
            </a:prstGeom>
            <a:noFill/>
            <a:ln w="9525">
              <a:noFill/>
              <a:miter lim="800000"/>
              <a:headEnd/>
              <a:tailEnd/>
            </a:ln>
            <a:effectLst/>
          </p:spPr>
          <p:txBody>
            <a:bodyPr wrap="none">
              <a:spAutoFit/>
            </a:bodyPr>
            <a:lstStyle/>
            <a:p>
              <a:pPr algn="ctr"/>
              <a:r>
                <a:rPr lang="en-GB" sz="3200" b="1">
                  <a:solidFill>
                    <a:srgbClr val="339933"/>
                  </a:solidFill>
                  <a:cs typeface="Arial" pitchFamily="34" charset="0"/>
                </a:rPr>
                <a:t>2</a:t>
              </a:r>
              <a:endParaRPr lang="en-GB" sz="3200" b="1" baseline="30000">
                <a:solidFill>
                  <a:srgbClr val="339933"/>
                </a:solidFill>
                <a:cs typeface="Arial" pitchFamily="34" charset="0"/>
              </a:endParaRPr>
            </a:p>
          </p:txBody>
        </p:sp>
        <p:sp>
          <p:nvSpPr>
            <p:cNvPr id="637968" name="Text Box 16"/>
            <p:cNvSpPr txBox="1">
              <a:spLocks noChangeArrowheads="1"/>
            </p:cNvSpPr>
            <p:nvPr/>
          </p:nvSpPr>
          <p:spPr bwMode="auto">
            <a:xfrm>
              <a:off x="-821" y="558"/>
              <a:ext cx="322" cy="327"/>
            </a:xfrm>
            <a:prstGeom prst="rect">
              <a:avLst/>
            </a:prstGeom>
            <a:noFill/>
            <a:ln w="9525">
              <a:noFill/>
              <a:miter lim="800000"/>
              <a:headEnd/>
              <a:tailEnd/>
            </a:ln>
            <a:effectLst/>
          </p:spPr>
          <p:txBody>
            <a:bodyPr wrap="none">
              <a:spAutoFit/>
            </a:bodyPr>
            <a:lstStyle/>
            <a:p>
              <a:pPr algn="ctr"/>
              <a:r>
                <a:rPr lang="en-GB" sz="2800" b="1">
                  <a:solidFill>
                    <a:srgbClr val="339933"/>
                  </a:solidFill>
                  <a:cs typeface="Arial" pitchFamily="34" charset="0"/>
                </a:rPr>
                <a:t>+-</a:t>
              </a:r>
            </a:p>
          </p:txBody>
        </p:sp>
      </p:grpSp>
      <p:grpSp>
        <p:nvGrpSpPr>
          <p:cNvPr id="5" name="Group 17"/>
          <p:cNvGrpSpPr>
            <a:grpSpLocks/>
          </p:cNvGrpSpPr>
          <p:nvPr/>
        </p:nvGrpSpPr>
        <p:grpSpPr bwMode="auto">
          <a:xfrm>
            <a:off x="57150" y="228600"/>
            <a:ext cx="3600450" cy="1735138"/>
            <a:chOff x="150" y="3220"/>
            <a:chExt cx="2268" cy="1093"/>
          </a:xfrm>
        </p:grpSpPr>
        <p:pic>
          <p:nvPicPr>
            <p:cNvPr id="637970" name="Picture 18" descr="detector"/>
            <p:cNvPicPr>
              <a:picLocks noChangeAspect="1" noChangeArrowheads="1"/>
            </p:cNvPicPr>
            <p:nvPr/>
          </p:nvPicPr>
          <p:blipFill>
            <a:blip r:embed="rId4" cstate="print"/>
            <a:srcRect/>
            <a:stretch>
              <a:fillRect/>
            </a:stretch>
          </p:blipFill>
          <p:spPr bwMode="auto">
            <a:xfrm>
              <a:off x="150" y="3220"/>
              <a:ext cx="1286" cy="1093"/>
            </a:xfrm>
            <a:prstGeom prst="rect">
              <a:avLst/>
            </a:prstGeom>
            <a:ln>
              <a:noFill/>
            </a:ln>
            <a:effectLst>
              <a:outerShdw blurRad="292100" dist="139700" dir="2700000" algn="tl" rotWithShape="0">
                <a:srgbClr val="333333">
                  <a:alpha val="65000"/>
                </a:srgbClr>
              </a:outerShdw>
            </a:effectLst>
          </p:spPr>
        </p:pic>
        <p:grpSp>
          <p:nvGrpSpPr>
            <p:cNvPr id="6" name="Group 19"/>
            <p:cNvGrpSpPr>
              <a:grpSpLocks/>
            </p:cNvGrpSpPr>
            <p:nvPr/>
          </p:nvGrpSpPr>
          <p:grpSpPr bwMode="auto">
            <a:xfrm>
              <a:off x="1635" y="3798"/>
              <a:ext cx="783" cy="411"/>
              <a:chOff x="1635" y="3558"/>
              <a:chExt cx="783" cy="411"/>
            </a:xfrm>
          </p:grpSpPr>
          <p:pic>
            <p:nvPicPr>
              <p:cNvPr id="637972" name="Picture 20" descr="hdnews"/>
              <p:cNvPicPr>
                <a:picLocks noChangeAspect="1" noChangeArrowheads="1"/>
              </p:cNvPicPr>
              <p:nvPr/>
            </p:nvPicPr>
            <p:blipFill>
              <a:blip r:embed="rId5" cstate="print"/>
              <a:srcRect/>
              <a:stretch>
                <a:fillRect/>
              </a:stretch>
            </p:blipFill>
            <p:spPr bwMode="auto">
              <a:xfrm>
                <a:off x="1646" y="3558"/>
                <a:ext cx="765" cy="243"/>
              </a:xfrm>
              <a:prstGeom prst="rect">
                <a:avLst/>
              </a:prstGeom>
              <a:noFill/>
            </p:spPr>
          </p:pic>
          <p:sp>
            <p:nvSpPr>
              <p:cNvPr id="637973" name="Rectangle 21"/>
              <p:cNvSpPr>
                <a:spLocks noChangeArrowheads="1"/>
              </p:cNvSpPr>
              <p:nvPr/>
            </p:nvSpPr>
            <p:spPr bwMode="auto">
              <a:xfrm>
                <a:off x="1649" y="3784"/>
                <a:ext cx="759" cy="16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37974" name="Text Box 22"/>
              <p:cNvSpPr txBox="1">
                <a:spLocks noChangeArrowheads="1"/>
              </p:cNvSpPr>
              <p:nvPr/>
            </p:nvSpPr>
            <p:spPr bwMode="auto">
              <a:xfrm>
                <a:off x="1635" y="3777"/>
                <a:ext cx="783" cy="192"/>
              </a:xfrm>
              <a:prstGeom prst="rect">
                <a:avLst/>
              </a:prstGeom>
              <a:noFill/>
              <a:ln w="9525">
                <a:noFill/>
                <a:miter lim="800000"/>
                <a:headEnd/>
                <a:tailEnd/>
              </a:ln>
              <a:effectLst/>
            </p:spPr>
            <p:txBody>
              <a:bodyPr wrap="none">
                <a:spAutoFit/>
              </a:bodyPr>
              <a:lstStyle/>
              <a:p>
                <a:r>
                  <a:rPr lang="en-GB" sz="1400" b="1" dirty="0">
                    <a:solidFill>
                      <a:schemeClr val="bg1"/>
                    </a:solidFill>
                    <a:latin typeface="Times New Roman" pitchFamily="18" charset="0"/>
                    <a:cs typeface="Arial" pitchFamily="34" charset="0"/>
                  </a:rPr>
                  <a:t>Hall </a:t>
                </a:r>
                <a:r>
                  <a:rPr lang="en-GB" sz="1400" b="1" dirty="0" err="1">
                    <a:solidFill>
                      <a:schemeClr val="bg1"/>
                    </a:solidFill>
                    <a:latin typeface="Times New Roman" pitchFamily="18" charset="0"/>
                    <a:cs typeface="Arial" pitchFamily="34" charset="0"/>
                  </a:rPr>
                  <a:t>D@JLab</a:t>
                </a:r>
                <a:endParaRPr lang="en-US" sz="1400" b="1" dirty="0">
                  <a:solidFill>
                    <a:schemeClr val="bg1"/>
                  </a:solidFill>
                  <a:latin typeface="Times New Roman" pitchFamily="18" charset="0"/>
                  <a:cs typeface="Arial" pitchFamily="34" charset="0"/>
                </a:endParaRPr>
              </a:p>
            </p:txBody>
          </p:sp>
        </p:grpSp>
      </p:grpSp>
      <p:sp>
        <p:nvSpPr>
          <p:cNvPr id="637975" name="Rectangle 23"/>
          <p:cNvSpPr>
            <a:spLocks/>
          </p:cNvSpPr>
          <p:nvPr/>
        </p:nvSpPr>
        <p:spPr bwMode="auto">
          <a:xfrm>
            <a:off x="7391400" y="6019800"/>
            <a:ext cx="1282700" cy="274637"/>
          </a:xfrm>
          <a:prstGeom prst="rect">
            <a:avLst/>
          </a:prstGeom>
          <a:noFill/>
          <a:ln w="12700">
            <a:noFill/>
            <a:miter lim="800000"/>
            <a:headEnd/>
            <a:tailEnd/>
          </a:ln>
        </p:spPr>
        <p:txBody>
          <a:bodyPr wrap="none" lIns="0" tIns="0" rIns="0" bIns="0">
            <a:spAutoFit/>
          </a:bodyPr>
          <a:lstStyle/>
          <a:p>
            <a:r>
              <a:rPr lang="en-US" b="1" dirty="0" err="1">
                <a:solidFill>
                  <a:srgbClr val="1D300D"/>
                </a:solidFill>
                <a:latin typeface="Arial" pitchFamily="34" charset="0"/>
                <a:cs typeface="Arial" pitchFamily="34" charset="0"/>
                <a:sym typeface="Arial" pitchFamily="34" charset="0"/>
              </a:rPr>
              <a:t>Dudek</a:t>
            </a:r>
            <a:r>
              <a:rPr lang="en-US" b="1" dirty="0">
                <a:solidFill>
                  <a:srgbClr val="1D300D"/>
                </a:solidFill>
                <a:latin typeface="Arial" pitchFamily="34" charset="0"/>
                <a:cs typeface="Arial" pitchFamily="34" charset="0"/>
                <a:sym typeface="Arial" pitchFamily="34" charset="0"/>
              </a:rPr>
              <a:t> et al.</a:t>
            </a:r>
          </a:p>
        </p:txBody>
      </p:sp>
      <p:pic>
        <p:nvPicPr>
          <p:cNvPr id="24" name="Picture 8" descr="gadget"/>
          <p:cNvPicPr>
            <a:picLocks noChangeAspect="1" noChangeArrowheads="1"/>
          </p:cNvPicPr>
          <p:nvPr/>
        </p:nvPicPr>
        <p:blipFill>
          <a:blip r:embed="rId6" cstate="print"/>
          <a:srcRect/>
          <a:stretch>
            <a:fillRect/>
          </a:stretch>
        </p:blipFill>
        <p:spPr bwMode="auto">
          <a:xfrm>
            <a:off x="6845300" y="3124200"/>
            <a:ext cx="2298700" cy="158432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26"/>
          <p:cNvSpPr txBox="1">
            <a:spLocks noChangeArrowheads="1"/>
          </p:cNvSpPr>
          <p:nvPr/>
        </p:nvSpPr>
        <p:spPr>
          <a:xfrm>
            <a:off x="12700" y="0"/>
            <a:ext cx="6769100" cy="965200"/>
          </a:xfrm>
          <a:prstGeom prst="rect">
            <a:avLst/>
          </a:prstGeom>
        </p:spPr>
        <p:txBody>
          <a:bodyPr anchor="ctr">
            <a:normAutofit/>
          </a:bodyPr>
          <a:lstStyle/>
          <a:p>
            <a:pPr algn="ctr" defTabSz="457200" fontAlgn="auto">
              <a:spcAft>
                <a:spcPts val="0"/>
              </a:spcAft>
              <a:defRPr/>
            </a:pPr>
            <a:endParaRPr lang="fr-FR" sz="3600" dirty="0">
              <a:solidFill>
                <a:srgbClr val="000000"/>
              </a:solidFill>
              <a:latin typeface="+mj-lt"/>
              <a:ea typeface="+mj-ea"/>
              <a:cs typeface="+mj-cs"/>
            </a:endParaRPr>
          </a:p>
        </p:txBody>
      </p:sp>
      <p:sp>
        <p:nvSpPr>
          <p:cNvPr id="4" name="TextBox 3"/>
          <p:cNvSpPr txBox="1"/>
          <p:nvPr/>
        </p:nvSpPr>
        <p:spPr>
          <a:xfrm>
            <a:off x="115967" y="39469"/>
            <a:ext cx="8875633" cy="646331"/>
          </a:xfrm>
          <a:prstGeom prst="rect">
            <a:avLst/>
          </a:prstGeom>
          <a:noFill/>
        </p:spPr>
        <p:txBody>
          <a:bodyPr wrap="square">
            <a:spAutoFit/>
          </a:bodyPr>
          <a:lstStyle/>
          <a:p>
            <a:pPr algn="ctr" fontAlgn="auto">
              <a:spcBef>
                <a:spcPts val="0"/>
              </a:spcBef>
              <a:spcAft>
                <a:spcPts val="0"/>
              </a:spcAft>
              <a:defRPr/>
            </a:pPr>
            <a:r>
              <a:rPr lang="en-US" sz="3600" b="1" dirty="0" smtClean="0">
                <a:latin typeface="Arial" pitchFamily="-110" charset="0"/>
                <a:cs typeface="+mn-cs"/>
              </a:rPr>
              <a:t>The Incomplete Nucleon: Spin Puzzle</a:t>
            </a:r>
            <a:endParaRPr lang="en-US" b="1" dirty="0">
              <a:latin typeface="+mn-lt"/>
              <a:cs typeface="+mn-cs"/>
            </a:endParaRPr>
          </a:p>
        </p:txBody>
      </p:sp>
      <p:sp>
        <p:nvSpPr>
          <p:cNvPr id="12" name="TextBox 11"/>
          <p:cNvSpPr txBox="1"/>
          <p:nvPr/>
        </p:nvSpPr>
        <p:spPr>
          <a:xfrm>
            <a:off x="838200" y="3986986"/>
            <a:ext cx="4610386" cy="2185214"/>
          </a:xfrm>
          <a:prstGeom prst="rect">
            <a:avLst/>
          </a:prstGeom>
          <a:noFill/>
        </p:spPr>
        <p:txBody>
          <a:bodyPr wrap="square" rtlCol="0">
            <a:spAutoFit/>
          </a:bodyPr>
          <a:lstStyle/>
          <a:p>
            <a:pPr marL="403225" indent="-403225">
              <a:buClr>
                <a:srgbClr val="FF0000"/>
              </a:buClr>
              <a:buFont typeface="Arial" pitchFamily="34" charset="0"/>
              <a:buChar char="•"/>
            </a:pPr>
            <a:r>
              <a:rPr lang="en-US" sz="3200" b="1" dirty="0" smtClean="0">
                <a:latin typeface="Arial" pitchFamily="34" charset="0"/>
                <a:cs typeface="Arial" pitchFamily="34" charset="0"/>
              </a:rPr>
              <a:t> </a:t>
            </a:r>
            <a:r>
              <a:rPr lang="en-US" sz="2600" b="1" dirty="0" smtClean="0">
                <a:solidFill>
                  <a:srgbClr val="002060"/>
                </a:solidFill>
                <a:latin typeface="Arial" pitchFamily="34" charset="0"/>
                <a:cs typeface="Arial" pitchFamily="34" charset="0"/>
              </a:rPr>
              <a:t>DIS → </a:t>
            </a:r>
            <a:r>
              <a:rPr lang="en-US" sz="2600" b="1" dirty="0" smtClean="0">
                <a:solidFill>
                  <a:srgbClr val="002060"/>
                </a:solidFill>
                <a:latin typeface="Symbol" pitchFamily="18" charset="2"/>
                <a:cs typeface="Arial" pitchFamily="34" charset="0"/>
              </a:rPr>
              <a:t>DS</a:t>
            </a:r>
            <a:r>
              <a:rPr lang="en-US" sz="2600" b="1" dirty="0" smtClean="0">
                <a:solidFill>
                  <a:srgbClr val="002060"/>
                </a:solidFill>
                <a:latin typeface="Arial" pitchFamily="34" charset="0"/>
                <a:cs typeface="Arial" pitchFamily="34" charset="0"/>
              </a:rPr>
              <a:t> </a:t>
            </a:r>
            <a:r>
              <a:rPr lang="en-US" sz="2600" b="1" dirty="0" smtClean="0">
                <a:solidFill>
                  <a:srgbClr val="002060"/>
                </a:solidFill>
                <a:latin typeface="Arial" pitchFamily="34" charset="0"/>
                <a:cs typeface="Arial" pitchFamily="34" charset="0"/>
                <a:sym typeface="Symbol"/>
              </a:rPr>
              <a:t> 0.25</a:t>
            </a:r>
          </a:p>
          <a:p>
            <a:pPr marL="403225" indent="-403225">
              <a:buClr>
                <a:srgbClr val="FF0000"/>
              </a:buClr>
            </a:pPr>
            <a:endParaRPr lang="en-US" sz="2600" b="1" dirty="0" smtClean="0">
              <a:solidFill>
                <a:srgbClr val="002060"/>
              </a:solidFill>
              <a:latin typeface="+mn-lt"/>
              <a:sym typeface="Symbol"/>
            </a:endParaRPr>
          </a:p>
          <a:p>
            <a:pPr marL="403225" indent="-403225">
              <a:buClr>
                <a:srgbClr val="FF0000"/>
              </a:buClr>
              <a:buFont typeface="Arial" pitchFamily="34" charset="0"/>
              <a:buChar char="•"/>
            </a:pPr>
            <a:r>
              <a:rPr lang="en-US" sz="2600" b="1" dirty="0" smtClean="0">
                <a:solidFill>
                  <a:srgbClr val="002060"/>
                </a:solidFill>
                <a:latin typeface="+mn-lt"/>
                <a:sym typeface="Symbol"/>
              </a:rPr>
              <a:t> </a:t>
            </a:r>
            <a:r>
              <a:rPr lang="en-US" sz="2600" b="1" dirty="0" smtClean="0">
                <a:solidFill>
                  <a:srgbClr val="002060"/>
                </a:solidFill>
                <a:latin typeface="Arial" pitchFamily="34" charset="0"/>
                <a:cs typeface="Arial" pitchFamily="34" charset="0"/>
                <a:sym typeface="Symbol"/>
              </a:rPr>
              <a:t>RHIC + DIS → </a:t>
            </a:r>
            <a:r>
              <a:rPr lang="en-US" sz="2600" b="1" dirty="0" smtClean="0">
                <a:solidFill>
                  <a:srgbClr val="002060"/>
                </a:solidFill>
                <a:latin typeface="Symbol" pitchFamily="18" charset="2"/>
                <a:cs typeface="Arial" pitchFamily="34" charset="0"/>
                <a:sym typeface="Symbol"/>
              </a:rPr>
              <a:t>D</a:t>
            </a:r>
            <a:r>
              <a:rPr lang="en-US" sz="2600" b="1" dirty="0" smtClean="0">
                <a:solidFill>
                  <a:srgbClr val="002060"/>
                </a:solidFill>
                <a:latin typeface="Arial" pitchFamily="34" charset="0"/>
                <a:cs typeface="Arial" pitchFamily="34" charset="0"/>
                <a:sym typeface="Symbol"/>
              </a:rPr>
              <a:t>G« 1</a:t>
            </a:r>
          </a:p>
          <a:p>
            <a:pPr marL="403225" indent="-403225">
              <a:buClr>
                <a:srgbClr val="FF0000"/>
              </a:buClr>
            </a:pPr>
            <a:endParaRPr lang="en-US" sz="2600" b="1" dirty="0" smtClean="0">
              <a:solidFill>
                <a:srgbClr val="002060"/>
              </a:solidFill>
              <a:latin typeface="+mn-lt"/>
              <a:sym typeface="Symbol"/>
            </a:endParaRPr>
          </a:p>
          <a:p>
            <a:pPr marL="403225" indent="-403225">
              <a:buClr>
                <a:srgbClr val="FF0000"/>
              </a:buClr>
              <a:buFont typeface="Arial" pitchFamily="34" charset="0"/>
              <a:buChar char="•"/>
            </a:pPr>
            <a:r>
              <a:rPr lang="en-US" sz="2600" b="1" dirty="0" smtClean="0">
                <a:solidFill>
                  <a:srgbClr val="002060"/>
                </a:solidFill>
                <a:latin typeface="+mn-lt"/>
                <a:sym typeface="Symbol"/>
              </a:rPr>
              <a:t> </a:t>
            </a:r>
            <a:r>
              <a:rPr lang="en-US" sz="2600" b="1" dirty="0" smtClean="0">
                <a:solidFill>
                  <a:srgbClr val="7030A0"/>
                </a:solidFill>
                <a:latin typeface="Arial" pitchFamily="34" charset="0"/>
                <a:cs typeface="Arial" pitchFamily="34" charset="0"/>
                <a:sym typeface="Symbol"/>
              </a:rPr>
              <a:t>→ </a:t>
            </a:r>
            <a:r>
              <a:rPr lang="en-US" sz="2600" b="1" dirty="0" err="1" smtClean="0">
                <a:solidFill>
                  <a:srgbClr val="7030A0"/>
                </a:solidFill>
                <a:latin typeface="Arial" pitchFamily="34" charset="0"/>
                <a:cs typeface="Arial" pitchFamily="34" charset="0"/>
                <a:sym typeface="Symbol"/>
              </a:rPr>
              <a:t>L</a:t>
            </a:r>
            <a:r>
              <a:rPr lang="en-US" sz="2600" b="1" baseline="-25000" dirty="0" err="1" smtClean="0">
                <a:solidFill>
                  <a:srgbClr val="7030A0"/>
                </a:solidFill>
                <a:latin typeface="Arial" pitchFamily="34" charset="0"/>
                <a:cs typeface="Arial" pitchFamily="34" charset="0"/>
                <a:sym typeface="Symbol"/>
              </a:rPr>
              <a:t>q</a:t>
            </a:r>
            <a:endParaRPr lang="en-US" sz="2600" b="1" baseline="-25000" dirty="0" smtClean="0">
              <a:solidFill>
                <a:srgbClr val="7030A0"/>
              </a:solidFill>
              <a:latin typeface="Arial" pitchFamily="34" charset="0"/>
              <a:cs typeface="Arial" pitchFamily="34" charset="0"/>
              <a:sym typeface="Symbol"/>
            </a:endParaRPr>
          </a:p>
        </p:txBody>
      </p:sp>
      <p:pic>
        <p:nvPicPr>
          <p:cNvPr id="48131" name="Picture 3"/>
          <p:cNvPicPr>
            <a:picLocks noChangeAspect="1" noChangeArrowheads="1"/>
          </p:cNvPicPr>
          <p:nvPr/>
        </p:nvPicPr>
        <p:blipFill>
          <a:blip r:embed="rId2" cstate="print"/>
          <a:srcRect/>
          <a:stretch>
            <a:fillRect/>
          </a:stretch>
        </p:blipFill>
        <p:spPr bwMode="auto">
          <a:xfrm>
            <a:off x="5638800" y="2771001"/>
            <a:ext cx="3124200" cy="3046543"/>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5638800" y="5895201"/>
            <a:ext cx="3155736" cy="276999"/>
          </a:xfrm>
          <a:prstGeom prst="rect">
            <a:avLst/>
          </a:prstGeom>
          <a:noFill/>
        </p:spPr>
        <p:txBody>
          <a:bodyPr wrap="none" rtlCol="0">
            <a:spAutoFit/>
          </a:bodyPr>
          <a:lstStyle/>
          <a:p>
            <a:r>
              <a:rPr lang="en-US" sz="1200" dirty="0" smtClean="0">
                <a:latin typeface="TimesNewRomanPSMT"/>
              </a:rPr>
              <a:t>D. de </a:t>
            </a:r>
            <a:r>
              <a:rPr lang="en-US" sz="1200" dirty="0" err="1" smtClean="0">
                <a:latin typeface="TimesNewRomanPSMT"/>
              </a:rPr>
              <a:t>Florian</a:t>
            </a:r>
            <a:r>
              <a:rPr lang="en-US" sz="1200" dirty="0" smtClean="0">
                <a:latin typeface="TimesNewRomanPSMT"/>
              </a:rPr>
              <a:t> et al., PRL 101 (2008) 072001</a:t>
            </a:r>
            <a:endParaRPr lang="en-US" sz="1200" dirty="0"/>
          </a:p>
        </p:txBody>
      </p:sp>
      <p:sp>
        <p:nvSpPr>
          <p:cNvPr id="14" name="TextBox 13"/>
          <p:cNvSpPr txBox="1"/>
          <p:nvPr/>
        </p:nvSpPr>
        <p:spPr>
          <a:xfrm>
            <a:off x="7162800" y="1992868"/>
            <a:ext cx="1402948" cy="369332"/>
          </a:xfrm>
          <a:prstGeom prst="rect">
            <a:avLst/>
          </a:prstGeom>
          <a:noFill/>
        </p:spPr>
        <p:txBody>
          <a:bodyPr wrap="none" rtlCol="0">
            <a:spAutoFit/>
          </a:bodyPr>
          <a:lstStyle/>
          <a:p>
            <a:r>
              <a:rPr lang="en-US" dirty="0" smtClean="0"/>
              <a:t>[X. </a:t>
            </a:r>
            <a:r>
              <a:rPr lang="en-US" dirty="0" err="1" smtClean="0"/>
              <a:t>Ji</a:t>
            </a:r>
            <a:r>
              <a:rPr lang="en-US" dirty="0" smtClean="0"/>
              <a:t>, 1997]</a:t>
            </a:r>
            <a:endParaRPr lang="en-US" dirty="0"/>
          </a:p>
        </p:txBody>
      </p:sp>
      <p:pic>
        <p:nvPicPr>
          <p:cNvPr id="15" name="Picture 2" descr="DeltaQ_v3.jpg"/>
          <p:cNvPicPr>
            <a:picLocks noChangeAspect="1"/>
          </p:cNvPicPr>
          <p:nvPr/>
        </p:nvPicPr>
        <p:blipFill>
          <a:blip r:embed="rId3" cstate="print"/>
          <a:srcRect/>
          <a:stretch>
            <a:fillRect/>
          </a:stretch>
        </p:blipFill>
        <p:spPr bwMode="auto">
          <a:xfrm>
            <a:off x="230540" y="923488"/>
            <a:ext cx="3551027" cy="29718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grpSp>
        <p:nvGrpSpPr>
          <p:cNvPr id="32" name="Group 31"/>
          <p:cNvGrpSpPr/>
          <p:nvPr/>
        </p:nvGrpSpPr>
        <p:grpSpPr>
          <a:xfrm>
            <a:off x="4343400" y="838200"/>
            <a:ext cx="4079875" cy="1123950"/>
            <a:chOff x="4343400" y="838200"/>
            <a:chExt cx="4079875" cy="1123950"/>
          </a:xfrm>
        </p:grpSpPr>
        <p:sp>
          <p:nvSpPr>
            <p:cNvPr id="16" name="Rectangle 53"/>
            <p:cNvSpPr>
              <a:spLocks noChangeArrowheads="1"/>
            </p:cNvSpPr>
            <p:nvPr/>
          </p:nvSpPr>
          <p:spPr bwMode="auto">
            <a:xfrm>
              <a:off x="4343400" y="838200"/>
              <a:ext cx="4079875" cy="1123950"/>
            </a:xfrm>
            <a:prstGeom prst="rect">
              <a:avLst/>
            </a:prstGeom>
            <a:solidFill>
              <a:srgbClr val="FFFF00"/>
            </a:solidFill>
            <a:ln w="9525">
              <a:noFill/>
              <a:miter lim="800000"/>
              <a:headEnd/>
              <a:tailEnd/>
            </a:ln>
            <a:effectLst>
              <a:outerShdw blurRad="292100" dist="139700" dir="2700000" algn="tl" rotWithShape="0">
                <a:prstClr val="black">
                  <a:alpha val="65000"/>
                </a:prstClr>
              </a:outerShdw>
            </a:effectLst>
          </p:spPr>
          <p:txBody>
            <a:bodyPr wrap="none" anchor="ctr"/>
            <a:lstStyle/>
            <a:p>
              <a:endParaRPr lang="en-US"/>
            </a:p>
          </p:txBody>
        </p:sp>
        <p:grpSp>
          <p:nvGrpSpPr>
            <p:cNvPr id="17" name="Group 54"/>
            <p:cNvGrpSpPr>
              <a:grpSpLocks/>
            </p:cNvGrpSpPr>
            <p:nvPr/>
          </p:nvGrpSpPr>
          <p:grpSpPr bwMode="auto">
            <a:xfrm>
              <a:off x="5819775" y="1047750"/>
              <a:ext cx="2432050" cy="549275"/>
              <a:chOff x="2611" y="2140"/>
              <a:chExt cx="1474" cy="313"/>
            </a:xfrm>
          </p:grpSpPr>
          <p:sp>
            <p:nvSpPr>
              <p:cNvPr id="27" name="Text Box 55"/>
              <p:cNvSpPr txBox="1">
                <a:spLocks noChangeArrowheads="1"/>
              </p:cNvSpPr>
              <p:nvPr/>
            </p:nvSpPr>
            <p:spPr bwMode="auto">
              <a:xfrm>
                <a:off x="2611" y="2140"/>
                <a:ext cx="390" cy="313"/>
              </a:xfrm>
              <a:prstGeom prst="rect">
                <a:avLst/>
              </a:prstGeom>
              <a:noFill/>
              <a:ln w="9525">
                <a:noFill/>
                <a:miter lim="800000"/>
                <a:headEnd/>
                <a:tailEnd/>
              </a:ln>
              <a:effectLst/>
            </p:spPr>
            <p:txBody>
              <a:bodyPr wrap="none">
                <a:spAutoFit/>
              </a:bodyPr>
              <a:lstStyle/>
              <a:p>
                <a:r>
                  <a:rPr lang="en-GB" sz="3000" b="1">
                    <a:latin typeface="Symbol" pitchFamily="18" charset="2"/>
                  </a:rPr>
                  <a:t>DS</a:t>
                </a:r>
              </a:p>
            </p:txBody>
          </p:sp>
          <p:sp>
            <p:nvSpPr>
              <p:cNvPr id="28" name="Text Box 56"/>
              <p:cNvSpPr txBox="1">
                <a:spLocks noChangeArrowheads="1"/>
              </p:cNvSpPr>
              <p:nvPr/>
            </p:nvSpPr>
            <p:spPr bwMode="auto">
              <a:xfrm>
                <a:off x="3214" y="2140"/>
                <a:ext cx="343" cy="296"/>
              </a:xfrm>
              <a:prstGeom prst="rect">
                <a:avLst/>
              </a:prstGeom>
              <a:noFill/>
              <a:ln w="9525">
                <a:noFill/>
                <a:miter lim="800000"/>
                <a:headEnd/>
                <a:tailEnd/>
              </a:ln>
              <a:effectLst/>
            </p:spPr>
            <p:txBody>
              <a:bodyPr wrap="none">
                <a:spAutoFit/>
              </a:bodyPr>
              <a:lstStyle/>
              <a:p>
                <a:r>
                  <a:rPr lang="en-GB" sz="2800" b="1" i="1"/>
                  <a:t>L</a:t>
                </a:r>
                <a:r>
                  <a:rPr lang="en-GB" sz="3200" b="1" i="1" baseline="-25000"/>
                  <a:t>q</a:t>
                </a:r>
              </a:p>
            </p:txBody>
          </p:sp>
          <p:sp>
            <p:nvSpPr>
              <p:cNvPr id="29" name="Text Box 57"/>
              <p:cNvSpPr txBox="1">
                <a:spLocks noChangeArrowheads="1"/>
              </p:cNvSpPr>
              <p:nvPr/>
            </p:nvSpPr>
            <p:spPr bwMode="auto">
              <a:xfrm>
                <a:off x="3754" y="2140"/>
                <a:ext cx="331" cy="296"/>
              </a:xfrm>
              <a:prstGeom prst="rect">
                <a:avLst/>
              </a:prstGeom>
              <a:noFill/>
              <a:ln w="9525">
                <a:noFill/>
                <a:miter lim="800000"/>
                <a:headEnd/>
                <a:tailEnd/>
              </a:ln>
              <a:effectLst/>
            </p:spPr>
            <p:txBody>
              <a:bodyPr wrap="none">
                <a:spAutoFit/>
              </a:bodyPr>
              <a:lstStyle/>
              <a:p>
                <a:r>
                  <a:rPr lang="en-GB" sz="2800" b="1" i="1"/>
                  <a:t>J</a:t>
                </a:r>
                <a:r>
                  <a:rPr lang="en-GB" sz="3200" b="1" i="1" baseline="-25000"/>
                  <a:t>g</a:t>
                </a:r>
              </a:p>
            </p:txBody>
          </p:sp>
          <p:sp>
            <p:nvSpPr>
              <p:cNvPr id="30" name="Text Box 58"/>
              <p:cNvSpPr txBox="1">
                <a:spLocks noChangeArrowheads="1"/>
              </p:cNvSpPr>
              <p:nvPr/>
            </p:nvSpPr>
            <p:spPr bwMode="auto">
              <a:xfrm>
                <a:off x="3529" y="2140"/>
                <a:ext cx="246" cy="313"/>
              </a:xfrm>
              <a:prstGeom prst="rect">
                <a:avLst/>
              </a:prstGeom>
              <a:noFill/>
              <a:ln w="9525">
                <a:noFill/>
                <a:miter lim="800000"/>
                <a:headEnd/>
                <a:tailEnd/>
              </a:ln>
              <a:effectLst/>
            </p:spPr>
            <p:txBody>
              <a:bodyPr wrap="none">
                <a:spAutoFit/>
              </a:bodyPr>
              <a:lstStyle/>
              <a:p>
                <a:r>
                  <a:rPr lang="en-GB" sz="3000" b="1"/>
                  <a:t>+</a:t>
                </a:r>
              </a:p>
            </p:txBody>
          </p:sp>
          <p:sp>
            <p:nvSpPr>
              <p:cNvPr id="31" name="Text Box 59"/>
              <p:cNvSpPr txBox="1">
                <a:spLocks noChangeArrowheads="1"/>
              </p:cNvSpPr>
              <p:nvPr/>
            </p:nvSpPr>
            <p:spPr bwMode="auto">
              <a:xfrm>
                <a:off x="2998" y="2140"/>
                <a:ext cx="246" cy="313"/>
              </a:xfrm>
              <a:prstGeom prst="rect">
                <a:avLst/>
              </a:prstGeom>
              <a:noFill/>
              <a:ln w="9525">
                <a:noFill/>
                <a:miter lim="800000"/>
                <a:headEnd/>
                <a:tailEnd/>
              </a:ln>
              <a:effectLst/>
            </p:spPr>
            <p:txBody>
              <a:bodyPr wrap="none">
                <a:spAutoFit/>
              </a:bodyPr>
              <a:lstStyle/>
              <a:p>
                <a:r>
                  <a:rPr lang="en-GB" sz="3000" b="1"/>
                  <a:t>+</a:t>
                </a:r>
              </a:p>
            </p:txBody>
          </p:sp>
        </p:grpSp>
        <p:grpSp>
          <p:nvGrpSpPr>
            <p:cNvPr id="18" name="Group 60"/>
            <p:cNvGrpSpPr>
              <a:grpSpLocks/>
            </p:cNvGrpSpPr>
            <p:nvPr/>
          </p:nvGrpSpPr>
          <p:grpSpPr bwMode="auto">
            <a:xfrm>
              <a:off x="4562475" y="941388"/>
              <a:ext cx="312738" cy="819150"/>
              <a:chOff x="2079" y="2689"/>
              <a:chExt cx="189" cy="468"/>
            </a:xfrm>
          </p:grpSpPr>
          <p:sp>
            <p:nvSpPr>
              <p:cNvPr id="24" name="Text Box 61"/>
              <p:cNvSpPr txBox="1">
                <a:spLocks noChangeArrowheads="1"/>
              </p:cNvSpPr>
              <p:nvPr/>
            </p:nvSpPr>
            <p:spPr bwMode="auto">
              <a:xfrm>
                <a:off x="2079" y="2689"/>
                <a:ext cx="189" cy="229"/>
              </a:xfrm>
              <a:prstGeom prst="rect">
                <a:avLst/>
              </a:prstGeom>
              <a:noFill/>
              <a:ln w="9525">
                <a:noFill/>
                <a:miter lim="800000"/>
                <a:headEnd/>
                <a:tailEnd/>
              </a:ln>
              <a:effectLst/>
            </p:spPr>
            <p:txBody>
              <a:bodyPr wrap="none">
                <a:spAutoFit/>
              </a:bodyPr>
              <a:lstStyle/>
              <a:p>
                <a:r>
                  <a:rPr lang="en-GB" sz="2000" b="1" dirty="0"/>
                  <a:t>1</a:t>
                </a:r>
              </a:p>
            </p:txBody>
          </p:sp>
          <p:sp>
            <p:nvSpPr>
              <p:cNvPr id="25" name="Text Box 62"/>
              <p:cNvSpPr txBox="1">
                <a:spLocks noChangeArrowheads="1"/>
              </p:cNvSpPr>
              <p:nvPr/>
            </p:nvSpPr>
            <p:spPr bwMode="auto">
              <a:xfrm>
                <a:off x="2079" y="2928"/>
                <a:ext cx="189" cy="229"/>
              </a:xfrm>
              <a:prstGeom prst="rect">
                <a:avLst/>
              </a:prstGeom>
              <a:noFill/>
              <a:ln w="9525">
                <a:noFill/>
                <a:miter lim="800000"/>
                <a:headEnd/>
                <a:tailEnd/>
              </a:ln>
              <a:effectLst/>
            </p:spPr>
            <p:txBody>
              <a:bodyPr wrap="none">
                <a:spAutoFit/>
              </a:bodyPr>
              <a:lstStyle/>
              <a:p>
                <a:r>
                  <a:rPr lang="en-GB" sz="2000" b="1" dirty="0"/>
                  <a:t>2</a:t>
                </a:r>
              </a:p>
            </p:txBody>
          </p:sp>
          <p:sp>
            <p:nvSpPr>
              <p:cNvPr id="26" name="Line 63"/>
              <p:cNvSpPr>
                <a:spLocks noChangeShapeType="1"/>
              </p:cNvSpPr>
              <p:nvPr/>
            </p:nvSpPr>
            <p:spPr bwMode="auto">
              <a:xfrm>
                <a:off x="2114" y="2920"/>
                <a:ext cx="139" cy="1"/>
              </a:xfrm>
              <a:prstGeom prst="line">
                <a:avLst/>
              </a:prstGeom>
              <a:noFill/>
              <a:ln w="28575">
                <a:solidFill>
                  <a:schemeClr val="tx1"/>
                </a:solidFill>
                <a:round/>
                <a:headEnd/>
                <a:tailEnd/>
              </a:ln>
              <a:effectLst/>
            </p:spPr>
            <p:txBody>
              <a:bodyPr/>
              <a:lstStyle/>
              <a:p>
                <a:endParaRPr lang="en-US"/>
              </a:p>
            </p:txBody>
          </p:sp>
        </p:grpSp>
        <p:sp>
          <p:nvSpPr>
            <p:cNvPr id="19" name="Text Box 64"/>
            <p:cNvSpPr txBox="1">
              <a:spLocks noChangeArrowheads="1"/>
            </p:cNvSpPr>
            <p:nvPr/>
          </p:nvSpPr>
          <p:spPr bwMode="auto">
            <a:xfrm>
              <a:off x="5003800" y="1112838"/>
              <a:ext cx="392113" cy="519113"/>
            </a:xfrm>
            <a:prstGeom prst="rect">
              <a:avLst/>
            </a:prstGeom>
            <a:noFill/>
            <a:ln w="9525">
              <a:noFill/>
              <a:miter lim="800000"/>
              <a:headEnd/>
              <a:tailEnd/>
            </a:ln>
            <a:effectLst/>
          </p:spPr>
          <p:txBody>
            <a:bodyPr wrap="none">
              <a:spAutoFit/>
            </a:bodyPr>
            <a:lstStyle/>
            <a:p>
              <a:r>
                <a:rPr lang="en-GB" sz="2800" b="1"/>
                <a:t>=</a:t>
              </a:r>
            </a:p>
          </p:txBody>
        </p:sp>
        <p:grpSp>
          <p:nvGrpSpPr>
            <p:cNvPr id="20" name="Group 65"/>
            <p:cNvGrpSpPr>
              <a:grpSpLocks/>
            </p:cNvGrpSpPr>
            <p:nvPr/>
          </p:nvGrpSpPr>
          <p:grpSpPr bwMode="auto">
            <a:xfrm>
              <a:off x="5534025" y="939800"/>
              <a:ext cx="312738" cy="819150"/>
              <a:chOff x="2437" y="2025"/>
              <a:chExt cx="189" cy="468"/>
            </a:xfrm>
          </p:grpSpPr>
          <p:sp>
            <p:nvSpPr>
              <p:cNvPr id="21" name="Text Box 66"/>
              <p:cNvSpPr txBox="1">
                <a:spLocks noChangeArrowheads="1"/>
              </p:cNvSpPr>
              <p:nvPr/>
            </p:nvSpPr>
            <p:spPr bwMode="auto">
              <a:xfrm>
                <a:off x="2437" y="2025"/>
                <a:ext cx="189" cy="229"/>
              </a:xfrm>
              <a:prstGeom prst="rect">
                <a:avLst/>
              </a:prstGeom>
              <a:noFill/>
              <a:ln w="9525">
                <a:noFill/>
                <a:miter lim="800000"/>
                <a:headEnd/>
                <a:tailEnd/>
              </a:ln>
              <a:effectLst/>
            </p:spPr>
            <p:txBody>
              <a:bodyPr wrap="none">
                <a:spAutoFit/>
              </a:bodyPr>
              <a:lstStyle/>
              <a:p>
                <a:r>
                  <a:rPr lang="en-GB" sz="2000" b="1" dirty="0"/>
                  <a:t>1</a:t>
                </a:r>
              </a:p>
            </p:txBody>
          </p:sp>
          <p:sp>
            <p:nvSpPr>
              <p:cNvPr id="22" name="Text Box 67"/>
              <p:cNvSpPr txBox="1">
                <a:spLocks noChangeArrowheads="1"/>
              </p:cNvSpPr>
              <p:nvPr/>
            </p:nvSpPr>
            <p:spPr bwMode="auto">
              <a:xfrm>
                <a:off x="2437" y="2264"/>
                <a:ext cx="189" cy="229"/>
              </a:xfrm>
              <a:prstGeom prst="rect">
                <a:avLst/>
              </a:prstGeom>
              <a:noFill/>
              <a:ln w="9525">
                <a:noFill/>
                <a:miter lim="800000"/>
                <a:headEnd/>
                <a:tailEnd/>
              </a:ln>
              <a:effectLst/>
            </p:spPr>
            <p:txBody>
              <a:bodyPr wrap="none">
                <a:spAutoFit/>
              </a:bodyPr>
              <a:lstStyle/>
              <a:p>
                <a:r>
                  <a:rPr lang="en-GB" sz="2000" b="1" dirty="0"/>
                  <a:t>2</a:t>
                </a:r>
              </a:p>
            </p:txBody>
          </p:sp>
          <p:sp>
            <p:nvSpPr>
              <p:cNvPr id="23" name="Line 68"/>
              <p:cNvSpPr>
                <a:spLocks noChangeShapeType="1"/>
              </p:cNvSpPr>
              <p:nvPr/>
            </p:nvSpPr>
            <p:spPr bwMode="auto">
              <a:xfrm>
                <a:off x="2479" y="2264"/>
                <a:ext cx="139" cy="1"/>
              </a:xfrm>
              <a:prstGeom prst="line">
                <a:avLst/>
              </a:prstGeom>
              <a:noFill/>
              <a:ln w="28575">
                <a:solidFill>
                  <a:schemeClr val="tx1"/>
                </a:solidFill>
                <a:round/>
                <a:headEnd/>
                <a:tailEnd/>
              </a:ln>
              <a:effectLst/>
            </p:spPr>
            <p:txBody>
              <a:bodyPr/>
              <a:lstStyle/>
              <a:p>
                <a:endParaRPr lang="en-US"/>
              </a:p>
            </p:txBody>
          </p:sp>
        </p:gr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ChangeArrowheads="1"/>
          </p:cNvSpPr>
          <p:nvPr/>
        </p:nvSpPr>
        <p:spPr bwMode="auto">
          <a:xfrm>
            <a:off x="228600" y="188913"/>
            <a:ext cx="8915400" cy="719137"/>
          </a:xfrm>
          <a:prstGeom prst="rect">
            <a:avLst/>
          </a:prstGeom>
          <a:noFill/>
          <a:ln w="9525">
            <a:noFill/>
            <a:round/>
            <a:headEnd/>
            <a:tailEnd/>
          </a:ln>
        </p:spPr>
        <p:txBody>
          <a:bodyPr lIns="90000" tIns="46800" rIns="90000" bIns="46800" anchor="ctr"/>
          <a:lstStyle/>
          <a:p>
            <a:pPr algn="ctr">
              <a:lnSpc>
                <a:spcPct val="81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altLang="zh-CN" sz="3600" b="1">
              <a:solidFill>
                <a:srgbClr val="000000"/>
              </a:solidFill>
            </a:endParaRPr>
          </a:p>
        </p:txBody>
      </p:sp>
      <p:sp>
        <p:nvSpPr>
          <p:cNvPr id="19459" name="Text Box 2"/>
          <p:cNvSpPr txBox="1">
            <a:spLocks noChangeArrowheads="1"/>
          </p:cNvSpPr>
          <p:nvPr/>
        </p:nvSpPr>
        <p:spPr bwMode="auto">
          <a:xfrm>
            <a:off x="2089150" y="908050"/>
            <a:ext cx="4144963" cy="434975"/>
          </a:xfrm>
          <a:prstGeom prst="rect">
            <a:avLst/>
          </a:prstGeom>
          <a:solidFill>
            <a:srgbClr val="FFFFFF"/>
          </a:solidFill>
          <a:ln w="9360">
            <a:solidFill>
              <a:srgbClr val="000000"/>
            </a:solidFill>
            <a:miter lim="800000"/>
            <a:headEnd/>
            <a:tailEnd/>
          </a:ln>
        </p:spPr>
        <p:txBody>
          <a:bodyPr lIns="90000" tIns="46800" rIns="90000" bIns="46800">
            <a:sp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GB" sz="2000">
                <a:solidFill>
                  <a:srgbClr val="000000"/>
                </a:solidFill>
              </a:rPr>
              <a:t>    </a:t>
            </a:r>
            <a:r>
              <a:rPr lang="en-GB" altLang="zh-CN" sz="2000">
                <a:solidFill>
                  <a:srgbClr val="000000"/>
                </a:solidFill>
              </a:rPr>
              <a:t>W</a:t>
            </a:r>
            <a:r>
              <a:rPr lang="en-GB" altLang="zh-CN" sz="2000" baseline="-25000">
                <a:solidFill>
                  <a:srgbClr val="000000"/>
                </a:solidFill>
              </a:rPr>
              <a:t>p</a:t>
            </a:r>
            <a:r>
              <a:rPr lang="en-GB" altLang="zh-CN" sz="2000" baseline="30000">
                <a:solidFill>
                  <a:srgbClr val="000000"/>
                </a:solidFill>
              </a:rPr>
              <a:t>u</a:t>
            </a:r>
            <a:r>
              <a:rPr lang="en-GB" altLang="zh-CN" sz="2000">
                <a:solidFill>
                  <a:srgbClr val="000000"/>
                </a:solidFill>
              </a:rPr>
              <a:t>(x,k</a:t>
            </a:r>
            <a:r>
              <a:rPr lang="en-GB" altLang="zh-CN" sz="2000" baseline="-33000">
                <a:solidFill>
                  <a:srgbClr val="000000"/>
                </a:solidFill>
              </a:rPr>
              <a:t>T</a:t>
            </a:r>
            <a:r>
              <a:rPr lang="en-GB" altLang="zh-CN" sz="2000">
                <a:solidFill>
                  <a:srgbClr val="000000"/>
                </a:solidFill>
              </a:rPr>
              <a:t>,</a:t>
            </a:r>
            <a:r>
              <a:rPr lang="en-GB" altLang="zh-CN" sz="2000" b="1" i="1">
                <a:solidFill>
                  <a:srgbClr val="000000"/>
                </a:solidFill>
              </a:rPr>
              <a:t>r </a:t>
            </a:r>
            <a:r>
              <a:rPr lang="en-GB" altLang="zh-CN" sz="2000">
                <a:solidFill>
                  <a:srgbClr val="000000"/>
                </a:solidFill>
              </a:rPr>
              <a:t>)  Wigner distributions</a:t>
            </a:r>
          </a:p>
        </p:txBody>
      </p:sp>
      <p:grpSp>
        <p:nvGrpSpPr>
          <p:cNvPr id="2" name="Group 36"/>
          <p:cNvGrpSpPr/>
          <p:nvPr/>
        </p:nvGrpSpPr>
        <p:grpSpPr>
          <a:xfrm>
            <a:off x="3203575" y="3068638"/>
            <a:ext cx="708025" cy="2376487"/>
            <a:chOff x="3203575" y="3068638"/>
            <a:chExt cx="708025" cy="2376487"/>
          </a:xfrm>
        </p:grpSpPr>
        <p:sp>
          <p:nvSpPr>
            <p:cNvPr id="19485" name="Text Box 8"/>
            <p:cNvSpPr txBox="1">
              <a:spLocks noChangeArrowheads="1"/>
            </p:cNvSpPr>
            <p:nvPr/>
          </p:nvSpPr>
          <p:spPr bwMode="auto">
            <a:xfrm>
              <a:off x="3287713" y="4005263"/>
              <a:ext cx="623887" cy="415925"/>
            </a:xfrm>
            <a:prstGeom prst="rect">
              <a:avLst/>
            </a:prstGeom>
            <a:noFill/>
            <a:ln w="9525">
              <a:noFill/>
              <a:round/>
              <a:headEnd/>
              <a:tailEnd/>
            </a:ln>
          </p:spPr>
          <p:txBody>
            <a:bodyPr wrap="none" lIns="90000" tIns="46800" rIns="90000" bIns="46800">
              <a:sp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a:solidFill>
                    <a:srgbClr val="000000"/>
                  </a:solidFill>
                </a:rPr>
                <a:t>d</a:t>
              </a:r>
              <a:r>
                <a:rPr lang="en-GB" altLang="zh-CN" sz="2000" baseline="30000">
                  <a:solidFill>
                    <a:srgbClr val="000000"/>
                  </a:solidFill>
                </a:rPr>
                <a:t>2</a:t>
              </a:r>
              <a:r>
                <a:rPr lang="en-GB" altLang="zh-CN" sz="2000">
                  <a:solidFill>
                    <a:srgbClr val="000000"/>
                  </a:solidFill>
                </a:rPr>
                <a:t>k</a:t>
              </a:r>
              <a:r>
                <a:rPr lang="en-GB" altLang="zh-CN" sz="2000" baseline="-25000">
                  <a:solidFill>
                    <a:srgbClr val="000000"/>
                  </a:solidFill>
                </a:rPr>
                <a:t>T</a:t>
              </a:r>
            </a:p>
          </p:txBody>
        </p:sp>
        <p:sp>
          <p:nvSpPr>
            <p:cNvPr id="19486" name="Line 10"/>
            <p:cNvSpPr>
              <a:spLocks noChangeShapeType="1"/>
            </p:cNvSpPr>
            <p:nvPr/>
          </p:nvSpPr>
          <p:spPr bwMode="auto">
            <a:xfrm>
              <a:off x="3203575" y="3068638"/>
              <a:ext cx="1587" cy="2376487"/>
            </a:xfrm>
            <a:prstGeom prst="line">
              <a:avLst/>
            </a:prstGeom>
            <a:noFill/>
            <a:ln w="9360">
              <a:solidFill>
                <a:srgbClr val="000000"/>
              </a:solidFill>
              <a:miter lim="800000"/>
              <a:headEnd/>
              <a:tailEnd type="triangle" w="med" len="med"/>
            </a:ln>
          </p:spPr>
          <p:txBody>
            <a:bodyPr/>
            <a:lstStyle/>
            <a:p>
              <a:endParaRPr lang="en-US"/>
            </a:p>
          </p:txBody>
        </p:sp>
      </p:grpSp>
      <p:sp>
        <p:nvSpPr>
          <p:cNvPr id="19487" name="Text Box 11"/>
          <p:cNvSpPr txBox="1">
            <a:spLocks noChangeArrowheads="1"/>
          </p:cNvSpPr>
          <p:nvPr/>
        </p:nvSpPr>
        <p:spPr bwMode="auto">
          <a:xfrm>
            <a:off x="2578100" y="5445125"/>
            <a:ext cx="1666875" cy="700087"/>
          </a:xfrm>
          <a:prstGeom prst="rect">
            <a:avLst/>
          </a:prstGeom>
          <a:solidFill>
            <a:srgbClr val="FFFFFF"/>
          </a:solidFill>
          <a:ln w="9360">
            <a:solidFill>
              <a:srgbClr val="000000"/>
            </a:solidFill>
            <a:miter lim="800000"/>
            <a:headEnd/>
            <a:tailEnd/>
          </a:ln>
        </p:spPr>
        <p:txBody>
          <a:bodyPr wrap="none" lIns="90000" tIns="46800" rIns="90000" bIns="46800">
            <a:sp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a:solidFill>
                  <a:srgbClr val="000000"/>
                </a:solidFill>
              </a:rPr>
              <a:t>PDFs</a:t>
            </a:r>
            <a:r>
              <a:rPr lang="en-GB" altLang="zh-CN" sz="2000">
                <a:solidFill>
                  <a:srgbClr val="0066FF"/>
                </a:solidFill>
              </a:rPr>
              <a:t> </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a:solidFill>
                  <a:srgbClr val="0066FF"/>
                </a:solidFill>
              </a:rPr>
              <a:t>f</a:t>
            </a:r>
            <a:r>
              <a:rPr lang="en-GB" altLang="zh-CN" sz="2000" baseline="-25000">
                <a:solidFill>
                  <a:srgbClr val="0066FF"/>
                </a:solidFill>
              </a:rPr>
              <a:t>1</a:t>
            </a:r>
            <a:r>
              <a:rPr lang="en-GB" altLang="zh-CN" sz="2000" baseline="30000">
                <a:solidFill>
                  <a:srgbClr val="000000"/>
                </a:solidFill>
              </a:rPr>
              <a:t>u</a:t>
            </a:r>
            <a:r>
              <a:rPr lang="en-GB" altLang="zh-CN" sz="2000">
                <a:solidFill>
                  <a:srgbClr val="000000"/>
                </a:solidFill>
              </a:rPr>
              <a:t>(x), .. </a:t>
            </a:r>
            <a:r>
              <a:rPr lang="en-GB" altLang="zh-CN" sz="2000">
                <a:solidFill>
                  <a:srgbClr val="FF3300"/>
                </a:solidFill>
              </a:rPr>
              <a:t>h</a:t>
            </a:r>
            <a:r>
              <a:rPr lang="en-GB" altLang="zh-CN" sz="2000" baseline="-25000">
                <a:solidFill>
                  <a:srgbClr val="FF3300"/>
                </a:solidFill>
              </a:rPr>
              <a:t>1</a:t>
            </a:r>
            <a:r>
              <a:rPr lang="en-GB" altLang="zh-CN" sz="2000" baseline="30000">
                <a:solidFill>
                  <a:srgbClr val="000000"/>
                </a:solidFill>
              </a:rPr>
              <a:t>u</a:t>
            </a:r>
            <a:r>
              <a:rPr lang="en-GB" altLang="zh-CN" sz="2000">
                <a:solidFill>
                  <a:srgbClr val="000000"/>
                </a:solidFill>
              </a:rPr>
              <a:t>(x)</a:t>
            </a:r>
            <a:r>
              <a:rPr lang="ar-SA" altLang="zh-CN" sz="2000">
                <a:solidFill>
                  <a:srgbClr val="000000"/>
                </a:solidFill>
              </a:rPr>
              <a:t>‏</a:t>
            </a:r>
            <a:endParaRPr lang="en-GB" altLang="zh-CN" sz="2000">
              <a:solidFill>
                <a:srgbClr val="000000"/>
              </a:solidFill>
            </a:endParaRPr>
          </a:p>
        </p:txBody>
      </p:sp>
      <p:grpSp>
        <p:nvGrpSpPr>
          <p:cNvPr id="3" name="Group 12"/>
          <p:cNvGrpSpPr>
            <a:grpSpLocks/>
          </p:cNvGrpSpPr>
          <p:nvPr/>
        </p:nvGrpSpPr>
        <p:grpSpPr bwMode="auto">
          <a:xfrm>
            <a:off x="179388" y="4365625"/>
            <a:ext cx="2301875" cy="1939925"/>
            <a:chOff x="113" y="2750"/>
            <a:chExt cx="1450" cy="1222"/>
          </a:xfrm>
        </p:grpSpPr>
        <p:pic>
          <p:nvPicPr>
            <p:cNvPr id="19489" name="Picture 13"/>
            <p:cNvPicPr>
              <a:picLocks noChangeAspect="1" noChangeArrowheads="1"/>
            </p:cNvPicPr>
            <p:nvPr/>
          </p:nvPicPr>
          <p:blipFill>
            <a:blip r:embed="rId3" cstate="print"/>
            <a:srcRect/>
            <a:stretch>
              <a:fillRect/>
            </a:stretch>
          </p:blipFill>
          <p:spPr bwMode="auto">
            <a:xfrm>
              <a:off x="113" y="2750"/>
              <a:ext cx="1451" cy="1223"/>
            </a:xfrm>
            <a:prstGeom prst="rect">
              <a:avLst/>
            </a:prstGeom>
            <a:ln>
              <a:noFill/>
            </a:ln>
            <a:effectLst>
              <a:outerShdw blurRad="292100" dist="139700" dir="2700000" algn="tl" rotWithShape="0">
                <a:srgbClr val="333333">
                  <a:alpha val="65000"/>
                </a:srgbClr>
              </a:outerShdw>
            </a:effectLst>
          </p:spPr>
        </p:pic>
        <p:sp>
          <p:nvSpPr>
            <p:cNvPr id="19490" name="Rectangle 14"/>
            <p:cNvSpPr>
              <a:spLocks noChangeArrowheads="1"/>
            </p:cNvSpPr>
            <p:nvPr/>
          </p:nvSpPr>
          <p:spPr bwMode="auto">
            <a:xfrm>
              <a:off x="1062" y="2866"/>
              <a:ext cx="369" cy="140"/>
            </a:xfrm>
            <a:prstGeom prst="rect">
              <a:avLst/>
            </a:prstGeom>
            <a:solidFill>
              <a:srgbClr val="FFFFFF"/>
            </a:solidFill>
            <a:ln w="9525">
              <a:noFill/>
              <a:round/>
              <a:headEnd/>
              <a:tailEnd/>
            </a:ln>
          </p:spPr>
          <p:txBody>
            <a:bodyPr wrap="none" anchor="ctr"/>
            <a:lstStyle/>
            <a:p>
              <a:endParaRPr lang="en-US"/>
            </a:p>
          </p:txBody>
        </p:sp>
      </p:grpSp>
      <p:grpSp>
        <p:nvGrpSpPr>
          <p:cNvPr id="4" name="Group 28"/>
          <p:cNvGrpSpPr>
            <a:grpSpLocks/>
          </p:cNvGrpSpPr>
          <p:nvPr/>
        </p:nvGrpSpPr>
        <p:grpSpPr bwMode="auto">
          <a:xfrm>
            <a:off x="73025" y="1365250"/>
            <a:ext cx="4292600" cy="2495550"/>
            <a:chOff x="46" y="860"/>
            <a:chExt cx="2704" cy="1572"/>
          </a:xfrm>
        </p:grpSpPr>
        <p:sp>
          <p:nvSpPr>
            <p:cNvPr id="19477" name="Line 3"/>
            <p:cNvSpPr>
              <a:spLocks noChangeShapeType="1"/>
            </p:cNvSpPr>
            <p:nvPr/>
          </p:nvSpPr>
          <p:spPr bwMode="auto">
            <a:xfrm flipH="1">
              <a:off x="2106" y="860"/>
              <a:ext cx="627" cy="574"/>
            </a:xfrm>
            <a:prstGeom prst="line">
              <a:avLst/>
            </a:prstGeom>
            <a:noFill/>
            <a:ln w="9360">
              <a:solidFill>
                <a:srgbClr val="000000"/>
              </a:solidFill>
              <a:miter lim="800000"/>
              <a:headEnd/>
              <a:tailEnd type="triangle" w="med" len="med"/>
            </a:ln>
          </p:spPr>
          <p:txBody>
            <a:bodyPr/>
            <a:lstStyle/>
            <a:p>
              <a:endParaRPr lang="en-US"/>
            </a:p>
          </p:txBody>
        </p:sp>
        <p:sp>
          <p:nvSpPr>
            <p:cNvPr id="19478" name="Text Box 4"/>
            <p:cNvSpPr txBox="1">
              <a:spLocks noChangeArrowheads="1"/>
            </p:cNvSpPr>
            <p:nvPr/>
          </p:nvSpPr>
          <p:spPr bwMode="auto">
            <a:xfrm>
              <a:off x="1882" y="1026"/>
              <a:ext cx="408" cy="238"/>
            </a:xfrm>
            <a:prstGeom prst="rect">
              <a:avLst/>
            </a:prstGeom>
            <a:noFill/>
            <a:ln w="9525">
              <a:noFill/>
              <a:round/>
              <a:headEnd/>
              <a:tailEnd/>
            </a:ln>
          </p:spPr>
          <p:txBody>
            <a:bodyPr lIns="90000" tIns="46800" rIns="90000" bIns="46800">
              <a:sp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a:solidFill>
                    <a:srgbClr val="000000"/>
                  </a:solidFill>
                </a:rPr>
                <a:t>d</a:t>
              </a:r>
              <a:r>
                <a:rPr lang="en-GB" altLang="zh-CN" sz="2000" baseline="30000">
                  <a:solidFill>
                    <a:srgbClr val="000000"/>
                  </a:solidFill>
                </a:rPr>
                <a:t>3</a:t>
              </a:r>
              <a:r>
                <a:rPr lang="en-GB" altLang="zh-CN" sz="2000" b="1" i="1">
                  <a:solidFill>
                    <a:srgbClr val="000000"/>
                  </a:solidFill>
                </a:rPr>
                <a:t>r</a:t>
              </a:r>
              <a:r>
                <a:rPr lang="en-GB" altLang="zh-CN" sz="2000">
                  <a:solidFill>
                    <a:srgbClr val="000000"/>
                  </a:solidFill>
                </a:rPr>
                <a:t>   </a:t>
              </a:r>
            </a:p>
          </p:txBody>
        </p:sp>
        <p:sp>
          <p:nvSpPr>
            <p:cNvPr id="19479" name="Text Box 9"/>
            <p:cNvSpPr txBox="1">
              <a:spLocks noChangeArrowheads="1"/>
            </p:cNvSpPr>
            <p:nvPr/>
          </p:nvSpPr>
          <p:spPr bwMode="auto">
            <a:xfrm>
              <a:off x="1406" y="1480"/>
              <a:ext cx="1344" cy="420"/>
            </a:xfrm>
            <a:prstGeom prst="rect">
              <a:avLst/>
            </a:prstGeom>
            <a:solidFill>
              <a:srgbClr val="FFFFFF"/>
            </a:solidFill>
            <a:ln w="9360">
              <a:solidFill>
                <a:srgbClr val="000000"/>
              </a:solidFill>
              <a:miter lim="800000"/>
              <a:headEnd/>
              <a:tailEnd/>
            </a:ln>
          </p:spPr>
          <p:txBody>
            <a:bodyPr lIns="90000" tIns="46800" rIns="90000" bIns="46800">
              <a:sp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a:solidFill>
                    <a:srgbClr val="000000"/>
                  </a:solidFill>
                </a:rPr>
                <a:t>TMD PDFs </a:t>
              </a:r>
              <a:r>
                <a:rPr lang="en-GB" altLang="zh-CN">
                  <a:solidFill>
                    <a:srgbClr val="0066FF"/>
                  </a:solidFill>
                </a:rPr>
                <a:t>f</a:t>
              </a:r>
              <a:r>
                <a:rPr lang="en-GB" altLang="zh-CN" baseline="-25000">
                  <a:solidFill>
                    <a:srgbClr val="0066FF"/>
                  </a:solidFill>
                </a:rPr>
                <a:t>1</a:t>
              </a:r>
              <a:r>
                <a:rPr lang="en-GB" altLang="zh-CN" baseline="30000">
                  <a:solidFill>
                    <a:srgbClr val="000000"/>
                  </a:solidFill>
                </a:rPr>
                <a:t>u</a:t>
              </a:r>
              <a:r>
                <a:rPr lang="en-GB" altLang="zh-CN">
                  <a:solidFill>
                    <a:srgbClr val="000000"/>
                  </a:solidFill>
                </a:rPr>
                <a:t>(x,k</a:t>
              </a:r>
              <a:r>
                <a:rPr lang="en-GB" altLang="zh-CN" baseline="-25000">
                  <a:solidFill>
                    <a:srgbClr val="000000"/>
                  </a:solidFill>
                </a:rPr>
                <a:t>T</a:t>
              </a:r>
              <a:r>
                <a:rPr lang="en-GB" altLang="zh-CN">
                  <a:solidFill>
                    <a:srgbClr val="000000"/>
                  </a:solidFill>
                </a:rPr>
                <a:t>), .. </a:t>
              </a:r>
              <a:r>
                <a:rPr lang="en-GB" altLang="zh-CN">
                  <a:solidFill>
                    <a:srgbClr val="FF3300"/>
                  </a:solidFill>
                </a:rPr>
                <a:t>h</a:t>
              </a:r>
              <a:r>
                <a:rPr lang="en-GB" altLang="zh-CN" baseline="-25000">
                  <a:solidFill>
                    <a:srgbClr val="FF3300"/>
                  </a:solidFill>
                </a:rPr>
                <a:t>1</a:t>
              </a:r>
              <a:r>
                <a:rPr lang="en-GB" altLang="zh-CN" baseline="30000">
                  <a:solidFill>
                    <a:srgbClr val="000000"/>
                  </a:solidFill>
                </a:rPr>
                <a:t>u</a:t>
              </a:r>
              <a:r>
                <a:rPr lang="en-GB" altLang="zh-CN">
                  <a:solidFill>
                    <a:srgbClr val="000000"/>
                  </a:solidFill>
                </a:rPr>
                <a:t>(x,k</a:t>
              </a:r>
              <a:r>
                <a:rPr lang="en-GB" altLang="zh-CN" baseline="-25000">
                  <a:solidFill>
                    <a:srgbClr val="000000"/>
                  </a:solidFill>
                </a:rPr>
                <a:t>T</a:t>
              </a:r>
              <a:r>
                <a:rPr lang="en-GB" altLang="zh-CN">
                  <a:solidFill>
                    <a:srgbClr val="000000"/>
                  </a:solidFill>
                </a:rPr>
                <a:t>)</a:t>
              </a:r>
              <a:r>
                <a:rPr lang="ar-SA" altLang="zh-CN">
                  <a:solidFill>
                    <a:srgbClr val="000000"/>
                  </a:solidFill>
                </a:rPr>
                <a:t>‏</a:t>
              </a:r>
              <a:endParaRPr lang="en-GB" altLang="zh-CN">
                <a:solidFill>
                  <a:srgbClr val="000000"/>
                </a:solidFill>
              </a:endParaRPr>
            </a:p>
          </p:txBody>
        </p:sp>
        <p:pic>
          <p:nvPicPr>
            <p:cNvPr id="19480" name="Picture 16"/>
            <p:cNvPicPr>
              <a:picLocks noChangeAspect="1" noChangeArrowheads="1"/>
            </p:cNvPicPr>
            <p:nvPr/>
          </p:nvPicPr>
          <p:blipFill>
            <a:blip r:embed="rId4" cstate="print"/>
            <a:srcRect/>
            <a:stretch>
              <a:fillRect/>
            </a:stretch>
          </p:blipFill>
          <p:spPr bwMode="auto">
            <a:xfrm>
              <a:off x="46" y="976"/>
              <a:ext cx="1250" cy="1456"/>
            </a:xfrm>
            <a:prstGeom prst="rect">
              <a:avLst/>
            </a:prstGeom>
            <a:ln>
              <a:noFill/>
            </a:ln>
            <a:effectLst>
              <a:outerShdw blurRad="292100" dist="139700" dir="2700000" algn="tl" rotWithShape="0">
                <a:srgbClr val="333333">
                  <a:alpha val="65000"/>
                </a:srgbClr>
              </a:outerShdw>
            </a:effectLst>
          </p:spPr>
        </p:pic>
      </p:grpSp>
      <p:sp>
        <p:nvSpPr>
          <p:cNvPr id="7192" name="Text Box 24"/>
          <p:cNvSpPr txBox="1">
            <a:spLocks noChangeArrowheads="1"/>
          </p:cNvSpPr>
          <p:nvPr/>
        </p:nvSpPr>
        <p:spPr bwMode="auto">
          <a:xfrm>
            <a:off x="3176588" y="3055938"/>
            <a:ext cx="2921000" cy="657225"/>
          </a:xfrm>
          <a:prstGeom prst="rect">
            <a:avLst/>
          </a:prstGeom>
          <a:noFill/>
          <a:ln w="9525">
            <a:noFill/>
            <a:round/>
            <a:headEnd/>
            <a:tailEnd/>
          </a:ln>
        </p:spPr>
        <p:txBody>
          <a:bodyPr wrap="none" lIns="90000" tIns="45000" rIns="90000" bIns="45000"/>
          <a:lstStyle/>
          <a:p>
            <a:pPr>
              <a:lnSpc>
                <a:spcPct val="7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4000" b="1" u="sng" dirty="0">
                <a:solidFill>
                  <a:srgbClr val="007A77"/>
                </a:solidFill>
                <a:latin typeface="Arial" pitchFamily="34" charset="0"/>
                <a:cs typeface="Arial" pitchFamily="34" charset="0"/>
              </a:rPr>
              <a:t>3D imaging</a:t>
            </a:r>
          </a:p>
        </p:txBody>
      </p:sp>
      <p:sp>
        <p:nvSpPr>
          <p:cNvPr id="19464" name="Text Box 25"/>
          <p:cNvSpPr txBox="1">
            <a:spLocks noChangeArrowheads="1"/>
          </p:cNvSpPr>
          <p:nvPr/>
        </p:nvSpPr>
        <p:spPr bwMode="auto">
          <a:xfrm>
            <a:off x="6637338" y="788988"/>
            <a:ext cx="828675" cy="657225"/>
          </a:xfrm>
          <a:prstGeom prst="rect">
            <a:avLst/>
          </a:prstGeom>
          <a:noFill/>
          <a:ln w="9525">
            <a:noFill/>
            <a:round/>
            <a:headEnd/>
            <a:tailEnd/>
          </a:ln>
        </p:spPr>
        <p:txBody>
          <a:bodyPr wrap="none" lIns="90000" tIns="45000" rIns="90000" bIns="45000"/>
          <a:lstStyle/>
          <a:p>
            <a:pPr>
              <a:lnSpc>
                <a:spcPct val="7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4000" b="1" u="sng" dirty="0">
                <a:solidFill>
                  <a:srgbClr val="007A77"/>
                </a:solidFill>
                <a:latin typeface="Arial" pitchFamily="34" charset="0"/>
                <a:cs typeface="Arial" pitchFamily="34" charset="0"/>
              </a:rPr>
              <a:t>6D </a:t>
            </a:r>
            <a:r>
              <a:rPr lang="en-GB" altLang="zh-CN" sz="4000" b="1" u="sng" dirty="0" smtClean="0">
                <a:solidFill>
                  <a:srgbClr val="007A77"/>
                </a:solidFill>
                <a:latin typeface="Arial" pitchFamily="34" charset="0"/>
                <a:cs typeface="Arial" pitchFamily="34" charset="0"/>
              </a:rPr>
              <a:t>Dist.</a:t>
            </a:r>
            <a:endParaRPr lang="en-GB" altLang="zh-CN" sz="4000" b="1" u="sng" dirty="0">
              <a:solidFill>
                <a:srgbClr val="007A77"/>
              </a:solidFill>
              <a:latin typeface="Arial" pitchFamily="34" charset="0"/>
              <a:cs typeface="Arial" pitchFamily="34" charset="0"/>
            </a:endParaRPr>
          </a:p>
        </p:txBody>
      </p:sp>
      <p:sp>
        <p:nvSpPr>
          <p:cNvPr id="19473" name="Text Box 20"/>
          <p:cNvSpPr txBox="1">
            <a:spLocks noChangeArrowheads="1"/>
          </p:cNvSpPr>
          <p:nvPr/>
        </p:nvSpPr>
        <p:spPr bwMode="auto">
          <a:xfrm>
            <a:off x="5364163" y="5013339"/>
            <a:ext cx="1079500" cy="1304934"/>
          </a:xfrm>
          <a:prstGeom prst="rect">
            <a:avLst/>
          </a:prstGeom>
          <a:solidFill>
            <a:srgbClr val="FFFFFF"/>
          </a:solidFill>
          <a:ln w="9360">
            <a:solidFill>
              <a:srgbClr val="000000"/>
            </a:solidFill>
            <a:miter lim="800000"/>
            <a:headEnd/>
            <a:tailEnd/>
          </a:ln>
        </p:spPr>
        <p:txBody>
          <a:bodyPr lIns="90000" tIns="46800" rIns="90000" bIns="46800">
            <a:sp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a:solidFill>
                  <a:srgbClr val="000000"/>
                </a:solidFill>
              </a:rPr>
              <a:t>Form Factors</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a:solidFill>
                  <a:srgbClr val="000000"/>
                </a:solidFill>
              </a:rPr>
              <a:t>G</a:t>
            </a:r>
            <a:r>
              <a:rPr lang="en-GB" altLang="zh-CN" sz="2000" baseline="-25000">
                <a:solidFill>
                  <a:srgbClr val="000000"/>
                </a:solidFill>
              </a:rPr>
              <a:t>E</a:t>
            </a:r>
            <a:r>
              <a:rPr lang="en-GB" altLang="zh-CN" sz="2000">
                <a:solidFill>
                  <a:srgbClr val="000000"/>
                </a:solidFill>
              </a:rPr>
              <a:t>(Q</a:t>
            </a:r>
            <a:r>
              <a:rPr lang="en-GB" altLang="zh-CN" sz="2000" baseline="30000">
                <a:solidFill>
                  <a:srgbClr val="000000"/>
                </a:solidFill>
              </a:rPr>
              <a:t>2</a:t>
            </a:r>
            <a:r>
              <a:rPr lang="en-GB" altLang="zh-CN" sz="2000">
                <a:solidFill>
                  <a:srgbClr val="000000"/>
                </a:solidFill>
              </a:rPr>
              <a:t>), </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a:solidFill>
                  <a:srgbClr val="000000"/>
                </a:solidFill>
              </a:rPr>
              <a:t>G</a:t>
            </a:r>
            <a:r>
              <a:rPr lang="en-GB" altLang="zh-CN" sz="2000" baseline="-25000">
                <a:solidFill>
                  <a:srgbClr val="000000"/>
                </a:solidFill>
              </a:rPr>
              <a:t>M</a:t>
            </a:r>
            <a:r>
              <a:rPr lang="en-GB" altLang="zh-CN" sz="2000">
                <a:solidFill>
                  <a:srgbClr val="000000"/>
                </a:solidFill>
              </a:rPr>
              <a:t>(Q</a:t>
            </a:r>
            <a:r>
              <a:rPr lang="en-GB" altLang="zh-CN" sz="2000" baseline="30000">
                <a:solidFill>
                  <a:srgbClr val="000000"/>
                </a:solidFill>
              </a:rPr>
              <a:t>2</a:t>
            </a:r>
            <a:r>
              <a:rPr lang="en-GB" altLang="zh-CN" sz="2000">
                <a:solidFill>
                  <a:srgbClr val="000000"/>
                </a:solidFill>
              </a:rPr>
              <a:t>)</a:t>
            </a:r>
            <a:r>
              <a:rPr lang="ar-SA" altLang="zh-CN" sz="2000">
                <a:solidFill>
                  <a:srgbClr val="000000"/>
                </a:solidFill>
              </a:rPr>
              <a:t>‏</a:t>
            </a:r>
            <a:endParaRPr lang="en-GB" altLang="zh-CN" sz="2000">
              <a:solidFill>
                <a:srgbClr val="000000"/>
              </a:solidFill>
            </a:endParaRPr>
          </a:p>
        </p:txBody>
      </p:sp>
      <p:pic>
        <p:nvPicPr>
          <p:cNvPr id="19474" name="Picture 21"/>
          <p:cNvPicPr>
            <a:picLocks noChangeAspect="1" noChangeArrowheads="1"/>
          </p:cNvPicPr>
          <p:nvPr/>
        </p:nvPicPr>
        <p:blipFill>
          <a:blip r:embed="rId5" cstate="print"/>
          <a:srcRect/>
          <a:stretch>
            <a:fillRect/>
          </a:stretch>
        </p:blipFill>
        <p:spPr bwMode="auto">
          <a:xfrm>
            <a:off x="6543675" y="4419610"/>
            <a:ext cx="2371725" cy="1927215"/>
          </a:xfrm>
          <a:prstGeom prst="rect">
            <a:avLst/>
          </a:prstGeom>
          <a:ln>
            <a:noFill/>
          </a:ln>
          <a:effectLst>
            <a:outerShdw blurRad="292100" dist="139700" dir="2700000" algn="tl" rotWithShape="0">
              <a:srgbClr val="333333">
                <a:alpha val="65000"/>
              </a:srgbClr>
            </a:outerShdw>
          </a:effectLst>
        </p:spPr>
      </p:pic>
      <p:grpSp>
        <p:nvGrpSpPr>
          <p:cNvPr id="5" name="Group 37"/>
          <p:cNvGrpSpPr/>
          <p:nvPr/>
        </p:nvGrpSpPr>
        <p:grpSpPr>
          <a:xfrm>
            <a:off x="3846513" y="2852738"/>
            <a:ext cx="5260975" cy="2520967"/>
            <a:chOff x="3846513" y="2852738"/>
            <a:chExt cx="5260975" cy="2520967"/>
          </a:xfrm>
        </p:grpSpPr>
        <p:sp>
          <p:nvSpPr>
            <p:cNvPr id="19470" name="Line 17"/>
            <p:cNvSpPr>
              <a:spLocks noChangeShapeType="1"/>
            </p:cNvSpPr>
            <p:nvPr/>
          </p:nvSpPr>
          <p:spPr bwMode="auto">
            <a:xfrm flipH="1">
              <a:off x="3846513" y="2852738"/>
              <a:ext cx="1860550" cy="2520967"/>
            </a:xfrm>
            <a:prstGeom prst="line">
              <a:avLst/>
            </a:prstGeom>
            <a:noFill/>
            <a:ln w="9360">
              <a:solidFill>
                <a:srgbClr val="000000"/>
              </a:solidFill>
              <a:miter lim="800000"/>
              <a:headEnd/>
              <a:tailEnd type="triangle" w="med" len="med"/>
            </a:ln>
          </p:spPr>
          <p:txBody>
            <a:bodyPr/>
            <a:lstStyle/>
            <a:p>
              <a:endParaRPr lang="en-US"/>
            </a:p>
          </p:txBody>
        </p:sp>
        <p:sp>
          <p:nvSpPr>
            <p:cNvPr id="19471" name="Text Box 18"/>
            <p:cNvSpPr txBox="1">
              <a:spLocks noChangeArrowheads="1"/>
            </p:cNvSpPr>
            <p:nvPr/>
          </p:nvSpPr>
          <p:spPr bwMode="auto">
            <a:xfrm>
              <a:off x="4572000" y="4149734"/>
              <a:ext cx="647700" cy="700092"/>
            </a:xfrm>
            <a:prstGeom prst="rect">
              <a:avLst/>
            </a:prstGeom>
            <a:noFill/>
            <a:ln w="9525">
              <a:noFill/>
              <a:round/>
              <a:headEnd/>
              <a:tailEnd/>
            </a:ln>
          </p:spPr>
          <p:txBody>
            <a:bodyPr lIns="90000" tIns="46800" rIns="90000" bIns="46800">
              <a:sp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dirty="0">
                  <a:solidFill>
                    <a:srgbClr val="000000"/>
                  </a:solidFill>
                </a:rPr>
                <a:t>d</a:t>
              </a:r>
              <a:r>
                <a:rPr lang="en-GB" altLang="zh-CN" sz="2000" baseline="30000" dirty="0">
                  <a:solidFill>
                    <a:srgbClr val="000000"/>
                  </a:solidFill>
                </a:rPr>
                <a:t>2</a:t>
              </a:r>
              <a:r>
                <a:rPr lang="en-GB" altLang="zh-CN" sz="2000" dirty="0">
                  <a:solidFill>
                    <a:srgbClr val="000000"/>
                  </a:solidFill>
                </a:rPr>
                <a:t>r</a:t>
              </a:r>
              <a:r>
                <a:rPr lang="en-GB" altLang="zh-CN" sz="2000" baseline="-25000" dirty="0">
                  <a:solidFill>
                    <a:srgbClr val="000000"/>
                  </a:solidFill>
                </a:rPr>
                <a:t>T</a:t>
              </a:r>
              <a:r>
                <a:rPr lang="en-GB" altLang="zh-CN" sz="2000" dirty="0">
                  <a:solidFill>
                    <a:srgbClr val="000000"/>
                  </a:solidFill>
                </a:rPr>
                <a:t>   </a:t>
              </a:r>
            </a:p>
          </p:txBody>
        </p:sp>
        <p:sp>
          <p:nvSpPr>
            <p:cNvPr id="19472" name="Line 19"/>
            <p:cNvSpPr>
              <a:spLocks noChangeShapeType="1"/>
            </p:cNvSpPr>
            <p:nvPr/>
          </p:nvSpPr>
          <p:spPr bwMode="auto">
            <a:xfrm flipH="1">
              <a:off x="5940425" y="2852738"/>
              <a:ext cx="127000" cy="1947875"/>
            </a:xfrm>
            <a:prstGeom prst="line">
              <a:avLst/>
            </a:prstGeom>
            <a:noFill/>
            <a:ln w="9360">
              <a:solidFill>
                <a:srgbClr val="000000"/>
              </a:solidFill>
              <a:miter lim="800000"/>
              <a:headEnd/>
              <a:tailEnd type="triangle" w="med" len="med"/>
            </a:ln>
          </p:spPr>
          <p:txBody>
            <a:bodyPr/>
            <a:lstStyle/>
            <a:p>
              <a:endParaRPr lang="en-US"/>
            </a:p>
          </p:txBody>
        </p:sp>
        <p:sp>
          <p:nvSpPr>
            <p:cNvPr id="19475" name="Text Box 22"/>
            <p:cNvSpPr txBox="1">
              <a:spLocks noChangeArrowheads="1"/>
            </p:cNvSpPr>
            <p:nvPr/>
          </p:nvSpPr>
          <p:spPr bwMode="auto">
            <a:xfrm>
              <a:off x="6119813" y="3825881"/>
              <a:ext cx="2987675" cy="660404"/>
            </a:xfrm>
            <a:prstGeom prst="rect">
              <a:avLst/>
            </a:prstGeom>
            <a:noFill/>
            <a:ln w="9525">
              <a:noFill/>
              <a:round/>
              <a:headEnd/>
              <a:tailEnd/>
            </a:ln>
          </p:spPr>
          <p:txBody>
            <a:bodyPr lIns="90000" tIns="46800" rIns="90000" bIns="46800">
              <a:sp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dirty="0" err="1">
                  <a:solidFill>
                    <a:srgbClr val="000000"/>
                  </a:solidFill>
                </a:rPr>
                <a:t>dx</a:t>
              </a:r>
              <a:r>
                <a:rPr lang="en-GB" altLang="zh-CN" sz="2000" dirty="0">
                  <a:solidFill>
                    <a:srgbClr val="000000"/>
                  </a:solidFill>
                </a:rPr>
                <a:t> &amp;</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dirty="0">
                  <a:solidFill>
                    <a:srgbClr val="000000"/>
                  </a:solidFill>
                </a:rPr>
                <a:t>Fourier Transformation    </a:t>
              </a:r>
            </a:p>
          </p:txBody>
        </p:sp>
      </p:grpSp>
      <p:sp>
        <p:nvSpPr>
          <p:cNvPr id="19476" name="Text Box 26"/>
          <p:cNvSpPr txBox="1">
            <a:spLocks noChangeArrowheads="1"/>
          </p:cNvSpPr>
          <p:nvPr/>
        </p:nvSpPr>
        <p:spPr bwMode="auto">
          <a:xfrm>
            <a:off x="4356100" y="5516581"/>
            <a:ext cx="828675" cy="657229"/>
          </a:xfrm>
          <a:prstGeom prst="rect">
            <a:avLst/>
          </a:prstGeom>
          <a:noFill/>
          <a:ln w="9525">
            <a:noFill/>
            <a:round/>
            <a:headEnd/>
            <a:tailEnd/>
          </a:ln>
        </p:spPr>
        <p:txBody>
          <a:bodyPr wrap="none" lIns="90000" tIns="45000" rIns="90000" bIns="45000"/>
          <a:lstStyle/>
          <a:p>
            <a:pPr>
              <a:lnSpc>
                <a:spcPct val="7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4000" b="1" u="sng" dirty="0">
                <a:solidFill>
                  <a:srgbClr val="007A77"/>
                </a:solidFill>
                <a:latin typeface="Arial" pitchFamily="34" charset="0"/>
                <a:cs typeface="Arial" pitchFamily="34" charset="0"/>
              </a:rPr>
              <a:t>1D</a:t>
            </a:r>
          </a:p>
        </p:txBody>
      </p:sp>
      <p:sp>
        <p:nvSpPr>
          <p:cNvPr id="32" name="TextBox 31"/>
          <p:cNvSpPr txBox="1"/>
          <p:nvPr/>
        </p:nvSpPr>
        <p:spPr>
          <a:xfrm>
            <a:off x="759400" y="39469"/>
            <a:ext cx="7622600" cy="646331"/>
          </a:xfrm>
          <a:prstGeom prst="rect">
            <a:avLst/>
          </a:prstGeom>
          <a:noFill/>
        </p:spPr>
        <p:txBody>
          <a:bodyPr wrap="none">
            <a:spAutoFit/>
          </a:bodyPr>
          <a:lstStyle/>
          <a:p>
            <a:pPr fontAlgn="auto">
              <a:spcBef>
                <a:spcPts val="0"/>
              </a:spcBef>
              <a:spcAft>
                <a:spcPts val="0"/>
              </a:spcAft>
              <a:defRPr/>
            </a:pPr>
            <a:r>
              <a:rPr lang="en-US" sz="3600" b="1" kern="0" dirty="0">
                <a:latin typeface="Arial" pitchFamily="34" charset="0"/>
                <a:ea typeface="ＭＳ Ｐゴシック" charset="-128"/>
                <a:cs typeface="Arial" pitchFamily="34" charset="0"/>
              </a:rPr>
              <a:t>Unified View of Nucleon Structure</a:t>
            </a:r>
            <a:endParaRPr lang="en-US" sz="3600" b="1" dirty="0">
              <a:latin typeface="Arial" pitchFamily="34" charset="0"/>
              <a:cs typeface="Arial" pitchFamily="34" charset="0"/>
            </a:endParaRPr>
          </a:p>
        </p:txBody>
      </p:sp>
      <p:grpSp>
        <p:nvGrpSpPr>
          <p:cNvPr id="6" name="Group 41"/>
          <p:cNvGrpSpPr/>
          <p:nvPr/>
        </p:nvGrpSpPr>
        <p:grpSpPr>
          <a:xfrm>
            <a:off x="4427538" y="1341438"/>
            <a:ext cx="4508818" cy="1935162"/>
            <a:chOff x="4427538" y="1341438"/>
            <a:chExt cx="4508818" cy="1935162"/>
          </a:xfrm>
        </p:grpSpPr>
        <p:sp>
          <p:nvSpPr>
            <p:cNvPr id="19481" name="Text Box 5"/>
            <p:cNvSpPr txBox="1">
              <a:spLocks noChangeArrowheads="1"/>
            </p:cNvSpPr>
            <p:nvPr/>
          </p:nvSpPr>
          <p:spPr bwMode="auto">
            <a:xfrm>
              <a:off x="5154613" y="2349501"/>
              <a:ext cx="1481137" cy="377825"/>
            </a:xfrm>
            <a:prstGeom prst="rect">
              <a:avLst/>
            </a:prstGeom>
            <a:solidFill>
              <a:srgbClr val="FFFFFF"/>
            </a:solidFill>
            <a:ln w="9360">
              <a:solidFill>
                <a:srgbClr val="000000"/>
              </a:solidFill>
              <a:miter lim="800000"/>
              <a:headEnd/>
              <a:tailEnd/>
            </a:ln>
          </p:spPr>
          <p:txBody>
            <a:bodyPr wrap="none" lIns="90000" tIns="46800" rIns="90000" bIns="46800">
              <a:sp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a:solidFill>
                    <a:srgbClr val="000000"/>
                  </a:solidFill>
                </a:rPr>
                <a:t>GPDs/IPDs</a:t>
              </a:r>
            </a:p>
          </p:txBody>
        </p:sp>
        <p:sp>
          <p:nvSpPr>
            <p:cNvPr id="19482" name="Line 6"/>
            <p:cNvSpPr>
              <a:spLocks noChangeShapeType="1"/>
            </p:cNvSpPr>
            <p:nvPr/>
          </p:nvSpPr>
          <p:spPr bwMode="auto">
            <a:xfrm>
              <a:off x="4427538" y="1341438"/>
              <a:ext cx="1152525" cy="935038"/>
            </a:xfrm>
            <a:prstGeom prst="line">
              <a:avLst/>
            </a:prstGeom>
            <a:noFill/>
            <a:ln w="9360">
              <a:solidFill>
                <a:srgbClr val="000000"/>
              </a:solidFill>
              <a:miter lim="800000"/>
              <a:headEnd/>
              <a:tailEnd type="triangle" w="med" len="med"/>
            </a:ln>
          </p:spPr>
          <p:txBody>
            <a:bodyPr/>
            <a:lstStyle/>
            <a:p>
              <a:endParaRPr lang="en-US"/>
            </a:p>
          </p:txBody>
        </p:sp>
        <p:sp>
          <p:nvSpPr>
            <p:cNvPr id="19483" name="Text Box 7"/>
            <p:cNvSpPr txBox="1">
              <a:spLocks noChangeArrowheads="1"/>
            </p:cNvSpPr>
            <p:nvPr/>
          </p:nvSpPr>
          <p:spPr bwMode="auto">
            <a:xfrm>
              <a:off x="4900613" y="1616076"/>
              <a:ext cx="965200" cy="415925"/>
            </a:xfrm>
            <a:prstGeom prst="rect">
              <a:avLst/>
            </a:prstGeom>
            <a:noFill/>
            <a:ln w="9525">
              <a:noFill/>
              <a:round/>
              <a:headEnd/>
              <a:tailEnd/>
            </a:ln>
          </p:spPr>
          <p:txBody>
            <a:bodyPr wrap="none" lIns="90000" tIns="46800" rIns="90000" bIns="46800">
              <a:sp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dirty="0">
                  <a:solidFill>
                    <a:srgbClr val="000000"/>
                  </a:solidFill>
                </a:rPr>
                <a:t>d</a:t>
              </a:r>
              <a:r>
                <a:rPr lang="en-GB" altLang="zh-CN" sz="2000" baseline="30000" dirty="0">
                  <a:solidFill>
                    <a:srgbClr val="000000"/>
                  </a:solidFill>
                </a:rPr>
                <a:t>2</a:t>
              </a:r>
              <a:r>
                <a:rPr lang="en-GB" altLang="zh-CN" sz="2000" dirty="0">
                  <a:solidFill>
                    <a:srgbClr val="000000"/>
                  </a:solidFill>
                </a:rPr>
                <a:t>k</a:t>
              </a:r>
              <a:r>
                <a:rPr lang="en-GB" altLang="zh-CN" sz="2000" baseline="-25000" dirty="0">
                  <a:solidFill>
                    <a:srgbClr val="000000"/>
                  </a:solidFill>
                </a:rPr>
                <a:t>T </a:t>
              </a:r>
              <a:r>
                <a:rPr lang="en-GB" altLang="zh-CN" sz="2000" dirty="0" err="1">
                  <a:solidFill>
                    <a:srgbClr val="000000"/>
                  </a:solidFill>
                </a:rPr>
                <a:t>dr</a:t>
              </a:r>
              <a:r>
                <a:rPr lang="en-GB" altLang="zh-CN" sz="2000" baseline="-25000" dirty="0" err="1">
                  <a:solidFill>
                    <a:srgbClr val="000000"/>
                  </a:solidFill>
                </a:rPr>
                <a:t>z</a:t>
              </a:r>
              <a:endParaRPr lang="en-GB" altLang="zh-CN" sz="2000" baseline="-25000" dirty="0">
                <a:solidFill>
                  <a:srgbClr val="000000"/>
                </a:solidFill>
              </a:endParaRPr>
            </a:p>
          </p:txBody>
        </p:sp>
        <p:grpSp>
          <p:nvGrpSpPr>
            <p:cNvPr id="7" name="Group 40"/>
            <p:cNvGrpSpPr/>
            <p:nvPr/>
          </p:nvGrpSpPr>
          <p:grpSpPr>
            <a:xfrm>
              <a:off x="6781800" y="1447800"/>
              <a:ext cx="2154556" cy="1828800"/>
              <a:chOff x="6727508" y="1371600"/>
              <a:chExt cx="2154556" cy="1828800"/>
            </a:xfrm>
          </p:grpSpPr>
          <p:pic>
            <p:nvPicPr>
              <p:cNvPr id="33" name="Picture 15" descr="fig02-3"/>
              <p:cNvPicPr>
                <a:picLocks noChangeAspect="1" noChangeArrowheads="1"/>
              </p:cNvPicPr>
              <p:nvPr/>
            </p:nvPicPr>
            <p:blipFill>
              <a:blip r:embed="rId6" cstate="print"/>
              <a:srcRect l="20296" b="53353"/>
              <a:stretch>
                <a:fillRect/>
              </a:stretch>
            </p:blipFill>
            <p:spPr bwMode="auto">
              <a:xfrm>
                <a:off x="6727508" y="1371600"/>
                <a:ext cx="2154556" cy="1828800"/>
              </a:xfrm>
              <a:prstGeom prst="rect">
                <a:avLst/>
              </a:prstGeom>
              <a:ln>
                <a:noFill/>
              </a:ln>
              <a:effectLst>
                <a:outerShdw blurRad="292100" dist="139700" dir="2700000" algn="tl" rotWithShape="0">
                  <a:srgbClr val="333333">
                    <a:alpha val="65000"/>
                  </a:srgbClr>
                </a:outerShdw>
              </a:effectLst>
            </p:spPr>
          </p:pic>
          <p:sp>
            <p:nvSpPr>
              <p:cNvPr id="39" name="Rectangle 38"/>
              <p:cNvSpPr/>
              <p:nvPr/>
            </p:nvSpPr>
            <p:spPr>
              <a:xfrm>
                <a:off x="7010400" y="1447800"/>
                <a:ext cx="5334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192"/>
                                        </p:tgtEl>
                                        <p:attrNameLst>
                                          <p:attrName>style.visibility</p:attrName>
                                        </p:attrNameLst>
                                      </p:cBhvr>
                                      <p:to>
                                        <p:strVal val="visible"/>
                                      </p:to>
                                    </p:set>
                                    <p:animEffect transition="in" filter="fade">
                                      <p:cBhvr>
                                        <p:cTn id="25" dur="2000"/>
                                        <p:tgtEl>
                                          <p:spTgt spid="7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388934" y="643467"/>
            <a:ext cx="8610600" cy="568113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
                <a:srgbClr val="C00000"/>
              </a:buClr>
              <a:buSzTx/>
              <a:tabLst/>
            </a:pPr>
            <a:endParaRPr kumimoji="0" lang="en-US" sz="2800" b="0" i="0" u="none" strike="noStrike" cap="none" normalizeH="0" baseline="0" dirty="0" smtClean="0">
              <a:ln>
                <a:noFill/>
              </a:ln>
              <a:solidFill>
                <a:srgbClr val="002060"/>
              </a:solidFill>
              <a:effectLst/>
              <a:latin typeface="Arial" pitchFamily="34" charset="0"/>
              <a:cs typeface="Arial" pitchFamily="34" charset="0"/>
            </a:endParaRPr>
          </a:p>
          <a:p>
            <a:pPr marL="461963" marR="0" indent="-461963" algn="l" defTabSz="914400" rtl="0" eaLnBrk="0" fontAlgn="base" latinLnBrk="0" hangingPunct="0">
              <a:lnSpc>
                <a:spcPct val="100000"/>
              </a:lnSpc>
              <a:spcBef>
                <a:spcPct val="0"/>
              </a:spcBef>
              <a:spcAft>
                <a:spcPct val="0"/>
              </a:spcAft>
              <a:buClr>
                <a:srgbClr val="C00000"/>
              </a:buClr>
              <a:buSzTx/>
              <a:buFont typeface="Arial" pitchFamily="34" charset="0"/>
              <a:buChar char="•"/>
              <a:tabLst/>
            </a:pPr>
            <a:r>
              <a:rPr lang="en-US" sz="2800" dirty="0" smtClean="0">
                <a:solidFill>
                  <a:srgbClr val="002060"/>
                </a:solidFill>
                <a:latin typeface="Arial" pitchFamily="34" charset="0"/>
                <a:cs typeface="Arial" pitchFamily="34" charset="0"/>
              </a:rPr>
              <a:t> </a:t>
            </a:r>
            <a:r>
              <a:rPr lang="en-US" sz="2800" dirty="0" err="1" smtClean="0">
                <a:solidFill>
                  <a:srgbClr val="002060"/>
                </a:solidFill>
                <a:latin typeface="Arial" pitchFamily="34" charset="0"/>
                <a:cs typeface="Arial" pitchFamily="34" charset="0"/>
              </a:rPr>
              <a:t>JLab</a:t>
            </a:r>
            <a:r>
              <a:rPr lang="en-US" sz="2800" dirty="0" smtClean="0">
                <a:solidFill>
                  <a:srgbClr val="002060"/>
                </a:solidFill>
                <a:latin typeface="Arial" pitchFamily="34" charset="0"/>
                <a:cs typeface="Arial" pitchFamily="34" charset="0"/>
              </a:rPr>
              <a:t> context in Nuclear Physics</a:t>
            </a:r>
          </a:p>
          <a:p>
            <a:pPr marL="461963" marR="0" indent="-461963" algn="l" defTabSz="914400" rtl="0" eaLnBrk="0" fontAlgn="base" latinLnBrk="0" hangingPunct="0">
              <a:lnSpc>
                <a:spcPct val="100000"/>
              </a:lnSpc>
              <a:spcBef>
                <a:spcPct val="0"/>
              </a:spcBef>
              <a:spcAft>
                <a:spcPct val="0"/>
              </a:spcAft>
              <a:buClr>
                <a:srgbClr val="C00000"/>
              </a:buClr>
              <a:buSzTx/>
              <a:tabLst/>
            </a:pPr>
            <a:r>
              <a:rPr kumimoji="0" lang="en-US" sz="2800" b="0" i="0" u="none" strike="noStrike" cap="none" normalizeH="0" dirty="0" smtClean="0">
                <a:ln>
                  <a:noFill/>
                </a:ln>
                <a:solidFill>
                  <a:srgbClr val="002060"/>
                </a:solidFill>
                <a:effectLst/>
                <a:latin typeface="Arial" pitchFamily="34" charset="0"/>
                <a:cs typeface="Arial" pitchFamily="34" charset="0"/>
              </a:rPr>
              <a:t>	</a:t>
            </a:r>
          </a:p>
          <a:p>
            <a:pPr marL="461963" marR="0" indent="-461963" algn="l" defTabSz="914400" rtl="0" eaLnBrk="0" fontAlgn="base" latinLnBrk="0" hangingPunct="0">
              <a:lnSpc>
                <a:spcPct val="100000"/>
              </a:lnSpc>
              <a:spcBef>
                <a:spcPct val="0"/>
              </a:spcBef>
              <a:spcAft>
                <a:spcPct val="0"/>
              </a:spcAft>
              <a:buClr>
                <a:srgbClr val="C00000"/>
              </a:buClr>
              <a:buSzTx/>
              <a:buFont typeface="Arial" pitchFamily="34" charset="0"/>
              <a:buChar char="•"/>
              <a:tabLst/>
            </a:pPr>
            <a:r>
              <a:rPr lang="en-US" sz="2800" dirty="0" smtClean="0">
                <a:solidFill>
                  <a:srgbClr val="002060"/>
                </a:solidFill>
                <a:latin typeface="Arial" pitchFamily="34" charset="0"/>
                <a:cs typeface="Arial" pitchFamily="34" charset="0"/>
              </a:rPr>
              <a:t>12 </a:t>
            </a:r>
            <a:r>
              <a:rPr lang="en-US" sz="2800" dirty="0" err="1" smtClean="0">
                <a:solidFill>
                  <a:srgbClr val="002060"/>
                </a:solidFill>
                <a:latin typeface="Arial" pitchFamily="34" charset="0"/>
                <a:cs typeface="Arial" pitchFamily="34" charset="0"/>
              </a:rPr>
              <a:t>GeV</a:t>
            </a:r>
            <a:r>
              <a:rPr lang="en-US" sz="2800" dirty="0" smtClean="0">
                <a:solidFill>
                  <a:srgbClr val="002060"/>
                </a:solidFill>
                <a:latin typeface="Arial" pitchFamily="34" charset="0"/>
                <a:cs typeface="Arial" pitchFamily="34" charset="0"/>
              </a:rPr>
              <a:t> P</a:t>
            </a:r>
            <a:r>
              <a:rPr kumimoji="0" lang="en-US" sz="2800" b="0" i="0" u="none" strike="noStrike" cap="none" normalizeH="0" dirty="0" smtClean="0">
                <a:ln>
                  <a:noFill/>
                </a:ln>
                <a:solidFill>
                  <a:srgbClr val="002060"/>
                </a:solidFill>
                <a:effectLst/>
                <a:latin typeface="Arial" pitchFamily="34" charset="0"/>
                <a:cs typeface="Arial" pitchFamily="34" charset="0"/>
              </a:rPr>
              <a:t>hysics Program</a:t>
            </a:r>
          </a:p>
          <a:p>
            <a:pPr marL="461963" marR="0" indent="-461963" algn="l" defTabSz="914400" rtl="0" eaLnBrk="0" fontAlgn="base" latinLnBrk="0" hangingPunct="0">
              <a:lnSpc>
                <a:spcPct val="100000"/>
              </a:lnSpc>
              <a:spcBef>
                <a:spcPct val="0"/>
              </a:spcBef>
              <a:spcAft>
                <a:spcPct val="0"/>
              </a:spcAft>
              <a:buClr>
                <a:srgbClr val="C00000"/>
              </a:buClr>
              <a:buSzTx/>
              <a:tabLst/>
            </a:pPr>
            <a:r>
              <a:rPr lang="en-US" sz="2800" dirty="0" smtClean="0">
                <a:solidFill>
                  <a:srgbClr val="002060"/>
                </a:solidFill>
                <a:latin typeface="Arial" pitchFamily="34" charset="0"/>
                <a:cs typeface="Arial" pitchFamily="34" charset="0"/>
              </a:rPr>
              <a:t>	    phenomenology</a:t>
            </a:r>
          </a:p>
          <a:p>
            <a:pPr marL="461963" marR="0" indent="-461963" algn="l" defTabSz="914400" rtl="0" eaLnBrk="0" fontAlgn="base" latinLnBrk="0" hangingPunct="0">
              <a:lnSpc>
                <a:spcPct val="100000"/>
              </a:lnSpc>
              <a:spcBef>
                <a:spcPct val="0"/>
              </a:spcBef>
              <a:spcAft>
                <a:spcPct val="0"/>
              </a:spcAft>
              <a:buClr>
                <a:srgbClr val="C00000"/>
              </a:buClr>
              <a:buSzTx/>
              <a:tabLst/>
            </a:pPr>
            <a:r>
              <a:rPr kumimoji="0" lang="en-US" sz="2800" b="0" i="0" u="none" strike="noStrike" cap="none" normalizeH="0" dirty="0" smtClean="0">
                <a:ln>
                  <a:noFill/>
                </a:ln>
                <a:solidFill>
                  <a:srgbClr val="002060"/>
                </a:solidFill>
                <a:effectLst/>
                <a:latin typeface="Arial" pitchFamily="34" charset="0"/>
                <a:cs typeface="Arial" pitchFamily="34" charset="0"/>
              </a:rPr>
              <a:t>	    techniques (</a:t>
            </a:r>
            <a:r>
              <a:rPr kumimoji="0" lang="en-US" sz="2800" b="0" i="0" u="none" strike="noStrike" cap="none" normalizeH="0" dirty="0" err="1" smtClean="0">
                <a:ln>
                  <a:noFill/>
                </a:ln>
                <a:solidFill>
                  <a:srgbClr val="002060"/>
                </a:solidFill>
                <a:effectLst/>
                <a:latin typeface="Arial" pitchFamily="34" charset="0"/>
                <a:cs typeface="Arial" pitchFamily="34" charset="0"/>
              </a:rPr>
              <a:t>theory+exp</a:t>
            </a:r>
            <a:r>
              <a:rPr kumimoji="0" lang="en-US" sz="2800" b="0" i="0" u="none" strike="noStrike" cap="none" normalizeH="0" dirty="0" smtClean="0">
                <a:ln>
                  <a:noFill/>
                </a:ln>
                <a:solidFill>
                  <a:srgbClr val="002060"/>
                </a:solidFill>
                <a:effectLst/>
                <a:latin typeface="Arial" pitchFamily="34" charset="0"/>
                <a:cs typeface="Arial" pitchFamily="34" charset="0"/>
              </a:rPr>
              <a:t>)</a:t>
            </a:r>
          </a:p>
          <a:p>
            <a:pPr marL="461963" marR="0" indent="-461963" algn="l" defTabSz="914400" rtl="0" eaLnBrk="0" fontAlgn="base" latinLnBrk="0" hangingPunct="0">
              <a:lnSpc>
                <a:spcPct val="100000"/>
              </a:lnSpc>
              <a:spcBef>
                <a:spcPct val="0"/>
              </a:spcBef>
              <a:spcAft>
                <a:spcPct val="0"/>
              </a:spcAft>
              <a:buClr>
                <a:srgbClr val="C00000"/>
              </a:buClr>
              <a:buSzTx/>
              <a:tabLst/>
            </a:pPr>
            <a:r>
              <a:rPr lang="en-US" sz="2800" dirty="0" smtClean="0">
                <a:solidFill>
                  <a:srgbClr val="002060"/>
                </a:solidFill>
                <a:latin typeface="Arial" pitchFamily="34" charset="0"/>
                <a:cs typeface="Arial" pitchFamily="34" charset="0"/>
              </a:rPr>
              <a:t>	    standard model tests</a:t>
            </a:r>
            <a:endParaRPr kumimoji="0" lang="en-US" sz="2800" b="0" i="0" u="none" strike="noStrike" cap="none" normalizeH="0" dirty="0" smtClean="0">
              <a:ln>
                <a:noFill/>
              </a:ln>
              <a:solidFill>
                <a:srgbClr val="002060"/>
              </a:solidFill>
              <a:effectLst/>
              <a:latin typeface="Arial" pitchFamily="34" charset="0"/>
              <a:cs typeface="Arial" pitchFamily="34" charset="0"/>
            </a:endParaRPr>
          </a:p>
          <a:p>
            <a:pPr marL="461963" marR="0" indent="-461963" algn="l" defTabSz="914400" rtl="0" eaLnBrk="0" fontAlgn="base" latinLnBrk="0" hangingPunct="0">
              <a:lnSpc>
                <a:spcPct val="100000"/>
              </a:lnSpc>
              <a:spcBef>
                <a:spcPct val="0"/>
              </a:spcBef>
              <a:spcAft>
                <a:spcPct val="0"/>
              </a:spcAft>
              <a:buClr>
                <a:srgbClr val="C00000"/>
              </a:buClr>
              <a:buSzTx/>
              <a:tabLst/>
            </a:pPr>
            <a:r>
              <a:rPr lang="en-US" sz="2800" dirty="0" smtClean="0">
                <a:solidFill>
                  <a:srgbClr val="002060"/>
                </a:solidFill>
                <a:latin typeface="Arial" pitchFamily="34" charset="0"/>
                <a:cs typeface="Arial" pitchFamily="34" charset="0"/>
              </a:rPr>
              <a:t>	</a:t>
            </a:r>
          </a:p>
          <a:p>
            <a:pPr marL="461963" marR="0" indent="-461963" algn="l" defTabSz="914400" rtl="0" eaLnBrk="0" fontAlgn="base" latinLnBrk="0" hangingPunct="0">
              <a:lnSpc>
                <a:spcPct val="100000"/>
              </a:lnSpc>
              <a:spcBef>
                <a:spcPct val="0"/>
              </a:spcBef>
              <a:spcAft>
                <a:spcPct val="0"/>
              </a:spcAft>
              <a:buClr>
                <a:srgbClr val="C00000"/>
              </a:buClr>
              <a:buSzTx/>
              <a:buFont typeface="Arial" pitchFamily="34" charset="0"/>
              <a:buChar char="•"/>
              <a:tabLst/>
            </a:pPr>
            <a:r>
              <a:rPr kumimoji="0" lang="en-US" sz="2800" b="0" i="0" u="none" strike="noStrike" cap="none" normalizeH="0" baseline="0" dirty="0" smtClean="0">
                <a:ln>
                  <a:noFill/>
                </a:ln>
                <a:solidFill>
                  <a:srgbClr val="002060"/>
                </a:solidFill>
                <a:effectLst/>
                <a:latin typeface="Arial" pitchFamily="34" charset="0"/>
                <a:cs typeface="Arial" pitchFamily="34" charset="0"/>
              </a:rPr>
              <a:t>MEIC</a:t>
            </a:r>
          </a:p>
          <a:p>
            <a:pPr marL="461963" marR="0" indent="-461963" algn="l" defTabSz="914400" rtl="0" eaLnBrk="0" fontAlgn="base" latinLnBrk="0" hangingPunct="0">
              <a:lnSpc>
                <a:spcPct val="100000"/>
              </a:lnSpc>
              <a:spcBef>
                <a:spcPct val="0"/>
              </a:spcBef>
              <a:spcAft>
                <a:spcPct val="0"/>
              </a:spcAft>
              <a:buClr>
                <a:srgbClr val="C00000"/>
              </a:buClr>
              <a:buSzTx/>
              <a:buFont typeface="Arial" pitchFamily="34" charset="0"/>
              <a:buChar char="•"/>
              <a:tabLst/>
            </a:pPr>
            <a:endParaRPr kumimoji="0" lang="en-US" sz="2800" b="0" i="0" u="none" strike="noStrike" cap="none" normalizeH="0" baseline="0" dirty="0" smtClean="0">
              <a:ln>
                <a:noFill/>
              </a:ln>
              <a:solidFill>
                <a:srgbClr val="002060"/>
              </a:solidFill>
              <a:effectLst/>
              <a:latin typeface="Arial" pitchFamily="34" charset="0"/>
              <a:cs typeface="Arial" pitchFamily="34" charset="0"/>
            </a:endParaRPr>
          </a:p>
          <a:p>
            <a:pPr marL="461963" marR="0" indent="-461963" algn="l" defTabSz="914400" rtl="0" eaLnBrk="0" fontAlgn="base" latinLnBrk="0" hangingPunct="0">
              <a:lnSpc>
                <a:spcPct val="100000"/>
              </a:lnSpc>
              <a:spcBef>
                <a:spcPct val="0"/>
              </a:spcBef>
              <a:spcAft>
                <a:spcPct val="0"/>
              </a:spcAft>
              <a:buClr>
                <a:srgbClr val="C00000"/>
              </a:buClr>
              <a:buSzTx/>
              <a:buFont typeface="Arial" pitchFamily="34" charset="0"/>
              <a:buChar char="•"/>
              <a:tabLst/>
            </a:pPr>
            <a:r>
              <a:rPr lang="en-US" sz="2800" dirty="0" smtClean="0">
                <a:solidFill>
                  <a:srgbClr val="002060"/>
                </a:solidFill>
                <a:latin typeface="Arial" pitchFamily="34" charset="0"/>
                <a:cs typeface="Arial" pitchFamily="34" charset="0"/>
              </a:rPr>
              <a:t>Outlook</a:t>
            </a:r>
            <a:endParaRPr kumimoji="0" lang="en-US" sz="2400" b="0" i="0" u="none" strike="noStrike" cap="none" normalizeH="0" baseline="0" dirty="0" smtClean="0">
              <a:ln>
                <a:noFill/>
              </a:ln>
              <a:solidFill>
                <a:srgbClr val="002060"/>
              </a:solidFill>
              <a:effectLst/>
              <a:latin typeface="Times" pitchFamily="18" charset="0"/>
            </a:endParaRPr>
          </a:p>
        </p:txBody>
      </p:sp>
      <p:sp>
        <p:nvSpPr>
          <p:cNvPr id="7" name="Rectangle 6"/>
          <p:cNvSpPr/>
          <p:nvPr/>
        </p:nvSpPr>
        <p:spPr bwMode="auto">
          <a:xfrm>
            <a:off x="0" y="0"/>
            <a:ext cx="9144000" cy="6858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4000" b="1" i="0" u="none" strike="noStrike" cap="none" normalizeH="0" baseline="0" dirty="0" smtClean="0">
                <a:ln>
                  <a:noFill/>
                </a:ln>
                <a:effectLst/>
                <a:latin typeface="Arial" pitchFamily="34" charset="0"/>
                <a:cs typeface="Arial" pitchFamily="34" charset="0"/>
              </a:rPr>
              <a:t>Outline</a:t>
            </a:r>
          </a:p>
        </p:txBody>
      </p:sp>
      <p:sp>
        <p:nvSpPr>
          <p:cNvPr id="4" name="Right Arrow 3"/>
          <p:cNvSpPr/>
          <p:nvPr/>
        </p:nvSpPr>
        <p:spPr bwMode="auto">
          <a:xfrm>
            <a:off x="5341934" y="2133600"/>
            <a:ext cx="1058866" cy="1176867"/>
          </a:xfrm>
          <a:prstGeom prst="rightArrow">
            <a:avLst/>
          </a:prstGeom>
          <a:gradFill flip="none" rotWithShape="1">
            <a:gsLst>
              <a:gs pos="0">
                <a:srgbClr val="5E9EFF"/>
              </a:gs>
              <a:gs pos="39999">
                <a:srgbClr val="85C2FF"/>
              </a:gs>
              <a:gs pos="70000">
                <a:srgbClr val="C4D6EB"/>
              </a:gs>
              <a:gs pos="100000">
                <a:srgbClr val="FFEBFA"/>
              </a:gs>
            </a:gsLst>
            <a:lin ang="2700000" scaled="0"/>
            <a:tileRect/>
          </a:gradFill>
          <a:ln w="9525" cap="flat" cmpd="sng" algn="ctr">
            <a:solidFill>
              <a:schemeClr val="tx1"/>
            </a:solidFill>
            <a:prstDash val="solid"/>
            <a:round/>
            <a:headEnd type="none" w="med" len="med"/>
            <a:tailEnd type="none" w="med" len="med"/>
          </a:ln>
          <a:effectLst>
            <a:outerShdw blurRad="292100" dist="139700" dir="2700000" algn="tl" rotWithShape="0">
              <a:prstClr val="black">
                <a:alpha val="40000"/>
              </a:prstClr>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8" name="TextBox 7"/>
          <p:cNvSpPr txBox="1"/>
          <p:nvPr/>
        </p:nvSpPr>
        <p:spPr>
          <a:xfrm>
            <a:off x="6480896" y="2133600"/>
            <a:ext cx="2518638" cy="1200329"/>
          </a:xfrm>
          <a:prstGeom prst="rect">
            <a:avLst/>
          </a:prstGeom>
          <a:noFill/>
        </p:spPr>
        <p:txBody>
          <a:bodyPr wrap="none" rtlCol="0">
            <a:spAutoFit/>
          </a:bodyPr>
          <a:lstStyle/>
          <a:p>
            <a:r>
              <a:rPr lang="en-US" sz="3600" b="1" dirty="0" smtClean="0">
                <a:solidFill>
                  <a:srgbClr val="002060"/>
                </a:solidFill>
                <a:latin typeface="Arial" pitchFamily="34" charset="0"/>
                <a:cs typeface="Arial" pitchFamily="34" charset="0"/>
              </a:rPr>
              <a:t>Discovery </a:t>
            </a:r>
          </a:p>
          <a:p>
            <a:r>
              <a:rPr lang="en-US" sz="3600" b="1" dirty="0" smtClean="0">
                <a:solidFill>
                  <a:srgbClr val="002060"/>
                </a:solidFill>
                <a:latin typeface="Arial" pitchFamily="34" charset="0"/>
                <a:cs typeface="Arial" pitchFamily="34" charset="0"/>
              </a:rPr>
              <a:t>Potential</a:t>
            </a:r>
          </a:p>
        </p:txBody>
      </p:sp>
      <p:sp>
        <p:nvSpPr>
          <p:cNvPr id="10" name="Rectangle 9"/>
          <p:cNvSpPr/>
          <p:nvPr/>
        </p:nvSpPr>
        <p:spPr>
          <a:xfrm>
            <a:off x="-160334" y="2505670"/>
            <a:ext cx="1608134" cy="923330"/>
          </a:xfrm>
          <a:prstGeom prst="rect">
            <a:avLst/>
          </a:prstGeom>
          <a:noFill/>
        </p:spPr>
        <p:txBody>
          <a:bodyPr wrap="none" lIns="91440" tIns="45720" rIns="91440" bIns="45720">
            <a:spAutoFit/>
            <a:scene3d>
              <a:camera prst="isometricRightUp"/>
              <a:lightRig rig="threePt" dir="t"/>
            </a:scene3d>
          </a:bodyPr>
          <a:lstStyle/>
          <a:p>
            <a:pPr algn="ctr"/>
            <a:r>
              <a:rPr lang="en-US" sz="5200" b="1" cap="none" spc="0" dirty="0" smtClean="0">
                <a:ln w="10541" cmpd="sng">
                  <a:solidFill>
                    <a:schemeClr val="accent1">
                      <a:shade val="88000"/>
                      <a:satMod val="110000"/>
                    </a:schemeClr>
                  </a:solidFill>
                  <a:prstDash val="solid"/>
                </a:ln>
                <a:solidFill>
                  <a:srgbClr val="C00000"/>
                </a:solidFill>
                <a:effectLst/>
                <a:latin typeface="Arial" pitchFamily="34" charset="0"/>
                <a:cs typeface="Arial" pitchFamily="34" charset="0"/>
              </a:rPr>
              <a:t>New</a:t>
            </a:r>
            <a:endParaRPr lang="en-US" sz="5200" b="1" cap="none" spc="0" dirty="0">
              <a:ln w="10541" cmpd="sng">
                <a:solidFill>
                  <a:schemeClr val="accent1">
                    <a:shade val="88000"/>
                    <a:satMod val="110000"/>
                  </a:schemeClr>
                </a:solidFill>
                <a:prstDash val="solid"/>
              </a:ln>
              <a:solidFill>
                <a:srgbClr val="C00000"/>
              </a:solidFill>
              <a:effectLst/>
              <a:latin typeface="Arial" pitchFamily="34" charset="0"/>
              <a:cs typeface="Arial" pitchFamily="34" charset="0"/>
            </a:endParaRPr>
          </a:p>
        </p:txBody>
      </p:sp>
    </p:spTree>
    <p:extLst>
      <p:ext uri="{BB962C8B-B14F-4D97-AF65-F5344CB8AC3E}">
        <p14:creationId xmlns:p14="http://schemas.microsoft.com/office/powerpoint/2010/main" xmlns="" val="15176656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5791200" y="1163638"/>
            <a:ext cx="3048000" cy="2201862"/>
          </a:xfrm>
          <a:prstGeom prst="rect">
            <a:avLst/>
          </a:prstGeom>
          <a:solidFill>
            <a:schemeClr val="bg1"/>
          </a:solidFill>
          <a:ln>
            <a:solidFill>
              <a:srgbClr val="FF0000"/>
            </a:solidFill>
          </a:ln>
          <a:effectLst>
            <a:outerShdw blurRad="292100" dist="1397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0" y="0"/>
            <a:ext cx="7010400" cy="762000"/>
          </a:xfrm>
          <a:ln>
            <a:noFill/>
          </a:ln>
        </p:spPr>
        <p:txBody>
          <a:bodyPr rtlCol="0">
            <a:normAutofit/>
          </a:bodyPr>
          <a:lstStyle/>
          <a:p>
            <a:pPr fontAlgn="auto">
              <a:spcAft>
                <a:spcPts val="0"/>
              </a:spcAft>
              <a:defRPr/>
            </a:pPr>
            <a:r>
              <a:rPr lang="en-US" sz="3600" kern="0" dirty="0" smtClean="0">
                <a:ln w="12700">
                  <a:noFill/>
                </a:ln>
                <a:solidFill>
                  <a:schemeClr val="tx1"/>
                </a:solidFill>
                <a:effectLst>
                  <a:innerShdw blurRad="63500" dist="50800">
                    <a:prstClr val="black">
                      <a:alpha val="50000"/>
                    </a:prstClr>
                  </a:innerShdw>
                </a:effectLst>
                <a:ea typeface="ＭＳ Ｐゴシック" charset="-128"/>
                <a:cs typeface="Arial" pitchFamily="34" charset="0"/>
              </a:rPr>
              <a:t>Extraction of GPD’s </a:t>
            </a:r>
            <a:endParaRPr lang="en-US" sz="3600" i="1" dirty="0">
              <a:ln w="12700">
                <a:noFill/>
              </a:ln>
              <a:solidFill>
                <a:schemeClr val="tx1"/>
              </a:solidFill>
              <a:latin typeface="Times New Roman"/>
              <a:cs typeface="Times New Roman"/>
            </a:endParaRPr>
          </a:p>
        </p:txBody>
      </p:sp>
      <p:grpSp>
        <p:nvGrpSpPr>
          <p:cNvPr id="3" name="Group 1177"/>
          <p:cNvGrpSpPr>
            <a:grpSpLocks/>
          </p:cNvGrpSpPr>
          <p:nvPr/>
        </p:nvGrpSpPr>
        <p:grpSpPr bwMode="auto">
          <a:xfrm>
            <a:off x="5856288" y="1357313"/>
            <a:ext cx="2855912" cy="2008187"/>
            <a:chOff x="5595455" y="3025426"/>
            <a:chExt cx="3082590" cy="2492625"/>
          </a:xfrm>
        </p:grpSpPr>
        <p:pic>
          <p:nvPicPr>
            <p:cNvPr id="21547" name="Picture 11"/>
            <p:cNvPicPr>
              <a:picLocks noChangeAspect="1" noChangeArrowheads="1"/>
            </p:cNvPicPr>
            <p:nvPr/>
          </p:nvPicPr>
          <p:blipFill>
            <a:blip r:embed="rId3" cstate="print"/>
            <a:srcRect/>
            <a:stretch>
              <a:fillRect/>
            </a:stretch>
          </p:blipFill>
          <p:spPr bwMode="auto">
            <a:xfrm>
              <a:off x="5595455" y="3195687"/>
              <a:ext cx="3082590" cy="1810526"/>
            </a:xfrm>
            <a:prstGeom prst="rect">
              <a:avLst/>
            </a:prstGeom>
            <a:noFill/>
            <a:ln w="9525">
              <a:noFill/>
              <a:miter lim="800000"/>
              <a:headEnd/>
              <a:tailEnd/>
            </a:ln>
          </p:spPr>
        </p:pic>
        <p:grpSp>
          <p:nvGrpSpPr>
            <p:cNvPr id="4" name="Group 1176"/>
            <p:cNvGrpSpPr>
              <a:grpSpLocks/>
            </p:cNvGrpSpPr>
            <p:nvPr/>
          </p:nvGrpSpPr>
          <p:grpSpPr bwMode="auto">
            <a:xfrm>
              <a:off x="5878501" y="4830423"/>
              <a:ext cx="2465255" cy="687628"/>
              <a:chOff x="5394786" y="3868568"/>
              <a:chExt cx="2896297" cy="687628"/>
            </a:xfrm>
          </p:grpSpPr>
          <p:sp>
            <p:nvSpPr>
              <p:cNvPr id="21553" name="Freeform 12"/>
              <p:cNvSpPr>
                <a:spLocks/>
              </p:cNvSpPr>
              <p:nvPr/>
            </p:nvSpPr>
            <p:spPr bwMode="auto">
              <a:xfrm>
                <a:off x="5474475" y="3961276"/>
                <a:ext cx="2658680" cy="227844"/>
              </a:xfrm>
              <a:custGeom>
                <a:avLst/>
                <a:gdLst>
                  <a:gd name="T0" fmla="*/ 0 w 1195"/>
                  <a:gd name="T1" fmla="*/ 37 h 165"/>
                  <a:gd name="T2" fmla="*/ 45 w 1195"/>
                  <a:gd name="T3" fmla="*/ 66 h 165"/>
                  <a:gd name="T4" fmla="*/ 93 w 1195"/>
                  <a:gd name="T5" fmla="*/ 92 h 165"/>
                  <a:gd name="T6" fmla="*/ 146 w 1195"/>
                  <a:gd name="T7" fmla="*/ 114 h 165"/>
                  <a:gd name="T8" fmla="*/ 205 w 1195"/>
                  <a:gd name="T9" fmla="*/ 133 h 165"/>
                  <a:gd name="T10" fmla="*/ 226 w 1195"/>
                  <a:gd name="T11" fmla="*/ 137 h 165"/>
                  <a:gd name="T12" fmla="*/ 293 w 1195"/>
                  <a:gd name="T13" fmla="*/ 150 h 165"/>
                  <a:gd name="T14" fmla="*/ 391 w 1195"/>
                  <a:gd name="T15" fmla="*/ 160 h 165"/>
                  <a:gd name="T16" fmla="*/ 493 w 1195"/>
                  <a:gd name="T17" fmla="*/ 165 h 165"/>
                  <a:gd name="T18" fmla="*/ 594 w 1195"/>
                  <a:gd name="T19" fmla="*/ 163 h 165"/>
                  <a:gd name="T20" fmla="*/ 693 w 1195"/>
                  <a:gd name="T21" fmla="*/ 152 h 165"/>
                  <a:gd name="T22" fmla="*/ 794 w 1195"/>
                  <a:gd name="T23" fmla="*/ 135 h 165"/>
                  <a:gd name="T24" fmla="*/ 846 w 1195"/>
                  <a:gd name="T25" fmla="*/ 123 h 165"/>
                  <a:gd name="T26" fmla="*/ 941 w 1195"/>
                  <a:gd name="T27" fmla="*/ 100 h 165"/>
                  <a:gd name="T28" fmla="*/ 1013 w 1195"/>
                  <a:gd name="T29" fmla="*/ 80 h 165"/>
                  <a:gd name="T30" fmla="*/ 1096 w 1195"/>
                  <a:gd name="T31" fmla="*/ 51 h 165"/>
                  <a:gd name="T32" fmla="*/ 1148 w 1195"/>
                  <a:gd name="T33" fmla="*/ 29 h 165"/>
                  <a:gd name="T34" fmla="*/ 1195 w 1195"/>
                  <a:gd name="T35" fmla="*/ 10 h 165"/>
                  <a:gd name="T36" fmla="*/ 1168 w 1195"/>
                  <a:gd name="T37" fmla="*/ 9 h 165"/>
                  <a:gd name="T38" fmla="*/ 1118 w 1195"/>
                  <a:gd name="T39" fmla="*/ 30 h 165"/>
                  <a:gd name="T40" fmla="*/ 1036 w 1195"/>
                  <a:gd name="T41" fmla="*/ 60 h 165"/>
                  <a:gd name="T42" fmla="*/ 981 w 1195"/>
                  <a:gd name="T43" fmla="*/ 79 h 165"/>
                  <a:gd name="T44" fmla="*/ 890 w 1195"/>
                  <a:gd name="T45" fmla="*/ 102 h 165"/>
                  <a:gd name="T46" fmla="*/ 792 w 1195"/>
                  <a:gd name="T47" fmla="*/ 124 h 165"/>
                  <a:gd name="T48" fmla="*/ 794 w 1195"/>
                  <a:gd name="T49" fmla="*/ 124 h 165"/>
                  <a:gd name="T50" fmla="*/ 693 w 1195"/>
                  <a:gd name="T51" fmla="*/ 142 h 165"/>
                  <a:gd name="T52" fmla="*/ 593 w 1195"/>
                  <a:gd name="T53" fmla="*/ 152 h 165"/>
                  <a:gd name="T54" fmla="*/ 493 w 1195"/>
                  <a:gd name="T55" fmla="*/ 154 h 165"/>
                  <a:gd name="T56" fmla="*/ 391 w 1195"/>
                  <a:gd name="T57" fmla="*/ 150 h 165"/>
                  <a:gd name="T58" fmla="*/ 293 w 1195"/>
                  <a:gd name="T59" fmla="*/ 139 h 165"/>
                  <a:gd name="T60" fmla="*/ 226 w 1195"/>
                  <a:gd name="T61" fmla="*/ 127 h 165"/>
                  <a:gd name="T62" fmla="*/ 229 w 1195"/>
                  <a:gd name="T63" fmla="*/ 128 h 165"/>
                  <a:gd name="T64" fmla="*/ 178 w 1195"/>
                  <a:gd name="T65" fmla="*/ 114 h 165"/>
                  <a:gd name="T66" fmla="*/ 123 w 1195"/>
                  <a:gd name="T67" fmla="*/ 94 h 165"/>
                  <a:gd name="T68" fmla="*/ 73 w 1195"/>
                  <a:gd name="T69" fmla="*/ 69 h 165"/>
                  <a:gd name="T70" fmla="*/ 47 w 1195"/>
                  <a:gd name="T71" fmla="*/ 61 h 165"/>
                  <a:gd name="T72" fmla="*/ 6 w 1195"/>
                  <a:gd name="T73" fmla="*/ 29 h 16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95"/>
                  <a:gd name="T112" fmla="*/ 0 h 165"/>
                  <a:gd name="T113" fmla="*/ 1195 w 1195"/>
                  <a:gd name="T114" fmla="*/ 165 h 16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95" h="165">
                    <a:moveTo>
                      <a:pt x="6" y="29"/>
                    </a:moveTo>
                    <a:lnTo>
                      <a:pt x="0" y="37"/>
                    </a:lnTo>
                    <a:lnTo>
                      <a:pt x="43" y="65"/>
                    </a:lnTo>
                    <a:lnTo>
                      <a:pt x="45" y="66"/>
                    </a:lnTo>
                    <a:lnTo>
                      <a:pt x="68" y="79"/>
                    </a:lnTo>
                    <a:lnTo>
                      <a:pt x="93" y="92"/>
                    </a:lnTo>
                    <a:lnTo>
                      <a:pt x="118" y="104"/>
                    </a:lnTo>
                    <a:lnTo>
                      <a:pt x="146" y="114"/>
                    </a:lnTo>
                    <a:lnTo>
                      <a:pt x="174" y="124"/>
                    </a:lnTo>
                    <a:lnTo>
                      <a:pt x="205" y="133"/>
                    </a:lnTo>
                    <a:lnTo>
                      <a:pt x="225" y="137"/>
                    </a:lnTo>
                    <a:lnTo>
                      <a:pt x="226" y="137"/>
                    </a:lnTo>
                    <a:lnTo>
                      <a:pt x="248" y="142"/>
                    </a:lnTo>
                    <a:lnTo>
                      <a:pt x="293" y="150"/>
                    </a:lnTo>
                    <a:lnTo>
                      <a:pt x="342" y="156"/>
                    </a:lnTo>
                    <a:lnTo>
                      <a:pt x="391" y="160"/>
                    </a:lnTo>
                    <a:lnTo>
                      <a:pt x="442" y="164"/>
                    </a:lnTo>
                    <a:lnTo>
                      <a:pt x="493" y="165"/>
                    </a:lnTo>
                    <a:lnTo>
                      <a:pt x="544" y="165"/>
                    </a:lnTo>
                    <a:lnTo>
                      <a:pt x="594" y="163"/>
                    </a:lnTo>
                    <a:lnTo>
                      <a:pt x="642" y="160"/>
                    </a:lnTo>
                    <a:lnTo>
                      <a:pt x="693" y="152"/>
                    </a:lnTo>
                    <a:lnTo>
                      <a:pt x="743" y="144"/>
                    </a:lnTo>
                    <a:lnTo>
                      <a:pt x="794" y="135"/>
                    </a:lnTo>
                    <a:lnTo>
                      <a:pt x="796" y="134"/>
                    </a:lnTo>
                    <a:lnTo>
                      <a:pt x="846" y="123"/>
                    </a:lnTo>
                    <a:lnTo>
                      <a:pt x="895" y="112"/>
                    </a:lnTo>
                    <a:lnTo>
                      <a:pt x="941" y="100"/>
                    </a:lnTo>
                    <a:lnTo>
                      <a:pt x="984" y="89"/>
                    </a:lnTo>
                    <a:lnTo>
                      <a:pt x="1013" y="80"/>
                    </a:lnTo>
                    <a:lnTo>
                      <a:pt x="1041" y="70"/>
                    </a:lnTo>
                    <a:lnTo>
                      <a:pt x="1096" y="51"/>
                    </a:lnTo>
                    <a:lnTo>
                      <a:pt x="1123" y="40"/>
                    </a:lnTo>
                    <a:lnTo>
                      <a:pt x="1148" y="29"/>
                    </a:lnTo>
                    <a:lnTo>
                      <a:pt x="1173" y="19"/>
                    </a:lnTo>
                    <a:lnTo>
                      <a:pt x="1195" y="10"/>
                    </a:lnTo>
                    <a:lnTo>
                      <a:pt x="1191" y="0"/>
                    </a:lnTo>
                    <a:lnTo>
                      <a:pt x="1168" y="9"/>
                    </a:lnTo>
                    <a:lnTo>
                      <a:pt x="1144" y="20"/>
                    </a:lnTo>
                    <a:lnTo>
                      <a:pt x="1118" y="30"/>
                    </a:lnTo>
                    <a:lnTo>
                      <a:pt x="1092" y="41"/>
                    </a:lnTo>
                    <a:lnTo>
                      <a:pt x="1036" y="60"/>
                    </a:lnTo>
                    <a:lnTo>
                      <a:pt x="1008" y="70"/>
                    </a:lnTo>
                    <a:lnTo>
                      <a:pt x="981" y="79"/>
                    </a:lnTo>
                    <a:lnTo>
                      <a:pt x="937" y="91"/>
                    </a:lnTo>
                    <a:lnTo>
                      <a:pt x="890" y="102"/>
                    </a:lnTo>
                    <a:lnTo>
                      <a:pt x="841" y="114"/>
                    </a:lnTo>
                    <a:lnTo>
                      <a:pt x="792" y="124"/>
                    </a:lnTo>
                    <a:lnTo>
                      <a:pt x="794" y="129"/>
                    </a:lnTo>
                    <a:lnTo>
                      <a:pt x="794" y="124"/>
                    </a:lnTo>
                    <a:lnTo>
                      <a:pt x="743" y="134"/>
                    </a:lnTo>
                    <a:lnTo>
                      <a:pt x="693" y="142"/>
                    </a:lnTo>
                    <a:lnTo>
                      <a:pt x="642" y="149"/>
                    </a:lnTo>
                    <a:lnTo>
                      <a:pt x="593" y="152"/>
                    </a:lnTo>
                    <a:lnTo>
                      <a:pt x="544" y="154"/>
                    </a:lnTo>
                    <a:lnTo>
                      <a:pt x="493" y="154"/>
                    </a:lnTo>
                    <a:lnTo>
                      <a:pt x="442" y="153"/>
                    </a:lnTo>
                    <a:lnTo>
                      <a:pt x="391" y="150"/>
                    </a:lnTo>
                    <a:lnTo>
                      <a:pt x="342" y="145"/>
                    </a:lnTo>
                    <a:lnTo>
                      <a:pt x="293" y="139"/>
                    </a:lnTo>
                    <a:lnTo>
                      <a:pt x="248" y="131"/>
                    </a:lnTo>
                    <a:lnTo>
                      <a:pt x="226" y="127"/>
                    </a:lnTo>
                    <a:lnTo>
                      <a:pt x="226" y="132"/>
                    </a:lnTo>
                    <a:lnTo>
                      <a:pt x="229" y="128"/>
                    </a:lnTo>
                    <a:lnTo>
                      <a:pt x="207" y="123"/>
                    </a:lnTo>
                    <a:lnTo>
                      <a:pt x="178" y="114"/>
                    </a:lnTo>
                    <a:lnTo>
                      <a:pt x="150" y="105"/>
                    </a:lnTo>
                    <a:lnTo>
                      <a:pt x="123" y="94"/>
                    </a:lnTo>
                    <a:lnTo>
                      <a:pt x="97" y="83"/>
                    </a:lnTo>
                    <a:lnTo>
                      <a:pt x="73" y="69"/>
                    </a:lnTo>
                    <a:lnTo>
                      <a:pt x="49" y="56"/>
                    </a:lnTo>
                    <a:lnTo>
                      <a:pt x="47" y="61"/>
                    </a:lnTo>
                    <a:lnTo>
                      <a:pt x="51" y="57"/>
                    </a:lnTo>
                    <a:lnTo>
                      <a:pt x="6" y="29"/>
                    </a:lnTo>
                    <a:close/>
                  </a:path>
                </a:pathLst>
              </a:custGeom>
              <a:solidFill>
                <a:srgbClr val="000000"/>
              </a:solidFill>
              <a:ln w="9525">
                <a:noFill/>
                <a:round/>
                <a:headEnd/>
                <a:tailEnd/>
              </a:ln>
            </p:spPr>
            <p:txBody>
              <a:bodyPr/>
              <a:lstStyle/>
              <a:p>
                <a:endParaRPr lang="en-US"/>
              </a:p>
            </p:txBody>
          </p:sp>
          <p:sp>
            <p:nvSpPr>
              <p:cNvPr id="21554" name="Freeform 13"/>
              <p:cNvSpPr>
                <a:spLocks/>
              </p:cNvSpPr>
              <p:nvPr/>
            </p:nvSpPr>
            <p:spPr bwMode="auto">
              <a:xfrm>
                <a:off x="5394786" y="3963847"/>
                <a:ext cx="170967" cy="92519"/>
              </a:xfrm>
              <a:custGeom>
                <a:avLst/>
                <a:gdLst>
                  <a:gd name="T0" fmla="*/ 77 w 77"/>
                  <a:gd name="T1" fmla="*/ 11 h 67"/>
                  <a:gd name="T2" fmla="*/ 0 w 77"/>
                  <a:gd name="T3" fmla="*/ 0 h 67"/>
                  <a:gd name="T4" fmla="*/ 37 w 77"/>
                  <a:gd name="T5" fmla="*/ 67 h 67"/>
                  <a:gd name="T6" fmla="*/ 77 w 77"/>
                  <a:gd name="T7" fmla="*/ 11 h 67"/>
                  <a:gd name="T8" fmla="*/ 0 60000 65536"/>
                  <a:gd name="T9" fmla="*/ 0 60000 65536"/>
                  <a:gd name="T10" fmla="*/ 0 60000 65536"/>
                  <a:gd name="T11" fmla="*/ 0 60000 65536"/>
                  <a:gd name="T12" fmla="*/ 0 w 77"/>
                  <a:gd name="T13" fmla="*/ 0 h 67"/>
                  <a:gd name="T14" fmla="*/ 77 w 77"/>
                  <a:gd name="T15" fmla="*/ 67 h 67"/>
                </a:gdLst>
                <a:ahLst/>
                <a:cxnLst>
                  <a:cxn ang="T8">
                    <a:pos x="T0" y="T1"/>
                  </a:cxn>
                  <a:cxn ang="T9">
                    <a:pos x="T2" y="T3"/>
                  </a:cxn>
                  <a:cxn ang="T10">
                    <a:pos x="T4" y="T5"/>
                  </a:cxn>
                  <a:cxn ang="T11">
                    <a:pos x="T6" y="T7"/>
                  </a:cxn>
                </a:cxnLst>
                <a:rect l="T12" t="T13" r="T14" b="T15"/>
                <a:pathLst>
                  <a:path w="77" h="67">
                    <a:moveTo>
                      <a:pt x="77" y="11"/>
                    </a:moveTo>
                    <a:lnTo>
                      <a:pt x="0" y="0"/>
                    </a:lnTo>
                    <a:lnTo>
                      <a:pt x="37" y="67"/>
                    </a:lnTo>
                    <a:lnTo>
                      <a:pt x="77" y="11"/>
                    </a:lnTo>
                    <a:close/>
                  </a:path>
                </a:pathLst>
              </a:custGeom>
              <a:solidFill>
                <a:srgbClr val="000000"/>
              </a:solidFill>
              <a:ln w="9525">
                <a:noFill/>
                <a:round/>
                <a:headEnd/>
                <a:tailEnd/>
              </a:ln>
            </p:spPr>
            <p:txBody>
              <a:bodyPr/>
              <a:lstStyle/>
              <a:p>
                <a:endParaRPr lang="en-US"/>
              </a:p>
            </p:txBody>
          </p:sp>
          <p:sp>
            <p:nvSpPr>
              <p:cNvPr id="21555" name="Freeform 14"/>
              <p:cNvSpPr>
                <a:spLocks/>
              </p:cNvSpPr>
              <p:nvPr/>
            </p:nvSpPr>
            <p:spPr bwMode="auto">
              <a:xfrm>
                <a:off x="8117218" y="3915517"/>
                <a:ext cx="173865" cy="85614"/>
              </a:xfrm>
              <a:custGeom>
                <a:avLst/>
                <a:gdLst>
                  <a:gd name="T0" fmla="*/ 27 w 78"/>
                  <a:gd name="T1" fmla="*/ 62 h 62"/>
                  <a:gd name="T2" fmla="*/ 78 w 78"/>
                  <a:gd name="T3" fmla="*/ 4 h 62"/>
                  <a:gd name="T4" fmla="*/ 0 w 78"/>
                  <a:gd name="T5" fmla="*/ 0 h 62"/>
                  <a:gd name="T6" fmla="*/ 27 w 78"/>
                  <a:gd name="T7" fmla="*/ 62 h 62"/>
                  <a:gd name="T8" fmla="*/ 0 60000 65536"/>
                  <a:gd name="T9" fmla="*/ 0 60000 65536"/>
                  <a:gd name="T10" fmla="*/ 0 60000 65536"/>
                  <a:gd name="T11" fmla="*/ 0 60000 65536"/>
                  <a:gd name="T12" fmla="*/ 0 w 78"/>
                  <a:gd name="T13" fmla="*/ 0 h 62"/>
                  <a:gd name="T14" fmla="*/ 78 w 78"/>
                  <a:gd name="T15" fmla="*/ 62 h 62"/>
                </a:gdLst>
                <a:ahLst/>
                <a:cxnLst>
                  <a:cxn ang="T8">
                    <a:pos x="T0" y="T1"/>
                  </a:cxn>
                  <a:cxn ang="T9">
                    <a:pos x="T2" y="T3"/>
                  </a:cxn>
                  <a:cxn ang="T10">
                    <a:pos x="T4" y="T5"/>
                  </a:cxn>
                  <a:cxn ang="T11">
                    <a:pos x="T6" y="T7"/>
                  </a:cxn>
                </a:cxnLst>
                <a:rect l="T12" t="T13" r="T14" b="T15"/>
                <a:pathLst>
                  <a:path w="78" h="62">
                    <a:moveTo>
                      <a:pt x="27" y="62"/>
                    </a:moveTo>
                    <a:lnTo>
                      <a:pt x="78" y="4"/>
                    </a:lnTo>
                    <a:lnTo>
                      <a:pt x="0" y="0"/>
                    </a:lnTo>
                    <a:lnTo>
                      <a:pt x="27" y="62"/>
                    </a:lnTo>
                    <a:close/>
                  </a:path>
                </a:pathLst>
              </a:custGeom>
              <a:solidFill>
                <a:srgbClr val="000000"/>
              </a:solidFill>
              <a:ln w="9525">
                <a:noFill/>
                <a:round/>
                <a:headEnd/>
                <a:tailEnd/>
              </a:ln>
            </p:spPr>
            <p:txBody>
              <a:bodyPr/>
              <a:lstStyle/>
              <a:p>
                <a:endParaRPr lang="en-US"/>
              </a:p>
            </p:txBody>
          </p:sp>
          <p:sp>
            <p:nvSpPr>
              <p:cNvPr id="21556" name="Rectangle 15"/>
              <p:cNvSpPr>
                <a:spLocks noChangeArrowheads="1"/>
              </p:cNvSpPr>
              <p:nvPr/>
            </p:nvSpPr>
            <p:spPr bwMode="auto">
              <a:xfrm>
                <a:off x="6520561" y="3911374"/>
                <a:ext cx="344832" cy="354884"/>
              </a:xfrm>
              <a:prstGeom prst="rect">
                <a:avLst/>
              </a:prstGeom>
              <a:noFill/>
              <a:ln w="9525">
                <a:noFill/>
                <a:miter lim="800000"/>
                <a:headEnd/>
                <a:tailEnd/>
              </a:ln>
            </p:spPr>
            <p:txBody>
              <a:bodyPr/>
              <a:lstStyle/>
              <a:p>
                <a:endParaRPr lang="en-US"/>
              </a:p>
            </p:txBody>
          </p:sp>
          <p:sp>
            <p:nvSpPr>
              <p:cNvPr id="21557" name="Rectangle 16"/>
              <p:cNvSpPr>
                <a:spLocks noChangeArrowheads="1"/>
              </p:cNvSpPr>
              <p:nvPr/>
            </p:nvSpPr>
            <p:spPr bwMode="auto">
              <a:xfrm>
                <a:off x="6719056" y="3962467"/>
                <a:ext cx="105768" cy="280316"/>
              </a:xfrm>
              <a:prstGeom prst="rect">
                <a:avLst/>
              </a:prstGeom>
              <a:noFill/>
              <a:ln w="9525">
                <a:noFill/>
                <a:miter lim="800000"/>
                <a:headEnd/>
                <a:tailEnd/>
              </a:ln>
            </p:spPr>
            <p:txBody>
              <a:bodyPr/>
              <a:lstStyle/>
              <a:p>
                <a:endParaRPr lang="en-US"/>
              </a:p>
            </p:txBody>
          </p:sp>
          <p:sp>
            <p:nvSpPr>
              <p:cNvPr id="21558" name="Rectangle 17"/>
              <p:cNvSpPr>
                <a:spLocks noChangeArrowheads="1"/>
              </p:cNvSpPr>
              <p:nvPr/>
            </p:nvSpPr>
            <p:spPr bwMode="auto">
              <a:xfrm>
                <a:off x="6719058" y="3868568"/>
                <a:ext cx="76790" cy="687628"/>
              </a:xfrm>
              <a:prstGeom prst="rect">
                <a:avLst/>
              </a:prstGeom>
              <a:noFill/>
              <a:ln w="9525">
                <a:noFill/>
                <a:miter lim="800000"/>
                <a:headEnd/>
                <a:tailEnd/>
              </a:ln>
            </p:spPr>
            <p:txBody>
              <a:bodyPr lIns="0" tIns="0" rIns="0" bIns="0">
                <a:spAutoFit/>
              </a:bodyPr>
              <a:lstStyle/>
              <a:p>
                <a:r>
                  <a:rPr lang="en-US">
                    <a:solidFill>
                      <a:schemeClr val="tx2"/>
                    </a:solidFill>
                  </a:rPr>
                  <a:t>t</a:t>
                </a:r>
                <a:endParaRPr lang="en-US">
                  <a:latin typeface="Tahoma" pitchFamily="34" charset="0"/>
                </a:endParaRPr>
              </a:p>
            </p:txBody>
          </p:sp>
        </p:grpSp>
        <p:sp>
          <p:nvSpPr>
            <p:cNvPr id="21549" name="Text Box 29"/>
            <p:cNvSpPr txBox="1">
              <a:spLocks noChangeArrowheads="1"/>
            </p:cNvSpPr>
            <p:nvPr/>
          </p:nvSpPr>
          <p:spPr bwMode="auto">
            <a:xfrm>
              <a:off x="6552702" y="3025426"/>
              <a:ext cx="1193416" cy="343814"/>
            </a:xfrm>
            <a:prstGeom prst="rect">
              <a:avLst/>
            </a:prstGeom>
            <a:noFill/>
            <a:ln w="9525">
              <a:noFill/>
              <a:miter lim="800000"/>
              <a:headEnd/>
              <a:tailEnd/>
            </a:ln>
          </p:spPr>
          <p:txBody>
            <a:bodyPr>
              <a:spAutoFit/>
            </a:bodyPr>
            <a:lstStyle/>
            <a:p>
              <a:r>
                <a:rPr lang="en-US" sz="1200" dirty="0">
                  <a:solidFill>
                    <a:srgbClr val="FF0000"/>
                  </a:solidFill>
                </a:rPr>
                <a:t>hard vertices</a:t>
              </a:r>
            </a:p>
          </p:txBody>
        </p:sp>
        <p:sp>
          <p:nvSpPr>
            <p:cNvPr id="21550" name="Line 30"/>
            <p:cNvSpPr>
              <a:spLocks noChangeShapeType="1"/>
            </p:cNvSpPr>
            <p:nvPr/>
          </p:nvSpPr>
          <p:spPr bwMode="auto">
            <a:xfrm>
              <a:off x="7217410" y="3460751"/>
              <a:ext cx="349179" cy="269262"/>
            </a:xfrm>
            <a:prstGeom prst="line">
              <a:avLst/>
            </a:prstGeom>
            <a:noFill/>
            <a:ln w="9525">
              <a:noFill/>
              <a:round/>
              <a:headEnd/>
              <a:tailEnd type="triangle" w="med" len="med"/>
            </a:ln>
          </p:spPr>
          <p:txBody>
            <a:bodyPr/>
            <a:lstStyle/>
            <a:p>
              <a:endParaRPr lang="en-US"/>
            </a:p>
          </p:txBody>
        </p:sp>
        <p:sp>
          <p:nvSpPr>
            <p:cNvPr id="21551" name="Line 31"/>
            <p:cNvSpPr>
              <a:spLocks noChangeShapeType="1"/>
            </p:cNvSpPr>
            <p:nvPr/>
          </p:nvSpPr>
          <p:spPr bwMode="auto">
            <a:xfrm flipH="1">
              <a:off x="6730588" y="3420688"/>
              <a:ext cx="399657" cy="331409"/>
            </a:xfrm>
            <a:prstGeom prst="line">
              <a:avLst/>
            </a:prstGeom>
            <a:noFill/>
            <a:ln w="9525">
              <a:noFill/>
              <a:round/>
              <a:headEnd/>
              <a:tailEnd type="triangle" w="med" len="med"/>
            </a:ln>
          </p:spPr>
          <p:txBody>
            <a:bodyPr/>
            <a:lstStyle/>
            <a:p>
              <a:endParaRPr lang="en-US"/>
            </a:p>
          </p:txBody>
        </p:sp>
        <p:sp>
          <p:nvSpPr>
            <p:cNvPr id="21552" name="Text Box 45"/>
            <p:cNvSpPr txBox="1">
              <a:spLocks noChangeArrowheads="1"/>
            </p:cNvSpPr>
            <p:nvPr/>
          </p:nvSpPr>
          <p:spPr bwMode="auto">
            <a:xfrm>
              <a:off x="7947006" y="3540846"/>
              <a:ext cx="221349" cy="380897"/>
            </a:xfrm>
            <a:prstGeom prst="rect">
              <a:avLst/>
            </a:prstGeom>
            <a:solidFill>
              <a:srgbClr val="FFFFFF"/>
            </a:solidFill>
            <a:ln w="9525">
              <a:noFill/>
              <a:miter lim="800000"/>
              <a:headEnd/>
              <a:tailEnd/>
            </a:ln>
          </p:spPr>
          <p:txBody>
            <a:bodyPr>
              <a:spAutoFit/>
            </a:bodyPr>
            <a:lstStyle/>
            <a:p>
              <a:endParaRPr lang="en-US" sz="2400">
                <a:solidFill>
                  <a:srgbClr val="FF3300"/>
                </a:solidFill>
                <a:latin typeface="Tahoma" pitchFamily="34" charset="0"/>
              </a:endParaRPr>
            </a:p>
          </p:txBody>
        </p:sp>
      </p:grpSp>
      <p:sp>
        <p:nvSpPr>
          <p:cNvPr id="37" name="Rectangle 36"/>
          <p:cNvSpPr/>
          <p:nvPr/>
        </p:nvSpPr>
        <p:spPr>
          <a:xfrm>
            <a:off x="7199313" y="1589088"/>
            <a:ext cx="147637" cy="1793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50" name="Straight Arrow Connector 49"/>
          <p:cNvCxnSpPr>
            <a:stCxn id="37" idx="0"/>
          </p:cNvCxnSpPr>
          <p:nvPr/>
        </p:nvCxnSpPr>
        <p:spPr>
          <a:xfrm rot="16200000" flipH="1" flipV="1">
            <a:off x="6951663" y="1576388"/>
            <a:ext cx="309562" cy="334962"/>
          </a:xfrm>
          <a:prstGeom prst="straightConnector1">
            <a:avLst/>
          </a:prstGeom>
          <a:ln w="9525"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37" idx="0"/>
          </p:cNvCxnSpPr>
          <p:nvPr/>
        </p:nvCxnSpPr>
        <p:spPr>
          <a:xfrm rot="16200000" flipH="1">
            <a:off x="7348538" y="1514475"/>
            <a:ext cx="290512" cy="439738"/>
          </a:xfrm>
          <a:prstGeom prst="straightConnector1">
            <a:avLst/>
          </a:prstGeom>
          <a:ln w="9525"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5" name="Group 2"/>
          <p:cNvGrpSpPr>
            <a:grpSpLocks/>
          </p:cNvGrpSpPr>
          <p:nvPr/>
        </p:nvGrpSpPr>
        <p:grpSpPr bwMode="auto">
          <a:xfrm>
            <a:off x="603250" y="2049463"/>
            <a:ext cx="2590800" cy="762000"/>
            <a:chOff x="2112" y="576"/>
            <a:chExt cx="1632" cy="480"/>
          </a:xfrm>
        </p:grpSpPr>
        <p:grpSp>
          <p:nvGrpSpPr>
            <p:cNvPr id="6" name="Group 3"/>
            <p:cNvGrpSpPr>
              <a:grpSpLocks/>
            </p:cNvGrpSpPr>
            <p:nvPr/>
          </p:nvGrpSpPr>
          <p:grpSpPr bwMode="auto">
            <a:xfrm>
              <a:off x="2240" y="576"/>
              <a:ext cx="1426" cy="426"/>
              <a:chOff x="2240" y="672"/>
              <a:chExt cx="1426" cy="426"/>
            </a:xfrm>
          </p:grpSpPr>
          <p:sp>
            <p:nvSpPr>
              <p:cNvPr id="21540" name="Text Box 4"/>
              <p:cNvSpPr txBox="1">
                <a:spLocks noChangeArrowheads="1"/>
              </p:cNvSpPr>
              <p:nvPr/>
            </p:nvSpPr>
            <p:spPr bwMode="auto">
              <a:xfrm>
                <a:off x="2240" y="795"/>
                <a:ext cx="371" cy="231"/>
              </a:xfrm>
              <a:prstGeom prst="rect">
                <a:avLst/>
              </a:prstGeom>
              <a:noFill/>
              <a:ln w="9525">
                <a:noFill/>
                <a:miter lim="800000"/>
                <a:headEnd/>
                <a:tailEnd/>
              </a:ln>
            </p:spPr>
            <p:txBody>
              <a:bodyPr wrap="none">
                <a:spAutoFit/>
              </a:bodyPr>
              <a:lstStyle/>
              <a:p>
                <a:pPr algn="ctr"/>
                <a:r>
                  <a:rPr lang="en-US" b="1">
                    <a:latin typeface="Comic Sans MS" pitchFamily="66" charset="0"/>
                  </a:rPr>
                  <a:t>A =</a:t>
                </a:r>
              </a:p>
            </p:txBody>
          </p:sp>
          <p:grpSp>
            <p:nvGrpSpPr>
              <p:cNvPr id="7" name="Group 60"/>
              <p:cNvGrpSpPr>
                <a:grpSpLocks/>
              </p:cNvGrpSpPr>
              <p:nvPr/>
            </p:nvGrpSpPr>
            <p:grpSpPr bwMode="auto">
              <a:xfrm>
                <a:off x="3375" y="694"/>
                <a:ext cx="291" cy="404"/>
                <a:chOff x="2975" y="501"/>
                <a:chExt cx="291" cy="404"/>
              </a:xfrm>
            </p:grpSpPr>
            <p:sp>
              <p:nvSpPr>
                <p:cNvPr id="21545" name="Text Box 6"/>
                <p:cNvSpPr txBox="1">
                  <a:spLocks noChangeArrowheads="1"/>
                </p:cNvSpPr>
                <p:nvPr/>
              </p:nvSpPr>
              <p:spPr bwMode="auto">
                <a:xfrm>
                  <a:off x="2975" y="501"/>
                  <a:ext cx="291" cy="404"/>
                </a:xfrm>
                <a:prstGeom prst="rect">
                  <a:avLst/>
                </a:prstGeom>
                <a:noFill/>
                <a:ln w="9525">
                  <a:noFill/>
                  <a:miter lim="800000"/>
                  <a:headEnd/>
                  <a:tailEnd/>
                </a:ln>
              </p:spPr>
              <p:txBody>
                <a:bodyPr wrap="none">
                  <a:spAutoFit/>
                </a:bodyPr>
                <a:lstStyle/>
                <a:p>
                  <a:pPr algn="ctr"/>
                  <a:r>
                    <a:rPr lang="en-US" b="1">
                      <a:latin typeface="Symbol" pitchFamily="18" charset="2"/>
                    </a:rPr>
                    <a:t>Ds</a:t>
                  </a:r>
                </a:p>
                <a:p>
                  <a:pPr algn="ctr"/>
                  <a:r>
                    <a:rPr lang="en-US" b="1">
                      <a:latin typeface="Symbol" pitchFamily="18" charset="2"/>
                    </a:rPr>
                    <a:t>2s</a:t>
                  </a:r>
                </a:p>
              </p:txBody>
            </p:sp>
            <p:sp>
              <p:nvSpPr>
                <p:cNvPr id="21546" name="Line 7"/>
                <p:cNvSpPr>
                  <a:spLocks noChangeShapeType="1"/>
                </p:cNvSpPr>
                <p:nvPr/>
              </p:nvSpPr>
              <p:spPr bwMode="auto">
                <a:xfrm>
                  <a:off x="2976" y="720"/>
                  <a:ext cx="288" cy="0"/>
                </a:xfrm>
                <a:prstGeom prst="line">
                  <a:avLst/>
                </a:prstGeom>
                <a:noFill/>
                <a:ln w="19050">
                  <a:solidFill>
                    <a:schemeClr val="tx1"/>
                  </a:solidFill>
                  <a:round/>
                  <a:headEnd/>
                  <a:tailEnd/>
                </a:ln>
              </p:spPr>
              <p:txBody>
                <a:bodyPr/>
                <a:lstStyle/>
                <a:p>
                  <a:endParaRPr lang="en-US"/>
                </a:p>
              </p:txBody>
            </p:sp>
          </p:grpSp>
          <p:sp>
            <p:nvSpPr>
              <p:cNvPr id="21542" name="Text Box 8"/>
              <p:cNvSpPr txBox="1">
                <a:spLocks noChangeArrowheads="1"/>
              </p:cNvSpPr>
              <p:nvPr/>
            </p:nvSpPr>
            <p:spPr bwMode="auto">
              <a:xfrm>
                <a:off x="2598" y="672"/>
                <a:ext cx="547" cy="404"/>
              </a:xfrm>
              <a:prstGeom prst="rect">
                <a:avLst/>
              </a:prstGeom>
              <a:noFill/>
              <a:ln w="9525">
                <a:noFill/>
                <a:miter lim="800000"/>
                <a:headEnd/>
                <a:tailEnd/>
              </a:ln>
            </p:spPr>
            <p:txBody>
              <a:bodyPr wrap="none">
                <a:spAutoFit/>
              </a:bodyPr>
              <a:lstStyle/>
              <a:p>
                <a:pPr algn="ctr"/>
                <a:r>
                  <a:rPr lang="en-US" b="1">
                    <a:latin typeface="Symbol" pitchFamily="18" charset="2"/>
                  </a:rPr>
                  <a:t>s</a:t>
                </a:r>
                <a:r>
                  <a:rPr lang="en-US" b="1" baseline="30000">
                    <a:latin typeface="Symbol" pitchFamily="18" charset="2"/>
                  </a:rPr>
                  <a:t>+</a:t>
                </a:r>
                <a:r>
                  <a:rPr lang="en-US" b="1">
                    <a:latin typeface="Symbol" pitchFamily="18" charset="2"/>
                  </a:rPr>
                  <a:t> - s</a:t>
                </a:r>
                <a:r>
                  <a:rPr lang="en-US" b="1" baseline="30000">
                    <a:latin typeface="Symbol" pitchFamily="18" charset="2"/>
                  </a:rPr>
                  <a:t>-</a:t>
                </a:r>
              </a:p>
              <a:p>
                <a:pPr algn="ctr"/>
                <a:r>
                  <a:rPr lang="en-US" b="1">
                    <a:latin typeface="Symbol" pitchFamily="18" charset="2"/>
                  </a:rPr>
                  <a:t>s</a:t>
                </a:r>
                <a:r>
                  <a:rPr lang="en-US" b="1" baseline="30000">
                    <a:latin typeface="Symbol" pitchFamily="18" charset="2"/>
                  </a:rPr>
                  <a:t>+</a:t>
                </a:r>
                <a:r>
                  <a:rPr lang="en-US" b="1">
                    <a:latin typeface="Symbol" pitchFamily="18" charset="2"/>
                  </a:rPr>
                  <a:t> + s</a:t>
                </a:r>
                <a:r>
                  <a:rPr lang="en-US" b="1" baseline="30000">
                    <a:latin typeface="Symbol" pitchFamily="18" charset="2"/>
                  </a:rPr>
                  <a:t>-</a:t>
                </a:r>
              </a:p>
            </p:txBody>
          </p:sp>
          <p:sp>
            <p:nvSpPr>
              <p:cNvPr id="21543" name="Line 9"/>
              <p:cNvSpPr>
                <a:spLocks noChangeShapeType="1"/>
              </p:cNvSpPr>
              <p:nvPr/>
            </p:nvSpPr>
            <p:spPr bwMode="auto">
              <a:xfrm>
                <a:off x="2592" y="913"/>
                <a:ext cx="528" cy="0"/>
              </a:xfrm>
              <a:prstGeom prst="line">
                <a:avLst/>
              </a:prstGeom>
              <a:noFill/>
              <a:ln w="9525">
                <a:solidFill>
                  <a:schemeClr val="tx1"/>
                </a:solidFill>
                <a:round/>
                <a:headEnd/>
                <a:tailEnd/>
              </a:ln>
            </p:spPr>
            <p:txBody>
              <a:bodyPr/>
              <a:lstStyle/>
              <a:p>
                <a:endParaRPr lang="en-US"/>
              </a:p>
            </p:txBody>
          </p:sp>
          <p:sp>
            <p:nvSpPr>
              <p:cNvPr id="21544" name="Text Box 10"/>
              <p:cNvSpPr txBox="1">
                <a:spLocks noChangeArrowheads="1"/>
              </p:cNvSpPr>
              <p:nvPr/>
            </p:nvSpPr>
            <p:spPr bwMode="auto">
              <a:xfrm>
                <a:off x="3162" y="814"/>
                <a:ext cx="204" cy="231"/>
              </a:xfrm>
              <a:prstGeom prst="rect">
                <a:avLst/>
              </a:prstGeom>
              <a:noFill/>
              <a:ln w="9525">
                <a:noFill/>
                <a:miter lim="800000"/>
                <a:headEnd/>
                <a:tailEnd/>
              </a:ln>
            </p:spPr>
            <p:txBody>
              <a:bodyPr wrap="none">
                <a:spAutoFit/>
              </a:bodyPr>
              <a:lstStyle/>
              <a:p>
                <a:pPr algn="ctr"/>
                <a:r>
                  <a:rPr lang="en-US" b="1">
                    <a:latin typeface="Comic Sans MS" pitchFamily="66" charset="0"/>
                  </a:rPr>
                  <a:t>=</a:t>
                </a:r>
              </a:p>
            </p:txBody>
          </p:sp>
        </p:grpSp>
        <p:sp>
          <p:nvSpPr>
            <p:cNvPr id="21539" name="Rectangle 11"/>
            <p:cNvSpPr>
              <a:spLocks noChangeArrowheads="1"/>
            </p:cNvSpPr>
            <p:nvPr/>
          </p:nvSpPr>
          <p:spPr bwMode="auto">
            <a:xfrm>
              <a:off x="2112" y="576"/>
              <a:ext cx="1632" cy="480"/>
            </a:xfrm>
            <a:prstGeom prst="rect">
              <a:avLst/>
            </a:prstGeom>
            <a:noFill/>
            <a:ln w="9525">
              <a:solidFill>
                <a:schemeClr val="tx1"/>
              </a:solidFill>
              <a:miter lim="800000"/>
              <a:headEnd/>
              <a:tailEnd/>
            </a:ln>
          </p:spPr>
          <p:txBody>
            <a:bodyPr wrap="none" anchor="ctr"/>
            <a:lstStyle/>
            <a:p>
              <a:endParaRPr lang="en-US"/>
            </a:p>
          </p:txBody>
        </p:sp>
      </p:grpSp>
      <p:sp>
        <p:nvSpPr>
          <p:cNvPr id="21513" name="Text Box 15"/>
          <p:cNvSpPr txBox="1">
            <a:spLocks noChangeArrowheads="1"/>
          </p:cNvSpPr>
          <p:nvPr/>
        </p:nvSpPr>
        <p:spPr bwMode="auto">
          <a:xfrm>
            <a:off x="973138" y="5310188"/>
            <a:ext cx="3943350" cy="366712"/>
          </a:xfrm>
          <a:prstGeom prst="rect">
            <a:avLst/>
          </a:prstGeom>
          <a:noFill/>
          <a:ln w="9525">
            <a:noFill/>
            <a:miter lim="800000"/>
            <a:headEnd/>
            <a:tailEnd/>
          </a:ln>
        </p:spPr>
        <p:txBody>
          <a:bodyPr wrap="none">
            <a:spAutoFit/>
          </a:bodyPr>
          <a:lstStyle/>
          <a:p>
            <a:pPr algn="ctr"/>
            <a:r>
              <a:rPr lang="en-US">
                <a:latin typeface="Arial" pitchFamily="34" charset="0"/>
                <a:cs typeface="Arial" pitchFamily="34" charset="0"/>
              </a:rPr>
              <a:t>Unpolarized beam, transverse target:</a:t>
            </a:r>
          </a:p>
        </p:txBody>
      </p:sp>
      <p:sp>
        <p:nvSpPr>
          <p:cNvPr id="21514" name="Rectangle 16"/>
          <p:cNvSpPr>
            <a:spLocks noChangeArrowheads="1"/>
          </p:cNvSpPr>
          <p:nvPr/>
        </p:nvSpPr>
        <p:spPr bwMode="auto">
          <a:xfrm>
            <a:off x="944563" y="5757863"/>
            <a:ext cx="3209925" cy="533400"/>
          </a:xfrm>
          <a:prstGeom prst="rect">
            <a:avLst/>
          </a:prstGeom>
          <a:solidFill>
            <a:schemeClr val="bg1"/>
          </a:solidFill>
          <a:ln w="9525">
            <a:solidFill>
              <a:schemeClr val="tx2"/>
            </a:solidFill>
            <a:miter lim="800000"/>
            <a:headEnd/>
            <a:tailEnd/>
          </a:ln>
        </p:spPr>
        <p:txBody>
          <a:bodyPr wrap="none" anchor="ctr"/>
          <a:lstStyle/>
          <a:p>
            <a:endParaRPr lang="en-US"/>
          </a:p>
        </p:txBody>
      </p:sp>
      <p:sp>
        <p:nvSpPr>
          <p:cNvPr id="21515" name="Text Box 17"/>
          <p:cNvSpPr txBox="1">
            <a:spLocks noChangeArrowheads="1"/>
          </p:cNvSpPr>
          <p:nvPr/>
        </p:nvSpPr>
        <p:spPr bwMode="auto">
          <a:xfrm>
            <a:off x="995363" y="5827713"/>
            <a:ext cx="3159125" cy="400050"/>
          </a:xfrm>
          <a:prstGeom prst="rect">
            <a:avLst/>
          </a:prstGeom>
          <a:noFill/>
          <a:ln w="9525">
            <a:noFill/>
            <a:miter lim="800000"/>
            <a:headEnd/>
            <a:tailEnd/>
          </a:ln>
        </p:spPr>
        <p:txBody>
          <a:bodyPr wrap="none">
            <a:spAutoFit/>
          </a:bodyPr>
          <a:lstStyle/>
          <a:p>
            <a:r>
              <a:rPr lang="en-US" b="1">
                <a:latin typeface="Symbol" pitchFamily="18" charset="2"/>
              </a:rPr>
              <a:t>Ds</a:t>
            </a:r>
            <a:r>
              <a:rPr lang="en-US" b="1" baseline="-25000">
                <a:latin typeface="Comic Sans MS" pitchFamily="66" charset="0"/>
              </a:rPr>
              <a:t>UT</a:t>
            </a:r>
            <a:r>
              <a:rPr lang="en-US">
                <a:solidFill>
                  <a:srgbClr val="FF0000"/>
                </a:solidFill>
                <a:latin typeface="Tahoma" pitchFamily="34" charset="0"/>
              </a:rPr>
              <a:t>~ sin</a:t>
            </a:r>
            <a:r>
              <a:rPr lang="en-US" b="1">
                <a:solidFill>
                  <a:srgbClr val="FF0000"/>
                </a:solidFill>
                <a:latin typeface="Symbol" pitchFamily="18" charset="2"/>
              </a:rPr>
              <a:t>f</a:t>
            </a:r>
            <a:r>
              <a:rPr lang="en-US">
                <a:latin typeface="Tahoma" pitchFamily="34" charset="0"/>
              </a:rPr>
              <a:t>{k(F</a:t>
            </a:r>
            <a:r>
              <a:rPr lang="en-US" baseline="-25000">
                <a:latin typeface="Tahoma" pitchFamily="34" charset="0"/>
              </a:rPr>
              <a:t>2</a:t>
            </a:r>
            <a:r>
              <a:rPr lang="en-US" sz="2000" i="1">
                <a:solidFill>
                  <a:srgbClr val="FF0000"/>
                </a:solidFill>
                <a:latin typeface="Times New Roman" pitchFamily="18" charset="0"/>
                <a:ea typeface="Arial Unicode MS" pitchFamily="34" charset="-128"/>
                <a:cs typeface="Arial Unicode MS" pitchFamily="34" charset="-128"/>
              </a:rPr>
              <a:t>H</a:t>
            </a:r>
            <a:r>
              <a:rPr lang="en-US">
                <a:latin typeface="Times New Roman" pitchFamily="18" charset="0"/>
              </a:rPr>
              <a:t> – </a:t>
            </a:r>
            <a:r>
              <a:rPr lang="en-US"/>
              <a:t>F</a:t>
            </a:r>
            <a:r>
              <a:rPr lang="en-US" baseline="-25000"/>
              <a:t>1</a:t>
            </a:r>
            <a:r>
              <a:rPr lang="en-US" sz="2000" i="1">
                <a:solidFill>
                  <a:srgbClr val="008000"/>
                </a:solidFill>
                <a:latin typeface="Times New Roman" pitchFamily="18" charset="0"/>
              </a:rPr>
              <a:t>E</a:t>
            </a:r>
            <a:r>
              <a:rPr lang="en-US">
                <a:latin typeface="Times New Roman" pitchFamily="18" charset="0"/>
              </a:rPr>
              <a:t>)</a:t>
            </a:r>
            <a:r>
              <a:rPr lang="en-US">
                <a:latin typeface="Tahoma" pitchFamily="34" charset="0"/>
              </a:rPr>
              <a:t>}d</a:t>
            </a:r>
            <a:r>
              <a:rPr lang="en-US" b="1">
                <a:latin typeface="Symbol" pitchFamily="18" charset="2"/>
              </a:rPr>
              <a:t>f</a:t>
            </a:r>
            <a:endParaRPr lang="en-US" b="1">
              <a:latin typeface="Tahoma" pitchFamily="34" charset="0"/>
            </a:endParaRPr>
          </a:p>
        </p:txBody>
      </p:sp>
      <p:sp>
        <p:nvSpPr>
          <p:cNvPr id="21516" name="AutoShape 20"/>
          <p:cNvSpPr>
            <a:spLocks noChangeArrowheads="1"/>
          </p:cNvSpPr>
          <p:nvPr/>
        </p:nvSpPr>
        <p:spPr bwMode="auto">
          <a:xfrm>
            <a:off x="5902325" y="5757863"/>
            <a:ext cx="622300" cy="381000"/>
          </a:xfrm>
          <a:custGeom>
            <a:avLst/>
            <a:gdLst>
              <a:gd name="T0" fmla="*/ 466725 w 21600"/>
              <a:gd name="T1" fmla="*/ 0 h 21600"/>
              <a:gd name="T2" fmla="*/ 0 w 21600"/>
              <a:gd name="T3" fmla="*/ 190500 h 21600"/>
              <a:gd name="T4" fmla="*/ 466725 w 21600"/>
              <a:gd name="T5" fmla="*/ 381000 h 21600"/>
              <a:gd name="T6" fmla="*/ 622300 w 21600"/>
              <a:gd name="T7" fmla="*/ 1905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19050">
            <a:noFill/>
            <a:miter lim="800000"/>
            <a:headEnd/>
            <a:tailEnd/>
          </a:ln>
          <a:scene3d>
            <a:camera prst="orthographicFront"/>
            <a:lightRig rig="threePt" dir="t"/>
          </a:scene3d>
          <a:sp3d>
            <a:bevelT/>
          </a:sp3d>
        </p:spPr>
        <p:txBody>
          <a:bodyPr wrap="none" anchor="ctr"/>
          <a:lstStyle/>
          <a:p>
            <a:endParaRPr lang="en-US"/>
          </a:p>
        </p:txBody>
      </p:sp>
      <p:sp>
        <p:nvSpPr>
          <p:cNvPr id="21517" name="Text Box 21"/>
          <p:cNvSpPr txBox="1">
            <a:spLocks noChangeArrowheads="1"/>
          </p:cNvSpPr>
          <p:nvPr/>
        </p:nvSpPr>
        <p:spPr bwMode="auto">
          <a:xfrm>
            <a:off x="6924675" y="5711825"/>
            <a:ext cx="1066800" cy="461963"/>
          </a:xfrm>
          <a:prstGeom prst="rect">
            <a:avLst/>
          </a:prstGeom>
          <a:noFill/>
          <a:ln w="9525">
            <a:noFill/>
            <a:miter lim="800000"/>
            <a:headEnd/>
            <a:tailEnd/>
          </a:ln>
        </p:spPr>
        <p:txBody>
          <a:bodyPr wrap="none">
            <a:spAutoFit/>
          </a:bodyPr>
          <a:lstStyle/>
          <a:p>
            <a:pPr algn="ctr"/>
            <a:r>
              <a:rPr lang="en-US" sz="2400" b="1" i="1" dirty="0">
                <a:solidFill>
                  <a:srgbClr val="008000"/>
                </a:solidFill>
                <a:latin typeface="Times New Roman" pitchFamily="18" charset="0"/>
              </a:rPr>
              <a:t>E</a:t>
            </a:r>
            <a:r>
              <a:rPr lang="en-US" sz="2400" b="1" i="1" dirty="0">
                <a:solidFill>
                  <a:srgbClr val="008000"/>
                </a:solidFill>
              </a:rPr>
              <a:t>(</a:t>
            </a:r>
            <a:r>
              <a:rPr lang="en-US" sz="2400" b="1" i="1" dirty="0" err="1">
                <a:solidFill>
                  <a:srgbClr val="008000"/>
                </a:solidFill>
                <a:latin typeface="Symbol" pitchFamily="18" charset="2"/>
              </a:rPr>
              <a:t>x,</a:t>
            </a:r>
            <a:r>
              <a:rPr lang="en-US" sz="2400" b="1" i="1" dirty="0" err="1">
                <a:solidFill>
                  <a:srgbClr val="008000"/>
                </a:solidFill>
              </a:rPr>
              <a:t>t</a:t>
            </a:r>
            <a:r>
              <a:rPr lang="en-US" sz="2400" b="1" i="1" dirty="0">
                <a:solidFill>
                  <a:srgbClr val="008000"/>
                </a:solidFill>
              </a:rPr>
              <a:t>)</a:t>
            </a:r>
          </a:p>
        </p:txBody>
      </p:sp>
      <p:grpSp>
        <p:nvGrpSpPr>
          <p:cNvPr id="8" name="Group 50"/>
          <p:cNvGrpSpPr>
            <a:grpSpLocks/>
          </p:cNvGrpSpPr>
          <p:nvPr/>
        </p:nvGrpSpPr>
        <p:grpSpPr bwMode="auto">
          <a:xfrm>
            <a:off x="893763" y="3422650"/>
            <a:ext cx="4340225" cy="655638"/>
            <a:chOff x="893229" y="3653783"/>
            <a:chExt cx="4340741" cy="655638"/>
          </a:xfrm>
        </p:grpSpPr>
        <p:sp>
          <p:nvSpPr>
            <p:cNvPr id="21535" name="Rectangle 22"/>
            <p:cNvSpPr>
              <a:spLocks noChangeArrowheads="1"/>
            </p:cNvSpPr>
            <p:nvPr/>
          </p:nvSpPr>
          <p:spPr bwMode="auto">
            <a:xfrm>
              <a:off x="893229" y="3776021"/>
              <a:ext cx="4340741" cy="533400"/>
            </a:xfrm>
            <a:prstGeom prst="rect">
              <a:avLst/>
            </a:prstGeom>
            <a:solidFill>
              <a:schemeClr val="bg1"/>
            </a:solidFill>
            <a:ln w="9525">
              <a:solidFill>
                <a:schemeClr val="tx2"/>
              </a:solidFill>
              <a:miter lim="800000"/>
              <a:headEnd/>
              <a:tailEnd/>
            </a:ln>
          </p:spPr>
          <p:txBody>
            <a:bodyPr wrap="none" anchor="ctr"/>
            <a:lstStyle/>
            <a:p>
              <a:endParaRPr lang="en-US"/>
            </a:p>
          </p:txBody>
        </p:sp>
        <p:sp>
          <p:nvSpPr>
            <p:cNvPr id="21536" name="Text Box 23"/>
            <p:cNvSpPr txBox="1">
              <a:spLocks noChangeArrowheads="1"/>
            </p:cNvSpPr>
            <p:nvPr/>
          </p:nvSpPr>
          <p:spPr bwMode="auto">
            <a:xfrm>
              <a:off x="945617" y="3820471"/>
              <a:ext cx="4288353" cy="400110"/>
            </a:xfrm>
            <a:prstGeom prst="rect">
              <a:avLst/>
            </a:prstGeom>
            <a:noFill/>
            <a:ln w="9525">
              <a:noFill/>
              <a:miter lim="800000"/>
              <a:headEnd/>
              <a:tailEnd/>
            </a:ln>
          </p:spPr>
          <p:txBody>
            <a:bodyPr wrap="none">
              <a:spAutoFit/>
            </a:bodyPr>
            <a:lstStyle/>
            <a:p>
              <a:r>
                <a:rPr lang="en-US" b="1">
                  <a:latin typeface="Symbol" pitchFamily="18" charset="2"/>
                </a:rPr>
                <a:t>Ds</a:t>
              </a:r>
              <a:r>
                <a:rPr lang="en-US" b="1" baseline="-25000">
                  <a:latin typeface="Comic Sans MS" pitchFamily="66" charset="0"/>
                </a:rPr>
                <a:t>LU</a:t>
              </a:r>
              <a:r>
                <a:rPr lang="en-US">
                  <a:latin typeface="Tahoma" pitchFamily="34" charset="0"/>
                </a:rPr>
                <a:t>~ </a:t>
              </a:r>
              <a:r>
                <a:rPr lang="en-US">
                  <a:solidFill>
                    <a:srgbClr val="FF0000"/>
                  </a:solidFill>
                  <a:latin typeface="Tahoma" pitchFamily="34" charset="0"/>
                </a:rPr>
                <a:t>sin</a:t>
              </a:r>
              <a:r>
                <a:rPr lang="en-US" b="1">
                  <a:solidFill>
                    <a:srgbClr val="FF0000"/>
                  </a:solidFill>
                  <a:latin typeface="Symbol" pitchFamily="18" charset="2"/>
                </a:rPr>
                <a:t>f</a:t>
              </a:r>
              <a:r>
                <a:rPr lang="en-US">
                  <a:latin typeface="Tahoma" pitchFamily="34" charset="0"/>
                </a:rPr>
                <a:t>{F</a:t>
              </a:r>
              <a:r>
                <a:rPr lang="en-US" baseline="-25000">
                  <a:latin typeface="Tahoma" pitchFamily="34" charset="0"/>
                </a:rPr>
                <a:t>1</a:t>
              </a:r>
              <a:r>
                <a:rPr lang="en-US" sz="2000" i="1">
                  <a:solidFill>
                    <a:srgbClr val="FF0000"/>
                  </a:solidFill>
                  <a:latin typeface="Times New Roman" pitchFamily="18" charset="0"/>
                </a:rPr>
                <a:t>H</a:t>
              </a:r>
              <a:r>
                <a:rPr lang="en-US">
                  <a:latin typeface="Tahoma" pitchFamily="34" charset="0"/>
                </a:rPr>
                <a:t>+ </a:t>
              </a:r>
              <a:r>
                <a:rPr lang="el-GR">
                  <a:latin typeface="Tahoma" pitchFamily="34" charset="0"/>
                  <a:cs typeface="Tahoma" pitchFamily="34" charset="0"/>
                </a:rPr>
                <a:t>ξ</a:t>
              </a:r>
              <a:r>
                <a:rPr lang="en-US">
                  <a:latin typeface="Tahoma" pitchFamily="34" charset="0"/>
                </a:rPr>
                <a:t>(F</a:t>
              </a:r>
              <a:r>
                <a:rPr lang="en-US" baseline="-25000">
                  <a:latin typeface="Tahoma" pitchFamily="34" charset="0"/>
                </a:rPr>
                <a:t>1</a:t>
              </a:r>
              <a:r>
                <a:rPr lang="en-US">
                  <a:latin typeface="Tahoma" pitchFamily="34" charset="0"/>
                </a:rPr>
                <a:t>+F</a:t>
              </a:r>
              <a:r>
                <a:rPr lang="en-US" baseline="-25000">
                  <a:latin typeface="Tahoma" pitchFamily="34" charset="0"/>
                </a:rPr>
                <a:t>2</a:t>
              </a:r>
              <a:r>
                <a:rPr lang="en-US">
                  <a:latin typeface="Tahoma" pitchFamily="34" charset="0"/>
                </a:rPr>
                <a:t>)</a:t>
              </a:r>
              <a:r>
                <a:rPr lang="en-US" sz="2000" i="1">
                  <a:solidFill>
                    <a:srgbClr val="0000FF"/>
                  </a:solidFill>
                  <a:latin typeface="Times New Roman" pitchFamily="18" charset="0"/>
                </a:rPr>
                <a:t>H</a:t>
              </a:r>
              <a:r>
                <a:rPr lang="en-US">
                  <a:latin typeface="Tahoma" pitchFamily="34" charset="0"/>
                </a:rPr>
                <a:t>+kF</a:t>
              </a:r>
              <a:r>
                <a:rPr lang="en-US" baseline="-25000">
                  <a:latin typeface="Tahoma" pitchFamily="34" charset="0"/>
                </a:rPr>
                <a:t>2</a:t>
              </a:r>
              <a:r>
                <a:rPr lang="en-US" sz="2000" i="1">
                  <a:solidFill>
                    <a:srgbClr val="008000"/>
                  </a:solidFill>
                  <a:latin typeface="Times New Roman" pitchFamily="18" charset="0"/>
                </a:rPr>
                <a:t>E</a:t>
              </a:r>
              <a:r>
                <a:rPr lang="en-US">
                  <a:latin typeface="Tahoma" pitchFamily="34" charset="0"/>
                </a:rPr>
                <a:t>}d</a:t>
              </a:r>
              <a:r>
                <a:rPr lang="en-US" b="1">
                  <a:latin typeface="Symbol" pitchFamily="18" charset="2"/>
                </a:rPr>
                <a:t>f</a:t>
              </a:r>
              <a:endParaRPr lang="en-US" b="1">
                <a:latin typeface="Tahoma" pitchFamily="34" charset="0"/>
              </a:endParaRPr>
            </a:p>
          </p:txBody>
        </p:sp>
        <p:sp>
          <p:nvSpPr>
            <p:cNvPr id="21537" name="Rectangle 24"/>
            <p:cNvSpPr>
              <a:spLocks noChangeArrowheads="1"/>
            </p:cNvSpPr>
            <p:nvPr/>
          </p:nvSpPr>
          <p:spPr bwMode="auto">
            <a:xfrm>
              <a:off x="3810000" y="3653783"/>
              <a:ext cx="160050" cy="369332"/>
            </a:xfrm>
            <a:prstGeom prst="rect">
              <a:avLst/>
            </a:prstGeom>
            <a:noFill/>
            <a:ln w="9525">
              <a:noFill/>
              <a:miter lim="800000"/>
              <a:headEnd/>
              <a:tailEnd/>
            </a:ln>
          </p:spPr>
          <p:txBody>
            <a:bodyPr wrap="none" lIns="0" tIns="0" rIns="0" bIns="0">
              <a:spAutoFit/>
            </a:bodyPr>
            <a:lstStyle/>
            <a:p>
              <a:r>
                <a:rPr lang="en-US" sz="2400" b="1">
                  <a:solidFill>
                    <a:srgbClr val="0000FF"/>
                  </a:solidFill>
                  <a:latin typeface="Times New Roman" pitchFamily="18" charset="0"/>
                </a:rPr>
                <a:t>~</a:t>
              </a:r>
              <a:endParaRPr lang="en-US" sz="2400" b="1">
                <a:solidFill>
                  <a:srgbClr val="0000FF"/>
                </a:solidFill>
                <a:latin typeface="Tahoma" pitchFamily="34" charset="0"/>
              </a:endParaRPr>
            </a:p>
          </p:txBody>
        </p:sp>
      </p:grpSp>
      <p:sp>
        <p:nvSpPr>
          <p:cNvPr id="21519" name="Text Box 25"/>
          <p:cNvSpPr txBox="1">
            <a:spLocks noChangeArrowheads="1"/>
          </p:cNvSpPr>
          <p:nvPr/>
        </p:nvSpPr>
        <p:spPr bwMode="auto">
          <a:xfrm>
            <a:off x="906463" y="3097213"/>
            <a:ext cx="3790950" cy="366712"/>
          </a:xfrm>
          <a:prstGeom prst="rect">
            <a:avLst/>
          </a:prstGeom>
          <a:noFill/>
          <a:ln w="9525">
            <a:noFill/>
            <a:miter lim="800000"/>
            <a:headEnd/>
            <a:tailEnd/>
          </a:ln>
        </p:spPr>
        <p:txBody>
          <a:bodyPr wrap="none">
            <a:spAutoFit/>
          </a:bodyPr>
          <a:lstStyle/>
          <a:p>
            <a:pPr algn="ctr"/>
            <a:r>
              <a:rPr lang="en-US" dirty="0">
                <a:latin typeface="Arial" pitchFamily="34" charset="0"/>
                <a:cs typeface="Arial" pitchFamily="34" charset="0"/>
              </a:rPr>
              <a:t>Polarized beam, </a:t>
            </a:r>
            <a:r>
              <a:rPr lang="en-US" dirty="0" err="1">
                <a:latin typeface="Arial" pitchFamily="34" charset="0"/>
                <a:cs typeface="Arial" pitchFamily="34" charset="0"/>
              </a:rPr>
              <a:t>unpolarized</a:t>
            </a:r>
            <a:r>
              <a:rPr lang="en-US" dirty="0">
                <a:latin typeface="Arial" pitchFamily="34" charset="0"/>
                <a:cs typeface="Arial" pitchFamily="34" charset="0"/>
              </a:rPr>
              <a:t> target:</a:t>
            </a:r>
          </a:p>
        </p:txBody>
      </p:sp>
      <p:sp>
        <p:nvSpPr>
          <p:cNvPr id="21520" name="Text Box 26"/>
          <p:cNvSpPr txBox="1">
            <a:spLocks noChangeArrowheads="1"/>
          </p:cNvSpPr>
          <p:nvPr/>
        </p:nvSpPr>
        <p:spPr bwMode="auto">
          <a:xfrm>
            <a:off x="6989763" y="3533775"/>
            <a:ext cx="935037" cy="457200"/>
          </a:xfrm>
          <a:prstGeom prst="rect">
            <a:avLst/>
          </a:prstGeom>
          <a:noFill/>
          <a:ln w="9525">
            <a:noFill/>
            <a:miter lim="800000"/>
            <a:headEnd/>
            <a:tailEnd/>
          </a:ln>
        </p:spPr>
        <p:txBody>
          <a:bodyPr wrap="none">
            <a:spAutoFit/>
          </a:bodyPr>
          <a:lstStyle/>
          <a:p>
            <a:pPr algn="ctr"/>
            <a:r>
              <a:rPr lang="en-US" sz="2400" b="1" i="1" dirty="0">
                <a:solidFill>
                  <a:srgbClr val="FF0000"/>
                </a:solidFill>
                <a:latin typeface="Times New Roman" pitchFamily="18" charset="0"/>
              </a:rPr>
              <a:t>H</a:t>
            </a:r>
            <a:r>
              <a:rPr lang="en-US" sz="2400" b="1" i="1" dirty="0">
                <a:solidFill>
                  <a:srgbClr val="FF0000"/>
                </a:solidFill>
              </a:rPr>
              <a:t>(</a:t>
            </a:r>
            <a:r>
              <a:rPr lang="en-US" sz="2400" b="1" i="1" dirty="0" err="1">
                <a:solidFill>
                  <a:srgbClr val="FF0000"/>
                </a:solidFill>
                <a:latin typeface="Symbol" pitchFamily="18" charset="2"/>
              </a:rPr>
              <a:t>x</a:t>
            </a:r>
            <a:r>
              <a:rPr lang="en-US" sz="2400" b="1" i="1" dirty="0" err="1">
                <a:solidFill>
                  <a:srgbClr val="FF0000"/>
                </a:solidFill>
                <a:latin typeface="Times New Roman" pitchFamily="18" charset="0"/>
              </a:rPr>
              <a:t>,t</a:t>
            </a:r>
            <a:r>
              <a:rPr lang="en-US" sz="2400" b="1" i="1" dirty="0">
                <a:solidFill>
                  <a:srgbClr val="FF0000"/>
                </a:solidFill>
              </a:rPr>
              <a:t>)</a:t>
            </a:r>
          </a:p>
        </p:txBody>
      </p:sp>
      <p:sp>
        <p:nvSpPr>
          <p:cNvPr id="21521" name="AutoShape 27"/>
          <p:cNvSpPr>
            <a:spLocks noChangeArrowheads="1"/>
          </p:cNvSpPr>
          <p:nvPr/>
        </p:nvSpPr>
        <p:spPr bwMode="auto">
          <a:xfrm>
            <a:off x="5876925" y="3605213"/>
            <a:ext cx="622300" cy="381000"/>
          </a:xfrm>
          <a:custGeom>
            <a:avLst/>
            <a:gdLst>
              <a:gd name="T0" fmla="*/ 466725 w 21600"/>
              <a:gd name="T1" fmla="*/ 0 h 21600"/>
              <a:gd name="T2" fmla="*/ 0 w 21600"/>
              <a:gd name="T3" fmla="*/ 190500 h 21600"/>
              <a:gd name="T4" fmla="*/ 466725 w 21600"/>
              <a:gd name="T5" fmla="*/ 381000 h 21600"/>
              <a:gd name="T6" fmla="*/ 622300 w 21600"/>
              <a:gd name="T7" fmla="*/ 1905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19050">
            <a:noFill/>
            <a:miter lim="800000"/>
            <a:headEnd/>
            <a:tailEnd/>
          </a:ln>
          <a:scene3d>
            <a:camera prst="orthographicFront"/>
            <a:lightRig rig="threePt" dir="t"/>
          </a:scene3d>
          <a:sp3d>
            <a:bevelT/>
          </a:sp3d>
        </p:spPr>
        <p:txBody>
          <a:bodyPr wrap="none" anchor="ctr"/>
          <a:lstStyle/>
          <a:p>
            <a:endParaRPr lang="en-US"/>
          </a:p>
        </p:txBody>
      </p:sp>
      <p:sp>
        <p:nvSpPr>
          <p:cNvPr id="21522" name="Text Box 32"/>
          <p:cNvSpPr txBox="1">
            <a:spLocks noChangeArrowheads="1"/>
          </p:cNvSpPr>
          <p:nvPr/>
        </p:nvSpPr>
        <p:spPr bwMode="auto">
          <a:xfrm>
            <a:off x="3606800" y="2233613"/>
            <a:ext cx="1512888" cy="400050"/>
          </a:xfrm>
          <a:prstGeom prst="rect">
            <a:avLst/>
          </a:prstGeom>
          <a:solidFill>
            <a:schemeClr val="bg1"/>
          </a:solidFill>
          <a:ln w="9525">
            <a:noFill/>
            <a:miter lim="800000"/>
            <a:headEnd/>
            <a:tailEnd/>
          </a:ln>
        </p:spPr>
        <p:txBody>
          <a:bodyPr wrap="none">
            <a:spAutoFit/>
          </a:bodyPr>
          <a:lstStyle/>
          <a:p>
            <a:pPr algn="ctr"/>
            <a:r>
              <a:rPr lang="el-GR" sz="2000">
                <a:latin typeface="Times New Roman" pitchFamily="18" charset="0"/>
                <a:ea typeface="Tahoma" pitchFamily="34" charset="0"/>
                <a:cs typeface="Times New Roman" pitchFamily="18" charset="0"/>
              </a:rPr>
              <a:t>ξ</a:t>
            </a:r>
            <a:r>
              <a:rPr lang="en-US" sz="2000">
                <a:latin typeface="Times New Roman" pitchFamily="18" charset="0"/>
                <a:ea typeface="Arial" pitchFamily="34" charset="0"/>
                <a:cs typeface="Times New Roman" pitchFamily="18" charset="0"/>
              </a:rPr>
              <a:t>=</a:t>
            </a:r>
            <a:r>
              <a:rPr lang="en-US" sz="2000">
                <a:latin typeface="Times New Roman" pitchFamily="18" charset="0"/>
                <a:cs typeface="Times New Roman" pitchFamily="18" charset="0"/>
              </a:rPr>
              <a:t>x</a:t>
            </a:r>
            <a:r>
              <a:rPr lang="en-US" sz="2000" baseline="-25000">
                <a:latin typeface="Times New Roman" pitchFamily="18" charset="0"/>
                <a:cs typeface="Times New Roman" pitchFamily="18" charset="0"/>
              </a:rPr>
              <a:t>B</a:t>
            </a:r>
            <a:r>
              <a:rPr lang="en-US" sz="2000">
                <a:latin typeface="Times New Roman" pitchFamily="18" charset="0"/>
                <a:cs typeface="Times New Roman" pitchFamily="18" charset="0"/>
              </a:rPr>
              <a:t>/(2-x</a:t>
            </a:r>
            <a:r>
              <a:rPr lang="en-US" sz="2000" baseline="-25000">
                <a:latin typeface="Times New Roman" pitchFamily="18" charset="0"/>
                <a:cs typeface="Times New Roman" pitchFamily="18" charset="0"/>
              </a:rPr>
              <a:t>B</a:t>
            </a:r>
            <a:r>
              <a:rPr lang="en-US" sz="2000">
                <a:latin typeface="Times New Roman" pitchFamily="18" charset="0"/>
                <a:cs typeface="Times New Roman" pitchFamily="18" charset="0"/>
              </a:rPr>
              <a:t>) </a:t>
            </a:r>
          </a:p>
        </p:txBody>
      </p:sp>
      <p:sp>
        <p:nvSpPr>
          <p:cNvPr id="21523" name="Text Box 34"/>
          <p:cNvSpPr txBox="1">
            <a:spLocks noChangeArrowheads="1"/>
          </p:cNvSpPr>
          <p:nvPr/>
        </p:nvSpPr>
        <p:spPr bwMode="auto">
          <a:xfrm>
            <a:off x="979488" y="4230688"/>
            <a:ext cx="4032250" cy="366712"/>
          </a:xfrm>
          <a:prstGeom prst="rect">
            <a:avLst/>
          </a:prstGeom>
          <a:noFill/>
          <a:ln w="9525">
            <a:noFill/>
            <a:miter lim="800000"/>
            <a:headEnd/>
            <a:tailEnd/>
          </a:ln>
        </p:spPr>
        <p:txBody>
          <a:bodyPr wrap="none">
            <a:spAutoFit/>
          </a:bodyPr>
          <a:lstStyle/>
          <a:p>
            <a:pPr algn="ctr"/>
            <a:r>
              <a:rPr lang="en-US">
                <a:latin typeface="Arial" pitchFamily="34" charset="0"/>
                <a:cs typeface="Arial" pitchFamily="34" charset="0"/>
              </a:rPr>
              <a:t>Unpolarized beam, longitudinal target:</a:t>
            </a:r>
          </a:p>
        </p:txBody>
      </p:sp>
      <p:grpSp>
        <p:nvGrpSpPr>
          <p:cNvPr id="9" name="Group 52"/>
          <p:cNvGrpSpPr>
            <a:grpSpLocks/>
          </p:cNvGrpSpPr>
          <p:nvPr/>
        </p:nvGrpSpPr>
        <p:grpSpPr bwMode="auto">
          <a:xfrm>
            <a:off x="925513" y="4556125"/>
            <a:ext cx="4864100" cy="655638"/>
            <a:chOff x="924752" y="4786367"/>
            <a:chExt cx="4865434" cy="655638"/>
          </a:xfrm>
        </p:grpSpPr>
        <p:sp>
          <p:nvSpPr>
            <p:cNvPr id="21532" name="Rectangle 35"/>
            <p:cNvSpPr>
              <a:spLocks noChangeArrowheads="1"/>
            </p:cNvSpPr>
            <p:nvPr/>
          </p:nvSpPr>
          <p:spPr bwMode="auto">
            <a:xfrm>
              <a:off x="924752" y="4908605"/>
              <a:ext cx="4865434" cy="533400"/>
            </a:xfrm>
            <a:prstGeom prst="rect">
              <a:avLst/>
            </a:prstGeom>
            <a:solidFill>
              <a:schemeClr val="bg1"/>
            </a:solidFill>
            <a:ln w="9525">
              <a:solidFill>
                <a:schemeClr val="tx2"/>
              </a:solidFill>
              <a:miter lim="800000"/>
              <a:headEnd/>
              <a:tailEnd/>
            </a:ln>
          </p:spPr>
          <p:txBody>
            <a:bodyPr wrap="none" anchor="ctr"/>
            <a:lstStyle/>
            <a:p>
              <a:endParaRPr lang="en-US"/>
            </a:p>
          </p:txBody>
        </p:sp>
        <p:sp>
          <p:nvSpPr>
            <p:cNvPr id="21533" name="Text Box 36"/>
            <p:cNvSpPr txBox="1">
              <a:spLocks noChangeArrowheads="1"/>
            </p:cNvSpPr>
            <p:nvPr/>
          </p:nvSpPr>
          <p:spPr bwMode="auto">
            <a:xfrm>
              <a:off x="924752" y="4973692"/>
              <a:ext cx="4865434" cy="369332"/>
            </a:xfrm>
            <a:prstGeom prst="rect">
              <a:avLst/>
            </a:prstGeom>
            <a:noFill/>
            <a:ln w="9525">
              <a:noFill/>
              <a:miter lim="800000"/>
              <a:headEnd/>
              <a:tailEnd/>
            </a:ln>
          </p:spPr>
          <p:txBody>
            <a:bodyPr wrap="none">
              <a:spAutoFit/>
            </a:bodyPr>
            <a:lstStyle/>
            <a:p>
              <a:r>
                <a:rPr lang="en-US" b="1">
                  <a:latin typeface="Symbol" pitchFamily="18" charset="2"/>
                </a:rPr>
                <a:t>Ds</a:t>
              </a:r>
              <a:r>
                <a:rPr lang="en-US" b="1" baseline="-25000">
                  <a:latin typeface="Comic Sans MS" pitchFamily="66" charset="0"/>
                </a:rPr>
                <a:t>UL</a:t>
              </a:r>
              <a:r>
                <a:rPr lang="en-US">
                  <a:solidFill>
                    <a:srgbClr val="FF0000"/>
                  </a:solidFill>
                  <a:latin typeface="Tahoma" pitchFamily="34" charset="0"/>
                </a:rPr>
                <a:t>~ sin</a:t>
              </a:r>
              <a:r>
                <a:rPr lang="en-US" b="1">
                  <a:solidFill>
                    <a:srgbClr val="FF0000"/>
                  </a:solidFill>
                  <a:latin typeface="Symbol" pitchFamily="18" charset="2"/>
                </a:rPr>
                <a:t>f</a:t>
              </a:r>
              <a:r>
                <a:rPr lang="en-US">
                  <a:latin typeface="Tahoma" pitchFamily="34" charset="0"/>
                </a:rPr>
                <a:t>{F</a:t>
              </a:r>
              <a:r>
                <a:rPr lang="en-US" baseline="-25000">
                  <a:latin typeface="Tahoma" pitchFamily="34" charset="0"/>
                </a:rPr>
                <a:t>1</a:t>
              </a:r>
              <a:r>
                <a:rPr lang="en-US" i="1">
                  <a:solidFill>
                    <a:srgbClr val="0000FF"/>
                  </a:solidFill>
                  <a:latin typeface="Times New Roman" pitchFamily="18" charset="0"/>
                </a:rPr>
                <a:t>H</a:t>
              </a:r>
              <a:r>
                <a:rPr lang="en-US">
                  <a:latin typeface="Tahoma" pitchFamily="34" charset="0"/>
                </a:rPr>
                <a:t>+</a:t>
              </a:r>
              <a:r>
                <a:rPr lang="el-GR">
                  <a:latin typeface="Tahoma" pitchFamily="34" charset="0"/>
                  <a:cs typeface="Tahoma" pitchFamily="34" charset="0"/>
                </a:rPr>
                <a:t>ξ</a:t>
              </a:r>
              <a:r>
                <a:rPr lang="en-US">
                  <a:latin typeface="Tahoma" pitchFamily="34" charset="0"/>
                </a:rPr>
                <a:t>(F</a:t>
              </a:r>
              <a:r>
                <a:rPr lang="en-US" baseline="-25000">
                  <a:latin typeface="Tahoma" pitchFamily="34" charset="0"/>
                </a:rPr>
                <a:t>1</a:t>
              </a:r>
              <a:r>
                <a:rPr lang="en-US">
                  <a:latin typeface="Tahoma" pitchFamily="34" charset="0"/>
                </a:rPr>
                <a:t>+F</a:t>
              </a:r>
              <a:r>
                <a:rPr lang="en-US" baseline="-25000">
                  <a:latin typeface="Tahoma" pitchFamily="34" charset="0"/>
                </a:rPr>
                <a:t>2</a:t>
              </a:r>
              <a:r>
                <a:rPr lang="en-US">
                  <a:latin typeface="Tahoma" pitchFamily="34" charset="0"/>
                </a:rPr>
                <a:t>)(</a:t>
              </a:r>
              <a:r>
                <a:rPr lang="en-US" i="1">
                  <a:solidFill>
                    <a:srgbClr val="FF0000"/>
                  </a:solidFill>
                  <a:latin typeface="Times New Roman" pitchFamily="18" charset="0"/>
                </a:rPr>
                <a:t>H</a:t>
              </a:r>
              <a:r>
                <a:rPr lang="en-US">
                  <a:latin typeface="Tahoma" pitchFamily="34" charset="0"/>
                </a:rPr>
                <a:t>+</a:t>
              </a:r>
              <a:r>
                <a:rPr lang="el-GR">
                  <a:latin typeface="Tahoma" pitchFamily="34" charset="0"/>
                  <a:cs typeface="Tahoma" pitchFamily="34" charset="0"/>
                </a:rPr>
                <a:t>ξ</a:t>
              </a:r>
              <a:r>
                <a:rPr lang="en-US">
                  <a:latin typeface="Tahoma" pitchFamily="34" charset="0"/>
                </a:rPr>
                <a:t>/(1+</a:t>
              </a:r>
              <a:r>
                <a:rPr lang="el-GR">
                  <a:latin typeface="Tahoma" pitchFamily="34" charset="0"/>
                  <a:cs typeface="Tahoma" pitchFamily="34" charset="0"/>
                </a:rPr>
                <a:t>ξ</a:t>
              </a:r>
              <a:r>
                <a:rPr lang="en-US">
                  <a:latin typeface="Tahoma" pitchFamily="34" charset="0"/>
                </a:rPr>
                <a:t>)</a:t>
              </a:r>
              <a:r>
                <a:rPr lang="en-US" i="1">
                  <a:solidFill>
                    <a:srgbClr val="008000"/>
                  </a:solidFill>
                  <a:latin typeface="Times New Roman" pitchFamily="18" charset="0"/>
                </a:rPr>
                <a:t>E</a:t>
              </a:r>
              <a:r>
                <a:rPr lang="en-US">
                  <a:latin typeface="Times New Roman" pitchFamily="18" charset="0"/>
                </a:rPr>
                <a:t>)</a:t>
              </a:r>
              <a:r>
                <a:rPr lang="en-US">
                  <a:latin typeface="Tahoma" pitchFamily="34" charset="0"/>
                </a:rPr>
                <a:t>}d</a:t>
              </a:r>
              <a:r>
                <a:rPr lang="en-US" b="1">
                  <a:latin typeface="Symbol" pitchFamily="18" charset="2"/>
                </a:rPr>
                <a:t>f</a:t>
              </a:r>
              <a:endParaRPr lang="en-US" b="1">
                <a:latin typeface="Tahoma" pitchFamily="34" charset="0"/>
              </a:endParaRPr>
            </a:p>
          </p:txBody>
        </p:sp>
        <p:sp>
          <p:nvSpPr>
            <p:cNvPr id="21534" name="Rectangle 37"/>
            <p:cNvSpPr>
              <a:spLocks noChangeArrowheads="1"/>
            </p:cNvSpPr>
            <p:nvPr/>
          </p:nvSpPr>
          <p:spPr bwMode="auto">
            <a:xfrm>
              <a:off x="2524952" y="4786367"/>
              <a:ext cx="160050" cy="369332"/>
            </a:xfrm>
            <a:prstGeom prst="rect">
              <a:avLst/>
            </a:prstGeom>
            <a:noFill/>
            <a:ln w="9525">
              <a:noFill/>
              <a:miter lim="800000"/>
              <a:headEnd/>
              <a:tailEnd/>
            </a:ln>
          </p:spPr>
          <p:txBody>
            <a:bodyPr wrap="none" lIns="0" tIns="0" rIns="0" bIns="0">
              <a:spAutoFit/>
            </a:bodyPr>
            <a:lstStyle/>
            <a:p>
              <a:r>
                <a:rPr lang="en-US" sz="2400" b="1">
                  <a:solidFill>
                    <a:srgbClr val="0000FF"/>
                  </a:solidFill>
                  <a:latin typeface="Times New Roman" pitchFamily="18" charset="0"/>
                </a:rPr>
                <a:t>~</a:t>
              </a:r>
              <a:endParaRPr lang="en-US" sz="2400" b="1">
                <a:solidFill>
                  <a:srgbClr val="0000FF"/>
                </a:solidFill>
                <a:latin typeface="Tahoma" pitchFamily="34" charset="0"/>
              </a:endParaRPr>
            </a:p>
          </p:txBody>
        </p:sp>
      </p:grpSp>
      <p:sp>
        <p:nvSpPr>
          <p:cNvPr id="21525" name="AutoShape 38"/>
          <p:cNvSpPr>
            <a:spLocks noChangeArrowheads="1"/>
          </p:cNvSpPr>
          <p:nvPr/>
        </p:nvSpPr>
        <p:spPr bwMode="auto">
          <a:xfrm>
            <a:off x="5902325" y="4724400"/>
            <a:ext cx="622300" cy="381000"/>
          </a:xfrm>
          <a:custGeom>
            <a:avLst/>
            <a:gdLst>
              <a:gd name="T0" fmla="*/ 466725 w 21600"/>
              <a:gd name="T1" fmla="*/ 0 h 21600"/>
              <a:gd name="T2" fmla="*/ 0 w 21600"/>
              <a:gd name="T3" fmla="*/ 190500 h 21600"/>
              <a:gd name="T4" fmla="*/ 466725 w 21600"/>
              <a:gd name="T5" fmla="*/ 381000 h 21600"/>
              <a:gd name="T6" fmla="*/ 622300 w 21600"/>
              <a:gd name="T7" fmla="*/ 1905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19050">
            <a:noFill/>
            <a:miter lim="800000"/>
            <a:headEnd/>
            <a:tailEnd/>
          </a:ln>
          <a:scene3d>
            <a:camera prst="orthographicFront"/>
            <a:lightRig rig="threePt" dir="t"/>
          </a:scene3d>
          <a:sp3d>
            <a:bevelT/>
          </a:sp3d>
        </p:spPr>
        <p:txBody>
          <a:bodyPr wrap="none" anchor="ctr"/>
          <a:lstStyle/>
          <a:p>
            <a:endParaRPr lang="en-US"/>
          </a:p>
        </p:txBody>
      </p:sp>
      <p:sp>
        <p:nvSpPr>
          <p:cNvPr id="21526" name="Text Box 40"/>
          <p:cNvSpPr txBox="1">
            <a:spLocks noChangeArrowheads="1"/>
          </p:cNvSpPr>
          <p:nvPr/>
        </p:nvSpPr>
        <p:spPr bwMode="auto">
          <a:xfrm>
            <a:off x="6734175" y="4643438"/>
            <a:ext cx="1425575" cy="461962"/>
          </a:xfrm>
          <a:prstGeom prst="rect">
            <a:avLst/>
          </a:prstGeom>
          <a:noFill/>
          <a:ln w="9525">
            <a:noFill/>
            <a:miter lim="800000"/>
            <a:headEnd/>
            <a:tailEnd/>
          </a:ln>
        </p:spPr>
        <p:txBody>
          <a:bodyPr>
            <a:spAutoFit/>
          </a:bodyPr>
          <a:lstStyle/>
          <a:p>
            <a:pPr algn="ctr"/>
            <a:r>
              <a:rPr lang="en-US" sz="2400" b="1" i="1" dirty="0">
                <a:solidFill>
                  <a:srgbClr val="0000FF"/>
                </a:solidFill>
                <a:latin typeface="Times New Roman" pitchFamily="18" charset="0"/>
              </a:rPr>
              <a:t>H</a:t>
            </a:r>
            <a:r>
              <a:rPr lang="en-US" sz="2400" b="1" i="1" dirty="0">
                <a:solidFill>
                  <a:srgbClr val="0000FF"/>
                </a:solidFill>
              </a:rPr>
              <a:t>(</a:t>
            </a:r>
            <a:r>
              <a:rPr lang="en-US" sz="2400" b="1" i="1" dirty="0" err="1">
                <a:solidFill>
                  <a:srgbClr val="0000FF"/>
                </a:solidFill>
                <a:latin typeface="Symbol" pitchFamily="18" charset="2"/>
              </a:rPr>
              <a:t>x</a:t>
            </a:r>
            <a:r>
              <a:rPr lang="en-US" sz="2400" b="1" i="1" dirty="0" err="1">
                <a:solidFill>
                  <a:srgbClr val="0000FF"/>
                </a:solidFill>
                <a:latin typeface="Times New Roman" pitchFamily="18" charset="0"/>
              </a:rPr>
              <a:t>,t</a:t>
            </a:r>
            <a:r>
              <a:rPr lang="en-US" sz="2400" b="1" i="1" dirty="0">
                <a:solidFill>
                  <a:srgbClr val="0000FF"/>
                </a:solidFill>
              </a:rPr>
              <a:t>)</a:t>
            </a:r>
          </a:p>
        </p:txBody>
      </p:sp>
      <p:sp>
        <p:nvSpPr>
          <p:cNvPr id="21527" name="Rectangle 41"/>
          <p:cNvSpPr>
            <a:spLocks noChangeArrowheads="1"/>
          </p:cNvSpPr>
          <p:nvPr/>
        </p:nvSpPr>
        <p:spPr bwMode="auto">
          <a:xfrm>
            <a:off x="7229475" y="4446588"/>
            <a:ext cx="200025" cy="431800"/>
          </a:xfrm>
          <a:prstGeom prst="rect">
            <a:avLst/>
          </a:prstGeom>
          <a:noFill/>
          <a:ln w="9525">
            <a:noFill/>
            <a:miter lim="800000"/>
            <a:headEnd/>
            <a:tailEnd/>
          </a:ln>
        </p:spPr>
        <p:txBody>
          <a:bodyPr lIns="0" tIns="0" rIns="0" bIns="0">
            <a:spAutoFit/>
          </a:bodyPr>
          <a:lstStyle/>
          <a:p>
            <a:r>
              <a:rPr lang="en-US" sz="2800" b="1" dirty="0">
                <a:solidFill>
                  <a:srgbClr val="0000FF"/>
                </a:solidFill>
                <a:latin typeface="Times New Roman" pitchFamily="18" charset="0"/>
              </a:rPr>
              <a:t>~</a:t>
            </a:r>
            <a:endParaRPr lang="en-US" sz="2800" b="1" dirty="0">
              <a:solidFill>
                <a:srgbClr val="0000FF"/>
              </a:solidFill>
              <a:latin typeface="Tahoma" pitchFamily="34" charset="0"/>
            </a:endParaRPr>
          </a:p>
        </p:txBody>
      </p:sp>
      <p:sp>
        <p:nvSpPr>
          <p:cNvPr id="21528" name="TextBox 98"/>
          <p:cNvSpPr txBox="1">
            <a:spLocks noChangeArrowheads="1"/>
          </p:cNvSpPr>
          <p:nvPr/>
        </p:nvSpPr>
        <p:spPr bwMode="auto">
          <a:xfrm>
            <a:off x="152400" y="1306513"/>
            <a:ext cx="5580062" cy="369332"/>
          </a:xfrm>
          <a:prstGeom prst="rect">
            <a:avLst/>
          </a:prstGeom>
          <a:solidFill>
            <a:srgbClr val="FFFF00"/>
          </a:solidFill>
          <a:ln w="9525">
            <a:solidFill>
              <a:srgbClr val="000000"/>
            </a:solidFill>
            <a:miter lim="800000"/>
            <a:headEnd/>
            <a:tailEnd/>
          </a:ln>
        </p:spPr>
        <p:txBody>
          <a:bodyPr wrap="square">
            <a:spAutoFit/>
          </a:bodyPr>
          <a:lstStyle/>
          <a:p>
            <a:r>
              <a:rPr lang="en-US" dirty="0">
                <a:latin typeface="Arial" pitchFamily="34" charset="0"/>
                <a:cs typeface="Arial" pitchFamily="34" charset="0"/>
              </a:rPr>
              <a:t>Cleanest process: Deeply Virtual Compton Scattering</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26"/>
          <p:cNvSpPr txBox="1">
            <a:spLocks noChangeArrowheads="1"/>
          </p:cNvSpPr>
          <p:nvPr/>
        </p:nvSpPr>
        <p:spPr>
          <a:xfrm>
            <a:off x="12700" y="0"/>
            <a:ext cx="6769100" cy="965200"/>
          </a:xfrm>
          <a:prstGeom prst="rect">
            <a:avLst/>
          </a:prstGeom>
        </p:spPr>
        <p:txBody>
          <a:bodyPr anchor="ctr">
            <a:normAutofit/>
          </a:bodyPr>
          <a:lstStyle/>
          <a:p>
            <a:pPr algn="ctr" defTabSz="457200" fontAlgn="auto">
              <a:spcAft>
                <a:spcPts val="0"/>
              </a:spcAft>
              <a:defRPr/>
            </a:pPr>
            <a:endParaRPr lang="fr-FR" sz="3600" dirty="0">
              <a:solidFill>
                <a:srgbClr val="000000"/>
              </a:solidFill>
              <a:latin typeface="+mj-lt"/>
              <a:ea typeface="+mj-ea"/>
              <a:cs typeface="+mj-cs"/>
            </a:endParaRPr>
          </a:p>
        </p:txBody>
      </p:sp>
      <p:sp>
        <p:nvSpPr>
          <p:cNvPr id="4" name="TextBox 3"/>
          <p:cNvSpPr txBox="1"/>
          <p:nvPr/>
        </p:nvSpPr>
        <p:spPr>
          <a:xfrm>
            <a:off x="1905000" y="76200"/>
            <a:ext cx="5964005" cy="646331"/>
          </a:xfrm>
          <a:prstGeom prst="rect">
            <a:avLst/>
          </a:prstGeom>
          <a:noFill/>
        </p:spPr>
        <p:txBody>
          <a:bodyPr wrap="none">
            <a:spAutoFit/>
          </a:bodyPr>
          <a:lstStyle/>
          <a:p>
            <a:pPr fontAlgn="auto">
              <a:spcBef>
                <a:spcPts val="0"/>
              </a:spcBef>
              <a:spcAft>
                <a:spcPts val="0"/>
              </a:spcAft>
              <a:defRPr/>
            </a:pPr>
            <a:r>
              <a:rPr lang="en-US" sz="3600" b="1" dirty="0" smtClean="0">
                <a:latin typeface="Arial" pitchFamily="-110" charset="0"/>
                <a:cs typeface="+mn-cs"/>
              </a:rPr>
              <a:t>Quark Angular Momentum</a:t>
            </a:r>
            <a:endParaRPr lang="en-US" b="1" dirty="0">
              <a:latin typeface="+mn-lt"/>
              <a:cs typeface="+mn-cs"/>
            </a:endParaRPr>
          </a:p>
        </p:txBody>
      </p:sp>
      <p:sp>
        <p:nvSpPr>
          <p:cNvPr id="8" name="Slide Number Placeholder 7"/>
          <p:cNvSpPr>
            <a:spLocks noGrp="1"/>
          </p:cNvSpPr>
          <p:nvPr>
            <p:ph type="sldNum" sz="quarter" idx="4294967295"/>
          </p:nvPr>
        </p:nvSpPr>
        <p:spPr>
          <a:xfrm>
            <a:off x="6553200" y="6356350"/>
            <a:ext cx="1447800" cy="365125"/>
          </a:xfrm>
          <a:prstGeom prst="rect">
            <a:avLst/>
          </a:prstGeom>
        </p:spPr>
        <p:txBody>
          <a:bodyPr/>
          <a:lstStyle/>
          <a:p>
            <a:pPr>
              <a:defRPr/>
            </a:pPr>
            <a:fld id="{5E3A090A-C600-4F9E-9415-F2445AD9D1C7}" type="slidenum">
              <a:rPr lang="en-US"/>
              <a:pPr>
                <a:defRPr/>
              </a:pPr>
              <a:t>21</a:t>
            </a:fld>
            <a:endParaRPr lang="en-US"/>
          </a:p>
        </p:txBody>
      </p:sp>
      <p:sp>
        <p:nvSpPr>
          <p:cNvPr id="11" name="TextBox 10"/>
          <p:cNvSpPr txBox="1"/>
          <p:nvPr/>
        </p:nvSpPr>
        <p:spPr>
          <a:xfrm>
            <a:off x="5438580" y="3505200"/>
            <a:ext cx="3934020" cy="1446550"/>
          </a:xfrm>
          <a:prstGeom prst="rect">
            <a:avLst/>
          </a:prstGeom>
          <a:noFill/>
        </p:spPr>
        <p:txBody>
          <a:bodyPr wrap="square" rtlCol="0">
            <a:spAutoFit/>
          </a:bodyPr>
          <a:lstStyle/>
          <a:p>
            <a:pPr marL="628650" indent="-628650"/>
            <a:r>
              <a:rPr lang="en-US" sz="3200" b="1" dirty="0" smtClean="0">
                <a:solidFill>
                  <a:srgbClr val="C00000"/>
                </a:solidFill>
                <a:latin typeface="Arial" pitchFamily="34" charset="0"/>
                <a:cs typeface="Arial" pitchFamily="34" charset="0"/>
              </a:rPr>
              <a:t>→</a:t>
            </a:r>
            <a:r>
              <a:rPr lang="en-US" sz="3200" b="1" dirty="0" smtClean="0">
                <a:solidFill>
                  <a:srgbClr val="FF0000"/>
                </a:solidFill>
              </a:rPr>
              <a:t>	</a:t>
            </a:r>
            <a:r>
              <a:rPr lang="en-US" sz="2800" b="1" dirty="0" smtClean="0">
                <a:solidFill>
                  <a:srgbClr val="C00000"/>
                </a:solidFill>
                <a:latin typeface="Arial" pitchFamily="34" charset="0"/>
                <a:cs typeface="Arial" pitchFamily="34" charset="0"/>
              </a:rPr>
              <a:t>Access to quark orbital angular</a:t>
            </a:r>
          </a:p>
          <a:p>
            <a:pPr marL="628650" indent="-628650"/>
            <a:r>
              <a:rPr lang="en-US" sz="2800" b="1" dirty="0" smtClean="0">
                <a:solidFill>
                  <a:srgbClr val="C00000"/>
                </a:solidFill>
                <a:latin typeface="Arial" pitchFamily="34" charset="0"/>
                <a:cs typeface="Arial" pitchFamily="34" charset="0"/>
              </a:rPr>
              <a:t>	momentum</a:t>
            </a:r>
            <a:endParaRPr lang="en-US" sz="2800" b="1" dirty="0">
              <a:solidFill>
                <a:srgbClr val="C00000"/>
              </a:solidFill>
              <a:latin typeface="Arial" pitchFamily="34" charset="0"/>
              <a:cs typeface="Arial" pitchFamily="34" charset="0"/>
            </a:endParaRPr>
          </a:p>
        </p:txBody>
      </p:sp>
      <p:pic>
        <p:nvPicPr>
          <p:cNvPr id="9" name="Picture 8" descr="Figure3_2.jpg"/>
          <p:cNvPicPr/>
          <p:nvPr/>
        </p:nvPicPr>
        <p:blipFill>
          <a:blip r:embed="rId3" cstate="print"/>
          <a:stretch>
            <a:fillRect/>
          </a:stretch>
        </p:blipFill>
        <p:spPr>
          <a:xfrm>
            <a:off x="33020" y="2229971"/>
            <a:ext cx="5453380" cy="3997008"/>
          </a:xfrm>
          <a:prstGeom prst="rect">
            <a:avLst/>
          </a:prstGeom>
          <a:ln>
            <a:noFill/>
          </a:ln>
          <a:effectLst>
            <a:outerShdw blurRad="292100" dist="139700" dir="2700000" algn="tl" rotWithShape="0">
              <a:srgbClr val="333333">
                <a:alpha val="65000"/>
              </a:srgbClr>
            </a:outerShdw>
          </a:effectLst>
        </p:spPr>
      </p:pic>
      <p:pic>
        <p:nvPicPr>
          <p:cNvPr id="268289" name="Picture 1"/>
          <p:cNvPicPr>
            <a:picLocks noChangeAspect="1" noChangeArrowheads="1"/>
          </p:cNvPicPr>
          <p:nvPr/>
        </p:nvPicPr>
        <p:blipFill>
          <a:blip r:embed="rId4" cstate="print"/>
          <a:srcRect/>
          <a:stretch>
            <a:fillRect/>
          </a:stretch>
        </p:blipFill>
        <p:spPr bwMode="auto">
          <a:xfrm>
            <a:off x="381000" y="1066800"/>
            <a:ext cx="8239125" cy="685800"/>
          </a:xfrm>
          <a:prstGeom prst="rect">
            <a:avLst/>
          </a:prstGeom>
          <a:noFill/>
          <a:ln w="9525">
            <a:noFill/>
            <a:miter lim="800000"/>
            <a:headEnd/>
            <a:tailEnd/>
          </a:ln>
          <a:effectLst>
            <a:outerShdw blurRad="165100" dist="165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026"/>
          <p:cNvSpPr txBox="1">
            <a:spLocks noChangeArrowheads="1"/>
          </p:cNvSpPr>
          <p:nvPr/>
        </p:nvSpPr>
        <p:spPr>
          <a:xfrm>
            <a:off x="12700" y="0"/>
            <a:ext cx="6769100" cy="685800"/>
          </a:xfrm>
          <a:prstGeom prst="rect">
            <a:avLst/>
          </a:prstGeom>
        </p:spPr>
        <p:txBody>
          <a:bodyPr anchor="ctr">
            <a:normAutofit/>
          </a:bodyPr>
          <a:lstStyle/>
          <a:p>
            <a:pPr algn="ctr" defTabSz="457200" fontAlgn="auto">
              <a:spcAft>
                <a:spcPts val="0"/>
              </a:spcAft>
              <a:defRPr/>
            </a:pPr>
            <a:r>
              <a:rPr lang="fr-FR" sz="3200" b="1" dirty="0">
                <a:solidFill>
                  <a:srgbClr val="000000"/>
                </a:solidFill>
                <a:latin typeface="Arial" pitchFamily="34" charset="0"/>
                <a:ea typeface="+mj-ea"/>
                <a:cs typeface="Arial" pitchFamily="34" charset="0"/>
              </a:rPr>
              <a:t>DVCS </a:t>
            </a:r>
            <a:r>
              <a:rPr lang="fr-FR" sz="3200" b="1" dirty="0" err="1">
                <a:solidFill>
                  <a:srgbClr val="000000"/>
                </a:solidFill>
                <a:latin typeface="Arial" pitchFamily="34" charset="0"/>
                <a:ea typeface="+mj-ea"/>
                <a:cs typeface="Arial" pitchFamily="34" charset="0"/>
              </a:rPr>
              <a:t>beam</a:t>
            </a:r>
            <a:r>
              <a:rPr lang="fr-FR" sz="3200" b="1" dirty="0">
                <a:solidFill>
                  <a:srgbClr val="000000"/>
                </a:solidFill>
                <a:latin typeface="Arial" pitchFamily="34" charset="0"/>
                <a:ea typeface="+mj-ea"/>
                <a:cs typeface="Arial" pitchFamily="34" charset="0"/>
              </a:rPr>
              <a:t> </a:t>
            </a:r>
            <a:r>
              <a:rPr lang="fr-FR" sz="3200" b="1" dirty="0" err="1">
                <a:solidFill>
                  <a:srgbClr val="000000"/>
                </a:solidFill>
                <a:latin typeface="Arial" pitchFamily="34" charset="0"/>
                <a:ea typeface="+mj-ea"/>
                <a:cs typeface="Arial" pitchFamily="34" charset="0"/>
              </a:rPr>
              <a:t>asymmetry</a:t>
            </a:r>
            <a:r>
              <a:rPr lang="fr-FR" sz="3200" b="1" dirty="0">
                <a:solidFill>
                  <a:srgbClr val="000000"/>
                </a:solidFill>
                <a:latin typeface="Arial" pitchFamily="34" charset="0"/>
                <a:ea typeface="+mj-ea"/>
                <a:cs typeface="Arial" pitchFamily="34" charset="0"/>
              </a:rPr>
              <a:t> </a:t>
            </a:r>
            <a:r>
              <a:rPr lang="fr-FR" sz="3200" b="1" dirty="0" err="1">
                <a:solidFill>
                  <a:srgbClr val="000000"/>
                </a:solidFill>
                <a:latin typeface="Arial" pitchFamily="34" charset="0"/>
                <a:ea typeface="+mj-ea"/>
                <a:cs typeface="Arial" pitchFamily="34" charset="0"/>
              </a:rPr>
              <a:t>at</a:t>
            </a:r>
            <a:r>
              <a:rPr lang="fr-FR" sz="3200" b="1" dirty="0">
                <a:solidFill>
                  <a:srgbClr val="000000"/>
                </a:solidFill>
                <a:latin typeface="Arial" pitchFamily="34" charset="0"/>
                <a:ea typeface="+mj-ea"/>
                <a:cs typeface="Arial" pitchFamily="34" charset="0"/>
              </a:rPr>
              <a:t> 12 GeV</a:t>
            </a:r>
          </a:p>
        </p:txBody>
      </p:sp>
      <p:pic>
        <p:nvPicPr>
          <p:cNvPr id="22531" name="Picture 2" descr="drawplotu"/>
          <p:cNvPicPr>
            <a:picLocks noChangeAspect="1" noChangeArrowheads="1"/>
          </p:cNvPicPr>
          <p:nvPr/>
        </p:nvPicPr>
        <p:blipFill>
          <a:blip r:embed="rId2" cstate="print"/>
          <a:srcRect/>
          <a:stretch>
            <a:fillRect/>
          </a:stretch>
        </p:blipFill>
        <p:spPr bwMode="auto">
          <a:xfrm>
            <a:off x="3733800" y="1282700"/>
            <a:ext cx="5181600" cy="488950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7189619" y="39469"/>
            <a:ext cx="1954381" cy="646331"/>
          </a:xfrm>
          <a:prstGeom prst="rect">
            <a:avLst/>
          </a:prstGeom>
          <a:noFill/>
        </p:spPr>
        <p:txBody>
          <a:bodyPr wrap="none">
            <a:spAutoFit/>
          </a:bodyPr>
          <a:lstStyle/>
          <a:p>
            <a:pPr fontAlgn="auto">
              <a:spcBef>
                <a:spcPts val="0"/>
              </a:spcBef>
              <a:spcAft>
                <a:spcPts val="0"/>
              </a:spcAft>
              <a:defRPr/>
            </a:pPr>
            <a:r>
              <a:rPr lang="en-US" sz="3600" b="1" i="1" dirty="0">
                <a:solidFill>
                  <a:srgbClr val="C00000"/>
                </a:solidFill>
                <a:latin typeface="Arial" pitchFamily="-110" charset="0"/>
                <a:cs typeface="+mn-cs"/>
              </a:rPr>
              <a:t>CLAS12</a:t>
            </a:r>
            <a:endParaRPr lang="en-US" b="1" dirty="0">
              <a:solidFill>
                <a:srgbClr val="C00000"/>
              </a:solidFill>
              <a:latin typeface="+mn-lt"/>
              <a:cs typeface="+mn-cs"/>
            </a:endParaRPr>
          </a:p>
        </p:txBody>
      </p:sp>
      <p:grpSp>
        <p:nvGrpSpPr>
          <p:cNvPr id="2" name="Group 24"/>
          <p:cNvGrpSpPr>
            <a:grpSpLocks/>
          </p:cNvGrpSpPr>
          <p:nvPr/>
        </p:nvGrpSpPr>
        <p:grpSpPr bwMode="auto">
          <a:xfrm>
            <a:off x="152400" y="3190875"/>
            <a:ext cx="2553089" cy="685800"/>
            <a:chOff x="762001" y="3179763"/>
            <a:chExt cx="2552640" cy="685800"/>
          </a:xfrm>
        </p:grpSpPr>
        <p:sp>
          <p:nvSpPr>
            <p:cNvPr id="22540" name="Rectangle 11"/>
            <p:cNvSpPr>
              <a:spLocks noChangeArrowheads="1"/>
            </p:cNvSpPr>
            <p:nvPr/>
          </p:nvSpPr>
          <p:spPr bwMode="auto">
            <a:xfrm>
              <a:off x="762001" y="3179763"/>
              <a:ext cx="2298699" cy="685800"/>
            </a:xfrm>
            <a:prstGeom prst="rect">
              <a:avLst/>
            </a:prstGeom>
            <a:noFill/>
            <a:ln w="12700">
              <a:noFill/>
              <a:miter lim="800000"/>
              <a:headEnd/>
              <a:tailEnd/>
            </a:ln>
          </p:spPr>
          <p:txBody>
            <a:bodyPr wrap="none" anchor="ctr"/>
            <a:lstStyle/>
            <a:p>
              <a:endParaRPr lang="en-US"/>
            </a:p>
          </p:txBody>
        </p:sp>
        <p:sp>
          <p:nvSpPr>
            <p:cNvPr id="22541" name="Text Box 12"/>
            <p:cNvSpPr txBox="1">
              <a:spLocks noChangeArrowheads="1"/>
            </p:cNvSpPr>
            <p:nvPr/>
          </p:nvSpPr>
          <p:spPr bwMode="auto">
            <a:xfrm>
              <a:off x="1104841" y="3189007"/>
              <a:ext cx="2209800" cy="579437"/>
            </a:xfrm>
            <a:prstGeom prst="rect">
              <a:avLst/>
            </a:prstGeom>
            <a:noFill/>
            <a:ln w="9525">
              <a:noFill/>
              <a:miter lim="800000"/>
              <a:headEnd/>
              <a:tailEnd/>
            </a:ln>
          </p:spPr>
          <p:txBody>
            <a:bodyPr>
              <a:spAutoFit/>
            </a:bodyPr>
            <a:lstStyle/>
            <a:p>
              <a:r>
                <a:rPr lang="en-US" sz="3200" b="1" dirty="0" err="1">
                  <a:solidFill>
                    <a:srgbClr val="C00000"/>
                  </a:solidFill>
                  <a:latin typeface="Times New Roman" pitchFamily="18" charset="0"/>
                </a:rPr>
                <a:t>ep</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ep</a:t>
              </a:r>
              <a:r>
                <a:rPr lang="en-US" sz="3200" b="1" dirty="0" err="1">
                  <a:solidFill>
                    <a:srgbClr val="C00000"/>
                  </a:solidFill>
                  <a:latin typeface="Symbol" pitchFamily="18" charset="2"/>
                </a:rPr>
                <a:t>g</a:t>
              </a:r>
              <a:endParaRPr lang="en-US" sz="3200" dirty="0">
                <a:solidFill>
                  <a:srgbClr val="C00000"/>
                </a:solidFill>
                <a:latin typeface="Times New Roman" pitchFamily="18" charset="0"/>
              </a:endParaRPr>
            </a:p>
          </p:txBody>
        </p:sp>
        <p:sp>
          <p:nvSpPr>
            <p:cNvPr id="22542" name="Line 13"/>
            <p:cNvSpPr>
              <a:spLocks noChangeShapeType="1"/>
            </p:cNvSpPr>
            <p:nvPr/>
          </p:nvSpPr>
          <p:spPr bwMode="auto">
            <a:xfrm>
              <a:off x="1638301" y="3554413"/>
              <a:ext cx="457200" cy="0"/>
            </a:xfrm>
            <a:prstGeom prst="line">
              <a:avLst/>
            </a:prstGeom>
            <a:noFill/>
            <a:ln w="19050">
              <a:solidFill>
                <a:srgbClr val="C00000"/>
              </a:solidFill>
              <a:miter lim="800000"/>
              <a:headEnd/>
              <a:tailEnd type="arrow" w="med" len="med"/>
            </a:ln>
          </p:spPr>
          <p:txBody>
            <a:bodyPr wrap="none" anchor="ctr"/>
            <a:lstStyle/>
            <a:p>
              <a:endParaRPr lang="en-US"/>
            </a:p>
          </p:txBody>
        </p:sp>
        <p:sp>
          <p:nvSpPr>
            <p:cNvPr id="22543" name="Line 14"/>
            <p:cNvSpPr>
              <a:spLocks noChangeShapeType="1"/>
            </p:cNvSpPr>
            <p:nvPr/>
          </p:nvSpPr>
          <p:spPr bwMode="auto">
            <a:xfrm>
              <a:off x="1256839" y="3341407"/>
              <a:ext cx="228600" cy="0"/>
            </a:xfrm>
            <a:prstGeom prst="line">
              <a:avLst/>
            </a:prstGeom>
            <a:noFill/>
            <a:ln w="9525">
              <a:solidFill>
                <a:srgbClr val="C00000"/>
              </a:solidFill>
              <a:miter lim="800000"/>
              <a:headEnd/>
              <a:tailEnd type="triangle" w="med" len="med"/>
            </a:ln>
          </p:spPr>
          <p:txBody>
            <a:bodyPr wrap="none" anchor="ctr"/>
            <a:lstStyle/>
            <a:p>
              <a:endParaRPr lang="en-US"/>
            </a:p>
          </p:txBody>
        </p:sp>
      </p:grpSp>
      <p:sp>
        <p:nvSpPr>
          <p:cNvPr id="22534" name="TextBox 25"/>
          <p:cNvSpPr txBox="1">
            <a:spLocks noChangeArrowheads="1"/>
          </p:cNvSpPr>
          <p:nvPr/>
        </p:nvSpPr>
        <p:spPr bwMode="auto">
          <a:xfrm>
            <a:off x="152400" y="4162425"/>
            <a:ext cx="3211512" cy="1077218"/>
          </a:xfrm>
          <a:prstGeom prst="rect">
            <a:avLst/>
          </a:prstGeom>
          <a:noFill/>
          <a:ln w="9525">
            <a:solidFill>
              <a:schemeClr val="tx1"/>
            </a:solidFill>
            <a:miter lim="800000"/>
            <a:headEnd/>
            <a:tailEnd/>
          </a:ln>
        </p:spPr>
        <p:txBody>
          <a:bodyPr wrap="square">
            <a:spAutoFit/>
          </a:bodyPr>
          <a:lstStyle/>
          <a:p>
            <a:r>
              <a:rPr lang="en-US" sz="1600" dirty="0">
                <a:latin typeface="Arial" pitchFamily="34" charset="0"/>
                <a:cs typeface="Arial" pitchFamily="34" charset="0"/>
              </a:rPr>
              <a:t>High luminosity and large acceptance allows </a:t>
            </a:r>
            <a:r>
              <a:rPr lang="en-US" sz="1600" dirty="0" smtClean="0">
                <a:latin typeface="Arial" pitchFamily="34" charset="0"/>
                <a:cs typeface="Arial" pitchFamily="34" charset="0"/>
              </a:rPr>
              <a:t>wide coverage </a:t>
            </a:r>
            <a:endParaRPr lang="en-US" sz="1600" dirty="0">
              <a:latin typeface="Arial" pitchFamily="34" charset="0"/>
              <a:cs typeface="Arial" pitchFamily="34" charset="0"/>
            </a:endParaRPr>
          </a:p>
          <a:p>
            <a:r>
              <a:rPr lang="en-US" sz="1600" dirty="0">
                <a:latin typeface="Arial" pitchFamily="34" charset="0"/>
                <a:cs typeface="Arial" pitchFamily="34" charset="0"/>
              </a:rPr>
              <a:t>in Q</a:t>
            </a:r>
            <a:r>
              <a:rPr lang="en-US" sz="1600" baseline="30000" dirty="0">
                <a:latin typeface="Arial" pitchFamily="34" charset="0"/>
                <a:cs typeface="Arial" pitchFamily="34" charset="0"/>
              </a:rPr>
              <a:t>2 </a:t>
            </a:r>
            <a:r>
              <a:rPr lang="en-US" sz="1600" dirty="0">
                <a:latin typeface="Arial" pitchFamily="34" charset="0"/>
                <a:cs typeface="Arial" pitchFamily="34" charset="0"/>
              </a:rPr>
              <a:t>&lt; 8 GeV</a:t>
            </a:r>
            <a:r>
              <a:rPr lang="en-US" sz="1600" baseline="30000" dirty="0">
                <a:latin typeface="Arial" pitchFamily="34" charset="0"/>
                <a:cs typeface="Arial" pitchFamily="34" charset="0"/>
              </a:rPr>
              <a:t>2</a:t>
            </a:r>
            <a:r>
              <a:rPr lang="en-US" sz="1600" dirty="0">
                <a:latin typeface="Arial" pitchFamily="34" charset="0"/>
                <a:cs typeface="Arial" pitchFamily="34" charset="0"/>
              </a:rPr>
              <a:t>, </a:t>
            </a:r>
            <a:r>
              <a:rPr lang="en-US" sz="1600" dirty="0" err="1">
                <a:latin typeface="Arial" pitchFamily="34" charset="0"/>
                <a:cs typeface="Arial" pitchFamily="34" charset="0"/>
              </a:rPr>
              <a:t>x</a:t>
            </a:r>
            <a:r>
              <a:rPr lang="en-US" sz="1600" baseline="-25000" dirty="0" err="1">
                <a:latin typeface="Arial" pitchFamily="34" charset="0"/>
                <a:cs typeface="Arial" pitchFamily="34" charset="0"/>
              </a:rPr>
              <a:t>B</a:t>
            </a:r>
            <a:r>
              <a:rPr lang="en-US" sz="1600" dirty="0">
                <a:latin typeface="Arial" pitchFamily="34" charset="0"/>
                <a:cs typeface="Arial" pitchFamily="34" charset="0"/>
              </a:rPr>
              <a:t>&lt; 0.65, and</a:t>
            </a:r>
          </a:p>
          <a:p>
            <a:r>
              <a:rPr lang="en-US" sz="1600" dirty="0">
                <a:latin typeface="Arial" pitchFamily="34" charset="0"/>
                <a:cs typeface="Arial" pitchFamily="34" charset="0"/>
              </a:rPr>
              <a:t>t&lt; 1.5GeV</a:t>
            </a:r>
            <a:r>
              <a:rPr lang="en-US" sz="1600" baseline="30000" dirty="0">
                <a:latin typeface="Arial" pitchFamily="34" charset="0"/>
                <a:cs typeface="Arial" pitchFamily="34" charset="0"/>
              </a:rPr>
              <a:t>2</a:t>
            </a:r>
          </a:p>
        </p:txBody>
      </p:sp>
      <p:sp>
        <p:nvSpPr>
          <p:cNvPr id="22536" name="TextBox 18"/>
          <p:cNvSpPr txBox="1">
            <a:spLocks noChangeArrowheads="1"/>
          </p:cNvSpPr>
          <p:nvPr/>
        </p:nvSpPr>
        <p:spPr bwMode="auto">
          <a:xfrm>
            <a:off x="5786437" y="914400"/>
            <a:ext cx="2251075" cy="400050"/>
          </a:xfrm>
          <a:prstGeom prst="rect">
            <a:avLst/>
          </a:prstGeom>
          <a:noFill/>
          <a:ln w="9525">
            <a:noFill/>
            <a:miter lim="800000"/>
            <a:headEnd/>
            <a:tailEnd/>
          </a:ln>
        </p:spPr>
        <p:txBody>
          <a:bodyPr wrap="none">
            <a:spAutoFit/>
          </a:bodyPr>
          <a:lstStyle/>
          <a:p>
            <a:r>
              <a:rPr lang="en-US" sz="2000" dirty="0" err="1"/>
              <a:t>sinφ</a:t>
            </a:r>
            <a:r>
              <a:rPr lang="en-US" sz="2000" dirty="0"/>
              <a:t> moment of A</a:t>
            </a:r>
            <a:r>
              <a:rPr lang="en-US" sz="2000" baseline="-25000" dirty="0"/>
              <a:t>LU</a:t>
            </a:r>
          </a:p>
        </p:txBody>
      </p:sp>
      <p:pic>
        <p:nvPicPr>
          <p:cNvPr id="14" name="Picture 3"/>
          <p:cNvPicPr>
            <a:picLocks noChangeAspect="1"/>
          </p:cNvPicPr>
          <p:nvPr/>
        </p:nvPicPr>
        <p:blipFill>
          <a:blip r:embed="rId3" cstate="print"/>
          <a:srcRect l="20206" t="10916" r="12640" b="15477"/>
          <a:stretch>
            <a:fillRect/>
          </a:stretch>
        </p:blipFill>
        <p:spPr bwMode="auto">
          <a:xfrm>
            <a:off x="266700" y="1300163"/>
            <a:ext cx="2403475" cy="1900237"/>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6" name="Picture 15" descr="profile.png"/>
          <p:cNvPicPr/>
          <p:nvPr/>
        </p:nvPicPr>
        <p:blipFill>
          <a:blip r:embed="rId4" cstate="print"/>
          <a:stretch>
            <a:fillRect/>
          </a:stretch>
        </p:blipFill>
        <p:spPr>
          <a:xfrm>
            <a:off x="3440112" y="990600"/>
            <a:ext cx="5475288" cy="52101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63467" y="1524000"/>
          <a:ext cx="8617068" cy="4851236"/>
        </p:xfrm>
        <a:graphic>
          <a:graphicData uri="http://schemas.openxmlformats.org/drawingml/2006/table">
            <a:tbl>
              <a:tblPr firstRow="1" bandRow="1">
                <a:effectLst>
                  <a:outerShdw blurRad="50800" dist="38100" dir="2700000" algn="tl" rotWithShape="0">
                    <a:prstClr val="black">
                      <a:alpha val="40000"/>
                    </a:prstClr>
                  </a:outerShdw>
                </a:effectLst>
                <a:tableStyleId>{7E9639D4-E3E2-4D34-9284-5A2195B3D0D7}</a:tableStyleId>
              </a:tblPr>
              <a:tblGrid>
                <a:gridCol w="493964"/>
                <a:gridCol w="439560"/>
                <a:gridCol w="2562080"/>
                <a:gridCol w="2560732"/>
                <a:gridCol w="2560732"/>
              </a:tblGrid>
              <a:tr h="489045">
                <a:tc rowSpan="2" gridSpan="2">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hMerge="1">
                  <a:txBody>
                    <a:bodyPr/>
                    <a:lstStyle/>
                    <a:p>
                      <a:endParaRPr lang="en-US" dirty="0"/>
                    </a:p>
                  </a:txBody>
                  <a:tcPr/>
                </a:tc>
                <a:tc gridSpan="3">
                  <a:txBody>
                    <a:bodyPr/>
                    <a:lstStyle/>
                    <a:p>
                      <a:pPr algn="ctr"/>
                      <a:r>
                        <a:rPr lang="en-US" dirty="0" smtClean="0">
                          <a:ln>
                            <a:noFill/>
                          </a:ln>
                          <a:solidFill>
                            <a:schemeClr val="tx1"/>
                          </a:solidFill>
                        </a:rPr>
                        <a:t>Quark polarization</a:t>
                      </a:r>
                      <a:endParaRPr lang="en-US" b="1"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dirty="0"/>
                    </a:p>
                  </a:txBody>
                  <a:tcPr/>
                </a:tc>
                <a:tc hMerge="1">
                  <a:txBody>
                    <a:bodyPr/>
                    <a:lstStyle/>
                    <a:p>
                      <a:endParaRPr lang="en-US" dirty="0"/>
                    </a:p>
                  </a:txBody>
                  <a:tcPr/>
                </a:tc>
              </a:tr>
              <a:tr h="855828">
                <a:tc gridSpan="2" vMerge="1">
                  <a:txBody>
                    <a:bodyPr/>
                    <a:lstStyle/>
                    <a:p>
                      <a:endParaRPr lang="en-US" dirty="0"/>
                    </a:p>
                  </a:txBody>
                  <a:tcPr/>
                </a:tc>
                <a:tc hMerge="1" vMerge="1">
                  <a:txBody>
                    <a:bodyPr/>
                    <a:lstStyle/>
                    <a:p>
                      <a:endParaRPr lang="en-US"/>
                    </a:p>
                  </a:txBody>
                  <a:tcPr/>
                </a:tc>
                <a:tc>
                  <a:txBody>
                    <a:bodyPr/>
                    <a:lstStyle/>
                    <a:p>
                      <a:pPr algn="ctr"/>
                      <a:r>
                        <a:rPr lang="en-US" b="1" dirty="0" smtClean="0">
                          <a:solidFill>
                            <a:schemeClr val="accent1">
                              <a:lumMod val="50000"/>
                            </a:schemeClr>
                          </a:solidFill>
                        </a:rPr>
                        <a:t>Un-Polarized</a:t>
                      </a:r>
                      <a:endParaRPr lang="en-US" b="1"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1" dirty="0" smtClean="0">
                          <a:solidFill>
                            <a:schemeClr val="accent1">
                              <a:lumMod val="50000"/>
                            </a:schemeClr>
                          </a:solidFill>
                        </a:rPr>
                        <a:t>Longitudinally Polarized</a:t>
                      </a:r>
                      <a:endParaRPr lang="en-US" b="1"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1" dirty="0" smtClean="0">
                          <a:solidFill>
                            <a:schemeClr val="accent1">
                              <a:lumMod val="50000"/>
                            </a:schemeClr>
                          </a:solidFill>
                        </a:rPr>
                        <a:t>Transversely Polarized</a:t>
                      </a:r>
                      <a:endParaRPr lang="en-US" b="1"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984075">
                <a:tc rowSpan="3">
                  <a:txBody>
                    <a:bodyPr/>
                    <a:lstStyle/>
                    <a:p>
                      <a:pPr algn="ctr"/>
                      <a:r>
                        <a:rPr lang="en-US" dirty="0" smtClean="0">
                          <a:ln>
                            <a:noFill/>
                          </a:ln>
                          <a:solidFill>
                            <a:schemeClr val="tx1"/>
                          </a:solidFill>
                        </a:rPr>
                        <a:t>Nucleon</a:t>
                      </a:r>
                      <a:r>
                        <a:rPr lang="en-US" baseline="0" dirty="0" smtClean="0">
                          <a:ln>
                            <a:noFill/>
                          </a:ln>
                          <a:solidFill>
                            <a:schemeClr val="tx1"/>
                          </a:solidFill>
                        </a:rPr>
                        <a:t> Polarization</a:t>
                      </a:r>
                      <a:endParaRPr lang="en-US" b="1" dirty="0">
                        <a:ln>
                          <a:noFill/>
                        </a:ln>
                        <a:solidFill>
                          <a:schemeClr val="tx1"/>
                        </a:solidFill>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solidFill>
                            <a:schemeClr val="accent3">
                              <a:lumMod val="50000"/>
                            </a:schemeClr>
                          </a:solidFill>
                        </a:rPr>
                        <a:t>U</a:t>
                      </a:r>
                      <a:endParaRPr lang="en-US" dirty="0">
                        <a:solidFill>
                          <a:schemeClr val="accent3">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939676">
                <a:tc vMerge="1">
                  <a:txBody>
                    <a:bodyPr/>
                    <a:lstStyle/>
                    <a:p>
                      <a:endParaRPr lang="en-US" dirty="0"/>
                    </a:p>
                  </a:txBody>
                  <a:tcPr/>
                </a:tc>
                <a:tc>
                  <a:txBody>
                    <a:bodyPr/>
                    <a:lstStyle/>
                    <a:p>
                      <a:pPr algn="ctr"/>
                      <a:r>
                        <a:rPr lang="en-US" dirty="0" smtClean="0">
                          <a:solidFill>
                            <a:schemeClr val="accent3">
                              <a:lumMod val="50000"/>
                            </a:schemeClr>
                          </a:solidFill>
                        </a:rPr>
                        <a:t>L</a:t>
                      </a:r>
                      <a:endParaRPr lang="en-US" dirty="0">
                        <a:solidFill>
                          <a:schemeClr val="accent3">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582612">
                <a:tc vMerge="1">
                  <a:txBody>
                    <a:bodyPr/>
                    <a:lstStyle/>
                    <a:p>
                      <a:endParaRPr lang="en-US" dirty="0"/>
                    </a:p>
                  </a:txBody>
                  <a:tcPr/>
                </a:tc>
                <a:tc>
                  <a:txBody>
                    <a:bodyPr/>
                    <a:lstStyle/>
                    <a:p>
                      <a:pPr algn="ctr"/>
                      <a:r>
                        <a:rPr lang="en-US" dirty="0" smtClean="0">
                          <a:solidFill>
                            <a:schemeClr val="accent3">
                              <a:lumMod val="50000"/>
                            </a:schemeClr>
                          </a:solidFill>
                        </a:rPr>
                        <a:t>T</a:t>
                      </a:r>
                      <a:endParaRPr lang="en-US" dirty="0">
                        <a:solidFill>
                          <a:schemeClr val="accent3">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2" name="Title 1"/>
          <p:cNvSpPr>
            <a:spLocks noGrp="1"/>
          </p:cNvSpPr>
          <p:nvPr>
            <p:ph type="title"/>
          </p:nvPr>
        </p:nvSpPr>
        <p:spPr>
          <a:xfrm>
            <a:off x="152400" y="0"/>
            <a:ext cx="8991600" cy="838200"/>
          </a:xfrm>
        </p:spPr>
        <p:txBody>
          <a:bodyPr>
            <a:noAutofit/>
          </a:bodyPr>
          <a:lstStyle/>
          <a:p>
            <a:r>
              <a:rPr lang="en-US" sz="2000" dirty="0" smtClean="0"/>
              <a:t>Transverse Momentum Dependent Parton Distributions (TMDs)</a:t>
            </a:r>
            <a:endParaRPr lang="en-US" sz="3200" dirty="0"/>
          </a:p>
        </p:txBody>
      </p:sp>
      <p:sp>
        <p:nvSpPr>
          <p:cNvPr id="29" name="TextBox 28"/>
          <p:cNvSpPr txBox="1"/>
          <p:nvPr/>
        </p:nvSpPr>
        <p:spPr>
          <a:xfrm>
            <a:off x="1365142" y="5334000"/>
            <a:ext cx="718466" cy="369332"/>
          </a:xfrm>
          <a:prstGeom prst="rect">
            <a:avLst/>
          </a:prstGeom>
          <a:noFill/>
        </p:spPr>
        <p:txBody>
          <a:bodyPr wrap="none" rtlCol="0">
            <a:spAutoFit/>
          </a:bodyPr>
          <a:lstStyle/>
          <a:p>
            <a:r>
              <a:rPr lang="en-US" b="1" i="1" dirty="0" smtClean="0">
                <a:solidFill>
                  <a:srgbClr val="FF0000"/>
                </a:solidFill>
                <a:latin typeface="Calibri" pitchFamily="34" charset="0"/>
                <a:cs typeface="Calibri" pitchFamily="34" charset="0"/>
              </a:rPr>
              <a:t>f</a:t>
            </a:r>
            <a:r>
              <a:rPr lang="en-US" b="1" baseline="-25000" dirty="0" smtClean="0">
                <a:solidFill>
                  <a:srgbClr val="FF0000"/>
                </a:solidFill>
                <a:latin typeface="Calibri" pitchFamily="34" charset="0"/>
                <a:cs typeface="Calibri" pitchFamily="34" charset="0"/>
                <a:sym typeface="Symbol"/>
              </a:rPr>
              <a:t> </a:t>
            </a:r>
            <a:r>
              <a:rPr lang="en-US" b="1" baseline="-25000" dirty="0" smtClean="0">
                <a:solidFill>
                  <a:srgbClr val="FF0000"/>
                </a:solidFill>
                <a:latin typeface="Calibri" pitchFamily="34" charset="0"/>
                <a:cs typeface="Calibri" pitchFamily="34" charset="0"/>
              </a:rPr>
              <a:t>1T</a:t>
            </a:r>
            <a:r>
              <a:rPr lang="en-US" b="1" baseline="30000" dirty="0" smtClean="0">
                <a:solidFill>
                  <a:srgbClr val="FF0000"/>
                </a:solidFill>
                <a:latin typeface="Calibri" pitchFamily="34" charset="0"/>
                <a:cs typeface="Calibri" pitchFamily="34" charset="0"/>
                <a:sym typeface="Symbol"/>
              </a:rPr>
              <a:t></a:t>
            </a:r>
            <a:r>
              <a:rPr lang="en-US" b="1" dirty="0" smtClean="0">
                <a:solidFill>
                  <a:srgbClr val="FF0000"/>
                </a:solidFill>
                <a:latin typeface="Calibri" pitchFamily="34" charset="0"/>
                <a:cs typeface="Calibri" pitchFamily="34" charset="0"/>
                <a:sym typeface="Symbol"/>
              </a:rPr>
              <a:t> </a:t>
            </a:r>
            <a:r>
              <a:rPr lang="en-US" b="1" dirty="0" smtClean="0">
                <a:latin typeface="Calibri" pitchFamily="34" charset="0"/>
                <a:cs typeface="Calibri" pitchFamily="34" charset="0"/>
              </a:rPr>
              <a:t>=</a:t>
            </a:r>
            <a:endParaRPr lang="en-US" dirty="0">
              <a:latin typeface="Calibri" pitchFamily="34" charset="0"/>
              <a:cs typeface="Calibri" pitchFamily="34" charset="0"/>
            </a:endParaRPr>
          </a:p>
        </p:txBody>
      </p:sp>
      <p:sp>
        <p:nvSpPr>
          <p:cNvPr id="28" name="TextBox 27"/>
          <p:cNvSpPr txBox="1"/>
          <p:nvPr/>
        </p:nvSpPr>
        <p:spPr>
          <a:xfrm>
            <a:off x="1599181" y="3379742"/>
            <a:ext cx="505267" cy="369332"/>
          </a:xfrm>
          <a:prstGeom prst="rect">
            <a:avLst/>
          </a:prstGeom>
          <a:noFill/>
        </p:spPr>
        <p:txBody>
          <a:bodyPr wrap="none" rtlCol="0">
            <a:spAutoFit/>
          </a:bodyPr>
          <a:lstStyle/>
          <a:p>
            <a:r>
              <a:rPr lang="en-US" b="1" i="1" smtClean="0">
                <a:solidFill>
                  <a:srgbClr val="0070C0"/>
                </a:solidFill>
                <a:latin typeface="Calibri" pitchFamily="34" charset="0"/>
                <a:cs typeface="Calibri" pitchFamily="34" charset="0"/>
              </a:rPr>
              <a:t>f</a:t>
            </a:r>
            <a:r>
              <a:rPr lang="en-US" b="1" baseline="-25000" smtClean="0">
                <a:solidFill>
                  <a:srgbClr val="0070C0"/>
                </a:solidFill>
                <a:latin typeface="Calibri" pitchFamily="34" charset="0"/>
                <a:cs typeface="Calibri" pitchFamily="34" charset="0"/>
              </a:rPr>
              <a:t>1</a:t>
            </a:r>
            <a:r>
              <a:rPr lang="en-US" b="1" smtClean="0">
                <a:latin typeface="Calibri" pitchFamily="34" charset="0"/>
                <a:cs typeface="Calibri" pitchFamily="34" charset="0"/>
              </a:rPr>
              <a:t> =</a:t>
            </a:r>
            <a:endParaRPr lang="en-US">
              <a:latin typeface="Calibri" pitchFamily="34" charset="0"/>
              <a:cs typeface="Calibri" pitchFamily="34" charset="0"/>
            </a:endParaRPr>
          </a:p>
        </p:txBody>
      </p:sp>
      <p:sp>
        <p:nvSpPr>
          <p:cNvPr id="30" name="TextBox 29"/>
          <p:cNvSpPr txBox="1"/>
          <p:nvPr/>
        </p:nvSpPr>
        <p:spPr>
          <a:xfrm>
            <a:off x="4097778" y="3962400"/>
            <a:ext cx="553357" cy="369332"/>
          </a:xfrm>
          <a:prstGeom prst="rect">
            <a:avLst/>
          </a:prstGeom>
          <a:noFill/>
        </p:spPr>
        <p:txBody>
          <a:bodyPr wrap="none" rtlCol="0">
            <a:spAutoFit/>
          </a:bodyPr>
          <a:lstStyle/>
          <a:p>
            <a:r>
              <a:rPr lang="en-US" b="1" i="1" dirty="0" smtClean="0">
                <a:solidFill>
                  <a:srgbClr val="0070C0"/>
                </a:solidFill>
                <a:latin typeface="Calibri" pitchFamily="34" charset="0"/>
                <a:cs typeface="Calibri" pitchFamily="34" charset="0"/>
              </a:rPr>
              <a:t>g</a:t>
            </a:r>
            <a:r>
              <a:rPr lang="en-US" b="1" baseline="-25000" dirty="0" smtClean="0">
                <a:solidFill>
                  <a:srgbClr val="0070C0"/>
                </a:solidFill>
                <a:latin typeface="Calibri" pitchFamily="34" charset="0"/>
                <a:cs typeface="Calibri" pitchFamily="34" charset="0"/>
              </a:rPr>
              <a:t>1</a:t>
            </a:r>
            <a:r>
              <a:rPr lang="en-US" b="1" dirty="0" smtClean="0">
                <a:latin typeface="Calibri" pitchFamily="34" charset="0"/>
                <a:cs typeface="Calibri" pitchFamily="34" charset="0"/>
              </a:rPr>
              <a:t> =</a:t>
            </a:r>
            <a:endParaRPr lang="en-US" dirty="0">
              <a:latin typeface="Calibri" pitchFamily="34" charset="0"/>
              <a:cs typeface="Calibri" pitchFamily="34" charset="0"/>
            </a:endParaRPr>
          </a:p>
        </p:txBody>
      </p:sp>
      <p:sp>
        <p:nvSpPr>
          <p:cNvPr id="31" name="TextBox 30"/>
          <p:cNvSpPr txBox="1"/>
          <p:nvPr/>
        </p:nvSpPr>
        <p:spPr>
          <a:xfrm>
            <a:off x="3871754" y="5410200"/>
            <a:ext cx="784189" cy="369332"/>
          </a:xfrm>
          <a:prstGeom prst="rect">
            <a:avLst/>
          </a:prstGeom>
          <a:noFill/>
        </p:spPr>
        <p:txBody>
          <a:bodyPr wrap="none" rtlCol="0">
            <a:spAutoFit/>
          </a:bodyPr>
          <a:lstStyle/>
          <a:p>
            <a:r>
              <a:rPr lang="en-US" b="1" i="1" dirty="0" smtClean="0">
                <a:latin typeface="Calibri" pitchFamily="34" charset="0"/>
                <a:cs typeface="Calibri" pitchFamily="34" charset="0"/>
              </a:rPr>
              <a:t>g</a:t>
            </a:r>
            <a:r>
              <a:rPr lang="en-US" b="1" baseline="-25000" dirty="0" smtClean="0">
                <a:latin typeface="Calibri" pitchFamily="34" charset="0"/>
                <a:cs typeface="Calibri" pitchFamily="34" charset="0"/>
              </a:rPr>
              <a:t>1T</a:t>
            </a:r>
            <a:r>
              <a:rPr lang="en-US" b="1" dirty="0" smtClean="0">
                <a:latin typeface="Calibri" pitchFamily="34" charset="0"/>
                <a:cs typeface="Calibri" pitchFamily="34" charset="0"/>
              </a:rPr>
              <a:t> </a:t>
            </a:r>
            <a:r>
              <a:rPr lang="en-US" b="1" baseline="30000" dirty="0" smtClean="0">
                <a:latin typeface="Calibri" pitchFamily="34" charset="0"/>
                <a:cs typeface="Calibri" pitchFamily="34" charset="0"/>
                <a:sym typeface="Symbol"/>
              </a:rPr>
              <a:t></a:t>
            </a:r>
            <a:r>
              <a:rPr lang="en-US" b="1" dirty="0" smtClean="0">
                <a:latin typeface="Calibri" pitchFamily="34" charset="0"/>
                <a:cs typeface="Calibri" pitchFamily="34" charset="0"/>
                <a:sym typeface="Symbol"/>
              </a:rPr>
              <a:t> </a:t>
            </a:r>
            <a:r>
              <a:rPr lang="en-US" b="1" dirty="0" smtClean="0">
                <a:latin typeface="Calibri" pitchFamily="34" charset="0"/>
                <a:cs typeface="Calibri" pitchFamily="34" charset="0"/>
              </a:rPr>
              <a:t>=</a:t>
            </a:r>
            <a:endParaRPr lang="en-US" dirty="0">
              <a:latin typeface="Calibri" pitchFamily="34" charset="0"/>
              <a:cs typeface="Calibri" pitchFamily="34" charset="0"/>
            </a:endParaRPr>
          </a:p>
        </p:txBody>
      </p:sp>
      <p:sp>
        <p:nvSpPr>
          <p:cNvPr id="33" name="TextBox 32"/>
          <p:cNvSpPr txBox="1"/>
          <p:nvPr/>
        </p:nvSpPr>
        <p:spPr>
          <a:xfrm>
            <a:off x="6513938" y="4114800"/>
            <a:ext cx="720069" cy="369332"/>
          </a:xfrm>
          <a:prstGeom prst="rect">
            <a:avLst/>
          </a:prstGeom>
          <a:noFill/>
        </p:spPr>
        <p:txBody>
          <a:bodyPr wrap="none" rtlCol="0">
            <a:spAutoFit/>
          </a:bodyPr>
          <a:lstStyle/>
          <a:p>
            <a:r>
              <a:rPr lang="en-US" b="1" i="1" dirty="0" smtClean="0">
                <a:latin typeface="Calibri" pitchFamily="34" charset="0"/>
                <a:cs typeface="Calibri" pitchFamily="34" charset="0"/>
              </a:rPr>
              <a:t>h</a:t>
            </a:r>
            <a:r>
              <a:rPr lang="en-US" b="1" baseline="-25000" dirty="0" smtClean="0">
                <a:latin typeface="Calibri" pitchFamily="34" charset="0"/>
                <a:cs typeface="Calibri" pitchFamily="34" charset="0"/>
              </a:rPr>
              <a:t>1L</a:t>
            </a:r>
            <a:r>
              <a:rPr lang="en-US" b="1" baseline="30000" dirty="0" smtClean="0">
                <a:latin typeface="Calibri" pitchFamily="34" charset="0"/>
                <a:cs typeface="Calibri" pitchFamily="34" charset="0"/>
                <a:sym typeface="Symbol"/>
              </a:rPr>
              <a:t></a:t>
            </a:r>
            <a:r>
              <a:rPr lang="en-US" b="1" dirty="0" smtClean="0">
                <a:latin typeface="Calibri" pitchFamily="34" charset="0"/>
                <a:cs typeface="Calibri" pitchFamily="34" charset="0"/>
                <a:sym typeface="Symbol"/>
              </a:rPr>
              <a:t> </a:t>
            </a:r>
            <a:r>
              <a:rPr lang="en-US" b="1" dirty="0" smtClean="0">
                <a:latin typeface="Calibri" pitchFamily="34" charset="0"/>
                <a:cs typeface="Calibri" pitchFamily="34" charset="0"/>
              </a:rPr>
              <a:t>=</a:t>
            </a:r>
            <a:endParaRPr lang="en-US" dirty="0">
              <a:latin typeface="Calibri" pitchFamily="34" charset="0"/>
              <a:cs typeface="Calibri" pitchFamily="34" charset="0"/>
            </a:endParaRPr>
          </a:p>
        </p:txBody>
      </p:sp>
      <p:sp>
        <p:nvSpPr>
          <p:cNvPr id="32" name="TextBox 31"/>
          <p:cNvSpPr txBox="1"/>
          <p:nvPr/>
        </p:nvSpPr>
        <p:spPr>
          <a:xfrm>
            <a:off x="6579661" y="3048000"/>
            <a:ext cx="654346" cy="369332"/>
          </a:xfrm>
          <a:prstGeom prst="rect">
            <a:avLst/>
          </a:prstGeom>
          <a:noFill/>
        </p:spPr>
        <p:txBody>
          <a:bodyPr wrap="none" rtlCol="0">
            <a:spAutoFit/>
          </a:bodyPr>
          <a:lstStyle/>
          <a:p>
            <a:r>
              <a:rPr lang="en-US" b="1" i="1" dirty="0" smtClean="0">
                <a:solidFill>
                  <a:srgbClr val="FF0000"/>
                </a:solidFill>
                <a:latin typeface="Calibri" pitchFamily="34" charset="0"/>
                <a:cs typeface="Calibri" pitchFamily="34" charset="0"/>
              </a:rPr>
              <a:t>h</a:t>
            </a:r>
            <a:r>
              <a:rPr lang="en-US" b="1" baseline="-25000" dirty="0" smtClean="0">
                <a:solidFill>
                  <a:srgbClr val="FF0000"/>
                </a:solidFill>
                <a:latin typeface="Calibri" pitchFamily="34" charset="0"/>
                <a:cs typeface="Calibri" pitchFamily="34" charset="0"/>
              </a:rPr>
              <a:t>1</a:t>
            </a:r>
            <a:r>
              <a:rPr lang="en-US" b="1" baseline="30000" dirty="0" smtClean="0">
                <a:solidFill>
                  <a:srgbClr val="FF0000"/>
                </a:solidFill>
                <a:latin typeface="Calibri" pitchFamily="34" charset="0"/>
                <a:cs typeface="Calibri" pitchFamily="34" charset="0"/>
                <a:sym typeface="Symbol"/>
              </a:rPr>
              <a:t></a:t>
            </a:r>
            <a:r>
              <a:rPr lang="en-US" b="1" dirty="0" smtClean="0">
                <a:solidFill>
                  <a:srgbClr val="FF0000"/>
                </a:solidFill>
                <a:latin typeface="Calibri" pitchFamily="34" charset="0"/>
                <a:cs typeface="Calibri" pitchFamily="34" charset="0"/>
                <a:sym typeface="Symbol"/>
              </a:rPr>
              <a:t> </a:t>
            </a:r>
            <a:r>
              <a:rPr lang="en-US" b="1" dirty="0" smtClean="0">
                <a:latin typeface="Calibri" pitchFamily="34" charset="0"/>
                <a:cs typeface="Calibri" pitchFamily="34" charset="0"/>
              </a:rPr>
              <a:t>=</a:t>
            </a:r>
            <a:endParaRPr lang="en-US" dirty="0">
              <a:latin typeface="Calibri" pitchFamily="34" charset="0"/>
              <a:cs typeface="Calibri" pitchFamily="34" charset="0"/>
            </a:endParaRPr>
          </a:p>
        </p:txBody>
      </p:sp>
      <p:sp>
        <p:nvSpPr>
          <p:cNvPr id="35" name="TextBox 34"/>
          <p:cNvSpPr txBox="1"/>
          <p:nvPr/>
        </p:nvSpPr>
        <p:spPr>
          <a:xfrm>
            <a:off x="6603706" y="5029200"/>
            <a:ext cx="630301" cy="369332"/>
          </a:xfrm>
          <a:prstGeom prst="rect">
            <a:avLst/>
          </a:prstGeom>
          <a:noFill/>
        </p:spPr>
        <p:txBody>
          <a:bodyPr wrap="none" rtlCol="0">
            <a:spAutoFit/>
          </a:bodyPr>
          <a:lstStyle/>
          <a:p>
            <a:r>
              <a:rPr lang="en-US" b="1" i="1" dirty="0" smtClean="0">
                <a:solidFill>
                  <a:srgbClr val="0070C0"/>
                </a:solidFill>
                <a:latin typeface="Calibri" pitchFamily="34" charset="0"/>
                <a:cs typeface="Calibri" pitchFamily="34" charset="0"/>
              </a:rPr>
              <a:t>h</a:t>
            </a:r>
            <a:r>
              <a:rPr lang="en-US" b="1" baseline="-25000" dirty="0" smtClean="0">
                <a:solidFill>
                  <a:srgbClr val="0070C0"/>
                </a:solidFill>
                <a:latin typeface="Calibri" pitchFamily="34" charset="0"/>
                <a:cs typeface="Calibri" pitchFamily="34" charset="0"/>
              </a:rPr>
              <a:t>1T</a:t>
            </a:r>
            <a:r>
              <a:rPr lang="en-US" b="1" dirty="0" smtClean="0">
                <a:latin typeface="Calibri" pitchFamily="34" charset="0"/>
                <a:cs typeface="Calibri" pitchFamily="34" charset="0"/>
              </a:rPr>
              <a:t> =</a:t>
            </a:r>
            <a:endParaRPr lang="en-US" dirty="0">
              <a:latin typeface="Calibri" pitchFamily="34" charset="0"/>
              <a:cs typeface="Calibri" pitchFamily="34" charset="0"/>
            </a:endParaRPr>
          </a:p>
        </p:txBody>
      </p:sp>
      <p:sp>
        <p:nvSpPr>
          <p:cNvPr id="34" name="TextBox 33"/>
          <p:cNvSpPr txBox="1"/>
          <p:nvPr/>
        </p:nvSpPr>
        <p:spPr>
          <a:xfrm>
            <a:off x="6502717" y="5715000"/>
            <a:ext cx="731290" cy="369332"/>
          </a:xfrm>
          <a:prstGeom prst="rect">
            <a:avLst/>
          </a:prstGeom>
          <a:noFill/>
        </p:spPr>
        <p:txBody>
          <a:bodyPr wrap="none" rtlCol="0">
            <a:spAutoFit/>
          </a:bodyPr>
          <a:lstStyle/>
          <a:p>
            <a:r>
              <a:rPr lang="en-US" b="1" i="1" smtClean="0">
                <a:latin typeface="Calibri" pitchFamily="34" charset="0"/>
                <a:cs typeface="Calibri" pitchFamily="34" charset="0"/>
              </a:rPr>
              <a:t>h</a:t>
            </a:r>
            <a:r>
              <a:rPr lang="en-US" b="1" baseline="-25000" smtClean="0">
                <a:latin typeface="Calibri" pitchFamily="34" charset="0"/>
                <a:cs typeface="Calibri" pitchFamily="34" charset="0"/>
              </a:rPr>
              <a:t>1T</a:t>
            </a:r>
            <a:r>
              <a:rPr lang="en-US" b="1" baseline="30000" smtClean="0">
                <a:latin typeface="Calibri" pitchFamily="34" charset="0"/>
                <a:cs typeface="Calibri" pitchFamily="34" charset="0"/>
                <a:sym typeface="Symbol"/>
              </a:rPr>
              <a:t></a:t>
            </a:r>
            <a:r>
              <a:rPr lang="en-US" b="1" smtClean="0">
                <a:latin typeface="Calibri" pitchFamily="34" charset="0"/>
                <a:cs typeface="Calibri" pitchFamily="34" charset="0"/>
                <a:sym typeface="Symbol"/>
              </a:rPr>
              <a:t> </a:t>
            </a:r>
            <a:r>
              <a:rPr lang="en-US" b="1" smtClean="0">
                <a:latin typeface="Calibri" pitchFamily="34" charset="0"/>
                <a:cs typeface="Calibri" pitchFamily="34" charset="0"/>
              </a:rPr>
              <a:t>=</a:t>
            </a:r>
            <a:endParaRPr lang="en-US">
              <a:latin typeface="Calibri" pitchFamily="34" charset="0"/>
              <a:cs typeface="Calibri" pitchFamily="34" charset="0"/>
            </a:endParaRPr>
          </a:p>
        </p:txBody>
      </p:sp>
      <p:sp>
        <p:nvSpPr>
          <p:cNvPr id="46" name="TextBox 45"/>
          <p:cNvSpPr txBox="1"/>
          <p:nvPr/>
        </p:nvSpPr>
        <p:spPr>
          <a:xfrm>
            <a:off x="7112317" y="5334000"/>
            <a:ext cx="1204369" cy="338554"/>
          </a:xfrm>
          <a:prstGeom prst="rect">
            <a:avLst/>
          </a:prstGeom>
          <a:noFill/>
        </p:spPr>
        <p:txBody>
          <a:bodyPr wrap="none" rtlCol="0">
            <a:spAutoFit/>
          </a:bodyPr>
          <a:lstStyle/>
          <a:p>
            <a:r>
              <a:rPr lang="en-US" sz="1600" b="1" dirty="0" smtClean="0">
                <a:solidFill>
                  <a:srgbClr val="0070C0"/>
                </a:solidFill>
                <a:effectLst>
                  <a:outerShdw blurRad="38100" dist="38100" dir="2700000" algn="tl">
                    <a:srgbClr val="000000">
                      <a:alpha val="43137"/>
                    </a:srgbClr>
                  </a:outerShdw>
                </a:effectLst>
                <a:latin typeface="Calibri" pitchFamily="34" charset="0"/>
                <a:cs typeface="Calibri" pitchFamily="34" charset="0"/>
              </a:rPr>
              <a:t>Transversity</a:t>
            </a:r>
          </a:p>
        </p:txBody>
      </p:sp>
      <p:sp>
        <p:nvSpPr>
          <p:cNvPr id="47" name="TextBox 46"/>
          <p:cNvSpPr txBox="1"/>
          <p:nvPr/>
        </p:nvSpPr>
        <p:spPr>
          <a:xfrm>
            <a:off x="7093306" y="3429000"/>
            <a:ext cx="1276311" cy="338554"/>
          </a:xfrm>
          <a:prstGeom prst="rect">
            <a:avLst/>
          </a:prstGeom>
          <a:noFill/>
        </p:spPr>
        <p:txBody>
          <a:bodyPr wrap="none" rtlCol="0">
            <a:spAutoFit/>
          </a:bodyPr>
          <a:lstStyle/>
          <a:p>
            <a:r>
              <a:rPr lang="en-US" sz="1600" b="1" dirty="0" smtClean="0">
                <a:solidFill>
                  <a:srgbClr val="FF0000"/>
                </a:solidFill>
                <a:effectLst>
                  <a:outerShdw blurRad="38100" dist="38100" dir="2700000" algn="tl">
                    <a:srgbClr val="000000">
                      <a:alpha val="43137"/>
                    </a:srgbClr>
                  </a:outerShdw>
                </a:effectLst>
                <a:latin typeface="Calibri" pitchFamily="34" charset="0"/>
                <a:cs typeface="Calibri" pitchFamily="34" charset="0"/>
              </a:rPr>
              <a:t>Boer-</a:t>
            </a:r>
            <a:r>
              <a:rPr lang="en-US" sz="1600" b="1" dirty="0" err="1" smtClean="0">
                <a:solidFill>
                  <a:srgbClr val="FF0000"/>
                </a:solidFill>
                <a:effectLst>
                  <a:outerShdw blurRad="38100" dist="38100" dir="2700000" algn="tl">
                    <a:srgbClr val="000000">
                      <a:alpha val="43137"/>
                    </a:srgbClr>
                  </a:outerShdw>
                </a:effectLst>
                <a:latin typeface="Calibri" pitchFamily="34" charset="0"/>
                <a:cs typeface="Calibri" pitchFamily="34" charset="0"/>
              </a:rPr>
              <a:t>Mulder</a:t>
            </a:r>
            <a:endParaRPr lang="en-US" sz="1600" b="1" dirty="0">
              <a:solidFill>
                <a:srgbClr val="FF0000"/>
              </a:solidFill>
              <a:effectLst>
                <a:outerShdw blurRad="38100" dist="38100" dir="2700000" algn="tl">
                  <a:srgbClr val="000000">
                    <a:alpha val="43137"/>
                  </a:srgbClr>
                </a:outerShdw>
              </a:effectLst>
              <a:latin typeface="Calibri" pitchFamily="34" charset="0"/>
              <a:cs typeface="Calibri" pitchFamily="34" charset="0"/>
            </a:endParaRPr>
          </a:p>
        </p:txBody>
      </p:sp>
      <p:sp>
        <p:nvSpPr>
          <p:cNvPr id="48" name="TextBox 47"/>
          <p:cNvSpPr txBox="1"/>
          <p:nvPr/>
        </p:nvSpPr>
        <p:spPr>
          <a:xfrm>
            <a:off x="7112317" y="6019800"/>
            <a:ext cx="1177438" cy="338554"/>
          </a:xfrm>
          <a:prstGeom prst="rect">
            <a:avLst/>
          </a:prstGeom>
          <a:noFill/>
        </p:spPr>
        <p:txBody>
          <a:bodyPr wrap="none" rtlCol="0">
            <a:spAutoFit/>
          </a:bodyPr>
          <a:lstStyle/>
          <a:p>
            <a:r>
              <a:rPr lang="en-US" sz="1600" b="1" dirty="0" err="1" smtClean="0">
                <a:effectLst>
                  <a:outerShdw blurRad="38100" dist="38100" dir="2700000" algn="tl">
                    <a:srgbClr val="000000">
                      <a:alpha val="43137"/>
                    </a:srgbClr>
                  </a:outerShdw>
                </a:effectLst>
                <a:latin typeface="Calibri" pitchFamily="34" charset="0"/>
                <a:cs typeface="Calibri" pitchFamily="34" charset="0"/>
              </a:rPr>
              <a:t>Pretzelosity</a:t>
            </a:r>
            <a:endParaRPr lang="en-US" sz="1600" b="1" dirty="0" smtClean="0">
              <a:effectLst>
                <a:outerShdw blurRad="38100" dist="38100" dir="2700000" algn="tl">
                  <a:srgbClr val="000000">
                    <a:alpha val="43137"/>
                  </a:srgbClr>
                </a:outerShdw>
              </a:effectLst>
              <a:latin typeface="Calibri" pitchFamily="34" charset="0"/>
              <a:cs typeface="Calibri" pitchFamily="34" charset="0"/>
            </a:endParaRPr>
          </a:p>
        </p:txBody>
      </p:sp>
      <p:sp>
        <p:nvSpPr>
          <p:cNvPr id="49" name="TextBox 48"/>
          <p:cNvSpPr txBox="1"/>
          <p:nvPr/>
        </p:nvSpPr>
        <p:spPr>
          <a:xfrm>
            <a:off x="2132492" y="5867400"/>
            <a:ext cx="683585" cy="338554"/>
          </a:xfrm>
          <a:prstGeom prst="rect">
            <a:avLst/>
          </a:prstGeom>
          <a:noFill/>
        </p:spPr>
        <p:txBody>
          <a:bodyPr wrap="none" rtlCol="0">
            <a:spAutoFit/>
          </a:bodyPr>
          <a:lstStyle/>
          <a:p>
            <a:r>
              <a:rPr lang="en-US" sz="1600" b="1" dirty="0" err="1" smtClean="0">
                <a:solidFill>
                  <a:srgbClr val="FF0000"/>
                </a:solidFill>
                <a:effectLst>
                  <a:outerShdw blurRad="38100" dist="38100" dir="2700000" algn="tl">
                    <a:srgbClr val="000000">
                      <a:alpha val="43137"/>
                    </a:srgbClr>
                  </a:outerShdw>
                </a:effectLst>
                <a:latin typeface="Calibri" pitchFamily="34" charset="0"/>
                <a:cs typeface="Calibri" pitchFamily="34" charset="0"/>
              </a:rPr>
              <a:t>Sivers</a:t>
            </a:r>
            <a:endParaRPr lang="en-US" sz="1600" b="1" dirty="0">
              <a:solidFill>
                <a:srgbClr val="FF0000"/>
              </a:solidFill>
              <a:effectLst>
                <a:outerShdw blurRad="38100" dist="38100" dir="2700000" algn="tl">
                  <a:srgbClr val="000000">
                    <a:alpha val="43137"/>
                  </a:srgbClr>
                </a:outerShdw>
              </a:effectLst>
              <a:latin typeface="Calibri" pitchFamily="34" charset="0"/>
              <a:cs typeface="Calibri" pitchFamily="34" charset="0"/>
            </a:endParaRPr>
          </a:p>
        </p:txBody>
      </p:sp>
      <p:sp>
        <p:nvSpPr>
          <p:cNvPr id="50" name="TextBox 49"/>
          <p:cNvSpPr txBox="1"/>
          <p:nvPr/>
        </p:nvSpPr>
        <p:spPr>
          <a:xfrm>
            <a:off x="4648200" y="4419600"/>
            <a:ext cx="821059" cy="338554"/>
          </a:xfrm>
          <a:prstGeom prst="rect">
            <a:avLst/>
          </a:prstGeom>
          <a:noFill/>
        </p:spPr>
        <p:txBody>
          <a:bodyPr wrap="none" rtlCol="0">
            <a:spAutoFit/>
          </a:bodyPr>
          <a:lstStyle/>
          <a:p>
            <a:r>
              <a:rPr lang="en-US" sz="1600" b="1" dirty="0" err="1" smtClean="0">
                <a:solidFill>
                  <a:srgbClr val="0070C0"/>
                </a:solidFill>
                <a:effectLst>
                  <a:outerShdw blurRad="38100" dist="38100" dir="2700000" algn="tl">
                    <a:srgbClr val="000000">
                      <a:alpha val="43137"/>
                    </a:srgbClr>
                  </a:outerShdw>
                </a:effectLst>
                <a:latin typeface="Calibri" pitchFamily="34" charset="0"/>
                <a:cs typeface="Calibri" pitchFamily="34" charset="0"/>
              </a:rPr>
              <a:t>Helicity</a:t>
            </a:r>
            <a:endParaRPr lang="en-US" sz="1600" b="1" dirty="0" smtClean="0">
              <a:solidFill>
                <a:srgbClr val="0070C0"/>
              </a:solidFill>
              <a:effectLst>
                <a:outerShdw blurRad="38100" dist="38100" dir="2700000" algn="tl">
                  <a:srgbClr val="000000">
                    <a:alpha val="43137"/>
                  </a:srgbClr>
                </a:outerShdw>
              </a:effectLst>
              <a:latin typeface="Calibri" pitchFamily="34" charset="0"/>
              <a:cs typeface="Calibri" pitchFamily="34" charset="0"/>
            </a:endParaRPr>
          </a:p>
        </p:txBody>
      </p:sp>
      <p:grpSp>
        <p:nvGrpSpPr>
          <p:cNvPr id="3" name="Group 58"/>
          <p:cNvGrpSpPr/>
          <p:nvPr/>
        </p:nvGrpSpPr>
        <p:grpSpPr>
          <a:xfrm>
            <a:off x="6553200" y="838200"/>
            <a:ext cx="1761772" cy="660916"/>
            <a:chOff x="6135810" y="457200"/>
            <a:chExt cx="1761772" cy="660916"/>
          </a:xfrm>
        </p:grpSpPr>
        <p:sp>
          <p:nvSpPr>
            <p:cNvPr id="65" name="TextBox 64"/>
            <p:cNvSpPr txBox="1"/>
            <p:nvPr/>
          </p:nvSpPr>
          <p:spPr>
            <a:xfrm>
              <a:off x="6477000" y="457200"/>
              <a:ext cx="1420582" cy="369332"/>
            </a:xfrm>
            <a:prstGeom prst="rect">
              <a:avLst/>
            </a:prstGeom>
            <a:noFill/>
          </p:spPr>
          <p:txBody>
            <a:bodyPr wrap="none" rtlCol="0">
              <a:spAutoFit/>
            </a:bodyPr>
            <a:lstStyle/>
            <a:p>
              <a:r>
                <a:rPr lang="en-US" dirty="0" smtClean="0">
                  <a:latin typeface="Calibri" pitchFamily="34" charset="0"/>
                  <a:cs typeface="Calibri" pitchFamily="34" charset="0"/>
                </a:rPr>
                <a:t>Nucleon Spin</a:t>
              </a:r>
              <a:endParaRPr lang="en-US" dirty="0">
                <a:latin typeface="Calibri" pitchFamily="34" charset="0"/>
                <a:cs typeface="Calibri" pitchFamily="34" charset="0"/>
              </a:endParaRPr>
            </a:p>
          </p:txBody>
        </p:sp>
        <p:sp>
          <p:nvSpPr>
            <p:cNvPr id="66" name="TextBox 65"/>
            <p:cNvSpPr txBox="1"/>
            <p:nvPr/>
          </p:nvSpPr>
          <p:spPr>
            <a:xfrm>
              <a:off x="6477000" y="748784"/>
              <a:ext cx="1212191" cy="369332"/>
            </a:xfrm>
            <a:prstGeom prst="rect">
              <a:avLst/>
            </a:prstGeom>
            <a:noFill/>
          </p:spPr>
          <p:txBody>
            <a:bodyPr wrap="none" rtlCol="0">
              <a:spAutoFit/>
            </a:bodyPr>
            <a:lstStyle/>
            <a:p>
              <a:r>
                <a:rPr lang="en-US" dirty="0" smtClean="0">
                  <a:solidFill>
                    <a:srgbClr val="FF0000"/>
                  </a:solidFill>
                  <a:latin typeface="Calibri" pitchFamily="34" charset="0"/>
                  <a:cs typeface="Calibri" pitchFamily="34" charset="0"/>
                </a:rPr>
                <a:t>Quark Spin</a:t>
              </a:r>
              <a:endParaRPr lang="en-US" dirty="0">
                <a:solidFill>
                  <a:srgbClr val="FF0000"/>
                </a:solidFill>
                <a:latin typeface="Calibri" pitchFamily="34" charset="0"/>
                <a:cs typeface="Calibri" pitchFamily="34" charset="0"/>
              </a:endParaRPr>
            </a:p>
          </p:txBody>
        </p:sp>
        <p:cxnSp>
          <p:nvCxnSpPr>
            <p:cNvPr id="70" name="Straight Arrow Connector 69"/>
            <p:cNvCxnSpPr/>
            <p:nvPr/>
          </p:nvCxnSpPr>
          <p:spPr>
            <a:xfrm flipV="1">
              <a:off x="6135810" y="647699"/>
              <a:ext cx="266700" cy="1"/>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V="1">
              <a:off x="6135810" y="914400"/>
              <a:ext cx="266700" cy="1"/>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20481"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357437" y="3427376"/>
            <a:ext cx="328613" cy="328613"/>
          </a:xfrm>
          <a:prstGeom prst="rect">
            <a:avLst/>
          </a:prstGeom>
          <a:noFill/>
          <a:ln w="9525">
            <a:noFill/>
            <a:miter lim="800000"/>
            <a:headEnd/>
            <a:tailEnd/>
          </a:ln>
        </p:spPr>
      </p:pic>
      <p:pic>
        <p:nvPicPr>
          <p:cNvPr id="20482"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128837" y="5181600"/>
            <a:ext cx="1300163" cy="648653"/>
          </a:xfrm>
          <a:prstGeom prst="rect">
            <a:avLst/>
          </a:prstGeom>
          <a:noFill/>
          <a:ln w="9525">
            <a:noFill/>
            <a:miter lim="800000"/>
            <a:headEnd/>
            <a:tailEnd/>
          </a:ln>
        </p:spPr>
      </p:pic>
      <p:pic>
        <p:nvPicPr>
          <p:cNvPr id="20483"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635817" y="4038600"/>
            <a:ext cx="1460183" cy="328613"/>
          </a:xfrm>
          <a:prstGeom prst="rect">
            <a:avLst/>
          </a:prstGeom>
          <a:noFill/>
          <a:ln w="9525">
            <a:noFill/>
            <a:miter lim="800000"/>
            <a:headEnd/>
            <a:tailEnd/>
          </a:ln>
        </p:spPr>
      </p:pic>
      <p:pic>
        <p:nvPicPr>
          <p:cNvPr id="20484" name="Picture 4"/>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302817" y="4876800"/>
            <a:ext cx="1300163" cy="488633"/>
          </a:xfrm>
          <a:prstGeom prst="rect">
            <a:avLst/>
          </a:prstGeom>
          <a:noFill/>
          <a:ln w="9525">
            <a:noFill/>
            <a:miter lim="800000"/>
            <a:headEnd/>
            <a:tailEnd/>
          </a:ln>
        </p:spPr>
      </p:pic>
      <p:pic>
        <p:nvPicPr>
          <p:cNvPr id="20485" name="Picture 5"/>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7298054" y="3048000"/>
            <a:ext cx="1300163" cy="328613"/>
          </a:xfrm>
          <a:prstGeom prst="rect">
            <a:avLst/>
          </a:prstGeom>
          <a:noFill/>
          <a:ln w="9525">
            <a:noFill/>
            <a:miter lim="800000"/>
            <a:headEnd/>
            <a:tailEnd/>
          </a:ln>
        </p:spPr>
      </p:pic>
      <p:pic>
        <p:nvPicPr>
          <p:cNvPr id="20486" name="Picture 6"/>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7302817" y="5562600"/>
            <a:ext cx="1300163" cy="494348"/>
          </a:xfrm>
          <a:prstGeom prst="rect">
            <a:avLst/>
          </a:prstGeom>
          <a:noFill/>
          <a:ln w="9525">
            <a:noFill/>
            <a:miter lim="800000"/>
            <a:headEnd/>
            <a:tailEnd/>
          </a:ln>
        </p:spPr>
      </p:pic>
      <p:pic>
        <p:nvPicPr>
          <p:cNvPr id="20487" name="Picture 7"/>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7302817" y="4114800"/>
            <a:ext cx="1460183" cy="337185"/>
          </a:xfrm>
          <a:prstGeom prst="rect">
            <a:avLst/>
          </a:prstGeom>
          <a:noFill/>
          <a:ln w="9525">
            <a:noFill/>
            <a:miter lim="800000"/>
            <a:headEnd/>
            <a:tailEnd/>
          </a:ln>
        </p:spPr>
      </p:pic>
      <p:pic>
        <p:nvPicPr>
          <p:cNvPr id="20488" name="Picture 8"/>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4635817" y="5257800"/>
            <a:ext cx="1300163" cy="491490"/>
          </a:xfrm>
          <a:prstGeom prst="rect">
            <a:avLst/>
          </a:prstGeom>
          <a:noFill/>
          <a:ln w="9525">
            <a:noFill/>
            <a:miter lim="800000"/>
            <a:headEnd/>
            <a:tailEnd/>
          </a:ln>
        </p:spPr>
      </p:pic>
      <p:sp>
        <p:nvSpPr>
          <p:cNvPr id="36" name="TextBox 35"/>
          <p:cNvSpPr txBox="1"/>
          <p:nvPr/>
        </p:nvSpPr>
        <p:spPr>
          <a:xfrm>
            <a:off x="381000" y="838200"/>
            <a:ext cx="2914580" cy="584775"/>
          </a:xfrm>
          <a:prstGeom prst="rect">
            <a:avLst/>
          </a:prstGeom>
          <a:noFill/>
        </p:spPr>
        <p:txBody>
          <a:bodyPr wrap="none" rtlCol="0">
            <a:spAutoFit/>
          </a:bodyPr>
          <a:lstStyle/>
          <a:p>
            <a:pPr>
              <a:buClr>
                <a:srgbClr val="C00000"/>
              </a:buClr>
            </a:pPr>
            <a:r>
              <a:rPr lang="en-US" sz="3200" b="1" kern="0" dirty="0" smtClean="0">
                <a:solidFill>
                  <a:srgbClr val="002060"/>
                </a:solidFill>
                <a:latin typeface="Arial" pitchFamily="34" charset="0"/>
                <a:ea typeface="+mj-ea"/>
                <a:cs typeface="Arial" pitchFamily="34" charset="0"/>
              </a:rPr>
              <a:t>Leading Twist</a:t>
            </a:r>
            <a:endParaRPr lang="en-US" sz="2800" b="1" dirty="0" smtClean="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xmlns="" val="198414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additive="base">
                                        <p:cTn id="7" dur="500" fill="hold"/>
                                        <p:tgtEl>
                                          <p:spTgt spid="20482"/>
                                        </p:tgtEl>
                                        <p:attrNameLst>
                                          <p:attrName>ppt_x</p:attrName>
                                        </p:attrNameLst>
                                      </p:cBhvr>
                                      <p:tavLst>
                                        <p:tav tm="0">
                                          <p:val>
                                            <p:strVal val="#ppt_x"/>
                                          </p:val>
                                        </p:tav>
                                        <p:tav tm="100000">
                                          <p:val>
                                            <p:strVal val="#ppt_x"/>
                                          </p:val>
                                        </p:tav>
                                      </p:tavLst>
                                    </p:anim>
                                    <p:anim calcmode="lin" valueType="num">
                                      <p:cBhvr additive="base">
                                        <p:cTn id="8" dur="500" fill="hold"/>
                                        <p:tgtEl>
                                          <p:spTgt spid="2048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anim calcmode="lin" valueType="num">
                                      <p:cBhvr additive="base">
                                        <p:cTn id="15" dur="500" fill="hold"/>
                                        <p:tgtEl>
                                          <p:spTgt spid="49"/>
                                        </p:tgtEl>
                                        <p:attrNameLst>
                                          <p:attrName>ppt_x</p:attrName>
                                        </p:attrNameLst>
                                      </p:cBhvr>
                                      <p:tavLst>
                                        <p:tav tm="0">
                                          <p:val>
                                            <p:strVal val="#ppt_x"/>
                                          </p:val>
                                        </p:tav>
                                        <p:tav tm="100000">
                                          <p:val>
                                            <p:strVal val="#ppt_x"/>
                                          </p:val>
                                        </p:tav>
                                      </p:tavLst>
                                    </p:anim>
                                    <p:anim calcmode="lin" valueType="num">
                                      <p:cBhvr additive="base">
                                        <p:cTn id="16" dur="500" fill="hold"/>
                                        <p:tgtEl>
                                          <p:spTgt spid="4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additive="base">
                                        <p:cTn id="23" dur="500" fill="hold"/>
                                        <p:tgtEl>
                                          <p:spTgt spid="20488"/>
                                        </p:tgtEl>
                                        <p:attrNameLst>
                                          <p:attrName>ppt_x</p:attrName>
                                        </p:attrNameLst>
                                      </p:cBhvr>
                                      <p:tavLst>
                                        <p:tav tm="0">
                                          <p:val>
                                            <p:strVal val="#ppt_x"/>
                                          </p:val>
                                        </p:tav>
                                        <p:tav tm="100000">
                                          <p:val>
                                            <p:strVal val="#ppt_x"/>
                                          </p:val>
                                        </p:tav>
                                      </p:tavLst>
                                    </p:anim>
                                    <p:anim calcmode="lin" valueType="num">
                                      <p:cBhvr additive="base">
                                        <p:cTn id="24" dur="500" fill="hold"/>
                                        <p:tgtEl>
                                          <p:spTgt spid="2048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ppt_x"/>
                                          </p:val>
                                        </p:tav>
                                        <p:tav tm="100000">
                                          <p:val>
                                            <p:strVal val="#ppt_x"/>
                                          </p:val>
                                        </p:tav>
                                      </p:tavLst>
                                    </p:anim>
                                    <p:anim calcmode="lin" valueType="num">
                                      <p:cBhvr additive="base">
                                        <p:cTn id="28" dur="500" fill="hold"/>
                                        <p:tgtEl>
                                          <p:spTgt spid="3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0486"/>
                                        </p:tgtEl>
                                        <p:attrNameLst>
                                          <p:attrName>style.visibility</p:attrName>
                                        </p:attrNameLst>
                                      </p:cBhvr>
                                      <p:to>
                                        <p:strVal val="visible"/>
                                      </p:to>
                                    </p:set>
                                    <p:anim calcmode="lin" valueType="num">
                                      <p:cBhvr additive="base">
                                        <p:cTn id="31" dur="500" fill="hold"/>
                                        <p:tgtEl>
                                          <p:spTgt spid="20486"/>
                                        </p:tgtEl>
                                        <p:attrNameLst>
                                          <p:attrName>ppt_x</p:attrName>
                                        </p:attrNameLst>
                                      </p:cBhvr>
                                      <p:tavLst>
                                        <p:tav tm="0">
                                          <p:val>
                                            <p:strVal val="#ppt_x"/>
                                          </p:val>
                                        </p:tav>
                                        <p:tav tm="100000">
                                          <p:val>
                                            <p:strVal val="#ppt_x"/>
                                          </p:val>
                                        </p:tav>
                                      </p:tavLst>
                                    </p:anim>
                                    <p:anim calcmode="lin" valueType="num">
                                      <p:cBhvr additive="base">
                                        <p:cTn id="32" dur="500" fill="hold"/>
                                        <p:tgtEl>
                                          <p:spTgt spid="2048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anim calcmode="lin" valueType="num">
                                      <p:cBhvr additive="base">
                                        <p:cTn id="35" dur="500" fill="hold"/>
                                        <p:tgtEl>
                                          <p:spTgt spid="48"/>
                                        </p:tgtEl>
                                        <p:attrNameLst>
                                          <p:attrName>ppt_x</p:attrName>
                                        </p:attrNameLst>
                                      </p:cBhvr>
                                      <p:tavLst>
                                        <p:tav tm="0">
                                          <p:val>
                                            <p:strVal val="#ppt_x"/>
                                          </p:val>
                                        </p:tav>
                                        <p:tav tm="100000">
                                          <p:val>
                                            <p:strVal val="#ppt_x"/>
                                          </p:val>
                                        </p:tav>
                                      </p:tavLst>
                                    </p:anim>
                                    <p:anim calcmode="lin" valueType="num">
                                      <p:cBhvr additive="base">
                                        <p:cTn id="36" dur="500" fill="hold"/>
                                        <p:tgtEl>
                                          <p:spTgt spid="4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487"/>
                                        </p:tgtEl>
                                        <p:attrNameLst>
                                          <p:attrName>style.visibility</p:attrName>
                                        </p:attrNameLst>
                                      </p:cBhvr>
                                      <p:to>
                                        <p:strVal val="visible"/>
                                      </p:to>
                                    </p:set>
                                    <p:anim calcmode="lin" valueType="num">
                                      <p:cBhvr additive="base">
                                        <p:cTn id="39" dur="500" fill="hold"/>
                                        <p:tgtEl>
                                          <p:spTgt spid="20487"/>
                                        </p:tgtEl>
                                        <p:attrNameLst>
                                          <p:attrName>ppt_x</p:attrName>
                                        </p:attrNameLst>
                                      </p:cBhvr>
                                      <p:tavLst>
                                        <p:tav tm="0">
                                          <p:val>
                                            <p:strVal val="#ppt_x"/>
                                          </p:val>
                                        </p:tav>
                                        <p:tav tm="100000">
                                          <p:val>
                                            <p:strVal val="#ppt_x"/>
                                          </p:val>
                                        </p:tav>
                                      </p:tavLst>
                                    </p:anim>
                                    <p:anim calcmode="lin" valueType="num">
                                      <p:cBhvr additive="base">
                                        <p:cTn id="40" dur="500" fill="hold"/>
                                        <p:tgtEl>
                                          <p:spTgt spid="2048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additive="base">
                                        <p:cTn id="47" dur="500" fill="hold"/>
                                        <p:tgtEl>
                                          <p:spTgt spid="47"/>
                                        </p:tgtEl>
                                        <p:attrNameLst>
                                          <p:attrName>ppt_x</p:attrName>
                                        </p:attrNameLst>
                                      </p:cBhvr>
                                      <p:tavLst>
                                        <p:tav tm="0">
                                          <p:val>
                                            <p:strVal val="#ppt_x"/>
                                          </p:val>
                                        </p:tav>
                                        <p:tav tm="100000">
                                          <p:val>
                                            <p:strVal val="#ppt_x"/>
                                          </p:val>
                                        </p:tav>
                                      </p:tavLst>
                                    </p:anim>
                                    <p:anim calcmode="lin" valueType="num">
                                      <p:cBhvr additive="base">
                                        <p:cTn id="48" dur="500" fill="hold"/>
                                        <p:tgtEl>
                                          <p:spTgt spid="4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0485"/>
                                        </p:tgtEl>
                                        <p:attrNameLst>
                                          <p:attrName>style.visibility</p:attrName>
                                        </p:attrNameLst>
                                      </p:cBhvr>
                                      <p:to>
                                        <p:strVal val="visible"/>
                                      </p:to>
                                    </p:set>
                                    <p:anim calcmode="lin" valueType="num">
                                      <p:cBhvr additive="base">
                                        <p:cTn id="51" dur="500" fill="hold"/>
                                        <p:tgtEl>
                                          <p:spTgt spid="20485"/>
                                        </p:tgtEl>
                                        <p:attrNameLst>
                                          <p:attrName>ppt_x</p:attrName>
                                        </p:attrNameLst>
                                      </p:cBhvr>
                                      <p:tavLst>
                                        <p:tav tm="0">
                                          <p:val>
                                            <p:strVal val="#ppt_x"/>
                                          </p:val>
                                        </p:tav>
                                        <p:tav tm="100000">
                                          <p:val>
                                            <p:strVal val="#ppt_x"/>
                                          </p:val>
                                        </p:tav>
                                      </p:tavLst>
                                    </p:anim>
                                    <p:anim calcmode="lin" valueType="num">
                                      <p:cBhvr additive="base">
                                        <p:cTn id="52" dur="500" fill="hold"/>
                                        <p:tgtEl>
                                          <p:spTgt spid="2048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additive="base">
                                        <p:cTn id="55" dur="500" fill="hold"/>
                                        <p:tgtEl>
                                          <p:spTgt spid="32"/>
                                        </p:tgtEl>
                                        <p:attrNameLst>
                                          <p:attrName>ppt_x</p:attrName>
                                        </p:attrNameLst>
                                      </p:cBhvr>
                                      <p:tavLst>
                                        <p:tav tm="0">
                                          <p:val>
                                            <p:strVal val="#ppt_x"/>
                                          </p:val>
                                        </p:tav>
                                        <p:tav tm="100000">
                                          <p:val>
                                            <p:strVal val="#ppt_x"/>
                                          </p:val>
                                        </p:tav>
                                      </p:tavLst>
                                    </p:anim>
                                    <p:anim calcmode="lin" valueType="num">
                                      <p:cBhvr additive="base">
                                        <p:cTn id="5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3" grpId="0"/>
      <p:bldP spid="32" grpId="0"/>
      <p:bldP spid="34" grpId="0"/>
      <p:bldP spid="47" grpId="0"/>
      <p:bldP spid="48" grpId="0"/>
      <p:bldP spid="4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a:ln>
            <a:noFill/>
          </a:ln>
        </p:spPr>
        <p:txBody>
          <a:bodyPr rtlCol="0">
            <a:normAutofit/>
          </a:bodyPr>
          <a:lstStyle/>
          <a:p>
            <a:pPr fontAlgn="auto">
              <a:spcAft>
                <a:spcPts val="0"/>
              </a:spcAft>
              <a:defRPr/>
            </a:pPr>
            <a:r>
              <a:rPr lang="en-US" dirty="0" smtClean="0">
                <a:solidFill>
                  <a:schemeClr val="tx1"/>
                </a:solidFill>
              </a:rPr>
              <a:t>SIDIS </a:t>
            </a:r>
            <a:r>
              <a:rPr lang="en-US" dirty="0" err="1" smtClean="0">
                <a:solidFill>
                  <a:schemeClr val="tx1"/>
                </a:solidFill>
              </a:rPr>
              <a:t>Electroproduction</a:t>
            </a:r>
            <a:r>
              <a:rPr lang="en-US" dirty="0" smtClean="0">
                <a:solidFill>
                  <a:schemeClr val="tx1"/>
                </a:solidFill>
              </a:rPr>
              <a:t> of </a:t>
            </a:r>
            <a:r>
              <a:rPr lang="en-US" dirty="0" err="1" smtClean="0">
                <a:solidFill>
                  <a:schemeClr val="tx1"/>
                </a:solidFill>
              </a:rPr>
              <a:t>Pions</a:t>
            </a:r>
            <a:endParaRPr lang="en-US" dirty="0">
              <a:solidFill>
                <a:schemeClr val="tx1"/>
              </a:solidFill>
            </a:endParaRPr>
          </a:p>
        </p:txBody>
      </p:sp>
      <p:sp>
        <p:nvSpPr>
          <p:cNvPr id="6" name="Content Placeholder 5"/>
          <p:cNvSpPr>
            <a:spLocks noGrp="1"/>
          </p:cNvSpPr>
          <p:nvPr>
            <p:ph sz="quarter" idx="1"/>
          </p:nvPr>
        </p:nvSpPr>
        <p:spPr>
          <a:xfrm>
            <a:off x="92978" y="1219200"/>
            <a:ext cx="8915400" cy="4495800"/>
          </a:xfrm>
          <a:solidFill>
            <a:schemeClr val="bg1"/>
          </a:solidFill>
          <a:scene3d>
            <a:camera prst="orthographicFront"/>
            <a:lightRig rig="threePt" dir="t"/>
          </a:scene3d>
          <a:sp3d>
            <a:bevelT/>
          </a:sp3d>
        </p:spPr>
        <p:txBody>
          <a:bodyPr rtlCol="0">
            <a:normAutofit/>
          </a:bodyPr>
          <a:lstStyle/>
          <a:p>
            <a:pPr fontAlgn="auto">
              <a:spcAft>
                <a:spcPts val="0"/>
              </a:spcAft>
              <a:defRPr/>
            </a:pPr>
            <a:r>
              <a:rPr lang="en-US" sz="2400" dirty="0" smtClean="0"/>
              <a:t>Separate </a:t>
            </a:r>
            <a:r>
              <a:rPr lang="en-US" sz="2400" dirty="0" err="1" smtClean="0"/>
              <a:t>Sivers</a:t>
            </a:r>
            <a:r>
              <a:rPr lang="en-US" sz="2400" dirty="0" smtClean="0"/>
              <a:t> and Collins effects</a:t>
            </a:r>
          </a:p>
          <a:p>
            <a:pPr fontAlgn="auto">
              <a:spcAft>
                <a:spcPts val="0"/>
              </a:spcAft>
              <a:defRPr/>
            </a:pPr>
            <a:endParaRPr lang="en-US" sz="2400" dirty="0" smtClean="0"/>
          </a:p>
          <a:p>
            <a:pPr fontAlgn="auto">
              <a:spcAft>
                <a:spcPts val="0"/>
              </a:spcAft>
              <a:defRPr/>
            </a:pPr>
            <a:endParaRPr lang="en-US" sz="2400" dirty="0" smtClean="0"/>
          </a:p>
          <a:p>
            <a:pPr fontAlgn="auto">
              <a:spcAft>
                <a:spcPts val="0"/>
              </a:spcAft>
              <a:defRPr/>
            </a:pPr>
            <a:endParaRPr lang="en-US" sz="2400" dirty="0" smtClean="0"/>
          </a:p>
          <a:p>
            <a:pPr fontAlgn="auto">
              <a:spcAft>
                <a:spcPts val="0"/>
              </a:spcAft>
              <a:defRPr/>
            </a:pPr>
            <a:endParaRPr lang="en-US" sz="2400" dirty="0" smtClean="0"/>
          </a:p>
          <a:p>
            <a:pPr fontAlgn="auto">
              <a:spcAft>
                <a:spcPts val="0"/>
              </a:spcAft>
              <a:defRPr/>
            </a:pPr>
            <a:endParaRPr lang="en-US" sz="2400" dirty="0" smtClean="0"/>
          </a:p>
          <a:p>
            <a:pPr fontAlgn="auto">
              <a:spcAft>
                <a:spcPts val="0"/>
              </a:spcAft>
              <a:defRPr/>
            </a:pPr>
            <a:endParaRPr lang="en-US" sz="2400" dirty="0" smtClean="0"/>
          </a:p>
          <a:p>
            <a:pPr fontAlgn="auto">
              <a:spcAft>
                <a:spcPts val="0"/>
              </a:spcAft>
              <a:defRPr/>
            </a:pPr>
            <a:endParaRPr lang="en-US" sz="2400" b="1" dirty="0" smtClean="0">
              <a:solidFill>
                <a:srgbClr val="00B0F0"/>
              </a:solidFill>
            </a:endParaRPr>
          </a:p>
          <a:p>
            <a:pPr fontAlgn="auto">
              <a:spcAft>
                <a:spcPts val="0"/>
              </a:spcAft>
              <a:defRPr/>
            </a:pPr>
            <a:r>
              <a:rPr lang="en-US" sz="2400" b="1" dirty="0" err="1" smtClean="0">
                <a:solidFill>
                  <a:srgbClr val="00B0F0"/>
                </a:solidFill>
              </a:rPr>
              <a:t>Sivers</a:t>
            </a:r>
            <a:r>
              <a:rPr lang="en-US" sz="2400" dirty="0" smtClean="0"/>
              <a:t> angle, effect in distribution function: </a:t>
            </a:r>
            <a:r>
              <a:rPr lang="en-US" sz="2000" b="1" dirty="0" smtClean="0"/>
              <a:t>(</a:t>
            </a:r>
            <a:r>
              <a:rPr lang="en-US" sz="2000" b="1" i="1" dirty="0" err="1" smtClean="0">
                <a:latin typeface="Symbol" pitchFamily="18" charset="2"/>
              </a:rPr>
              <a:t>f</a:t>
            </a:r>
            <a:r>
              <a:rPr lang="en-US" sz="2000" b="1" baseline="-25000" dirty="0" err="1" smtClean="0"/>
              <a:t>h</a:t>
            </a:r>
            <a:r>
              <a:rPr lang="en-US" sz="2000" b="1" dirty="0" err="1" smtClean="0"/>
              <a:t>-</a:t>
            </a:r>
            <a:r>
              <a:rPr lang="en-US" sz="2000" b="1" i="1" dirty="0" err="1" smtClean="0">
                <a:latin typeface="Symbol" pitchFamily="18" charset="2"/>
              </a:rPr>
              <a:t>f</a:t>
            </a:r>
            <a:r>
              <a:rPr lang="en-US" sz="2000" b="1" baseline="-25000" dirty="0" err="1" smtClean="0"/>
              <a:t>s</a:t>
            </a:r>
            <a:r>
              <a:rPr lang="en-US" sz="2000" b="1" dirty="0" smtClean="0"/>
              <a:t>)</a:t>
            </a:r>
            <a:endParaRPr lang="en-US" sz="2000" dirty="0" smtClean="0"/>
          </a:p>
          <a:p>
            <a:pPr fontAlgn="auto">
              <a:spcAft>
                <a:spcPts val="0"/>
              </a:spcAft>
              <a:defRPr/>
            </a:pPr>
            <a:r>
              <a:rPr lang="en-US" sz="2400" b="1" dirty="0" smtClean="0">
                <a:solidFill>
                  <a:srgbClr val="FF9900"/>
                </a:solidFill>
              </a:rPr>
              <a:t>Collins</a:t>
            </a:r>
            <a:r>
              <a:rPr lang="en-US" sz="2400" dirty="0" smtClean="0"/>
              <a:t> angle, effect in fragmentation function: </a:t>
            </a:r>
            <a:r>
              <a:rPr lang="en-US" sz="2000" b="1" dirty="0" smtClean="0"/>
              <a:t>(</a:t>
            </a:r>
            <a:r>
              <a:rPr lang="en-US" sz="2000" b="1" i="1" dirty="0" err="1" smtClean="0">
                <a:latin typeface="Symbol" pitchFamily="18" charset="2"/>
              </a:rPr>
              <a:t>f</a:t>
            </a:r>
            <a:r>
              <a:rPr lang="en-US" sz="2000" b="1" baseline="-25000" dirty="0" err="1" smtClean="0"/>
              <a:t>h</a:t>
            </a:r>
            <a:r>
              <a:rPr lang="en-US" sz="2000" b="1" dirty="0" err="1" smtClean="0"/>
              <a:t>+</a:t>
            </a:r>
            <a:r>
              <a:rPr lang="en-US" sz="2000" b="1" i="1" dirty="0" err="1" smtClean="0">
                <a:latin typeface="Symbol" pitchFamily="18" charset="2"/>
              </a:rPr>
              <a:t>f</a:t>
            </a:r>
            <a:r>
              <a:rPr lang="en-US" sz="2000" b="1" baseline="-25000" dirty="0" err="1" smtClean="0"/>
              <a:t>s</a:t>
            </a:r>
            <a:r>
              <a:rPr lang="en-US" sz="2000" b="1" dirty="0" smtClean="0"/>
              <a:t>)</a:t>
            </a:r>
            <a:endParaRPr lang="en-US" dirty="0"/>
          </a:p>
        </p:txBody>
      </p:sp>
      <p:pic>
        <p:nvPicPr>
          <p:cNvPr id="24585" name="Picture 8" descr="angle.pn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16778" y="1808834"/>
            <a:ext cx="5052228" cy="2749589"/>
          </a:xfrm>
          <a:prstGeom prst="rect">
            <a:avLst/>
          </a:prstGeom>
          <a:noFill/>
          <a:ln w="9525">
            <a:noFill/>
            <a:miter lim="800000"/>
            <a:headEnd/>
            <a:tailEnd/>
          </a:ln>
        </p:spPr>
      </p:pic>
      <p:cxnSp>
        <p:nvCxnSpPr>
          <p:cNvPr id="10" name="Straight Arrow Connector 9"/>
          <p:cNvCxnSpPr/>
          <p:nvPr/>
        </p:nvCxnSpPr>
        <p:spPr bwMode="auto">
          <a:xfrm rot="5400000" flipH="1" flipV="1">
            <a:off x="2242453" y="2552699"/>
            <a:ext cx="533400" cy="304800"/>
          </a:xfrm>
          <a:prstGeom prst="straightConnector1">
            <a:avLst/>
          </a:prstGeom>
          <a:ln w="28575">
            <a:solidFill>
              <a:srgbClr val="002060"/>
            </a:solidFill>
            <a:headEnd type="none" w="med" len="med"/>
            <a:tailEnd type="triangle" w="med" len="med"/>
          </a:ln>
        </p:spPr>
        <p:style>
          <a:lnRef idx="1">
            <a:schemeClr val="accent3"/>
          </a:lnRef>
          <a:fillRef idx="0">
            <a:schemeClr val="accent3"/>
          </a:fillRef>
          <a:effectRef idx="0">
            <a:schemeClr val="accent3"/>
          </a:effectRef>
          <a:fontRef idx="minor">
            <a:schemeClr val="tx1"/>
          </a:fontRef>
        </p:style>
      </p:cxnSp>
      <p:sp>
        <p:nvSpPr>
          <p:cNvPr id="11" name="TextBox 10"/>
          <p:cNvSpPr txBox="1"/>
          <p:nvPr/>
        </p:nvSpPr>
        <p:spPr bwMode="auto">
          <a:xfrm rot="2241278">
            <a:off x="347146" y="3254344"/>
            <a:ext cx="2066591" cy="400110"/>
          </a:xfrm>
          <a:prstGeom prst="rect">
            <a:avLst/>
          </a:prstGeom>
          <a:noFill/>
        </p:spPr>
        <p:txBody>
          <a:bodyPr wrap="none">
            <a:spAutoFit/>
          </a:bodyPr>
          <a:lstStyle/>
          <a:p>
            <a:pPr fontAlgn="auto">
              <a:spcBef>
                <a:spcPts val="0"/>
              </a:spcBef>
              <a:spcAft>
                <a:spcPts val="0"/>
              </a:spcAft>
              <a:defRPr/>
            </a:pPr>
            <a:r>
              <a:rPr lang="en-US" sz="2000" dirty="0">
                <a:solidFill>
                  <a:schemeClr val="tx1">
                    <a:lumMod val="65000"/>
                    <a:lumOff val="35000"/>
                  </a:schemeClr>
                </a:solidFill>
                <a:latin typeface="Arial" pitchFamily="34" charset="0"/>
                <a:cs typeface="Arial" pitchFamily="34" charset="0"/>
              </a:rPr>
              <a:t>Scattering Plane</a:t>
            </a:r>
          </a:p>
        </p:txBody>
      </p:sp>
      <p:sp>
        <p:nvSpPr>
          <p:cNvPr id="24588" name="TextBox 11"/>
          <p:cNvSpPr txBox="1">
            <a:spLocks noChangeArrowheads="1"/>
          </p:cNvSpPr>
          <p:nvPr/>
        </p:nvSpPr>
        <p:spPr bwMode="auto">
          <a:xfrm>
            <a:off x="2699088" y="2399756"/>
            <a:ext cx="1537600" cy="400110"/>
          </a:xfrm>
          <a:prstGeom prst="rect">
            <a:avLst/>
          </a:prstGeom>
          <a:noFill/>
          <a:ln w="9525">
            <a:noFill/>
            <a:miter lim="800000"/>
            <a:headEnd/>
            <a:tailEnd/>
          </a:ln>
        </p:spPr>
        <p:txBody>
          <a:bodyPr wrap="none">
            <a:spAutoFit/>
          </a:bodyPr>
          <a:lstStyle/>
          <a:p>
            <a:r>
              <a:rPr lang="en-US" sz="2000" dirty="0">
                <a:latin typeface="Arial" pitchFamily="34" charset="0"/>
                <a:cs typeface="Arial" pitchFamily="34" charset="0"/>
              </a:rPr>
              <a:t>target angle</a:t>
            </a:r>
          </a:p>
        </p:txBody>
      </p:sp>
      <p:sp>
        <p:nvSpPr>
          <p:cNvPr id="24589" name="TextBox 12"/>
          <p:cNvSpPr txBox="1">
            <a:spLocks noChangeArrowheads="1"/>
          </p:cNvSpPr>
          <p:nvPr/>
        </p:nvSpPr>
        <p:spPr bwMode="auto">
          <a:xfrm>
            <a:off x="3156303" y="2990391"/>
            <a:ext cx="1681871" cy="400110"/>
          </a:xfrm>
          <a:prstGeom prst="rect">
            <a:avLst/>
          </a:prstGeom>
          <a:noFill/>
          <a:ln w="9525">
            <a:noFill/>
            <a:miter lim="800000"/>
            <a:headEnd/>
            <a:tailEnd/>
          </a:ln>
        </p:spPr>
        <p:txBody>
          <a:bodyPr wrap="none">
            <a:spAutoFit/>
          </a:bodyPr>
          <a:lstStyle/>
          <a:p>
            <a:r>
              <a:rPr lang="en-US" sz="2000">
                <a:latin typeface="Arial" pitchFamily="34" charset="0"/>
                <a:cs typeface="Arial" pitchFamily="34" charset="0"/>
              </a:rPr>
              <a:t>hadron angle</a:t>
            </a:r>
          </a:p>
        </p:txBody>
      </p:sp>
      <p:sp>
        <p:nvSpPr>
          <p:cNvPr id="14" name="TextBox 13"/>
          <p:cNvSpPr txBox="1"/>
          <p:nvPr/>
        </p:nvSpPr>
        <p:spPr>
          <a:xfrm>
            <a:off x="5486401" y="1981200"/>
            <a:ext cx="3124200" cy="1908215"/>
          </a:xfrm>
          <a:prstGeom prst="rect">
            <a:avLst/>
          </a:prstGeom>
          <a:noFill/>
          <a:ln w="25400">
            <a:solidFill>
              <a:srgbClr val="FF0000"/>
            </a:solidFill>
          </a:ln>
        </p:spPr>
        <p:txBody>
          <a:bodyPr wrap="square" rtlCol="0">
            <a:spAutoFit/>
          </a:bodyPr>
          <a:lstStyle/>
          <a:p>
            <a:pPr marL="342900" indent="-342900">
              <a:spcBef>
                <a:spcPts val="600"/>
              </a:spcBef>
              <a:buClr>
                <a:srgbClr val="C00000"/>
              </a:buClr>
              <a:buFont typeface="Arial" pitchFamily="34" charset="0"/>
              <a:buChar char="•"/>
            </a:pPr>
            <a:r>
              <a:rPr lang="en-US" dirty="0" smtClean="0">
                <a:solidFill>
                  <a:srgbClr val="002060"/>
                </a:solidFill>
                <a:latin typeface="Arial" pitchFamily="34" charset="0"/>
                <a:cs typeface="Arial" pitchFamily="34" charset="0"/>
              </a:rPr>
              <a:t>Previous data from HERMES,COMPASS</a:t>
            </a:r>
          </a:p>
          <a:p>
            <a:pPr marL="342900" indent="-342900">
              <a:spcBef>
                <a:spcPts val="600"/>
              </a:spcBef>
              <a:buClr>
                <a:srgbClr val="C00000"/>
              </a:buClr>
              <a:buFont typeface="Arial" pitchFamily="34" charset="0"/>
              <a:buChar char="•"/>
            </a:pPr>
            <a:r>
              <a:rPr lang="en-US" dirty="0" smtClean="0">
                <a:solidFill>
                  <a:srgbClr val="002060"/>
                </a:solidFill>
                <a:latin typeface="Arial" pitchFamily="34" charset="0"/>
                <a:cs typeface="Arial" pitchFamily="34" charset="0"/>
              </a:rPr>
              <a:t>New landscape of TMD distributions</a:t>
            </a:r>
          </a:p>
          <a:p>
            <a:pPr marL="342900" indent="-342900">
              <a:spcBef>
                <a:spcPts val="600"/>
              </a:spcBef>
              <a:buClr>
                <a:srgbClr val="C00000"/>
              </a:buClr>
              <a:buFont typeface="Arial" pitchFamily="34" charset="0"/>
              <a:buChar char="•"/>
            </a:pPr>
            <a:r>
              <a:rPr lang="en-US" dirty="0" smtClean="0">
                <a:solidFill>
                  <a:srgbClr val="002060"/>
                </a:solidFill>
                <a:latin typeface="Arial" pitchFamily="34" charset="0"/>
                <a:cs typeface="Arial" pitchFamily="34" charset="0"/>
              </a:rPr>
              <a:t>Access to orbital angular momentum</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sz="3600" dirty="0" smtClean="0">
                <a:solidFill>
                  <a:srgbClr val="C00000"/>
                </a:solidFill>
              </a:rPr>
              <a:t>SIDIS Studies with 12 </a:t>
            </a:r>
            <a:r>
              <a:rPr lang="en-US" sz="3600" dirty="0" err="1" smtClean="0">
                <a:solidFill>
                  <a:srgbClr val="C00000"/>
                </a:solidFill>
              </a:rPr>
              <a:t>GeV</a:t>
            </a:r>
            <a:r>
              <a:rPr lang="en-US" sz="3600" dirty="0" smtClean="0">
                <a:solidFill>
                  <a:srgbClr val="C00000"/>
                </a:solidFill>
              </a:rPr>
              <a:t> at </a:t>
            </a:r>
            <a:r>
              <a:rPr lang="en-US" sz="3600" dirty="0" err="1" smtClean="0">
                <a:solidFill>
                  <a:srgbClr val="C00000"/>
                </a:solidFill>
              </a:rPr>
              <a:t>JLab</a:t>
            </a:r>
            <a:endParaRPr lang="en-US" sz="3600" dirty="0">
              <a:solidFill>
                <a:srgbClr val="C00000"/>
              </a:solidFill>
            </a:endParaRPr>
          </a:p>
        </p:txBody>
      </p:sp>
      <p:sp>
        <p:nvSpPr>
          <p:cNvPr id="3" name="TextBox 2"/>
          <p:cNvSpPr txBox="1"/>
          <p:nvPr/>
        </p:nvSpPr>
        <p:spPr>
          <a:xfrm>
            <a:off x="152400" y="609600"/>
            <a:ext cx="5492209" cy="5940088"/>
          </a:xfrm>
          <a:prstGeom prst="rect">
            <a:avLst/>
          </a:prstGeom>
          <a:noFill/>
        </p:spPr>
        <p:txBody>
          <a:bodyPr wrap="none" rtlCol="0">
            <a:spAutoFit/>
          </a:bodyPr>
          <a:lstStyle/>
          <a:p>
            <a:pPr marL="342900" indent="-342900">
              <a:buClr>
                <a:srgbClr val="C00000"/>
              </a:buClr>
            </a:pPr>
            <a:endParaRPr lang="en-US" sz="2000" b="1" dirty="0" smtClean="0">
              <a:solidFill>
                <a:srgbClr val="002060"/>
              </a:solidFill>
              <a:latin typeface="Arial" pitchFamily="34" charset="0"/>
              <a:cs typeface="Arial" pitchFamily="34" charset="0"/>
            </a:endParaRPr>
          </a:p>
          <a:p>
            <a:pPr marL="342900" indent="-342900">
              <a:buClr>
                <a:srgbClr val="C00000"/>
              </a:buClr>
              <a:buFont typeface="Arial" pitchFamily="34" charset="0"/>
              <a:buChar char="•"/>
            </a:pPr>
            <a:r>
              <a:rPr lang="en-US" sz="2000" b="1" dirty="0" smtClean="0">
                <a:solidFill>
                  <a:srgbClr val="002060"/>
                </a:solidFill>
                <a:latin typeface="Arial" pitchFamily="34" charset="0"/>
                <a:cs typeface="Arial" pitchFamily="34" charset="0"/>
              </a:rPr>
              <a:t> </a:t>
            </a:r>
            <a:r>
              <a:rPr lang="en-US" sz="3200" b="1" dirty="0" smtClean="0">
                <a:solidFill>
                  <a:srgbClr val="002060"/>
                </a:solidFill>
                <a:latin typeface="Arial" pitchFamily="34" charset="0"/>
                <a:cs typeface="Arial" pitchFamily="34" charset="0"/>
              </a:rPr>
              <a:t>CLAS12 in Hall B</a:t>
            </a:r>
          </a:p>
          <a:p>
            <a:pPr>
              <a:buClr>
                <a:srgbClr val="C00000"/>
              </a:buClr>
            </a:pPr>
            <a:r>
              <a:rPr lang="en-US" sz="3200" b="1" dirty="0" smtClean="0">
                <a:solidFill>
                  <a:srgbClr val="002060"/>
                </a:solidFill>
                <a:latin typeface="Arial" pitchFamily="34" charset="0"/>
                <a:cs typeface="Arial" pitchFamily="34" charset="0"/>
              </a:rPr>
              <a:t>	</a:t>
            </a:r>
            <a:r>
              <a:rPr lang="en-US" sz="2400" dirty="0" smtClean="0">
                <a:solidFill>
                  <a:srgbClr val="002060"/>
                </a:solidFill>
                <a:latin typeface="Arial" pitchFamily="34" charset="0"/>
                <a:cs typeface="Arial" pitchFamily="34" charset="0"/>
              </a:rPr>
              <a:t>General survey, medium </a:t>
            </a:r>
            <a:r>
              <a:rPr lang="en-US" sz="2400" dirty="0" err="1" smtClean="0">
                <a:solidFill>
                  <a:srgbClr val="002060"/>
                </a:solidFill>
                <a:latin typeface="Arial" pitchFamily="34" charset="0"/>
                <a:cs typeface="Arial" pitchFamily="34" charset="0"/>
              </a:rPr>
              <a:t>lumi</a:t>
            </a:r>
            <a:endParaRPr lang="en-US" sz="3600" b="1" dirty="0" smtClean="0">
              <a:solidFill>
                <a:srgbClr val="002060"/>
              </a:solidFill>
              <a:latin typeface="Arial" pitchFamily="34" charset="0"/>
              <a:cs typeface="Arial" pitchFamily="34" charset="0"/>
            </a:endParaRPr>
          </a:p>
          <a:p>
            <a:pPr>
              <a:buClr>
                <a:srgbClr val="C00000"/>
              </a:buClr>
              <a:buFont typeface="Arial" pitchFamily="34" charset="0"/>
              <a:buChar char="•"/>
            </a:pPr>
            <a:endParaRPr lang="en-US" sz="3200" b="1" dirty="0" smtClean="0">
              <a:solidFill>
                <a:srgbClr val="002060"/>
              </a:solidFill>
              <a:latin typeface="Arial" pitchFamily="34" charset="0"/>
              <a:cs typeface="Arial" pitchFamily="34" charset="0"/>
            </a:endParaRPr>
          </a:p>
          <a:p>
            <a:pPr marL="342900" indent="-342900">
              <a:buClr>
                <a:srgbClr val="C00000"/>
              </a:buClr>
              <a:buFont typeface="Arial" pitchFamily="34" charset="0"/>
              <a:buChar char="•"/>
            </a:pPr>
            <a:r>
              <a:rPr lang="en-US" sz="3200" b="1" dirty="0" smtClean="0">
                <a:solidFill>
                  <a:srgbClr val="002060"/>
                </a:solidFill>
                <a:latin typeface="Arial" pitchFamily="34" charset="0"/>
                <a:cs typeface="Arial" pitchFamily="34" charset="0"/>
              </a:rPr>
              <a:t>SHMS- HMS in Hall C</a:t>
            </a:r>
          </a:p>
          <a:p>
            <a:pPr>
              <a:buClr>
                <a:srgbClr val="C00000"/>
              </a:buClr>
            </a:pPr>
            <a:r>
              <a:rPr lang="en-US" sz="3200" b="1" dirty="0" smtClean="0">
                <a:solidFill>
                  <a:srgbClr val="002060"/>
                </a:solidFill>
                <a:latin typeface="Arial" pitchFamily="34" charset="0"/>
                <a:cs typeface="Arial" pitchFamily="34" charset="0"/>
              </a:rPr>
              <a:t>	</a:t>
            </a:r>
            <a:r>
              <a:rPr lang="en-US" sz="2400" dirty="0" smtClean="0">
                <a:solidFill>
                  <a:srgbClr val="002060"/>
                </a:solidFill>
                <a:latin typeface="Arial" pitchFamily="34" charset="0"/>
                <a:cs typeface="Arial" pitchFamily="34" charset="0"/>
              </a:rPr>
              <a:t>L-T studies, precise </a:t>
            </a:r>
            <a:r>
              <a:rPr lang="en-US" sz="2400" dirty="0" smtClean="0">
                <a:solidFill>
                  <a:srgbClr val="002060"/>
                </a:solidFill>
                <a:latin typeface="Symbol" pitchFamily="18" charset="2"/>
                <a:cs typeface="Arial" pitchFamily="34" charset="0"/>
              </a:rPr>
              <a:t>p</a:t>
            </a:r>
            <a:r>
              <a:rPr lang="en-US" sz="2400" baseline="30000" dirty="0" smtClean="0">
                <a:solidFill>
                  <a:srgbClr val="002060"/>
                </a:solidFill>
                <a:latin typeface="Arial" pitchFamily="34" charset="0"/>
                <a:cs typeface="Arial" pitchFamily="34" charset="0"/>
              </a:rPr>
              <a:t>+</a:t>
            </a:r>
            <a:r>
              <a:rPr lang="en-US" sz="2400" dirty="0" smtClean="0">
                <a:solidFill>
                  <a:srgbClr val="002060"/>
                </a:solidFill>
                <a:latin typeface="Arial" pitchFamily="34" charset="0"/>
                <a:cs typeface="Arial" pitchFamily="34" charset="0"/>
              </a:rPr>
              <a:t>/</a:t>
            </a:r>
            <a:r>
              <a:rPr lang="en-US" sz="2400" dirty="0" smtClean="0">
                <a:solidFill>
                  <a:srgbClr val="002060"/>
                </a:solidFill>
                <a:latin typeface="Symbol" pitchFamily="18" charset="2"/>
                <a:cs typeface="Arial" pitchFamily="34" charset="0"/>
              </a:rPr>
              <a:t>p</a:t>
            </a:r>
            <a:r>
              <a:rPr lang="en-US" sz="2400" baseline="30000" dirty="0" smtClean="0">
                <a:solidFill>
                  <a:srgbClr val="002060"/>
                </a:solidFill>
                <a:latin typeface="Arial" pitchFamily="34" charset="0"/>
                <a:cs typeface="Arial" pitchFamily="34" charset="0"/>
              </a:rPr>
              <a:t>-</a:t>
            </a:r>
            <a:r>
              <a:rPr lang="en-US" sz="2400" dirty="0" smtClean="0">
                <a:solidFill>
                  <a:srgbClr val="002060"/>
                </a:solidFill>
                <a:latin typeface="Arial" pitchFamily="34" charset="0"/>
                <a:cs typeface="Arial" pitchFamily="34" charset="0"/>
              </a:rPr>
              <a:t> ratios</a:t>
            </a:r>
          </a:p>
          <a:p>
            <a:pPr>
              <a:buClr>
                <a:srgbClr val="C00000"/>
              </a:buClr>
            </a:pPr>
            <a:endParaRPr lang="en-US" sz="3200" b="1" dirty="0" smtClean="0">
              <a:solidFill>
                <a:srgbClr val="002060"/>
              </a:solidFill>
              <a:latin typeface="Arial" pitchFamily="34" charset="0"/>
              <a:cs typeface="Arial" pitchFamily="34" charset="0"/>
            </a:endParaRPr>
          </a:p>
          <a:p>
            <a:pPr marL="342900" indent="-342900">
              <a:buClr>
                <a:srgbClr val="C00000"/>
              </a:buClr>
              <a:buFont typeface="Arial" pitchFamily="34" charset="0"/>
              <a:buChar char="•"/>
            </a:pPr>
            <a:r>
              <a:rPr lang="en-US" sz="3200" b="1" dirty="0" smtClean="0">
                <a:solidFill>
                  <a:srgbClr val="002060"/>
                </a:solidFill>
                <a:latin typeface="Arial" pitchFamily="34" charset="0"/>
                <a:cs typeface="Arial" pitchFamily="34" charset="0"/>
              </a:rPr>
              <a:t>SBS in Hall A</a:t>
            </a:r>
          </a:p>
          <a:p>
            <a:pPr>
              <a:buClr>
                <a:srgbClr val="C00000"/>
              </a:buClr>
            </a:pPr>
            <a:r>
              <a:rPr lang="en-US" sz="3200" b="1" dirty="0" smtClean="0">
                <a:solidFill>
                  <a:srgbClr val="002060"/>
                </a:solidFill>
                <a:latin typeface="Arial" pitchFamily="34" charset="0"/>
                <a:cs typeface="Arial" pitchFamily="34" charset="0"/>
              </a:rPr>
              <a:t>	</a:t>
            </a:r>
            <a:r>
              <a:rPr lang="en-US" sz="2400" dirty="0" smtClean="0">
                <a:solidFill>
                  <a:srgbClr val="002060"/>
                </a:solidFill>
                <a:latin typeface="Arial" pitchFamily="34" charset="0"/>
                <a:cs typeface="Arial" pitchFamily="34" charset="0"/>
              </a:rPr>
              <a:t>High x, High Q</a:t>
            </a:r>
            <a:r>
              <a:rPr lang="en-US" sz="2400" baseline="30000" dirty="0" smtClean="0">
                <a:solidFill>
                  <a:srgbClr val="002060"/>
                </a:solidFill>
                <a:latin typeface="Arial" pitchFamily="34" charset="0"/>
                <a:cs typeface="Arial" pitchFamily="34" charset="0"/>
              </a:rPr>
              <a:t>2</a:t>
            </a:r>
            <a:r>
              <a:rPr lang="en-US" sz="2400" dirty="0" smtClean="0">
                <a:solidFill>
                  <a:srgbClr val="002060"/>
                </a:solidFill>
                <a:latin typeface="Arial" pitchFamily="34" charset="0"/>
                <a:cs typeface="Arial" pitchFamily="34" charset="0"/>
              </a:rPr>
              <a:t>, 2-3D</a:t>
            </a:r>
            <a:endParaRPr lang="en-US" sz="3200" b="1" dirty="0" smtClean="0">
              <a:solidFill>
                <a:srgbClr val="002060"/>
              </a:solidFill>
              <a:latin typeface="Arial" pitchFamily="34" charset="0"/>
              <a:cs typeface="Arial" pitchFamily="34" charset="0"/>
            </a:endParaRPr>
          </a:p>
          <a:p>
            <a:pPr>
              <a:buClr>
                <a:srgbClr val="C00000"/>
              </a:buClr>
              <a:buFont typeface="Arial" pitchFamily="34" charset="0"/>
              <a:buChar char="•"/>
            </a:pPr>
            <a:endParaRPr lang="en-US" sz="3200" b="1" dirty="0" smtClean="0">
              <a:solidFill>
                <a:srgbClr val="002060"/>
              </a:solidFill>
              <a:latin typeface="Arial" pitchFamily="34" charset="0"/>
              <a:cs typeface="Arial" pitchFamily="34" charset="0"/>
            </a:endParaRPr>
          </a:p>
          <a:p>
            <a:pPr marL="342900" indent="-342900">
              <a:buClr>
                <a:srgbClr val="C00000"/>
              </a:buClr>
              <a:buFont typeface="Arial" pitchFamily="34" charset="0"/>
              <a:buChar char="•"/>
            </a:pPr>
            <a:r>
              <a:rPr lang="en-US" sz="3200" b="1" dirty="0" smtClean="0">
                <a:solidFill>
                  <a:srgbClr val="002060"/>
                </a:solidFill>
                <a:latin typeface="Arial" pitchFamily="34" charset="0"/>
                <a:cs typeface="Arial" pitchFamily="34" charset="0"/>
              </a:rPr>
              <a:t>SOLID in Hall A </a:t>
            </a:r>
          </a:p>
          <a:p>
            <a:pPr>
              <a:buClr>
                <a:srgbClr val="C00000"/>
              </a:buClr>
            </a:pPr>
            <a:r>
              <a:rPr lang="en-US" sz="3200" b="1" dirty="0" smtClean="0">
                <a:solidFill>
                  <a:srgbClr val="002060"/>
                </a:solidFill>
                <a:latin typeface="Arial" pitchFamily="34" charset="0"/>
                <a:cs typeface="Arial" pitchFamily="34" charset="0"/>
              </a:rPr>
              <a:t>	</a:t>
            </a:r>
            <a:r>
              <a:rPr lang="en-US" sz="2400" dirty="0" smtClean="0">
                <a:solidFill>
                  <a:srgbClr val="002060"/>
                </a:solidFill>
                <a:latin typeface="Arial" pitchFamily="34" charset="0"/>
                <a:cs typeface="Arial" pitchFamily="34" charset="0"/>
              </a:rPr>
              <a:t>High </a:t>
            </a:r>
            <a:r>
              <a:rPr lang="en-US" sz="2400" dirty="0" err="1" smtClean="0">
                <a:solidFill>
                  <a:srgbClr val="002060"/>
                </a:solidFill>
                <a:latin typeface="Arial" pitchFamily="34" charset="0"/>
                <a:cs typeface="Arial" pitchFamily="34" charset="0"/>
              </a:rPr>
              <a:t>Lumi</a:t>
            </a:r>
            <a:r>
              <a:rPr lang="en-US" sz="2400" dirty="0" smtClean="0">
                <a:solidFill>
                  <a:srgbClr val="002060"/>
                </a:solidFill>
                <a:latin typeface="Arial" pitchFamily="34" charset="0"/>
                <a:cs typeface="Arial" pitchFamily="34" charset="0"/>
              </a:rPr>
              <a:t> and acceptance – 4D</a:t>
            </a:r>
            <a:endParaRPr lang="en-US" sz="3200" b="1" dirty="0" smtClean="0">
              <a:solidFill>
                <a:srgbClr val="002060"/>
              </a:solidFill>
              <a:latin typeface="Arial" pitchFamily="34" charset="0"/>
              <a:cs typeface="Arial" pitchFamily="34" charset="0"/>
            </a:endParaRPr>
          </a:p>
        </p:txBody>
      </p:sp>
      <p:pic>
        <p:nvPicPr>
          <p:cNvPr id="4" name="Picture 3"/>
          <p:cNvPicPr>
            <a:picLocks noChangeAspect="1" noChangeArrowheads="1"/>
          </p:cNvPicPr>
          <p:nvPr/>
        </p:nvPicPr>
        <p:blipFill>
          <a:blip r:embed="rId2" cstate="print"/>
          <a:srcRect l="5313" t="17673" r="10429" b="24149"/>
          <a:stretch>
            <a:fillRect/>
          </a:stretch>
        </p:blipFill>
        <p:spPr bwMode="auto">
          <a:xfrm>
            <a:off x="4191000" y="3657600"/>
            <a:ext cx="2922545" cy="1905000"/>
          </a:xfrm>
          <a:prstGeom prst="rect">
            <a:avLst/>
          </a:prstGeom>
          <a:ln>
            <a:noFill/>
          </a:ln>
          <a:effectLst>
            <a:outerShdw blurRad="292100" dist="139700" dir="2700000" algn="tl" rotWithShape="0">
              <a:srgbClr val="333333">
                <a:alpha val="65000"/>
              </a:srgbClr>
            </a:outerShdw>
          </a:effectLst>
        </p:spPr>
      </p:pic>
      <p:pic>
        <p:nvPicPr>
          <p:cNvPr id="5" name="Picture 1"/>
          <p:cNvPicPr>
            <a:picLocks noChangeAspect="1" noChangeArrowheads="1"/>
          </p:cNvPicPr>
          <p:nvPr/>
        </p:nvPicPr>
        <p:blipFill>
          <a:blip r:embed="rId3" cstate="print"/>
          <a:srcRect/>
          <a:stretch>
            <a:fillRect/>
          </a:stretch>
        </p:blipFill>
        <p:spPr bwMode="auto">
          <a:xfrm>
            <a:off x="6629400" y="4886640"/>
            <a:ext cx="2286000" cy="1540398"/>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6" name="Picture 5"/>
          <p:cNvPicPr/>
          <p:nvPr/>
        </p:nvPicPr>
        <p:blipFill>
          <a:blip r:embed="rId4" cstate="print"/>
          <a:srcRect/>
          <a:stretch>
            <a:fillRect/>
          </a:stretch>
        </p:blipFill>
        <p:spPr bwMode="auto">
          <a:xfrm>
            <a:off x="6203576" y="2362200"/>
            <a:ext cx="2178424" cy="13716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7" name="Picture 3"/>
          <p:cNvPicPr>
            <a:picLocks noChangeAspect="1"/>
          </p:cNvPicPr>
          <p:nvPr/>
        </p:nvPicPr>
        <p:blipFill>
          <a:blip r:embed="rId5" cstate="print"/>
          <a:srcRect l="20206" t="10916" r="12640" b="15477"/>
          <a:stretch>
            <a:fillRect/>
          </a:stretch>
        </p:blipFill>
        <p:spPr bwMode="auto">
          <a:xfrm>
            <a:off x="5281585" y="914400"/>
            <a:ext cx="1728815" cy="1366837"/>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458200" cy="838200"/>
          </a:xfrm>
        </p:spPr>
        <p:txBody>
          <a:bodyPr rtlCol="0">
            <a:normAutofit/>
          </a:bodyPr>
          <a:lstStyle/>
          <a:p>
            <a:pPr fontAlgn="auto">
              <a:spcAft>
                <a:spcPts val="0"/>
              </a:spcAft>
              <a:defRPr/>
            </a:pPr>
            <a:r>
              <a:rPr lang="en-US" b="1" dirty="0" err="1" smtClean="0">
                <a:solidFill>
                  <a:srgbClr val="FF0000"/>
                </a:solidFill>
                <a:effectLst>
                  <a:outerShdw blurRad="50800" dist="38100" dir="13500000" algn="br" rotWithShape="0">
                    <a:prstClr val="black">
                      <a:alpha val="40000"/>
                    </a:prstClr>
                  </a:outerShdw>
                </a:effectLst>
              </a:rPr>
              <a:t>SoLID</a:t>
            </a:r>
            <a:r>
              <a:rPr lang="en-US" b="1" dirty="0" smtClean="0">
                <a:solidFill>
                  <a:srgbClr val="FF0000"/>
                </a:solidFill>
                <a:effectLst>
                  <a:outerShdw blurRad="50800" dist="38100" dir="13500000" algn="br" rotWithShape="0">
                    <a:prstClr val="black">
                      <a:alpha val="40000"/>
                    </a:prstClr>
                  </a:outerShdw>
                </a:effectLst>
              </a:rPr>
              <a:t> </a:t>
            </a:r>
            <a:r>
              <a:rPr lang="en-US" b="1" dirty="0" err="1" smtClean="0">
                <a:solidFill>
                  <a:srgbClr val="FF0000"/>
                </a:solidFill>
                <a:effectLst>
                  <a:outerShdw blurRad="50800" dist="38100" dir="13500000" algn="br" rotWithShape="0">
                    <a:prstClr val="black">
                      <a:alpha val="40000"/>
                    </a:prstClr>
                  </a:outerShdw>
                </a:effectLst>
              </a:rPr>
              <a:t>Transversity</a:t>
            </a:r>
            <a:r>
              <a:rPr lang="en-US" b="1" dirty="0" smtClean="0">
                <a:solidFill>
                  <a:srgbClr val="FF0000"/>
                </a:solidFill>
                <a:effectLst>
                  <a:outerShdw blurRad="50800" dist="38100" dir="13500000" algn="br" rotWithShape="0">
                    <a:prstClr val="black">
                      <a:alpha val="40000"/>
                    </a:prstClr>
                  </a:outerShdw>
                </a:effectLst>
              </a:rPr>
              <a:t> Projected Data</a:t>
            </a:r>
            <a:endParaRPr lang="en-US" b="1" dirty="0">
              <a:solidFill>
                <a:srgbClr val="FF0000"/>
              </a:solidFill>
              <a:effectLst>
                <a:outerShdw blurRad="50800" dist="38100" dir="13500000" algn="br" rotWithShape="0">
                  <a:prstClr val="black">
                    <a:alpha val="40000"/>
                  </a:prstClr>
                </a:outerShdw>
              </a:effectLst>
            </a:endParaRPr>
          </a:p>
        </p:txBody>
      </p:sp>
      <p:sp>
        <p:nvSpPr>
          <p:cNvPr id="26627" name="Content Placeholder 5"/>
          <p:cNvSpPr>
            <a:spLocks noGrp="1"/>
          </p:cNvSpPr>
          <p:nvPr>
            <p:ph sz="quarter" idx="1"/>
          </p:nvPr>
        </p:nvSpPr>
        <p:spPr>
          <a:xfrm>
            <a:off x="457200" y="990600"/>
            <a:ext cx="8229600" cy="5135563"/>
          </a:xfrm>
        </p:spPr>
        <p:txBody>
          <a:bodyPr/>
          <a:lstStyle/>
          <a:p>
            <a:r>
              <a:rPr lang="en-US" sz="1800" b="1" dirty="0" smtClean="0">
                <a:solidFill>
                  <a:srgbClr val="002060"/>
                </a:solidFill>
              </a:rPr>
              <a:t>Total 1400 bins in x, Q</a:t>
            </a:r>
            <a:r>
              <a:rPr lang="en-US" sz="1800" b="1" baseline="30000" dirty="0" smtClean="0">
                <a:solidFill>
                  <a:srgbClr val="002060"/>
                </a:solidFill>
              </a:rPr>
              <a:t>2</a:t>
            </a:r>
            <a:r>
              <a:rPr lang="en-US" sz="1800" b="1" dirty="0" smtClean="0">
                <a:solidFill>
                  <a:srgbClr val="002060"/>
                </a:solidFill>
              </a:rPr>
              <a:t>, P</a:t>
            </a:r>
            <a:r>
              <a:rPr lang="en-US" sz="1800" b="1" baseline="-25000" dirty="0" smtClean="0">
                <a:solidFill>
                  <a:srgbClr val="002060"/>
                </a:solidFill>
              </a:rPr>
              <a:t>T</a:t>
            </a:r>
            <a:r>
              <a:rPr lang="en-US" sz="1800" b="1" dirty="0" smtClean="0">
                <a:solidFill>
                  <a:srgbClr val="002060"/>
                </a:solidFill>
              </a:rPr>
              <a:t> and z for 11/8.8 </a:t>
            </a:r>
            <a:r>
              <a:rPr lang="en-US" sz="1800" b="1" dirty="0" err="1" smtClean="0">
                <a:solidFill>
                  <a:srgbClr val="002060"/>
                </a:solidFill>
              </a:rPr>
              <a:t>GeV</a:t>
            </a:r>
            <a:r>
              <a:rPr lang="en-US" sz="1800" b="1" dirty="0" smtClean="0">
                <a:solidFill>
                  <a:srgbClr val="002060"/>
                </a:solidFill>
              </a:rPr>
              <a:t> beam.</a:t>
            </a:r>
          </a:p>
          <a:p>
            <a:r>
              <a:rPr lang="en-US" sz="1800" b="1" dirty="0" smtClean="0">
                <a:solidFill>
                  <a:srgbClr val="002060"/>
                </a:solidFill>
              </a:rPr>
              <a:t>z ranges from 0.3 ~ 0.7, only </a:t>
            </a:r>
            <a:r>
              <a:rPr lang="en-US" sz="1800" b="1" dirty="0" smtClean="0">
                <a:solidFill>
                  <a:srgbClr val="FF0000"/>
                </a:solidFill>
              </a:rPr>
              <a:t>one z and Q</a:t>
            </a:r>
            <a:r>
              <a:rPr lang="en-US" sz="1800" b="1" baseline="30000" dirty="0" smtClean="0">
                <a:solidFill>
                  <a:srgbClr val="FF0000"/>
                </a:solidFill>
              </a:rPr>
              <a:t>2</a:t>
            </a:r>
            <a:r>
              <a:rPr lang="en-US" sz="1800" b="1" dirty="0" smtClean="0">
                <a:solidFill>
                  <a:srgbClr val="FF0000"/>
                </a:solidFill>
              </a:rPr>
              <a:t> bin </a:t>
            </a:r>
            <a:r>
              <a:rPr lang="en-US" sz="1800" b="1" dirty="0" smtClean="0">
                <a:solidFill>
                  <a:srgbClr val="002060"/>
                </a:solidFill>
              </a:rPr>
              <a:t>of 11/8.8 </a:t>
            </a:r>
            <a:r>
              <a:rPr lang="en-US" sz="1800" b="1" dirty="0" err="1" smtClean="0">
                <a:solidFill>
                  <a:srgbClr val="002060"/>
                </a:solidFill>
              </a:rPr>
              <a:t>GeV</a:t>
            </a:r>
            <a:r>
              <a:rPr lang="en-US" sz="1800" b="1" dirty="0" smtClean="0">
                <a:solidFill>
                  <a:srgbClr val="002060"/>
                </a:solidFill>
              </a:rPr>
              <a:t> is shown here.   </a:t>
            </a:r>
            <a:r>
              <a:rPr lang="el-GR" sz="1800" b="1" dirty="0" smtClean="0">
                <a:solidFill>
                  <a:srgbClr val="002060"/>
                </a:solidFill>
              </a:rPr>
              <a:t>π</a:t>
            </a:r>
            <a:r>
              <a:rPr lang="en-US" sz="1800" b="1" baseline="30000" dirty="0" smtClean="0">
                <a:solidFill>
                  <a:srgbClr val="002060"/>
                </a:solidFill>
              </a:rPr>
              <a:t>+</a:t>
            </a:r>
            <a:r>
              <a:rPr lang="en-US" sz="1800" b="1" dirty="0" smtClean="0">
                <a:solidFill>
                  <a:srgbClr val="002060"/>
                </a:solidFill>
              </a:rPr>
              <a:t> projections are shown, similar to the </a:t>
            </a:r>
            <a:r>
              <a:rPr lang="el-GR" sz="1800" b="1" dirty="0" smtClean="0">
                <a:solidFill>
                  <a:srgbClr val="002060"/>
                </a:solidFill>
              </a:rPr>
              <a:t>π</a:t>
            </a:r>
            <a:r>
              <a:rPr lang="en-US" sz="1800" b="1" baseline="30000" dirty="0" smtClean="0">
                <a:solidFill>
                  <a:srgbClr val="002060"/>
                </a:solidFill>
              </a:rPr>
              <a:t>-</a:t>
            </a:r>
            <a:r>
              <a:rPr lang="en-US" sz="1800" b="1" dirty="0" smtClean="0">
                <a:solidFill>
                  <a:srgbClr val="002060"/>
                </a:solidFill>
              </a:rPr>
              <a:t> .</a:t>
            </a:r>
          </a:p>
          <a:p>
            <a:endParaRPr lang="en-US" sz="1800" dirty="0" smtClean="0"/>
          </a:p>
        </p:txBody>
      </p:sp>
      <p:sp>
        <p:nvSpPr>
          <p:cNvPr id="26629" name="Line 4"/>
          <p:cNvSpPr>
            <a:spLocks noChangeShapeType="1"/>
          </p:cNvSpPr>
          <p:nvPr/>
        </p:nvSpPr>
        <p:spPr bwMode="auto">
          <a:xfrm flipV="1">
            <a:off x="0" y="914400"/>
            <a:ext cx="9144000" cy="34925"/>
          </a:xfrm>
          <a:prstGeom prst="line">
            <a:avLst/>
          </a:prstGeom>
          <a:noFill/>
          <a:ln w="28575">
            <a:solidFill>
              <a:schemeClr val="tx1"/>
            </a:solidFill>
            <a:miter lim="800000"/>
            <a:headEnd/>
            <a:tailEnd/>
          </a:ln>
        </p:spPr>
        <p:txBody>
          <a:bodyPr wrap="none"/>
          <a:lstStyle/>
          <a:p>
            <a:endParaRPr lang="en-US"/>
          </a:p>
        </p:txBody>
      </p:sp>
      <p:pic>
        <p:nvPicPr>
          <p:cNvPr id="29698" name="Picture 2"/>
          <p:cNvPicPr>
            <a:picLocks noChangeAspect="1" noChangeArrowheads="1"/>
          </p:cNvPicPr>
          <p:nvPr/>
        </p:nvPicPr>
        <p:blipFill>
          <a:blip r:embed="rId2" cstate="print"/>
          <a:srcRect/>
          <a:stretch>
            <a:fillRect/>
          </a:stretch>
        </p:blipFill>
        <p:spPr bwMode="auto">
          <a:xfrm>
            <a:off x="1934814" y="1981200"/>
            <a:ext cx="6148814" cy="4419600"/>
          </a:xfrm>
          <a:prstGeom prst="rect">
            <a:avLst/>
          </a:prstGeom>
          <a:noFill/>
          <a:ln w="9525">
            <a:noFill/>
            <a:miter lim="800000"/>
            <a:headEnd/>
            <a:tailEnd/>
          </a:ln>
        </p:spPr>
      </p:pic>
    </p:spTree>
    <p:extLst>
      <p:ext uri="{BB962C8B-B14F-4D97-AF65-F5344CB8AC3E}">
        <p14:creationId xmlns:p14="http://schemas.microsoft.com/office/powerpoint/2010/main" xmlns="" val="1659661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bwMode="auto">
          <a:xfrm>
            <a:off x="41945" y="2971800"/>
            <a:ext cx="9025156" cy="3124200"/>
          </a:xfrm>
          <a:prstGeom prst="rect">
            <a:avLst/>
          </a:prstGeom>
          <a:solidFill>
            <a:schemeClr val="bg1"/>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0245" name="Text Box 5"/>
          <p:cNvSpPr txBox="1">
            <a:spLocks noChangeArrowheads="1"/>
          </p:cNvSpPr>
          <p:nvPr/>
        </p:nvSpPr>
        <p:spPr bwMode="auto">
          <a:xfrm>
            <a:off x="66675" y="76200"/>
            <a:ext cx="9077325" cy="628650"/>
          </a:xfrm>
          <a:prstGeom prst="rect">
            <a:avLst/>
          </a:prstGeom>
          <a:noFill/>
          <a:ln w="9525">
            <a:noFill/>
            <a:round/>
            <a:headEnd/>
            <a:tailEnd/>
          </a:ln>
          <a:effectLst/>
        </p:spPr>
        <p:txBody>
          <a:bodyPr lIns="90000" tIns="46800" rIns="90000" bIns="46800"/>
          <a:lstStyle/>
          <a:p>
            <a:pPr algn="ctr" defTabSz="457200" eaLnBrk="1" hangingPunct="1">
              <a:spcBef>
                <a:spcPct val="0"/>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b="1" i="1" dirty="0" err="1" smtClean="0">
                <a:latin typeface="Arial"/>
              </a:rPr>
              <a:t>Qweak</a:t>
            </a:r>
            <a:endParaRPr lang="en-US" sz="3600" b="1" i="1" dirty="0">
              <a:latin typeface="Arial"/>
            </a:endParaRPr>
          </a:p>
        </p:txBody>
      </p:sp>
      <p:grpSp>
        <p:nvGrpSpPr>
          <p:cNvPr id="2" name="Group 12"/>
          <p:cNvGrpSpPr/>
          <p:nvPr/>
        </p:nvGrpSpPr>
        <p:grpSpPr>
          <a:xfrm>
            <a:off x="76200" y="3048000"/>
            <a:ext cx="4537745" cy="2971800"/>
            <a:chOff x="417465" y="1077911"/>
            <a:chExt cx="8085166" cy="4997787"/>
          </a:xfrm>
        </p:grpSpPr>
        <p:graphicFrame>
          <p:nvGraphicFramePr>
            <p:cNvPr id="10241" name="Object 1"/>
            <p:cNvGraphicFramePr>
              <a:graphicFrameLocks noChangeAspect="1"/>
            </p:cNvGraphicFramePr>
            <p:nvPr/>
          </p:nvGraphicFramePr>
          <p:xfrm>
            <a:off x="4514842" y="4159242"/>
            <a:ext cx="114300" cy="215900"/>
          </p:xfrm>
          <a:graphic>
            <a:graphicData uri="http://schemas.openxmlformats.org/presentationml/2006/ole">
              <p:oleObj spid="_x0000_s219151" r:id="rId4" imgW="114151" imgH="215619" progId="Equation.3">
                <p:embed/>
              </p:oleObj>
            </a:graphicData>
          </a:graphic>
        </p:graphicFrame>
        <p:pic>
          <p:nvPicPr>
            <p:cNvPr id="10242" name="Picture 2"/>
            <p:cNvPicPr>
              <a:picLocks noChangeAspect="1" noChangeArrowheads="1"/>
            </p:cNvPicPr>
            <p:nvPr/>
          </p:nvPicPr>
          <p:blipFill>
            <a:blip r:embed="rId5" cstate="print"/>
            <a:srcRect t="10065" b="5560"/>
            <a:stretch>
              <a:fillRect/>
            </a:stretch>
          </p:blipFill>
          <p:spPr bwMode="auto">
            <a:xfrm>
              <a:off x="617535" y="1077911"/>
              <a:ext cx="7881924" cy="4983153"/>
            </a:xfrm>
            <a:prstGeom prst="rect">
              <a:avLst/>
            </a:prstGeom>
            <a:noFill/>
            <a:ln w="9525">
              <a:noFill/>
              <a:round/>
              <a:headEnd/>
              <a:tailEnd/>
            </a:ln>
            <a:effectLst/>
          </p:spPr>
        </p:pic>
        <p:sp>
          <p:nvSpPr>
            <p:cNvPr id="10243" name="Rectangle 3"/>
            <p:cNvSpPr>
              <a:spLocks noChangeArrowheads="1"/>
            </p:cNvSpPr>
            <p:nvPr/>
          </p:nvSpPr>
          <p:spPr bwMode="auto">
            <a:xfrm>
              <a:off x="632723" y="5867736"/>
              <a:ext cx="658812" cy="207962"/>
            </a:xfrm>
            <a:prstGeom prst="rect">
              <a:avLst/>
            </a:prstGeom>
            <a:solidFill>
              <a:srgbClr val="FFFFFF"/>
            </a:solidFill>
            <a:ln w="9360">
              <a:solidFill>
                <a:srgbClr val="FFFFFF"/>
              </a:solidFill>
              <a:round/>
              <a:headEnd/>
              <a:tailEnd/>
            </a:ln>
            <a:effectLst/>
          </p:spPr>
          <p:txBody>
            <a:bodyPr wrap="none" anchor="ctr"/>
            <a:lstStyle/>
            <a:p>
              <a:pPr defTabSz="457200">
                <a:lnSpc>
                  <a:spcPct val="124000"/>
                </a:lnSpc>
                <a:spcBef>
                  <a:spcPct val="0"/>
                </a:spcBef>
                <a:buClr>
                  <a:srgbClr val="000000"/>
                </a:buClr>
                <a:buSzPct val="100000"/>
                <a:buFont typeface="Times New Roman" pitchFamily="18" charset="0"/>
                <a:buNone/>
              </a:pPr>
              <a:endParaRPr lang="en-US" sz="1800">
                <a:solidFill>
                  <a:srgbClr val="FFFFFF"/>
                </a:solidFill>
                <a:latin typeface="Arial" pitchFamily="34" charset="0"/>
              </a:endParaRPr>
            </a:p>
          </p:txBody>
        </p:sp>
        <p:sp>
          <p:nvSpPr>
            <p:cNvPr id="10244" name="Rectangle 4"/>
            <p:cNvSpPr>
              <a:spLocks noChangeArrowheads="1"/>
            </p:cNvSpPr>
            <p:nvPr/>
          </p:nvSpPr>
          <p:spPr bwMode="auto">
            <a:xfrm>
              <a:off x="7843820" y="5838960"/>
              <a:ext cx="658811" cy="209551"/>
            </a:xfrm>
            <a:prstGeom prst="rect">
              <a:avLst/>
            </a:prstGeom>
            <a:solidFill>
              <a:srgbClr val="FFFFFF"/>
            </a:solidFill>
            <a:ln w="9360">
              <a:solidFill>
                <a:srgbClr val="FFFFFF"/>
              </a:solidFill>
              <a:round/>
              <a:headEnd/>
              <a:tailEnd/>
            </a:ln>
            <a:effectLst/>
          </p:spPr>
          <p:txBody>
            <a:bodyPr wrap="none" anchor="ctr"/>
            <a:lstStyle/>
            <a:p>
              <a:pPr defTabSz="457200">
                <a:lnSpc>
                  <a:spcPct val="124000"/>
                </a:lnSpc>
                <a:spcBef>
                  <a:spcPct val="0"/>
                </a:spcBef>
                <a:buClr>
                  <a:srgbClr val="000000"/>
                </a:buClr>
                <a:buSzPct val="100000"/>
                <a:buFont typeface="Times New Roman" pitchFamily="18" charset="0"/>
                <a:buNone/>
              </a:pPr>
              <a:endParaRPr lang="en-US" sz="1800">
                <a:solidFill>
                  <a:srgbClr val="FFFFFF"/>
                </a:solidFill>
                <a:latin typeface="Arial" pitchFamily="34" charset="0"/>
              </a:endParaRPr>
            </a:p>
          </p:txBody>
        </p:sp>
        <p:sp>
          <p:nvSpPr>
            <p:cNvPr id="10246" name="Text Box 6"/>
            <p:cNvSpPr txBox="1">
              <a:spLocks noChangeArrowheads="1"/>
            </p:cNvSpPr>
            <p:nvPr/>
          </p:nvSpPr>
          <p:spPr bwMode="auto">
            <a:xfrm>
              <a:off x="417465" y="1636710"/>
              <a:ext cx="890585" cy="428624"/>
            </a:xfrm>
            <a:prstGeom prst="rect">
              <a:avLst/>
            </a:prstGeom>
            <a:noFill/>
            <a:ln w="9525">
              <a:noFill/>
              <a:round/>
              <a:headEnd/>
              <a:tailEnd/>
            </a:ln>
            <a:effectLst/>
          </p:spPr>
          <p:txBody>
            <a:bodyPr wrap="none" lIns="90000" tIns="46800" rIns="90000" bIns="46800">
              <a:spAutoFit/>
            </a:bodyPr>
            <a:lstStyle/>
            <a:p>
              <a:pPr defTabSz="457200" eaLnBrk="1" hangingPunct="1">
                <a:spcBef>
                  <a:spcPct val="0"/>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100" dirty="0">
                  <a:solidFill>
                    <a:srgbClr val="000000"/>
                  </a:solidFill>
                  <a:latin typeface="Arial" pitchFamily="34" charset="0"/>
                  <a:cs typeface="Arial" pitchFamily="34" charset="0"/>
                </a:rPr>
                <a:t>Luminosity </a:t>
              </a:r>
            </a:p>
            <a:p>
              <a:pPr defTabSz="457200" eaLnBrk="1" hangingPunct="1">
                <a:spcBef>
                  <a:spcPct val="0"/>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100" dirty="0">
                  <a:solidFill>
                    <a:srgbClr val="000000"/>
                  </a:solidFill>
                  <a:latin typeface="Arial" pitchFamily="34" charset="0"/>
                  <a:cs typeface="Arial" pitchFamily="34" charset="0"/>
                </a:rPr>
                <a:t>monitors</a:t>
              </a:r>
            </a:p>
          </p:txBody>
        </p:sp>
        <p:sp>
          <p:nvSpPr>
            <p:cNvPr id="10247" name="Text Box 7"/>
            <p:cNvSpPr txBox="1">
              <a:spLocks noChangeArrowheads="1"/>
            </p:cNvSpPr>
            <p:nvPr/>
          </p:nvSpPr>
          <p:spPr bwMode="auto">
            <a:xfrm>
              <a:off x="6330311" y="2103098"/>
              <a:ext cx="890587" cy="428624"/>
            </a:xfrm>
            <a:prstGeom prst="rect">
              <a:avLst/>
            </a:prstGeom>
            <a:noFill/>
            <a:ln w="9525">
              <a:noFill/>
              <a:round/>
              <a:headEnd/>
              <a:tailEnd/>
            </a:ln>
            <a:effectLst/>
          </p:spPr>
          <p:txBody>
            <a:bodyPr wrap="none" lIns="90000" tIns="46800" rIns="90000" bIns="46800">
              <a:spAutoFit/>
            </a:bodyPr>
            <a:lstStyle/>
            <a:p>
              <a:pPr defTabSz="457200" eaLnBrk="1" hangingPunct="1">
                <a:spcBef>
                  <a:spcPct val="0"/>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100" dirty="0">
                  <a:solidFill>
                    <a:srgbClr val="000000"/>
                  </a:solidFill>
                  <a:latin typeface="Arial" pitchFamily="34" charset="0"/>
                  <a:cs typeface="Arial" pitchFamily="34" charset="0"/>
                </a:rPr>
                <a:t>Luminosity </a:t>
              </a:r>
            </a:p>
            <a:p>
              <a:pPr defTabSz="457200" eaLnBrk="1" hangingPunct="1">
                <a:spcBef>
                  <a:spcPct val="0"/>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100" dirty="0">
                  <a:solidFill>
                    <a:srgbClr val="000000"/>
                  </a:solidFill>
                  <a:latin typeface="Arial" pitchFamily="34" charset="0"/>
                  <a:cs typeface="Arial" pitchFamily="34" charset="0"/>
                </a:rPr>
                <a:t>monitors</a:t>
              </a:r>
            </a:p>
          </p:txBody>
        </p:sp>
        <p:cxnSp>
          <p:nvCxnSpPr>
            <p:cNvPr id="10248" name="AutoShape 8"/>
            <p:cNvCxnSpPr>
              <a:cxnSpLocks noChangeShapeType="1"/>
            </p:cNvCxnSpPr>
            <p:nvPr/>
          </p:nvCxnSpPr>
          <p:spPr bwMode="auto">
            <a:xfrm>
              <a:off x="750886" y="2163758"/>
              <a:ext cx="349250" cy="449261"/>
            </a:xfrm>
            <a:prstGeom prst="straightConnector1">
              <a:avLst/>
            </a:prstGeom>
            <a:noFill/>
            <a:ln w="9360">
              <a:solidFill>
                <a:srgbClr val="000000"/>
              </a:solidFill>
              <a:miter lim="800000"/>
              <a:headEnd/>
              <a:tailEnd type="triangle" w="med" len="med"/>
            </a:ln>
            <a:effectLst/>
          </p:spPr>
        </p:cxnSp>
        <p:cxnSp>
          <p:nvCxnSpPr>
            <p:cNvPr id="10249" name="AutoShape 9"/>
            <p:cNvCxnSpPr>
              <a:cxnSpLocks noChangeShapeType="1"/>
            </p:cNvCxnSpPr>
            <p:nvPr/>
          </p:nvCxnSpPr>
          <p:spPr bwMode="auto">
            <a:xfrm flipH="1">
              <a:off x="6432537" y="2640009"/>
              <a:ext cx="338137" cy="895349"/>
            </a:xfrm>
            <a:prstGeom prst="straightConnector1">
              <a:avLst/>
            </a:prstGeom>
            <a:noFill/>
            <a:ln w="9360">
              <a:solidFill>
                <a:srgbClr val="000000"/>
              </a:solidFill>
              <a:miter lim="800000"/>
              <a:headEnd/>
              <a:tailEnd type="triangle" w="med" len="med"/>
            </a:ln>
            <a:effectLst/>
          </p:spPr>
        </p:cxnSp>
        <p:sp>
          <p:nvSpPr>
            <p:cNvPr id="10250" name="Text Box 10"/>
            <p:cNvSpPr txBox="1">
              <a:spLocks noChangeArrowheads="1"/>
            </p:cNvSpPr>
            <p:nvPr/>
          </p:nvSpPr>
          <p:spPr bwMode="auto">
            <a:xfrm>
              <a:off x="2046285" y="5005382"/>
              <a:ext cx="677861" cy="261937"/>
            </a:xfrm>
            <a:prstGeom prst="rect">
              <a:avLst/>
            </a:prstGeom>
            <a:noFill/>
            <a:ln w="9525">
              <a:noFill/>
              <a:round/>
              <a:headEnd/>
              <a:tailEnd/>
            </a:ln>
            <a:effectLst/>
          </p:spPr>
          <p:txBody>
            <a:bodyPr wrap="none" lIns="90000" tIns="46800" rIns="90000" bIns="46800">
              <a:spAutoFit/>
            </a:bodyPr>
            <a:lstStyle/>
            <a:p>
              <a:pPr defTabSz="457200" eaLnBrk="1" hangingPunct="1">
                <a:spcBef>
                  <a:spcPct val="0"/>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100">
                  <a:solidFill>
                    <a:srgbClr val="000000"/>
                  </a:solidFill>
                  <a:latin typeface="Arial" pitchFamily="34" charset="0"/>
                  <a:cs typeface="Arial" pitchFamily="34" charset="0"/>
                </a:rPr>
                <a:t>scanner</a:t>
              </a:r>
            </a:p>
          </p:txBody>
        </p:sp>
        <p:cxnSp>
          <p:nvCxnSpPr>
            <p:cNvPr id="10251" name="AutoShape 11"/>
            <p:cNvCxnSpPr>
              <a:cxnSpLocks noChangeShapeType="1"/>
            </p:cNvCxnSpPr>
            <p:nvPr/>
          </p:nvCxnSpPr>
          <p:spPr bwMode="auto">
            <a:xfrm flipV="1">
              <a:off x="2328863" y="4602163"/>
              <a:ext cx="298450" cy="423862"/>
            </a:xfrm>
            <a:prstGeom prst="straightConnector1">
              <a:avLst/>
            </a:prstGeom>
            <a:noFill/>
            <a:ln w="9360">
              <a:solidFill>
                <a:srgbClr val="000000"/>
              </a:solidFill>
              <a:miter lim="800000"/>
              <a:headEnd/>
              <a:tailEnd type="triangle" w="med" len="med"/>
            </a:ln>
            <a:effectLst/>
          </p:spPr>
        </p:cxnSp>
      </p:grpSp>
      <p:sp>
        <p:nvSpPr>
          <p:cNvPr id="18" name="TextBox 17"/>
          <p:cNvSpPr txBox="1"/>
          <p:nvPr/>
        </p:nvSpPr>
        <p:spPr>
          <a:xfrm>
            <a:off x="304800" y="1038761"/>
            <a:ext cx="3829895" cy="1323439"/>
          </a:xfrm>
          <a:prstGeom prst="rect">
            <a:avLst/>
          </a:prstGeom>
          <a:noFill/>
        </p:spPr>
        <p:txBody>
          <a:bodyPr wrap="none" rtlCol="0">
            <a:spAutoFit/>
          </a:bodyPr>
          <a:lstStyle/>
          <a:p>
            <a:r>
              <a:rPr lang="en-US" sz="2000" b="1" dirty="0" smtClean="0">
                <a:solidFill>
                  <a:srgbClr val="002060"/>
                </a:solidFill>
                <a:latin typeface="Arial" pitchFamily="34" charset="0"/>
                <a:cs typeface="Arial" pitchFamily="34" charset="0"/>
              </a:rPr>
              <a:t>Precise determination of </a:t>
            </a:r>
          </a:p>
          <a:p>
            <a:r>
              <a:rPr lang="en-US" sz="2000" b="1" dirty="0" smtClean="0">
                <a:solidFill>
                  <a:srgbClr val="002060"/>
                </a:solidFill>
                <a:latin typeface="Arial" pitchFamily="34" charset="0"/>
                <a:cs typeface="Arial" pitchFamily="34" charset="0"/>
              </a:rPr>
              <a:t>the weak charge of the proton</a:t>
            </a:r>
          </a:p>
          <a:p>
            <a:pPr algn="ctr"/>
            <a:r>
              <a:rPr lang="en-US" sz="2000" b="1" dirty="0" err="1" smtClean="0">
                <a:solidFill>
                  <a:srgbClr val="C00000"/>
                </a:solidFill>
                <a:latin typeface="Arial" pitchFamily="34" charset="0"/>
                <a:cs typeface="Arial" pitchFamily="34" charset="0"/>
              </a:rPr>
              <a:t>Q</a:t>
            </a:r>
            <a:r>
              <a:rPr lang="en-US" sz="2000" b="1" baseline="-25000" dirty="0" err="1" smtClean="0">
                <a:solidFill>
                  <a:srgbClr val="C00000"/>
                </a:solidFill>
                <a:latin typeface="Arial" pitchFamily="34" charset="0"/>
                <a:cs typeface="Arial" pitchFamily="34" charset="0"/>
              </a:rPr>
              <a:t>w</a:t>
            </a:r>
            <a:r>
              <a:rPr lang="en-US" sz="2000" b="1" dirty="0" smtClean="0">
                <a:solidFill>
                  <a:srgbClr val="C00000"/>
                </a:solidFill>
                <a:latin typeface="Arial" pitchFamily="34" charset="0"/>
                <a:cs typeface="Arial" pitchFamily="34" charset="0"/>
              </a:rPr>
              <a:t>= -2(2C</a:t>
            </a:r>
            <a:r>
              <a:rPr lang="en-US" sz="2000" b="1" baseline="-25000" dirty="0" smtClean="0">
                <a:solidFill>
                  <a:srgbClr val="C00000"/>
                </a:solidFill>
                <a:latin typeface="Arial" pitchFamily="34" charset="0"/>
                <a:cs typeface="Arial" pitchFamily="34" charset="0"/>
              </a:rPr>
              <a:t>1u</a:t>
            </a:r>
            <a:r>
              <a:rPr lang="en-US" sz="2000" b="1" dirty="0" smtClean="0">
                <a:solidFill>
                  <a:srgbClr val="C00000"/>
                </a:solidFill>
                <a:latin typeface="Arial" pitchFamily="34" charset="0"/>
                <a:cs typeface="Arial" pitchFamily="34" charset="0"/>
              </a:rPr>
              <a:t>+C</a:t>
            </a:r>
            <a:r>
              <a:rPr lang="en-US" sz="2000" b="1" baseline="-25000" dirty="0" smtClean="0">
                <a:solidFill>
                  <a:srgbClr val="C00000"/>
                </a:solidFill>
                <a:latin typeface="Arial" pitchFamily="34" charset="0"/>
                <a:cs typeface="Arial" pitchFamily="34" charset="0"/>
              </a:rPr>
              <a:t>1d</a:t>
            </a:r>
            <a:r>
              <a:rPr lang="en-US" sz="2000" b="1" dirty="0" smtClean="0">
                <a:solidFill>
                  <a:srgbClr val="C00000"/>
                </a:solidFill>
                <a:latin typeface="Arial" pitchFamily="34" charset="0"/>
                <a:cs typeface="Arial" pitchFamily="34" charset="0"/>
              </a:rPr>
              <a:t>) </a:t>
            </a:r>
          </a:p>
          <a:p>
            <a:pPr algn="ctr"/>
            <a:r>
              <a:rPr lang="en-US" sz="2000" b="1" dirty="0" smtClean="0">
                <a:solidFill>
                  <a:srgbClr val="C00000"/>
                </a:solidFill>
                <a:latin typeface="Arial" pitchFamily="34" charset="0"/>
                <a:cs typeface="Arial" pitchFamily="34" charset="0"/>
              </a:rPr>
              <a:t>=(1 – 4 sin</a:t>
            </a:r>
            <a:r>
              <a:rPr lang="en-US" sz="2000" b="1" baseline="30000" dirty="0" smtClean="0">
                <a:solidFill>
                  <a:srgbClr val="C00000"/>
                </a:solidFill>
                <a:latin typeface="Arial" pitchFamily="34" charset="0"/>
                <a:cs typeface="Arial" pitchFamily="34" charset="0"/>
              </a:rPr>
              <a:t>2</a:t>
            </a:r>
            <a:r>
              <a:rPr lang="en-US" sz="2000" b="1" dirty="0" smtClean="0">
                <a:solidFill>
                  <a:srgbClr val="C00000"/>
                </a:solidFill>
                <a:latin typeface="Arial" pitchFamily="34" charset="0"/>
                <a:cs typeface="Arial" pitchFamily="34" charset="0"/>
              </a:rPr>
              <a:t> </a:t>
            </a:r>
            <a:r>
              <a:rPr lang="en-US" sz="2000" b="1" dirty="0" err="1" smtClean="0">
                <a:solidFill>
                  <a:srgbClr val="C00000"/>
                </a:solidFill>
                <a:latin typeface="Symbol" pitchFamily="18" charset="2"/>
                <a:cs typeface="Arial" pitchFamily="34" charset="0"/>
              </a:rPr>
              <a:t>q</a:t>
            </a:r>
            <a:r>
              <a:rPr lang="en-US" sz="2000" b="1" baseline="-25000" dirty="0" err="1" smtClean="0">
                <a:solidFill>
                  <a:srgbClr val="C00000"/>
                </a:solidFill>
                <a:latin typeface="Arial" pitchFamily="34" charset="0"/>
                <a:cs typeface="Arial" pitchFamily="34" charset="0"/>
              </a:rPr>
              <a:t>W</a:t>
            </a:r>
            <a:r>
              <a:rPr lang="en-US" sz="2000" b="1" dirty="0" smtClean="0">
                <a:solidFill>
                  <a:srgbClr val="C00000"/>
                </a:solidFill>
                <a:latin typeface="Arial" pitchFamily="34" charset="0"/>
                <a:cs typeface="Arial" pitchFamily="34" charset="0"/>
              </a:rPr>
              <a:t>)</a:t>
            </a:r>
          </a:p>
        </p:txBody>
      </p:sp>
      <p:pic>
        <p:nvPicPr>
          <p:cNvPr id="19" name="Picture 4"/>
          <p:cNvPicPr>
            <a:picLocks noChangeAspect="1" noChangeArrowheads="1"/>
          </p:cNvPicPr>
          <p:nvPr/>
        </p:nvPicPr>
        <p:blipFill>
          <a:blip r:embed="rId6" cstate="print"/>
          <a:srcRect l="7651" t="13213" r="8261" b="68461"/>
          <a:stretch>
            <a:fillRect/>
          </a:stretch>
        </p:blipFill>
        <p:spPr bwMode="auto">
          <a:xfrm>
            <a:off x="4419600" y="1981200"/>
            <a:ext cx="4648200" cy="762000"/>
          </a:xfrm>
          <a:prstGeom prst="rect">
            <a:avLst/>
          </a:prstGeom>
          <a:ln>
            <a:noFill/>
          </a:ln>
          <a:effectLst>
            <a:outerShdw blurRad="292100" dist="139700" dir="2700000" algn="tl" rotWithShape="0">
              <a:srgbClr val="333333">
                <a:alpha val="65000"/>
              </a:srgbClr>
            </a:outerShdw>
          </a:effectLst>
        </p:spPr>
      </p:pic>
      <p:pic>
        <p:nvPicPr>
          <p:cNvPr id="219139" name="Picture 3"/>
          <p:cNvPicPr>
            <a:picLocks noChangeAspect="1" noChangeArrowheads="1"/>
          </p:cNvPicPr>
          <p:nvPr/>
        </p:nvPicPr>
        <p:blipFill>
          <a:blip r:embed="rId7" cstate="print"/>
          <a:srcRect t="89814" r="44947"/>
          <a:stretch>
            <a:fillRect/>
          </a:stretch>
        </p:blipFill>
        <p:spPr bwMode="auto">
          <a:xfrm>
            <a:off x="5105400" y="990600"/>
            <a:ext cx="3228975" cy="845831"/>
          </a:xfrm>
          <a:prstGeom prst="rect">
            <a:avLst/>
          </a:prstGeom>
          <a:ln>
            <a:noFill/>
          </a:ln>
          <a:effectLst>
            <a:outerShdw blurRad="292100" dist="139700" dir="2700000" algn="tl" rotWithShape="0">
              <a:srgbClr val="333333">
                <a:alpha val="65000"/>
              </a:srgbClr>
            </a:outerShdw>
          </a:effectLst>
        </p:spPr>
      </p:pic>
      <p:pic>
        <p:nvPicPr>
          <p:cNvPr id="21" name="Picture 1"/>
          <p:cNvPicPr>
            <a:picLocks noChangeAspect="1" noChangeArrowheads="1"/>
          </p:cNvPicPr>
          <p:nvPr/>
        </p:nvPicPr>
        <p:blipFill>
          <a:blip r:embed="rId8" cstate="print"/>
          <a:srcRect r="1502"/>
          <a:stretch>
            <a:fillRect/>
          </a:stretch>
        </p:blipFill>
        <p:spPr bwMode="auto">
          <a:xfrm>
            <a:off x="4766345" y="3124199"/>
            <a:ext cx="4239022" cy="2828679"/>
          </a:xfrm>
          <a:prstGeom prst="rect">
            <a:avLst/>
          </a:prstGeom>
          <a:noFill/>
          <a:ln w="9525">
            <a:noFill/>
            <a:miter lim="800000"/>
            <a:headEnd/>
            <a:tailEnd/>
          </a:ln>
        </p:spPr>
      </p:pic>
      <p:sp>
        <p:nvSpPr>
          <p:cNvPr id="20" name="TextBox 19"/>
          <p:cNvSpPr txBox="1"/>
          <p:nvPr/>
        </p:nvSpPr>
        <p:spPr>
          <a:xfrm>
            <a:off x="3962400" y="2971800"/>
            <a:ext cx="824265" cy="338554"/>
          </a:xfrm>
          <a:prstGeom prst="rect">
            <a:avLst/>
          </a:prstGeom>
          <a:solidFill>
            <a:srgbClr val="F4C672"/>
          </a:solidFill>
        </p:spPr>
        <p:txBody>
          <a:bodyPr wrap="none" rtlCol="0">
            <a:spAutoFit/>
          </a:bodyPr>
          <a:lstStyle/>
          <a:p>
            <a:r>
              <a:rPr lang="en-US" sz="1600" dirty="0" smtClean="0">
                <a:solidFill>
                  <a:srgbClr val="C00000"/>
                </a:solidFill>
                <a:latin typeface="Arial" pitchFamily="34" charset="0"/>
                <a:cs typeface="Arial" pitchFamily="34" charset="0"/>
              </a:rPr>
              <a:t>2.2 kW</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0"/>
            <a:ext cx="8915400" cy="838200"/>
          </a:xfrm>
        </p:spPr>
        <p:txBody>
          <a:bodyPr rtlCol="0">
            <a:normAutofit/>
          </a:bodyPr>
          <a:lstStyle/>
          <a:p>
            <a:pPr fontAlgn="auto">
              <a:spcAft>
                <a:spcPts val="0"/>
              </a:spcAft>
              <a:defRPr/>
            </a:pPr>
            <a:r>
              <a:rPr lang="en-US" dirty="0" smtClean="0">
                <a:solidFill>
                  <a:schemeClr val="tx1"/>
                </a:solidFill>
                <a:cs typeface="Arial" pitchFamily="34" charset="0"/>
              </a:rPr>
              <a:t>Future PV Program at </a:t>
            </a:r>
            <a:r>
              <a:rPr lang="en-US" dirty="0" err="1" smtClean="0">
                <a:solidFill>
                  <a:schemeClr val="tx1"/>
                </a:solidFill>
                <a:cs typeface="Arial" pitchFamily="34" charset="0"/>
              </a:rPr>
              <a:t>JLab</a:t>
            </a:r>
            <a:endParaRPr lang="en-US" dirty="0">
              <a:solidFill>
                <a:schemeClr val="tx1"/>
              </a:solidFill>
            </a:endParaRPr>
          </a:p>
        </p:txBody>
      </p:sp>
      <p:sp>
        <p:nvSpPr>
          <p:cNvPr id="39941" name="TextBox 14"/>
          <p:cNvSpPr txBox="1">
            <a:spLocks noChangeArrowheads="1"/>
          </p:cNvSpPr>
          <p:nvPr/>
        </p:nvSpPr>
        <p:spPr bwMode="auto">
          <a:xfrm>
            <a:off x="4822825" y="1524000"/>
            <a:ext cx="4321175" cy="1754326"/>
          </a:xfrm>
          <a:prstGeom prst="rect">
            <a:avLst/>
          </a:prstGeom>
          <a:noFill/>
          <a:ln w="9525">
            <a:noFill/>
            <a:miter lim="800000"/>
            <a:headEnd/>
            <a:tailEnd/>
          </a:ln>
        </p:spPr>
        <p:txBody>
          <a:bodyPr>
            <a:spAutoFit/>
          </a:bodyPr>
          <a:lstStyle/>
          <a:p>
            <a:pPr>
              <a:buClr>
                <a:srgbClr val="FF0000"/>
              </a:buClr>
            </a:pPr>
            <a:r>
              <a:rPr lang="en-US" b="1" dirty="0">
                <a:solidFill>
                  <a:srgbClr val="002060"/>
                </a:solidFill>
                <a:latin typeface="Arial" pitchFamily="34" charset="0"/>
                <a:cs typeface="Arial" pitchFamily="34" charset="0"/>
              </a:rPr>
              <a:t> </a:t>
            </a:r>
            <a:r>
              <a:rPr lang="en-US" sz="2000" b="1" dirty="0">
                <a:solidFill>
                  <a:srgbClr val="002060"/>
                </a:solidFill>
                <a:latin typeface="Arial" pitchFamily="34" charset="0"/>
                <a:cs typeface="Arial" pitchFamily="34" charset="0"/>
              </a:rPr>
              <a:t>PV </a:t>
            </a:r>
            <a:r>
              <a:rPr lang="en-US" sz="2000" b="1" dirty="0" err="1">
                <a:solidFill>
                  <a:srgbClr val="002060"/>
                </a:solidFill>
                <a:latin typeface="Arial" pitchFamily="34" charset="0"/>
                <a:cs typeface="Arial" pitchFamily="34" charset="0"/>
              </a:rPr>
              <a:t>Moller</a:t>
            </a:r>
            <a:r>
              <a:rPr lang="en-US" sz="2000" b="1" dirty="0">
                <a:solidFill>
                  <a:srgbClr val="002060"/>
                </a:solidFill>
                <a:latin typeface="Arial" pitchFamily="34" charset="0"/>
                <a:cs typeface="Arial" pitchFamily="34" charset="0"/>
              </a:rPr>
              <a:t> Scattering:</a:t>
            </a:r>
          </a:p>
          <a:p>
            <a:pPr>
              <a:buClr>
                <a:srgbClr val="FF0000"/>
              </a:buClr>
            </a:pPr>
            <a:endParaRPr lang="en-US" sz="1000" dirty="0">
              <a:latin typeface="Arial" pitchFamily="34" charset="0"/>
              <a:cs typeface="Arial" pitchFamily="34" charset="0"/>
            </a:endParaRPr>
          </a:p>
          <a:p>
            <a:pPr>
              <a:buClr>
                <a:srgbClr val="C00000"/>
              </a:buClr>
              <a:buFont typeface="Arial" charset="0"/>
              <a:buChar char="•"/>
            </a:pPr>
            <a:r>
              <a:rPr lang="en-US" sz="2000" dirty="0">
                <a:latin typeface="Arial" pitchFamily="34" charset="0"/>
                <a:cs typeface="Arial" pitchFamily="34" charset="0"/>
              </a:rPr>
              <a:t>   Custom </a:t>
            </a:r>
            <a:r>
              <a:rPr lang="en-US" sz="2000" dirty="0" err="1">
                <a:latin typeface="Arial" pitchFamily="34" charset="0"/>
                <a:cs typeface="Arial" pitchFamily="34" charset="0"/>
              </a:rPr>
              <a:t>Toroidal</a:t>
            </a:r>
            <a:r>
              <a:rPr lang="en-US" sz="2000" dirty="0">
                <a:latin typeface="Arial" pitchFamily="34" charset="0"/>
                <a:cs typeface="Arial" pitchFamily="34" charset="0"/>
              </a:rPr>
              <a:t> Spectrometer</a:t>
            </a:r>
          </a:p>
          <a:p>
            <a:pPr>
              <a:buClr>
                <a:srgbClr val="C00000"/>
              </a:buClr>
              <a:buFont typeface="Arial" charset="0"/>
              <a:buChar char="•"/>
            </a:pPr>
            <a:r>
              <a:rPr lang="en-US" sz="2000" dirty="0">
                <a:latin typeface="Arial" pitchFamily="34" charset="0"/>
                <a:cs typeface="Arial" pitchFamily="34" charset="0"/>
              </a:rPr>
              <a:t>   </a:t>
            </a:r>
            <a:r>
              <a:rPr lang="en-US" sz="2000" dirty="0" smtClean="0">
                <a:latin typeface="Arial" pitchFamily="34" charset="0"/>
                <a:cs typeface="Arial" pitchFamily="34" charset="0"/>
              </a:rPr>
              <a:t>5kW </a:t>
            </a:r>
            <a:r>
              <a:rPr lang="en-US" sz="2000" dirty="0">
                <a:latin typeface="Arial" pitchFamily="34" charset="0"/>
                <a:cs typeface="Arial" pitchFamily="34" charset="0"/>
              </a:rPr>
              <a:t>LH Target</a:t>
            </a:r>
          </a:p>
          <a:p>
            <a:pPr>
              <a:buClr>
                <a:srgbClr val="FF0000"/>
              </a:buClr>
            </a:pPr>
            <a:endParaRPr lang="en-US" sz="2000" dirty="0"/>
          </a:p>
          <a:p>
            <a:endParaRPr lang="en-US" dirty="0"/>
          </a:p>
        </p:txBody>
      </p:sp>
      <p:sp>
        <p:nvSpPr>
          <p:cNvPr id="17" name="Content Placeholder 2"/>
          <p:cNvSpPr txBox="1">
            <a:spLocks/>
          </p:cNvSpPr>
          <p:nvPr/>
        </p:nvSpPr>
        <p:spPr bwMode="auto">
          <a:xfrm>
            <a:off x="152400" y="3886200"/>
            <a:ext cx="4495800" cy="2209800"/>
          </a:xfrm>
          <a:prstGeom prst="rect">
            <a:avLst/>
          </a:prstGeom>
          <a:noFill/>
          <a:ln w="9525">
            <a:noFill/>
            <a:miter lim="800000"/>
            <a:headEnd/>
            <a:tailEnd/>
          </a:ln>
          <a:effectLst/>
        </p:spPr>
        <p:txBody>
          <a:bodyPr/>
          <a:lstStyle/>
          <a:p>
            <a:pPr marL="169863" indent="-169863" fontAlgn="auto">
              <a:spcBef>
                <a:spcPct val="20000"/>
              </a:spcBef>
              <a:spcAft>
                <a:spcPts val="0"/>
              </a:spcAft>
              <a:buClr>
                <a:srgbClr val="FF0000"/>
              </a:buClr>
              <a:defRPr/>
            </a:pPr>
            <a:r>
              <a:rPr lang="en-US" sz="2000" b="1" kern="0" dirty="0">
                <a:solidFill>
                  <a:srgbClr val="002060"/>
                </a:solidFill>
                <a:latin typeface="Arial" pitchFamily="34" charset="0"/>
                <a:cs typeface="Arial" pitchFamily="34" charset="0"/>
              </a:rPr>
              <a:t>SOLID (PVDIS):</a:t>
            </a:r>
          </a:p>
          <a:p>
            <a:pPr marL="285750" indent="-285750" fontAlgn="auto">
              <a:spcBef>
                <a:spcPct val="20000"/>
              </a:spcBef>
              <a:spcAft>
                <a:spcPts val="0"/>
              </a:spcAft>
              <a:buClr>
                <a:srgbClr val="C00000"/>
              </a:buClr>
              <a:buFont typeface="Arial"/>
              <a:buChar char="•"/>
              <a:defRPr/>
            </a:pPr>
            <a:r>
              <a:rPr lang="en-US" sz="2000" kern="0" dirty="0">
                <a:solidFill>
                  <a:srgbClr val="000000"/>
                </a:solidFill>
                <a:latin typeface="Arial" pitchFamily="34" charset="0"/>
                <a:cs typeface="Arial" pitchFamily="34" charset="0"/>
              </a:rPr>
              <a:t>High Luminosity on LD2 and LH2 </a:t>
            </a:r>
          </a:p>
          <a:p>
            <a:pPr marL="285750" indent="-285750" fontAlgn="auto">
              <a:spcBef>
                <a:spcPct val="20000"/>
              </a:spcBef>
              <a:spcAft>
                <a:spcPts val="0"/>
              </a:spcAft>
              <a:buClr>
                <a:srgbClr val="C00000"/>
              </a:buClr>
              <a:buFont typeface="Arial"/>
              <a:buChar char="•"/>
              <a:defRPr/>
            </a:pPr>
            <a:r>
              <a:rPr lang="en-US" sz="2000" kern="0" dirty="0">
                <a:solidFill>
                  <a:srgbClr val="000000"/>
                </a:solidFill>
                <a:latin typeface="Arial" pitchFamily="34" charset="0"/>
                <a:cs typeface="Arial" pitchFamily="34" charset="0"/>
              </a:rPr>
              <a:t>Better than 1% errors for small bins</a:t>
            </a:r>
          </a:p>
          <a:p>
            <a:pPr marL="285750" indent="-285750" fontAlgn="auto">
              <a:spcBef>
                <a:spcPct val="20000"/>
              </a:spcBef>
              <a:spcAft>
                <a:spcPts val="0"/>
              </a:spcAft>
              <a:buClr>
                <a:srgbClr val="C00000"/>
              </a:buClr>
              <a:buFont typeface="Arial"/>
              <a:buChar char="•"/>
              <a:defRPr/>
            </a:pPr>
            <a:r>
              <a:rPr lang="en-US" sz="2000" kern="0" dirty="0">
                <a:solidFill>
                  <a:srgbClr val="000000"/>
                </a:solidFill>
                <a:latin typeface="Arial" pitchFamily="34" charset="0"/>
                <a:cs typeface="Arial" pitchFamily="34" charset="0"/>
              </a:rPr>
              <a:t>Large Q</a:t>
            </a:r>
            <a:r>
              <a:rPr lang="en-US" sz="2000" kern="0" baseline="30000" dirty="0">
                <a:solidFill>
                  <a:srgbClr val="000000"/>
                </a:solidFill>
                <a:latin typeface="Arial" pitchFamily="34" charset="0"/>
                <a:cs typeface="Arial" pitchFamily="34" charset="0"/>
              </a:rPr>
              <a:t>2</a:t>
            </a:r>
            <a:r>
              <a:rPr lang="en-US" sz="2000" kern="0" dirty="0">
                <a:solidFill>
                  <a:srgbClr val="000000"/>
                </a:solidFill>
                <a:latin typeface="Arial" pitchFamily="34" charset="0"/>
                <a:cs typeface="Arial" pitchFamily="34" charset="0"/>
              </a:rPr>
              <a:t> coverage</a:t>
            </a:r>
          </a:p>
          <a:p>
            <a:pPr marL="285750" indent="-285750" fontAlgn="auto">
              <a:spcBef>
                <a:spcPct val="20000"/>
              </a:spcBef>
              <a:spcAft>
                <a:spcPts val="0"/>
              </a:spcAft>
              <a:buClr>
                <a:srgbClr val="C00000"/>
              </a:buClr>
              <a:buFont typeface="Arial"/>
              <a:buChar char="•"/>
              <a:defRPr/>
            </a:pPr>
            <a:r>
              <a:rPr lang="en-US" sz="2000" kern="0" dirty="0">
                <a:solidFill>
                  <a:srgbClr val="000000"/>
                </a:solidFill>
                <a:latin typeface="Arial" pitchFamily="34" charset="0"/>
                <a:cs typeface="Arial" pitchFamily="34" charset="0"/>
              </a:rPr>
              <a:t>x-range 0.25-0.75</a:t>
            </a:r>
          </a:p>
          <a:p>
            <a:pPr marL="285750" indent="-285750" fontAlgn="auto">
              <a:spcBef>
                <a:spcPct val="20000"/>
              </a:spcBef>
              <a:spcAft>
                <a:spcPts val="0"/>
              </a:spcAft>
              <a:buClr>
                <a:srgbClr val="C00000"/>
              </a:buClr>
              <a:buFont typeface="Arial"/>
              <a:buChar char="•"/>
              <a:defRPr/>
            </a:pPr>
            <a:r>
              <a:rPr lang="en-US" sz="2000" kern="0" dirty="0">
                <a:solidFill>
                  <a:srgbClr val="000000"/>
                </a:solidFill>
                <a:latin typeface="Arial" pitchFamily="34" charset="0"/>
                <a:cs typeface="Arial" pitchFamily="34" charset="0"/>
              </a:rPr>
              <a:t>W</a:t>
            </a:r>
            <a:r>
              <a:rPr lang="en-US" sz="2000" kern="0" baseline="30000" dirty="0">
                <a:solidFill>
                  <a:srgbClr val="000000"/>
                </a:solidFill>
                <a:latin typeface="Arial" pitchFamily="34" charset="0"/>
                <a:cs typeface="Arial" pitchFamily="34" charset="0"/>
              </a:rPr>
              <a:t>2</a:t>
            </a:r>
            <a:r>
              <a:rPr lang="en-US" sz="2000" kern="0" dirty="0">
                <a:solidFill>
                  <a:srgbClr val="000000"/>
                </a:solidFill>
                <a:latin typeface="Arial" pitchFamily="34" charset="0"/>
                <a:cs typeface="Arial" pitchFamily="34" charset="0"/>
              </a:rPr>
              <a:t>&gt; 4 </a:t>
            </a:r>
            <a:r>
              <a:rPr lang="en-US" sz="2000" kern="0" dirty="0" smtClean="0">
                <a:solidFill>
                  <a:srgbClr val="000000"/>
                </a:solidFill>
                <a:latin typeface="Arial" pitchFamily="34" charset="0"/>
                <a:cs typeface="Arial" pitchFamily="34" charset="0"/>
              </a:rPr>
              <a:t>GeV</a:t>
            </a:r>
            <a:r>
              <a:rPr lang="en-US" sz="2000" kern="0" baseline="30000" dirty="0" smtClean="0">
                <a:solidFill>
                  <a:srgbClr val="000000"/>
                </a:solidFill>
                <a:latin typeface="Arial" pitchFamily="34" charset="0"/>
                <a:cs typeface="Arial" pitchFamily="34" charset="0"/>
              </a:rPr>
              <a:t>2</a:t>
            </a:r>
            <a:endParaRPr lang="en-US" kern="0" dirty="0">
              <a:solidFill>
                <a:srgbClr val="000000"/>
              </a:solidFill>
              <a:latin typeface="+mn-lt"/>
              <a:cs typeface="+mn-cs"/>
            </a:endParaRPr>
          </a:p>
        </p:txBody>
      </p:sp>
      <p:sp>
        <p:nvSpPr>
          <p:cNvPr id="18" name="Slide Number Placeholder 17"/>
          <p:cNvSpPr>
            <a:spLocks noGrp="1"/>
          </p:cNvSpPr>
          <p:nvPr>
            <p:ph type="sldNum" sz="quarter" idx="4294967295"/>
          </p:nvPr>
        </p:nvSpPr>
        <p:spPr>
          <a:xfrm>
            <a:off x="6553200" y="6356350"/>
            <a:ext cx="1143000" cy="365125"/>
          </a:xfrm>
          <a:prstGeom prst="rect">
            <a:avLst/>
          </a:prstGeom>
        </p:spPr>
        <p:txBody>
          <a:bodyPr/>
          <a:lstStyle/>
          <a:p>
            <a:pPr>
              <a:defRPr/>
            </a:pPr>
            <a:fld id="{0866A32D-AE46-4F36-A583-C114BC3A55BF}" type="slidenum">
              <a:rPr lang="en-US"/>
              <a:pPr>
                <a:defRPr/>
              </a:pPr>
              <a:t>28</a:t>
            </a:fld>
            <a:endParaRPr lang="en-US" dirty="0"/>
          </a:p>
        </p:txBody>
      </p:sp>
      <p:pic>
        <p:nvPicPr>
          <p:cNvPr id="20" name="Picture 3"/>
          <p:cNvPicPr>
            <a:picLocks noChangeAspect="1" noChangeArrowheads="1"/>
          </p:cNvPicPr>
          <p:nvPr/>
        </p:nvPicPr>
        <p:blipFill>
          <a:blip r:embed="rId2" cstate="print"/>
          <a:srcRect/>
          <a:stretch>
            <a:fillRect/>
          </a:stretch>
        </p:blipFill>
        <p:spPr bwMode="auto">
          <a:xfrm>
            <a:off x="4876800" y="3429000"/>
            <a:ext cx="4038600" cy="286155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9" name="Picture 2"/>
          <p:cNvPicPr>
            <a:picLocks noChangeAspect="1" noChangeArrowheads="1"/>
          </p:cNvPicPr>
          <p:nvPr/>
        </p:nvPicPr>
        <p:blipFill>
          <a:blip r:embed="rId3" cstate="print"/>
          <a:srcRect/>
          <a:stretch>
            <a:fillRect/>
          </a:stretch>
        </p:blipFill>
        <p:spPr bwMode="auto">
          <a:xfrm>
            <a:off x="149421" y="990600"/>
            <a:ext cx="4498779" cy="24384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0"/>
            <a:ext cx="7772400" cy="685800"/>
          </a:xfrm>
        </p:spPr>
        <p:txBody>
          <a:bodyPr/>
          <a:lstStyle/>
          <a:p>
            <a:pPr eaLnBrk="1" hangingPunct="1">
              <a:defRPr/>
            </a:pPr>
            <a:r>
              <a:rPr lang="en-US" sz="3200" b="1" dirty="0" smtClean="0">
                <a:solidFill>
                  <a:schemeClr val="tx1"/>
                </a:solidFill>
              </a:rPr>
              <a:t>Projected Results</a:t>
            </a:r>
          </a:p>
        </p:txBody>
      </p:sp>
      <p:sp>
        <p:nvSpPr>
          <p:cNvPr id="23" name="Slide Number Placeholder 22"/>
          <p:cNvSpPr>
            <a:spLocks noGrp="1"/>
          </p:cNvSpPr>
          <p:nvPr>
            <p:ph type="sldNum" sz="quarter" idx="4294967295"/>
          </p:nvPr>
        </p:nvSpPr>
        <p:spPr>
          <a:xfrm>
            <a:off x="6553200" y="6356350"/>
            <a:ext cx="1066800" cy="365125"/>
          </a:xfrm>
          <a:prstGeom prst="rect">
            <a:avLst/>
          </a:prstGeom>
        </p:spPr>
        <p:txBody>
          <a:bodyPr/>
          <a:lstStyle/>
          <a:p>
            <a:pPr>
              <a:defRPr/>
            </a:pPr>
            <a:fld id="{1F7E4364-E960-41EC-B13B-30410153E510}" type="slidenum">
              <a:rPr lang="en-US" smtClean="0"/>
              <a:pPr>
                <a:defRPr/>
              </a:pPr>
              <a:t>29</a:t>
            </a:fld>
            <a:endParaRPr lang="en-US"/>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l="6875" t="4851"/>
          <a:stretch/>
        </p:blipFill>
        <p:spPr>
          <a:xfrm>
            <a:off x="1524000" y="990600"/>
            <a:ext cx="6330287" cy="517818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609600" y="0"/>
            <a:ext cx="7772400" cy="762000"/>
          </a:xfrm>
        </p:spPr>
        <p:txBody>
          <a:bodyPr/>
          <a:lstStyle/>
          <a:p>
            <a:r>
              <a:rPr lang="en-US" dirty="0" smtClean="0">
                <a:solidFill>
                  <a:schemeClr val="tx1"/>
                </a:solidFill>
              </a:rPr>
              <a:t>A Laboratory for Nuclear Science</a:t>
            </a:r>
            <a:endParaRPr lang="en-US" dirty="0">
              <a:solidFill>
                <a:schemeClr val="tx1"/>
              </a:solidFill>
            </a:endParaRPr>
          </a:p>
        </p:txBody>
      </p:sp>
      <p:pic>
        <p:nvPicPr>
          <p:cNvPr id="297987" name="Picture 3"/>
          <p:cNvPicPr>
            <a:picLocks noChangeAspect="1" noChangeArrowheads="1"/>
          </p:cNvPicPr>
          <p:nvPr/>
        </p:nvPicPr>
        <p:blipFill>
          <a:blip r:embed="rId2" cstate="print"/>
          <a:srcRect/>
          <a:stretch>
            <a:fillRect/>
          </a:stretch>
        </p:blipFill>
        <p:spPr bwMode="auto">
          <a:xfrm>
            <a:off x="1295401" y="1066800"/>
            <a:ext cx="6159940" cy="4729520"/>
          </a:xfrm>
          <a:prstGeom prst="rect">
            <a:avLst/>
          </a:prstGeom>
          <a:noFill/>
          <a:ln w="9525">
            <a:noFill/>
            <a:miter lim="800000"/>
            <a:headEnd/>
            <a:tailEnd/>
          </a:ln>
        </p:spPr>
      </p:pic>
      <p:grpSp>
        <p:nvGrpSpPr>
          <p:cNvPr id="3" name="Group 24"/>
          <p:cNvGrpSpPr/>
          <p:nvPr/>
        </p:nvGrpSpPr>
        <p:grpSpPr>
          <a:xfrm>
            <a:off x="6096000" y="685800"/>
            <a:ext cx="2805576" cy="2612886"/>
            <a:chOff x="6096000" y="685800"/>
            <a:chExt cx="2805576" cy="2612886"/>
          </a:xfrm>
        </p:grpSpPr>
        <p:pic>
          <p:nvPicPr>
            <p:cNvPr id="14" name="Picture 4"/>
            <p:cNvPicPr>
              <a:picLocks noChangeArrowheads="1"/>
            </p:cNvPicPr>
            <p:nvPr/>
          </p:nvPicPr>
          <p:blipFill>
            <a:blip r:embed="rId3" cstate="print"/>
            <a:srcRect/>
            <a:stretch>
              <a:fillRect/>
            </a:stretch>
          </p:blipFill>
          <p:spPr bwMode="auto">
            <a:xfrm>
              <a:off x="6629400" y="685800"/>
              <a:ext cx="2071687" cy="2209800"/>
            </a:xfrm>
            <a:prstGeom prst="rect">
              <a:avLst/>
            </a:prstGeom>
            <a:noFill/>
            <a:ln w="12700">
              <a:noFill/>
              <a:miter lim="800000"/>
              <a:headEnd/>
              <a:tailEnd/>
            </a:ln>
          </p:spPr>
        </p:pic>
        <p:sp>
          <p:nvSpPr>
            <p:cNvPr id="15" name="TextBox 14"/>
            <p:cNvSpPr txBox="1"/>
            <p:nvPr/>
          </p:nvSpPr>
          <p:spPr>
            <a:xfrm>
              <a:off x="6096000" y="2590800"/>
              <a:ext cx="2805576" cy="707886"/>
            </a:xfrm>
            <a:prstGeom prst="rect">
              <a:avLst/>
            </a:prstGeom>
            <a:noFill/>
          </p:spPr>
          <p:txBody>
            <a:bodyPr wrap="none" rtlCol="0">
              <a:spAutoFit/>
            </a:bodyPr>
            <a:lstStyle/>
            <a:p>
              <a:r>
                <a:rPr lang="en-US" sz="2000" b="1" dirty="0" smtClean="0">
                  <a:solidFill>
                    <a:srgbClr val="002060"/>
                  </a:solidFill>
                  <a:latin typeface="Arial" pitchFamily="34" charset="0"/>
                  <a:cs typeface="Arial" pitchFamily="34" charset="0"/>
                </a:rPr>
                <a:t>Fundamental</a:t>
              </a:r>
            </a:p>
            <a:p>
              <a:r>
                <a:rPr lang="en-US" sz="2000" b="1" dirty="0" smtClean="0">
                  <a:solidFill>
                    <a:srgbClr val="002060"/>
                  </a:solidFill>
                  <a:latin typeface="Arial" pitchFamily="34" charset="0"/>
                  <a:cs typeface="Arial" pitchFamily="34" charset="0"/>
                </a:rPr>
                <a:t>Forces &amp; Symmetries</a:t>
              </a:r>
            </a:p>
          </p:txBody>
        </p:sp>
      </p:grpSp>
      <p:grpSp>
        <p:nvGrpSpPr>
          <p:cNvPr id="5" name="Group 23"/>
          <p:cNvGrpSpPr/>
          <p:nvPr/>
        </p:nvGrpSpPr>
        <p:grpSpPr>
          <a:xfrm>
            <a:off x="3276600" y="4572000"/>
            <a:ext cx="2820003" cy="1847910"/>
            <a:chOff x="3581400" y="990600"/>
            <a:chExt cx="2820003" cy="1847910"/>
          </a:xfrm>
        </p:grpSpPr>
        <p:pic>
          <p:nvPicPr>
            <p:cNvPr id="11" name="Picture 4" descr="ev2_side"/>
            <p:cNvPicPr>
              <a:picLocks noChangeAspect="1" noChangeArrowheads="1"/>
            </p:cNvPicPr>
            <p:nvPr/>
          </p:nvPicPr>
          <p:blipFill>
            <a:blip r:embed="rId4" cstate="print"/>
            <a:srcRect/>
            <a:stretch>
              <a:fillRect/>
            </a:stretch>
          </p:blipFill>
          <p:spPr bwMode="auto">
            <a:xfrm>
              <a:off x="4038600" y="990600"/>
              <a:ext cx="1876324" cy="1447800"/>
            </a:xfrm>
            <a:prstGeom prst="rect">
              <a:avLst/>
            </a:prstGeom>
            <a:noFill/>
            <a:ln w="9525">
              <a:noFill/>
              <a:miter lim="800000"/>
              <a:headEnd/>
              <a:tailEnd/>
            </a:ln>
          </p:spPr>
        </p:pic>
        <p:sp>
          <p:nvSpPr>
            <p:cNvPr id="16" name="TextBox 15"/>
            <p:cNvSpPr txBox="1"/>
            <p:nvPr/>
          </p:nvSpPr>
          <p:spPr>
            <a:xfrm>
              <a:off x="3581400" y="2438400"/>
              <a:ext cx="2820003" cy="400110"/>
            </a:xfrm>
            <a:prstGeom prst="rect">
              <a:avLst/>
            </a:prstGeom>
            <a:noFill/>
          </p:spPr>
          <p:txBody>
            <a:bodyPr wrap="none" rtlCol="0">
              <a:spAutoFit/>
            </a:bodyPr>
            <a:lstStyle/>
            <a:p>
              <a:r>
                <a:rPr lang="en-US" sz="2000" b="1" dirty="0" smtClean="0">
                  <a:solidFill>
                    <a:srgbClr val="002060"/>
                  </a:solidFill>
                  <a:latin typeface="Arial" pitchFamily="34" charset="0"/>
                  <a:cs typeface="Arial" pitchFamily="34" charset="0"/>
                </a:rPr>
                <a:t>Hadrons from Quarks</a:t>
              </a:r>
            </a:p>
          </p:txBody>
        </p:sp>
      </p:grpSp>
      <p:grpSp>
        <p:nvGrpSpPr>
          <p:cNvPr id="6" name="Group 28"/>
          <p:cNvGrpSpPr/>
          <p:nvPr/>
        </p:nvGrpSpPr>
        <p:grpSpPr>
          <a:xfrm>
            <a:off x="609600" y="2743200"/>
            <a:ext cx="2177199" cy="2152710"/>
            <a:chOff x="609600" y="2743200"/>
            <a:chExt cx="2177199" cy="2152710"/>
          </a:xfrm>
        </p:grpSpPr>
        <p:pic>
          <p:nvPicPr>
            <p:cNvPr id="13" name="Picture 3"/>
            <p:cNvPicPr>
              <a:picLocks noChangeAspect="1" noChangeArrowheads="1"/>
            </p:cNvPicPr>
            <p:nvPr/>
          </p:nvPicPr>
          <p:blipFill>
            <a:blip r:embed="rId5" cstate="print"/>
            <a:srcRect/>
            <a:stretch>
              <a:fillRect/>
            </a:stretch>
          </p:blipFill>
          <p:spPr bwMode="auto">
            <a:xfrm>
              <a:off x="838200" y="2743200"/>
              <a:ext cx="1169966" cy="1752600"/>
            </a:xfrm>
            <a:prstGeom prst="rect">
              <a:avLst/>
            </a:prstGeom>
            <a:noFill/>
            <a:ln w="9525">
              <a:noFill/>
              <a:miter lim="800000"/>
              <a:headEnd/>
              <a:tailEnd/>
            </a:ln>
          </p:spPr>
        </p:pic>
        <p:sp>
          <p:nvSpPr>
            <p:cNvPr id="18" name="TextBox 17"/>
            <p:cNvSpPr txBox="1"/>
            <p:nvPr/>
          </p:nvSpPr>
          <p:spPr>
            <a:xfrm>
              <a:off x="609600" y="4495800"/>
              <a:ext cx="2177199" cy="400110"/>
            </a:xfrm>
            <a:prstGeom prst="rect">
              <a:avLst/>
            </a:prstGeom>
            <a:noFill/>
          </p:spPr>
          <p:txBody>
            <a:bodyPr wrap="none" rtlCol="0">
              <a:spAutoFit/>
            </a:bodyPr>
            <a:lstStyle/>
            <a:p>
              <a:r>
                <a:rPr lang="en-US" sz="2000" b="1" dirty="0" smtClean="0">
                  <a:solidFill>
                    <a:srgbClr val="002060"/>
                  </a:solidFill>
                  <a:latin typeface="Arial" pitchFamily="34" charset="0"/>
                  <a:cs typeface="Arial" pitchFamily="34" charset="0"/>
                </a:rPr>
                <a:t>Medical Imaging</a:t>
              </a:r>
            </a:p>
          </p:txBody>
        </p:sp>
      </p:grpSp>
      <p:grpSp>
        <p:nvGrpSpPr>
          <p:cNvPr id="7" name="Group 27"/>
          <p:cNvGrpSpPr/>
          <p:nvPr/>
        </p:nvGrpSpPr>
        <p:grpSpPr>
          <a:xfrm>
            <a:off x="762000" y="4876800"/>
            <a:ext cx="2563522" cy="1600200"/>
            <a:chOff x="1447800" y="4876800"/>
            <a:chExt cx="2563522" cy="1600200"/>
          </a:xfrm>
        </p:grpSpPr>
        <p:pic>
          <p:nvPicPr>
            <p:cNvPr id="12" name="Picture 3" descr="CSSMcover1280x1024lattice"/>
            <p:cNvPicPr>
              <a:picLocks noChangeAspect="1" noChangeArrowheads="1"/>
            </p:cNvPicPr>
            <p:nvPr/>
          </p:nvPicPr>
          <p:blipFill>
            <a:blip r:embed="rId6" cstate="print"/>
            <a:srcRect t="6697"/>
            <a:stretch>
              <a:fillRect/>
            </a:stretch>
          </p:blipFill>
          <p:spPr bwMode="auto">
            <a:xfrm>
              <a:off x="1981200" y="4876800"/>
              <a:ext cx="1676400" cy="1250982"/>
            </a:xfrm>
            <a:prstGeom prst="rect">
              <a:avLst/>
            </a:prstGeom>
            <a:noFill/>
            <a:ln w="9525">
              <a:noFill/>
              <a:miter lim="800000"/>
              <a:headEnd/>
              <a:tailEnd/>
            </a:ln>
          </p:spPr>
        </p:pic>
        <p:sp>
          <p:nvSpPr>
            <p:cNvPr id="19" name="TextBox 18"/>
            <p:cNvSpPr txBox="1"/>
            <p:nvPr/>
          </p:nvSpPr>
          <p:spPr>
            <a:xfrm>
              <a:off x="1447800" y="6076890"/>
              <a:ext cx="2563522" cy="400110"/>
            </a:xfrm>
            <a:prstGeom prst="rect">
              <a:avLst/>
            </a:prstGeom>
            <a:noFill/>
          </p:spPr>
          <p:txBody>
            <a:bodyPr wrap="none" rtlCol="0">
              <a:spAutoFit/>
            </a:bodyPr>
            <a:lstStyle/>
            <a:p>
              <a:r>
                <a:rPr lang="en-US" sz="2000" b="1" dirty="0" smtClean="0">
                  <a:solidFill>
                    <a:srgbClr val="002060"/>
                  </a:solidFill>
                  <a:latin typeface="Arial" pitchFamily="34" charset="0"/>
                  <a:cs typeface="Arial" pitchFamily="34" charset="0"/>
                </a:rPr>
                <a:t>Quark Confinement</a:t>
              </a:r>
            </a:p>
          </p:txBody>
        </p:sp>
      </p:grpSp>
      <p:grpSp>
        <p:nvGrpSpPr>
          <p:cNvPr id="8" name="Group 26"/>
          <p:cNvGrpSpPr/>
          <p:nvPr/>
        </p:nvGrpSpPr>
        <p:grpSpPr>
          <a:xfrm>
            <a:off x="3429000" y="914400"/>
            <a:ext cx="2749471" cy="1771710"/>
            <a:chOff x="4953000" y="4648200"/>
            <a:chExt cx="2749471" cy="1771710"/>
          </a:xfrm>
        </p:grpSpPr>
        <p:pic>
          <p:nvPicPr>
            <p:cNvPr id="297988" name="Picture 4"/>
            <p:cNvPicPr>
              <a:picLocks noChangeAspect="1" noChangeArrowheads="1"/>
            </p:cNvPicPr>
            <p:nvPr/>
          </p:nvPicPr>
          <p:blipFill>
            <a:blip r:embed="rId7" cstate="print"/>
            <a:srcRect/>
            <a:stretch>
              <a:fillRect/>
            </a:stretch>
          </p:blipFill>
          <p:spPr bwMode="auto">
            <a:xfrm>
              <a:off x="5334000" y="4648200"/>
              <a:ext cx="1657350" cy="1386904"/>
            </a:xfrm>
            <a:prstGeom prst="rect">
              <a:avLst/>
            </a:prstGeom>
            <a:noFill/>
            <a:ln w="9525">
              <a:noFill/>
              <a:miter lim="800000"/>
              <a:headEnd/>
              <a:tailEnd/>
            </a:ln>
          </p:spPr>
        </p:pic>
        <p:sp>
          <p:nvSpPr>
            <p:cNvPr id="20" name="TextBox 19"/>
            <p:cNvSpPr txBox="1"/>
            <p:nvPr/>
          </p:nvSpPr>
          <p:spPr>
            <a:xfrm>
              <a:off x="4953000" y="6019800"/>
              <a:ext cx="2749471" cy="400110"/>
            </a:xfrm>
            <a:prstGeom prst="rect">
              <a:avLst/>
            </a:prstGeom>
            <a:noFill/>
          </p:spPr>
          <p:txBody>
            <a:bodyPr wrap="none" rtlCol="0">
              <a:spAutoFit/>
            </a:bodyPr>
            <a:lstStyle/>
            <a:p>
              <a:r>
                <a:rPr lang="en-US" sz="2000" b="1" dirty="0" smtClean="0">
                  <a:solidFill>
                    <a:srgbClr val="002060"/>
                  </a:solidFill>
                  <a:latin typeface="Arial" pitchFamily="34" charset="0"/>
                  <a:cs typeface="Arial" pitchFamily="34" charset="0"/>
                </a:rPr>
                <a:t>Structure of Hadrons</a:t>
              </a:r>
            </a:p>
          </p:txBody>
        </p:sp>
      </p:grpSp>
      <p:grpSp>
        <p:nvGrpSpPr>
          <p:cNvPr id="9" name="Group 25"/>
          <p:cNvGrpSpPr/>
          <p:nvPr/>
        </p:nvGrpSpPr>
        <p:grpSpPr>
          <a:xfrm>
            <a:off x="6324600" y="3581400"/>
            <a:ext cx="2523934" cy="1085910"/>
            <a:chOff x="6324600" y="3581400"/>
            <a:chExt cx="2523934" cy="1085910"/>
          </a:xfrm>
        </p:grpSpPr>
        <p:pic>
          <p:nvPicPr>
            <p:cNvPr id="10" name="Picture 2"/>
            <p:cNvPicPr>
              <a:picLocks noChangeAspect="1" noChangeArrowheads="1"/>
            </p:cNvPicPr>
            <p:nvPr/>
          </p:nvPicPr>
          <p:blipFill>
            <a:blip r:embed="rId8" cstate="print"/>
            <a:srcRect/>
            <a:stretch>
              <a:fillRect/>
            </a:stretch>
          </p:blipFill>
          <p:spPr bwMode="auto">
            <a:xfrm>
              <a:off x="6400800" y="3581400"/>
              <a:ext cx="2447734" cy="61446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21" name="TextBox 20"/>
            <p:cNvSpPr txBox="1"/>
            <p:nvPr/>
          </p:nvSpPr>
          <p:spPr>
            <a:xfrm>
              <a:off x="6324600" y="4267200"/>
              <a:ext cx="2180405" cy="400110"/>
            </a:xfrm>
            <a:prstGeom prst="rect">
              <a:avLst/>
            </a:prstGeom>
            <a:noFill/>
          </p:spPr>
          <p:txBody>
            <a:bodyPr wrap="none" rtlCol="0">
              <a:spAutoFit/>
            </a:bodyPr>
            <a:lstStyle/>
            <a:p>
              <a:r>
                <a:rPr lang="en-US" sz="2000" b="1" dirty="0" smtClean="0">
                  <a:solidFill>
                    <a:srgbClr val="002060"/>
                  </a:solidFill>
                  <a:latin typeface="Arial" pitchFamily="34" charset="0"/>
                  <a:cs typeface="Arial" pitchFamily="34" charset="0"/>
                </a:rPr>
                <a:t>Accelerator S&amp;T</a:t>
              </a:r>
            </a:p>
          </p:txBody>
        </p:sp>
      </p:grpSp>
      <p:grpSp>
        <p:nvGrpSpPr>
          <p:cNvPr id="22" name="Group 22"/>
          <p:cNvGrpSpPr/>
          <p:nvPr/>
        </p:nvGrpSpPr>
        <p:grpSpPr>
          <a:xfrm>
            <a:off x="762000" y="914400"/>
            <a:ext cx="2655043" cy="1847910"/>
            <a:chOff x="762000" y="914400"/>
            <a:chExt cx="2655043" cy="1847910"/>
          </a:xfrm>
        </p:grpSpPr>
        <p:sp>
          <p:nvSpPr>
            <p:cNvPr id="17" name="TextBox 16"/>
            <p:cNvSpPr txBox="1"/>
            <p:nvPr/>
          </p:nvSpPr>
          <p:spPr>
            <a:xfrm>
              <a:off x="762000" y="2362200"/>
              <a:ext cx="2335896" cy="400110"/>
            </a:xfrm>
            <a:prstGeom prst="rect">
              <a:avLst/>
            </a:prstGeom>
            <a:noFill/>
          </p:spPr>
          <p:txBody>
            <a:bodyPr wrap="none" rtlCol="0">
              <a:spAutoFit/>
            </a:bodyPr>
            <a:lstStyle/>
            <a:p>
              <a:r>
                <a:rPr lang="en-US" sz="2000" b="1" dirty="0" smtClean="0">
                  <a:solidFill>
                    <a:srgbClr val="002060"/>
                  </a:solidFill>
                  <a:latin typeface="Arial" pitchFamily="34" charset="0"/>
                  <a:cs typeface="Arial" pitchFamily="34" charset="0"/>
                </a:rPr>
                <a:t>Nuclear Structure</a:t>
              </a:r>
            </a:p>
          </p:txBody>
        </p:sp>
        <p:pic>
          <p:nvPicPr>
            <p:cNvPr id="297990" name="Picture 6"/>
            <p:cNvPicPr>
              <a:picLocks noChangeAspect="1" noChangeArrowheads="1"/>
            </p:cNvPicPr>
            <p:nvPr/>
          </p:nvPicPr>
          <p:blipFill>
            <a:blip r:embed="rId9" cstate="print"/>
            <a:srcRect/>
            <a:stretch>
              <a:fillRect/>
            </a:stretch>
          </p:blipFill>
          <p:spPr bwMode="auto">
            <a:xfrm>
              <a:off x="1371600" y="914400"/>
              <a:ext cx="2045443" cy="1457324"/>
            </a:xfrm>
            <a:prstGeom prst="rect">
              <a:avLst/>
            </a:prstGeom>
            <a:noFill/>
            <a:ln w="9525">
              <a:noFill/>
              <a:miter lim="800000"/>
              <a:headEnd/>
              <a:tailEnd/>
            </a:ln>
          </p:spPr>
        </p:pic>
      </p:grpSp>
      <p:grpSp>
        <p:nvGrpSpPr>
          <p:cNvPr id="23" name="Group 31"/>
          <p:cNvGrpSpPr/>
          <p:nvPr/>
        </p:nvGrpSpPr>
        <p:grpSpPr>
          <a:xfrm>
            <a:off x="6019800" y="4648200"/>
            <a:ext cx="3220753" cy="1771710"/>
            <a:chOff x="6019800" y="4648200"/>
            <a:chExt cx="3220753" cy="1771710"/>
          </a:xfrm>
        </p:grpSpPr>
        <p:pic>
          <p:nvPicPr>
            <p:cNvPr id="305153" name="Picture 1"/>
            <p:cNvPicPr>
              <a:picLocks noChangeAspect="1" noChangeArrowheads="1"/>
            </p:cNvPicPr>
            <p:nvPr/>
          </p:nvPicPr>
          <p:blipFill>
            <a:blip r:embed="rId10" cstate="print"/>
            <a:srcRect/>
            <a:stretch>
              <a:fillRect/>
            </a:stretch>
          </p:blipFill>
          <p:spPr bwMode="auto">
            <a:xfrm>
              <a:off x="6714020" y="4648200"/>
              <a:ext cx="1515580" cy="1371600"/>
            </a:xfrm>
            <a:prstGeom prst="rect">
              <a:avLst/>
            </a:prstGeom>
            <a:noFill/>
            <a:ln w="9525">
              <a:noFill/>
              <a:miter lim="800000"/>
              <a:headEnd/>
              <a:tailEnd/>
            </a:ln>
          </p:spPr>
        </p:pic>
        <p:sp>
          <p:nvSpPr>
            <p:cNvPr id="31" name="TextBox 30"/>
            <p:cNvSpPr txBox="1"/>
            <p:nvPr/>
          </p:nvSpPr>
          <p:spPr>
            <a:xfrm>
              <a:off x="6019800" y="6019800"/>
              <a:ext cx="3220753" cy="400110"/>
            </a:xfrm>
            <a:prstGeom prst="rect">
              <a:avLst/>
            </a:prstGeom>
            <a:noFill/>
          </p:spPr>
          <p:txBody>
            <a:bodyPr wrap="none" rtlCol="0">
              <a:spAutoFit/>
            </a:bodyPr>
            <a:lstStyle/>
            <a:p>
              <a:r>
                <a:rPr lang="en-US" sz="2000" b="1" dirty="0" smtClean="0">
                  <a:solidFill>
                    <a:srgbClr val="002060"/>
                  </a:solidFill>
                  <a:latin typeface="Arial" pitchFamily="34" charset="0"/>
                  <a:cs typeface="Arial" pitchFamily="34" charset="0"/>
                </a:rPr>
                <a:t>Theory and Computation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97987"/>
                                        </p:tgtEl>
                                      </p:cBhvr>
                                      <p:by x="50000" y="50000"/>
                                    </p:animScale>
                                  </p:childTnLst>
                                </p:cTn>
                              </p:par>
                              <p:par>
                                <p:cTn id="7" presetID="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dissolv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dissolv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dissolve">
                                      <p:cBhvr>
                                        <p:cTn id="24" dur="10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dissolve">
                                      <p:cBhvr>
                                        <p:cTn id="29" dur="10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dissolve">
                                      <p:cBhvr>
                                        <p:cTn id="34" dur="10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dissolve">
                                      <p:cBhvr>
                                        <p:cTn id="39" dur="10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dissolve">
                                      <p:cBhvr>
                                        <p:cTn id="4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0"/>
            <a:ext cx="8229600" cy="792162"/>
          </a:xfrm>
        </p:spPr>
        <p:txBody>
          <a:bodyPr/>
          <a:lstStyle/>
          <a:p>
            <a:r>
              <a:rPr lang="en-US" b="1" dirty="0" smtClean="0">
                <a:solidFill>
                  <a:srgbClr val="C00000"/>
                </a:solidFill>
                <a:effectLst>
                  <a:outerShdw blurRad="50800" dist="38100" dir="13500000" algn="br" rotWithShape="0">
                    <a:prstClr val="black">
                      <a:alpha val="40000"/>
                    </a:prstClr>
                  </a:outerShdw>
                </a:effectLst>
              </a:rPr>
              <a:t>Cosmology and Dark Matter</a:t>
            </a:r>
            <a:endParaRPr lang="en-US" dirty="0">
              <a:solidFill>
                <a:srgbClr val="C00000"/>
              </a:solidFill>
            </a:endParaRPr>
          </a:p>
        </p:txBody>
      </p:sp>
      <p:pic>
        <p:nvPicPr>
          <p:cNvPr id="13" name="Picture 3"/>
          <p:cNvPicPr>
            <a:picLocks noChangeAspect="1" noChangeArrowheads="1"/>
          </p:cNvPicPr>
          <p:nvPr/>
        </p:nvPicPr>
        <p:blipFill>
          <a:blip r:embed="rId2" cstate="print"/>
          <a:srcRect l="8861" t="18987" r="11572" b="20253"/>
          <a:stretch>
            <a:fillRect/>
          </a:stretch>
        </p:blipFill>
        <p:spPr bwMode="auto">
          <a:xfrm>
            <a:off x="3797300" y="976952"/>
            <a:ext cx="5064125" cy="2438400"/>
          </a:xfrm>
          <a:prstGeom prst="rect">
            <a:avLst/>
          </a:prstGeom>
          <a:ln>
            <a:noFill/>
          </a:ln>
          <a:effectLst>
            <a:outerShdw blurRad="292100" dist="139700" dir="2700000" algn="tl" rotWithShape="0">
              <a:srgbClr val="333333">
                <a:alpha val="65000"/>
              </a:srgbClr>
            </a:outerShdw>
          </a:effectLst>
        </p:spPr>
      </p:pic>
      <p:pic>
        <p:nvPicPr>
          <p:cNvPr id="15" name="Picture 14" descr="Bullet.jpg"/>
          <p:cNvPicPr>
            <a:picLocks noChangeAspect="1"/>
          </p:cNvPicPr>
          <p:nvPr/>
        </p:nvPicPr>
        <p:blipFill>
          <a:blip r:embed="rId3" cstate="print"/>
          <a:stretch>
            <a:fillRect/>
          </a:stretch>
        </p:blipFill>
        <p:spPr>
          <a:xfrm>
            <a:off x="152400" y="950976"/>
            <a:ext cx="3429001" cy="2478024"/>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381000" y="3843516"/>
            <a:ext cx="7925568" cy="1200329"/>
          </a:xfrm>
          <a:prstGeom prst="rect">
            <a:avLst/>
          </a:prstGeom>
          <a:noFill/>
        </p:spPr>
        <p:txBody>
          <a:bodyPr wrap="none" rtlCol="0">
            <a:spAutoFit/>
            <a:scene3d>
              <a:camera prst="perspectiveRelaxed">
                <a:rot lat="19200000" lon="0" rev="0"/>
              </a:camera>
              <a:lightRig rig="threePt" dir="t"/>
            </a:scene3d>
          </a:bodyPr>
          <a:lstStyle/>
          <a:p>
            <a:pPr>
              <a:buClr>
                <a:srgbClr val="FF0000"/>
              </a:buClr>
              <a:buSzPct val="100000"/>
              <a:buFont typeface="Arial" pitchFamily="34" charset="0"/>
              <a:buChar char="•"/>
            </a:pPr>
            <a:r>
              <a:rPr lang="en-US" sz="2400" dirty="0" smtClean="0">
                <a:solidFill>
                  <a:srgbClr val="002060"/>
                </a:solidFill>
                <a:latin typeface="Arial" pitchFamily="34" charset="0"/>
                <a:cs typeface="Arial" pitchFamily="34" charset="0"/>
              </a:rPr>
              <a:t> Dark sector is new physics, beyond the standard model</a:t>
            </a:r>
          </a:p>
          <a:p>
            <a:pPr>
              <a:buClr>
                <a:srgbClr val="FF0000"/>
              </a:buClr>
              <a:buSzPct val="100000"/>
            </a:pPr>
            <a:r>
              <a:rPr lang="en-US" sz="2400" dirty="0" smtClean="0">
                <a:solidFill>
                  <a:srgbClr val="002060"/>
                </a:solidFill>
                <a:latin typeface="Arial" pitchFamily="34" charset="0"/>
                <a:cs typeface="Arial" pitchFamily="34" charset="0"/>
              </a:rPr>
              <a:t>	</a:t>
            </a:r>
            <a:endParaRPr lang="en-US" sz="2400" b="1" dirty="0" smtClean="0">
              <a:solidFill>
                <a:srgbClr val="002060"/>
              </a:solidFill>
              <a:latin typeface="Arial" pitchFamily="34" charset="0"/>
              <a:cs typeface="Arial" pitchFamily="34" charset="0"/>
            </a:endParaRPr>
          </a:p>
          <a:p>
            <a:pPr>
              <a:buClr>
                <a:srgbClr val="FF0000"/>
              </a:buClr>
              <a:buSzPct val="100000"/>
            </a:pPr>
            <a:r>
              <a:rPr lang="en-US" sz="2400" b="1" dirty="0" smtClean="0">
                <a:solidFill>
                  <a:srgbClr val="002060"/>
                </a:solidFill>
                <a:latin typeface="Arial" pitchFamily="34" charset="0"/>
                <a:cs typeface="Arial" pitchFamily="34" charset="0"/>
              </a:rPr>
              <a:t>	</a:t>
            </a:r>
            <a:endParaRPr lang="en-US" sz="2400" dirty="0" smtClean="0">
              <a:solidFill>
                <a:srgbClr val="002060"/>
              </a:solidFill>
              <a:latin typeface="Arial" pitchFamily="34" charset="0"/>
              <a:cs typeface="Arial" pitchFamily="34" charset="0"/>
            </a:endParaRPr>
          </a:p>
        </p:txBody>
      </p:sp>
      <p:sp>
        <p:nvSpPr>
          <p:cNvPr id="7" name="TextBox 6"/>
          <p:cNvSpPr txBox="1"/>
          <p:nvPr/>
        </p:nvSpPr>
        <p:spPr>
          <a:xfrm>
            <a:off x="381000" y="4258032"/>
            <a:ext cx="8451353" cy="1261884"/>
          </a:xfrm>
          <a:prstGeom prst="rect">
            <a:avLst/>
          </a:prstGeom>
          <a:noFill/>
        </p:spPr>
        <p:txBody>
          <a:bodyPr wrap="none" rtlCol="0">
            <a:spAutoFit/>
            <a:scene3d>
              <a:camera prst="perspectiveRelaxed">
                <a:rot lat="19200000" lon="0" rev="0"/>
              </a:camera>
              <a:lightRig rig="threePt" dir="t"/>
            </a:scene3d>
          </a:bodyPr>
          <a:lstStyle/>
          <a:p>
            <a:pPr lvl="0">
              <a:buClr>
                <a:srgbClr val="FF0000"/>
              </a:buClr>
              <a:buSzPct val="100000"/>
              <a:buFont typeface="Arial" pitchFamily="34" charset="0"/>
              <a:buChar char="•"/>
            </a:pPr>
            <a:r>
              <a:rPr lang="en-US" sz="2400" dirty="0" smtClean="0">
                <a:solidFill>
                  <a:srgbClr val="002060"/>
                </a:solidFill>
                <a:latin typeface="Arial" pitchFamily="34" charset="0"/>
                <a:cs typeface="Arial" pitchFamily="34" charset="0"/>
              </a:rPr>
              <a:t> Many direct searches for dark matter interacting with </a:t>
            </a:r>
          </a:p>
          <a:p>
            <a:pPr lvl="0">
              <a:buClr>
                <a:srgbClr val="FF0000"/>
              </a:buClr>
              <a:buSzPct val="100000"/>
            </a:pPr>
            <a:r>
              <a:rPr lang="en-US" sz="2400" dirty="0" smtClean="0">
                <a:solidFill>
                  <a:srgbClr val="002060"/>
                </a:solidFill>
                <a:latin typeface="Arial" pitchFamily="34" charset="0"/>
                <a:cs typeface="Arial" pitchFamily="34" charset="0"/>
              </a:rPr>
              <a:t>	sensitive detectors (hints, no established signal yet…)</a:t>
            </a:r>
          </a:p>
          <a:p>
            <a:pPr>
              <a:buClr>
                <a:srgbClr val="C00000"/>
              </a:buClr>
              <a:buFont typeface="Arial" pitchFamily="34" charset="0"/>
              <a:buChar char="•"/>
            </a:pPr>
            <a:endParaRPr lang="en-US" sz="2800" b="1" dirty="0" smtClean="0">
              <a:solidFill>
                <a:srgbClr val="002060"/>
              </a:solidFill>
              <a:latin typeface="Arial" pitchFamily="34" charset="0"/>
              <a:cs typeface="Arial" pitchFamily="34" charset="0"/>
            </a:endParaRPr>
          </a:p>
        </p:txBody>
      </p:sp>
      <p:sp>
        <p:nvSpPr>
          <p:cNvPr id="8" name="TextBox 7"/>
          <p:cNvSpPr txBox="1"/>
          <p:nvPr/>
        </p:nvSpPr>
        <p:spPr>
          <a:xfrm>
            <a:off x="381000" y="4910316"/>
            <a:ext cx="5593198" cy="1261884"/>
          </a:xfrm>
          <a:prstGeom prst="rect">
            <a:avLst/>
          </a:prstGeom>
          <a:noFill/>
        </p:spPr>
        <p:txBody>
          <a:bodyPr wrap="none" rtlCol="0">
            <a:spAutoFit/>
            <a:scene3d>
              <a:camera prst="perspectiveRelaxed">
                <a:rot lat="19200000" lon="0" rev="0"/>
              </a:camera>
              <a:lightRig rig="threePt" dir="t"/>
            </a:scene3d>
          </a:bodyPr>
          <a:lstStyle/>
          <a:p>
            <a:pPr>
              <a:buClr>
                <a:srgbClr val="FF0000"/>
              </a:buClr>
              <a:buSzPct val="100000"/>
              <a:buFont typeface="Arial" pitchFamily="34" charset="0"/>
              <a:buChar char="•"/>
            </a:pPr>
            <a:r>
              <a:rPr lang="en-US" sz="2400" dirty="0" smtClean="0">
                <a:solidFill>
                  <a:srgbClr val="002060"/>
                </a:solidFill>
                <a:latin typeface="Arial" pitchFamily="34" charset="0"/>
                <a:cs typeface="Arial" pitchFamily="34" charset="0"/>
              </a:rPr>
              <a:t> Controversial evidence for </a:t>
            </a:r>
          </a:p>
          <a:p>
            <a:pPr>
              <a:buClr>
                <a:srgbClr val="FF0000"/>
              </a:buClr>
              <a:buSzPct val="100000"/>
            </a:pPr>
            <a:r>
              <a:rPr lang="en-US" sz="2400" dirty="0" smtClean="0">
                <a:solidFill>
                  <a:srgbClr val="002060"/>
                </a:solidFill>
                <a:latin typeface="Arial" pitchFamily="34" charset="0"/>
                <a:cs typeface="Arial" pitchFamily="34" charset="0"/>
              </a:rPr>
              <a:t>	excess astrophysical positrons…</a:t>
            </a:r>
          </a:p>
          <a:p>
            <a:pPr>
              <a:buClr>
                <a:srgbClr val="C00000"/>
              </a:buClr>
            </a:pPr>
            <a:endParaRPr lang="en-US" sz="2800" b="1" dirty="0" smtClean="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xmlns="" val="122282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3000" fill="hold"/>
                                        <p:tgtEl>
                                          <p:spTgt spid="14"/>
                                        </p:tgtEl>
                                        <p:attrNameLst>
                                          <p:attrName>ppt_x</p:attrName>
                                        </p:attrNameLst>
                                      </p:cBhvr>
                                      <p:tavLst>
                                        <p:tav tm="0">
                                          <p:val>
                                            <p:strVal val="#ppt_x"/>
                                          </p:val>
                                        </p:tav>
                                        <p:tav tm="100000">
                                          <p:val>
                                            <p:strVal val="#ppt_x"/>
                                          </p:val>
                                        </p:tav>
                                      </p:tavLst>
                                    </p:anim>
                                    <p:anim calcmode="lin" valueType="num">
                                      <p:cBhvr additive="base">
                                        <p:cTn id="13" dur="3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3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3000" fill="hold"/>
                                        <p:tgtEl>
                                          <p:spTgt spid="7"/>
                                        </p:tgtEl>
                                        <p:attrNameLst>
                                          <p:attrName>ppt_x</p:attrName>
                                        </p:attrNameLst>
                                      </p:cBhvr>
                                      <p:tavLst>
                                        <p:tav tm="0">
                                          <p:val>
                                            <p:strVal val="#ppt_x"/>
                                          </p:val>
                                        </p:tav>
                                        <p:tav tm="100000">
                                          <p:val>
                                            <p:strVal val="#ppt_x"/>
                                          </p:val>
                                        </p:tav>
                                      </p:tavLst>
                                    </p:anim>
                                    <p:anim calcmode="lin" valueType="num">
                                      <p:cBhvr additive="base">
                                        <p:cTn id="18" dur="30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3000" fill="hold"/>
                                        <p:tgtEl>
                                          <p:spTgt spid="8"/>
                                        </p:tgtEl>
                                        <p:attrNameLst>
                                          <p:attrName>ppt_x</p:attrName>
                                        </p:attrNameLst>
                                      </p:cBhvr>
                                      <p:tavLst>
                                        <p:tav tm="0">
                                          <p:val>
                                            <p:strVal val="#ppt_x"/>
                                          </p:val>
                                        </p:tav>
                                        <p:tav tm="100000">
                                          <p:val>
                                            <p:strVal val="#ppt_x"/>
                                          </p:val>
                                        </p:tav>
                                      </p:tavLst>
                                    </p:anim>
                                    <p:anim calcmode="lin" valueType="num">
                                      <p:cBhvr additive="base">
                                        <p:cTn id="23" dur="3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92162"/>
          </a:xfrm>
        </p:spPr>
        <p:txBody>
          <a:bodyPr/>
          <a:lstStyle/>
          <a:p>
            <a:r>
              <a:rPr lang="en-US" sz="3200" b="1" dirty="0" smtClean="0">
                <a:solidFill>
                  <a:srgbClr val="C00000"/>
                </a:solidFill>
                <a:latin typeface="Arial" pitchFamily="34" charset="0"/>
                <a:cs typeface="Arial" pitchFamily="34" charset="0"/>
              </a:rPr>
              <a:t>PAMELA Data on Cosmic Radiation</a:t>
            </a:r>
            <a:endParaRPr lang="en-US" sz="3200" b="1" dirty="0">
              <a:solidFill>
                <a:srgbClr val="C00000"/>
              </a:solidFill>
              <a:latin typeface="Arial" pitchFamily="34" charset="0"/>
              <a:cs typeface="Arial" pitchFamily="34" charset="0"/>
            </a:endParaRPr>
          </a:p>
        </p:txBody>
      </p:sp>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pPr>
              <a:defRPr/>
            </a:pPr>
            <a:fld id="{2F484906-6D80-4902-8196-D355C5C41DF3}" type="slidenum">
              <a:rPr lang="en-US" smtClean="0"/>
              <a:pPr>
                <a:defRPr/>
              </a:pPr>
              <a:t>31</a:t>
            </a:fld>
            <a:endParaRPr lang="en-US"/>
          </a:p>
        </p:txBody>
      </p:sp>
      <p:pic>
        <p:nvPicPr>
          <p:cNvPr id="61442" name="Picture 2"/>
          <p:cNvPicPr>
            <a:picLocks noChangeAspect="1" noChangeArrowheads="1"/>
          </p:cNvPicPr>
          <p:nvPr/>
        </p:nvPicPr>
        <p:blipFill>
          <a:blip r:embed="rId2" cstate="print"/>
          <a:srcRect/>
          <a:stretch>
            <a:fillRect/>
          </a:stretch>
        </p:blipFill>
        <p:spPr bwMode="auto">
          <a:xfrm>
            <a:off x="228600" y="1066800"/>
            <a:ext cx="3838575" cy="3567752"/>
          </a:xfrm>
          <a:prstGeom prst="rect">
            <a:avLst/>
          </a:prstGeom>
          <a:ln>
            <a:noFill/>
          </a:ln>
          <a:effectLst>
            <a:outerShdw blurRad="292100" dist="139700" dir="2700000" algn="tl" rotWithShape="0">
              <a:srgbClr val="333333">
                <a:alpha val="65000"/>
              </a:srgbClr>
            </a:outerShdw>
          </a:effectLst>
        </p:spPr>
      </p:pic>
      <p:pic>
        <p:nvPicPr>
          <p:cNvPr id="61443" name="Picture 3"/>
          <p:cNvPicPr>
            <a:picLocks noChangeAspect="1" noChangeArrowheads="1"/>
          </p:cNvPicPr>
          <p:nvPr/>
        </p:nvPicPr>
        <p:blipFill>
          <a:blip r:embed="rId3" cstate="print"/>
          <a:srcRect/>
          <a:stretch>
            <a:fillRect/>
          </a:stretch>
        </p:blipFill>
        <p:spPr bwMode="auto">
          <a:xfrm>
            <a:off x="4571999" y="1053152"/>
            <a:ext cx="4010025" cy="360045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838200" y="1447800"/>
            <a:ext cx="2693366" cy="338554"/>
          </a:xfrm>
          <a:prstGeom prst="rect">
            <a:avLst/>
          </a:prstGeom>
          <a:noFill/>
        </p:spPr>
        <p:txBody>
          <a:bodyPr wrap="none" rtlCol="0">
            <a:spAutoFit/>
          </a:bodyPr>
          <a:lstStyle/>
          <a:p>
            <a:pPr>
              <a:buClr>
                <a:srgbClr val="AB1AB6"/>
              </a:buClr>
              <a:buSzPct val="100000"/>
            </a:pPr>
            <a:r>
              <a:rPr lang="en-US" sz="1600" dirty="0" smtClean="0">
                <a:solidFill>
                  <a:srgbClr val="002060"/>
                </a:solidFill>
                <a:latin typeface="Arial" pitchFamily="34" charset="0"/>
                <a:cs typeface="Arial" pitchFamily="34" charset="0"/>
              </a:rPr>
              <a:t>Surprising rise in e</a:t>
            </a:r>
            <a:r>
              <a:rPr lang="en-US" sz="1600" baseline="30000" dirty="0" smtClean="0">
                <a:solidFill>
                  <a:srgbClr val="002060"/>
                </a:solidFill>
                <a:latin typeface="Arial" pitchFamily="34" charset="0"/>
                <a:cs typeface="Arial" pitchFamily="34" charset="0"/>
              </a:rPr>
              <a:t>+</a:t>
            </a:r>
            <a:r>
              <a:rPr lang="en-US" sz="1600" dirty="0" smtClean="0">
                <a:solidFill>
                  <a:srgbClr val="002060"/>
                </a:solidFill>
                <a:latin typeface="Arial" pitchFamily="34" charset="0"/>
                <a:cs typeface="Arial" pitchFamily="34" charset="0"/>
              </a:rPr>
              <a:t> fraction</a:t>
            </a:r>
          </a:p>
        </p:txBody>
      </p:sp>
      <p:cxnSp>
        <p:nvCxnSpPr>
          <p:cNvPr id="10" name="Straight Arrow Connector 9"/>
          <p:cNvCxnSpPr/>
          <p:nvPr/>
        </p:nvCxnSpPr>
        <p:spPr>
          <a:xfrm>
            <a:off x="2438400" y="1828800"/>
            <a:ext cx="533400" cy="457200"/>
          </a:xfrm>
          <a:prstGeom prst="straightConnector1">
            <a:avLst/>
          </a:prstGeom>
          <a:ln w="38100">
            <a:solidFill>
              <a:srgbClr val="00206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400800" y="3810000"/>
            <a:ext cx="1007007" cy="338554"/>
          </a:xfrm>
          <a:prstGeom prst="rect">
            <a:avLst/>
          </a:prstGeom>
          <a:noFill/>
        </p:spPr>
        <p:txBody>
          <a:bodyPr wrap="none" rtlCol="0">
            <a:spAutoFit/>
          </a:bodyPr>
          <a:lstStyle/>
          <a:p>
            <a:pPr>
              <a:buClr>
                <a:srgbClr val="AB1AB6"/>
              </a:buClr>
              <a:buSzPct val="100000"/>
            </a:pPr>
            <a:r>
              <a:rPr lang="en-US" sz="1600" dirty="0" smtClean="0">
                <a:solidFill>
                  <a:srgbClr val="002060"/>
                </a:solidFill>
                <a:latin typeface="Arial" pitchFamily="34" charset="0"/>
                <a:cs typeface="Arial" pitchFamily="34" charset="0"/>
              </a:rPr>
              <a:t>But not p</a:t>
            </a:r>
          </a:p>
        </p:txBody>
      </p:sp>
      <p:cxnSp>
        <p:nvCxnSpPr>
          <p:cNvPr id="15" name="Straight Connector 14"/>
          <p:cNvCxnSpPr/>
          <p:nvPr/>
        </p:nvCxnSpPr>
        <p:spPr>
          <a:xfrm>
            <a:off x="7162800" y="3886200"/>
            <a:ext cx="152400" cy="0"/>
          </a:xfrm>
          <a:prstGeom prst="line">
            <a:avLst/>
          </a:prstGeom>
          <a:ln w="38100">
            <a:solidFill>
              <a:srgbClr val="002060"/>
            </a:solidFill>
            <a:prstDash val="solid"/>
          </a:ln>
        </p:spPr>
        <p:style>
          <a:lnRef idx="1">
            <a:schemeClr val="accent1"/>
          </a:lnRef>
          <a:fillRef idx="0">
            <a:schemeClr val="accent1"/>
          </a:fillRef>
          <a:effectRef idx="0">
            <a:schemeClr val="accent1"/>
          </a:effectRef>
          <a:fontRef idx="minor">
            <a:schemeClr val="tx1"/>
          </a:fontRef>
        </p:style>
      </p:cxnSp>
      <p:grpSp>
        <p:nvGrpSpPr>
          <p:cNvPr id="3" name="Group 19"/>
          <p:cNvGrpSpPr/>
          <p:nvPr/>
        </p:nvGrpSpPr>
        <p:grpSpPr>
          <a:xfrm>
            <a:off x="304800" y="5029200"/>
            <a:ext cx="8047037" cy="1014413"/>
            <a:chOff x="304800" y="5029200"/>
            <a:chExt cx="8047037" cy="1014413"/>
          </a:xfrm>
        </p:grpSpPr>
        <p:pic>
          <p:nvPicPr>
            <p:cNvPr id="16" name="Picture 9"/>
            <p:cNvPicPr>
              <a:picLocks noChangeAspect="1" noChangeArrowheads="1"/>
            </p:cNvPicPr>
            <p:nvPr/>
          </p:nvPicPr>
          <p:blipFill>
            <a:blip r:embed="rId4" cstate="print"/>
            <a:srcRect/>
            <a:stretch>
              <a:fillRect/>
            </a:stretch>
          </p:blipFill>
          <p:spPr bwMode="auto">
            <a:xfrm>
              <a:off x="6629400" y="5029200"/>
              <a:ext cx="1722437" cy="1014413"/>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304800" y="5029200"/>
              <a:ext cx="6024021" cy="523220"/>
            </a:xfrm>
            <a:prstGeom prst="rect">
              <a:avLst/>
            </a:prstGeom>
            <a:noFill/>
          </p:spPr>
          <p:txBody>
            <a:bodyPr wrap="none" rtlCol="0">
              <a:spAutoFit/>
            </a:bodyPr>
            <a:lstStyle/>
            <a:p>
              <a:pPr>
                <a:buClr>
                  <a:srgbClr val="AB1AB6"/>
                </a:buClr>
                <a:buSzPct val="100000"/>
                <a:buFont typeface="Arial" pitchFamily="34" charset="0"/>
                <a:buChar char="•"/>
              </a:pPr>
              <a:r>
                <a:rPr lang="en-US" sz="2800" dirty="0" smtClean="0">
                  <a:solidFill>
                    <a:srgbClr val="002060"/>
                  </a:solidFill>
                  <a:latin typeface="Arial" pitchFamily="34" charset="0"/>
                  <a:cs typeface="Arial" pitchFamily="34" charset="0"/>
                </a:rPr>
                <a:t> </a:t>
              </a:r>
              <a:r>
                <a:rPr lang="en-US" sz="2400" dirty="0" smtClean="0">
                  <a:solidFill>
                    <a:srgbClr val="002060"/>
                  </a:solidFill>
                  <a:latin typeface="Arial" pitchFamily="34" charset="0"/>
                  <a:cs typeface="Arial" pitchFamily="34" charset="0"/>
                </a:rPr>
                <a:t>Could indicate low mass A’ (</a:t>
              </a:r>
              <a:r>
                <a:rPr lang="en-US" sz="2400" dirty="0" smtClean="0">
                  <a:solidFill>
                    <a:srgbClr val="002060"/>
                  </a:solidFill>
                  <a:latin typeface="Arial" pitchFamily="34" charset="0"/>
                  <a:cs typeface="Arial" pitchFamily="34" charset="0"/>
                  <a:sym typeface="Wingdings" pitchFamily="2" charset="2"/>
                </a:rPr>
                <a:t>M</a:t>
              </a:r>
              <a:r>
                <a:rPr lang="en-US" sz="2400" baseline="-25000" dirty="0" smtClean="0">
                  <a:solidFill>
                    <a:srgbClr val="002060"/>
                  </a:solidFill>
                  <a:latin typeface="Arial" pitchFamily="34" charset="0"/>
                  <a:cs typeface="Arial" pitchFamily="34" charset="0"/>
                  <a:sym typeface="Wingdings" pitchFamily="2" charset="2"/>
                </a:rPr>
                <a:t>A’ </a:t>
              </a:r>
              <a:r>
                <a:rPr lang="en-US" sz="2400" dirty="0" smtClean="0">
                  <a:solidFill>
                    <a:srgbClr val="002060"/>
                  </a:solidFill>
                  <a:latin typeface="Arial" pitchFamily="34" charset="0"/>
                  <a:cs typeface="Arial" pitchFamily="34" charset="0"/>
                  <a:sym typeface="Wingdings" pitchFamily="2" charset="2"/>
                </a:rPr>
                <a:t>&lt; 1 </a:t>
              </a:r>
              <a:r>
                <a:rPr lang="en-US" sz="2400" dirty="0" err="1" smtClean="0">
                  <a:solidFill>
                    <a:srgbClr val="002060"/>
                  </a:solidFill>
                  <a:latin typeface="Arial" pitchFamily="34" charset="0"/>
                  <a:cs typeface="Arial" pitchFamily="34" charset="0"/>
                  <a:sym typeface="Wingdings" pitchFamily="2" charset="2"/>
                </a:rPr>
                <a:t>GeV</a:t>
              </a:r>
              <a:r>
                <a:rPr lang="en-US" sz="2400" dirty="0" smtClean="0">
                  <a:solidFill>
                    <a:srgbClr val="002060"/>
                  </a:solidFill>
                  <a:latin typeface="Arial" pitchFamily="34" charset="0"/>
                  <a:cs typeface="Arial" pitchFamily="34" charset="0"/>
                  <a:sym typeface="Wingdings" pitchFamily="2" charset="2"/>
                </a:rPr>
                <a:t> )</a:t>
              </a:r>
              <a:endParaRPr lang="en-US" sz="2400" dirty="0" smtClean="0">
                <a:solidFill>
                  <a:srgbClr val="002060"/>
                </a:solidFill>
                <a:latin typeface="Arial" pitchFamily="34" charset="0"/>
                <a:cs typeface="Arial" pitchFamily="34" charset="0"/>
              </a:endParaRPr>
            </a:p>
          </p:txBody>
        </p:sp>
      </p:grpSp>
      <p:sp>
        <p:nvSpPr>
          <p:cNvPr id="19" name="Rectangle 18"/>
          <p:cNvSpPr/>
          <p:nvPr/>
        </p:nvSpPr>
        <p:spPr>
          <a:xfrm>
            <a:off x="457200" y="5638800"/>
            <a:ext cx="4456669" cy="461665"/>
          </a:xfrm>
          <a:prstGeom prst="rect">
            <a:avLst/>
          </a:prstGeom>
        </p:spPr>
        <p:txBody>
          <a:bodyPr wrap="none">
            <a:spAutoFit/>
          </a:bodyPr>
          <a:lstStyle/>
          <a:p>
            <a:pPr>
              <a:buClr>
                <a:srgbClr val="AB1AB6"/>
              </a:buClr>
              <a:buSzPct val="100000"/>
              <a:buFont typeface="Arial" pitchFamily="34" charset="0"/>
              <a:buChar char="•"/>
            </a:pPr>
            <a:r>
              <a:rPr lang="en-US" dirty="0" smtClean="0">
                <a:solidFill>
                  <a:srgbClr val="002060"/>
                </a:solidFill>
                <a:latin typeface="Arial" pitchFamily="34" charset="0"/>
                <a:cs typeface="Arial" pitchFamily="34" charset="0"/>
              </a:rPr>
              <a:t> </a:t>
            </a:r>
            <a:r>
              <a:rPr lang="en-US" sz="2400" dirty="0" smtClean="0">
                <a:solidFill>
                  <a:srgbClr val="002060"/>
                </a:solidFill>
                <a:latin typeface="Arial" pitchFamily="34" charset="0"/>
                <a:cs typeface="Arial" pitchFamily="34" charset="0"/>
              </a:rPr>
              <a:t>Or local astrophysical origin??</a:t>
            </a:r>
            <a:endParaRPr lang="en-US" sz="2000" dirty="0" smtClean="0">
              <a:solidFill>
                <a:srgbClr val="002060"/>
              </a:solidFill>
              <a:latin typeface="Arial" pitchFamily="34" charset="0"/>
              <a:cs typeface="Arial" pitchFamily="34" charset="0"/>
            </a:endParaRPr>
          </a:p>
        </p:txBody>
      </p:sp>
      <p:pic>
        <p:nvPicPr>
          <p:cNvPr id="300034" name="Picture 2"/>
          <p:cNvPicPr>
            <a:picLocks noChangeAspect="1" noChangeArrowheads="1"/>
          </p:cNvPicPr>
          <p:nvPr/>
        </p:nvPicPr>
        <p:blipFill>
          <a:blip r:embed="rId5" cstate="print"/>
          <a:srcRect/>
          <a:stretch>
            <a:fillRect/>
          </a:stretch>
        </p:blipFill>
        <p:spPr bwMode="auto">
          <a:xfrm>
            <a:off x="1066800" y="1053054"/>
            <a:ext cx="6324600" cy="35814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7299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00034"/>
                                        </p:tgtEl>
                                        <p:attrNameLst>
                                          <p:attrName>style.visibility</p:attrName>
                                        </p:attrNameLst>
                                      </p:cBhvr>
                                      <p:to>
                                        <p:strVal val="visible"/>
                                      </p:to>
                                    </p:set>
                                    <p:anim calcmode="lin" valueType="num">
                                      <p:cBhvr>
                                        <p:cTn id="7" dur="1000" fill="hold"/>
                                        <p:tgtEl>
                                          <p:spTgt spid="300034"/>
                                        </p:tgtEl>
                                        <p:attrNameLst>
                                          <p:attrName>ppt_w</p:attrName>
                                        </p:attrNameLst>
                                      </p:cBhvr>
                                      <p:tavLst>
                                        <p:tav tm="0">
                                          <p:val>
                                            <p:fltVal val="0"/>
                                          </p:val>
                                        </p:tav>
                                        <p:tav tm="100000">
                                          <p:val>
                                            <p:strVal val="#ppt_w"/>
                                          </p:val>
                                        </p:tav>
                                      </p:tavLst>
                                    </p:anim>
                                    <p:anim calcmode="lin" valueType="num">
                                      <p:cBhvr>
                                        <p:cTn id="8" dur="1000" fill="hold"/>
                                        <p:tgtEl>
                                          <p:spTgt spid="30003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2000" fill="hold"/>
                                        <p:tgtEl>
                                          <p:spTgt spid="3"/>
                                        </p:tgtEl>
                                        <p:attrNameLst>
                                          <p:attrName>ppt_x</p:attrName>
                                        </p:attrNameLst>
                                      </p:cBhvr>
                                      <p:tavLst>
                                        <p:tav tm="0">
                                          <p:val>
                                            <p:strVal val="#ppt_x"/>
                                          </p:val>
                                        </p:tav>
                                        <p:tav tm="100000">
                                          <p:val>
                                            <p:strVal val="#ppt_x"/>
                                          </p:val>
                                        </p:tav>
                                      </p:tavLst>
                                    </p:anim>
                                    <p:anim calcmode="lin" valueType="num">
                                      <p:cBhvr additive="base">
                                        <p:cTn id="14"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2000" fill="hold"/>
                                        <p:tgtEl>
                                          <p:spTgt spid="19"/>
                                        </p:tgtEl>
                                        <p:attrNameLst>
                                          <p:attrName>ppt_x</p:attrName>
                                        </p:attrNameLst>
                                      </p:cBhvr>
                                      <p:tavLst>
                                        <p:tav tm="0">
                                          <p:val>
                                            <p:strVal val="#ppt_x"/>
                                          </p:val>
                                        </p:tav>
                                        <p:tav tm="100000">
                                          <p:val>
                                            <p:strVal val="#ppt_x"/>
                                          </p:val>
                                        </p:tav>
                                      </p:tavLst>
                                    </p:anim>
                                    <p:anim calcmode="lin" valueType="num">
                                      <p:cBhvr additive="base">
                                        <p:cTn id="20" dur="2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primeProduction.pdf"/>
          <p:cNvPicPr>
            <a:picLocks noChangeAspect="1"/>
          </p:cNvPicPr>
          <p:nvPr/>
        </p:nvPicPr>
        <p:blipFill>
          <a:blip r:embed="rId2" cstate="print"/>
          <a:stretch>
            <a:fillRect/>
          </a:stretch>
        </p:blipFill>
        <p:spPr>
          <a:xfrm>
            <a:off x="838200" y="2074332"/>
            <a:ext cx="2895600" cy="2573868"/>
          </a:xfrm>
          <a:prstGeom prst="rect">
            <a:avLst/>
          </a:prstGeom>
          <a:effectLst>
            <a:outerShdw blurRad="50800" dist="38100" dir="13500000" algn="br" rotWithShape="0">
              <a:prstClr val="black">
                <a:alpha val="40000"/>
              </a:prstClr>
            </a:outerShdw>
          </a:effectLst>
        </p:spPr>
      </p:pic>
      <p:pic>
        <p:nvPicPr>
          <p:cNvPr id="3" name="Picture 2" descr="Fig5_6.jpg"/>
          <p:cNvPicPr/>
          <p:nvPr/>
        </p:nvPicPr>
        <p:blipFill>
          <a:blip r:embed="rId3" cstate="print"/>
          <a:stretch>
            <a:fillRect/>
          </a:stretch>
        </p:blipFill>
        <p:spPr>
          <a:xfrm>
            <a:off x="4876801" y="2362200"/>
            <a:ext cx="4191000" cy="3962400"/>
          </a:xfrm>
          <a:prstGeom prst="rect">
            <a:avLst/>
          </a:prstGeom>
          <a:effectLst>
            <a:outerShdw blurRad="368300" dist="177800" dir="11820000" algn="tr" rotWithShape="0">
              <a:prstClr val="black">
                <a:alpha val="40000"/>
              </a:prstClr>
            </a:outerShdw>
          </a:effectLst>
        </p:spPr>
      </p:pic>
      <p:sp>
        <p:nvSpPr>
          <p:cNvPr id="4" name="TextBox 3"/>
          <p:cNvSpPr txBox="1"/>
          <p:nvPr/>
        </p:nvSpPr>
        <p:spPr bwMode="auto">
          <a:xfrm>
            <a:off x="6934200" y="1795046"/>
            <a:ext cx="1680268" cy="338554"/>
          </a:xfrm>
          <a:prstGeom prst="rect">
            <a:avLst/>
          </a:prstGeom>
          <a:noFill/>
          <a:ln w="25400">
            <a:solidFill>
              <a:srgbClr val="00B050"/>
            </a:solidFill>
          </a:ln>
        </p:spPr>
        <p:txBody>
          <a:bodyPr wrap="none">
            <a:spAutoFit/>
          </a:bodyPr>
          <a:lstStyle/>
          <a:p>
            <a:pPr>
              <a:defRPr/>
            </a:pPr>
            <a:r>
              <a:rPr lang="en-US" sz="1600" b="1" dirty="0">
                <a:solidFill>
                  <a:srgbClr val="00B050"/>
                </a:solidFill>
                <a:latin typeface="Arial" pitchFamily="34" charset="0"/>
                <a:cs typeface="Arial" pitchFamily="34" charset="0"/>
              </a:rPr>
              <a:t>g – 2 preferred!</a:t>
            </a:r>
          </a:p>
        </p:txBody>
      </p:sp>
      <p:cxnSp>
        <p:nvCxnSpPr>
          <p:cNvPr id="5" name="Straight Arrow Connector 28"/>
          <p:cNvCxnSpPr>
            <a:cxnSpLocks noChangeShapeType="1"/>
          </p:cNvCxnSpPr>
          <p:nvPr/>
        </p:nvCxnSpPr>
        <p:spPr bwMode="auto">
          <a:xfrm flipH="1">
            <a:off x="6781800" y="2133600"/>
            <a:ext cx="533400" cy="1066800"/>
          </a:xfrm>
          <a:prstGeom prst="straightConnector1">
            <a:avLst/>
          </a:prstGeom>
          <a:noFill/>
          <a:ln w="25400" algn="ctr">
            <a:solidFill>
              <a:srgbClr val="00B050"/>
            </a:solidFill>
            <a:round/>
            <a:headEnd/>
            <a:tailEnd type="triangle" w="lg" len="lg"/>
          </a:ln>
        </p:spPr>
      </p:cxnSp>
      <p:sp>
        <p:nvSpPr>
          <p:cNvPr id="6" name="Rectangle 2"/>
          <p:cNvSpPr txBox="1">
            <a:spLocks noChangeArrowheads="1"/>
          </p:cNvSpPr>
          <p:nvPr/>
        </p:nvSpPr>
        <p:spPr>
          <a:xfrm>
            <a:off x="0" y="152400"/>
            <a:ext cx="9144000" cy="593725"/>
          </a:xfrm>
          <a:prstGeom prst="rect">
            <a:avLst/>
          </a:prstGeom>
        </p:spPr>
        <p:txBody>
          <a:bodyPr/>
          <a:lstStyle/>
          <a:p>
            <a:pPr algn="ctr">
              <a:defRPr/>
            </a:pPr>
            <a:r>
              <a:rPr lang="en-US" sz="3000" b="1" kern="0" dirty="0">
                <a:solidFill>
                  <a:srgbClr val="C00000"/>
                </a:solidFill>
                <a:latin typeface="Arial" pitchFamily="34" charset="0"/>
                <a:ea typeface="ＭＳ Ｐゴシック" pitchFamily="34" charset="-128"/>
                <a:cs typeface="Arial" pitchFamily="34" charset="0"/>
              </a:rPr>
              <a:t>New Opportunity: Search for </a:t>
            </a:r>
            <a:r>
              <a:rPr lang="en-US" sz="3000" b="1" kern="0" dirty="0">
                <a:solidFill>
                  <a:srgbClr val="C00000"/>
                </a:solidFill>
                <a:latin typeface="Arial" pitchFamily="34" charset="0"/>
                <a:ea typeface="ＭＳ Ｐゴシック" pitchFamily="34" charset="-128"/>
                <a:cs typeface="Arial" pitchFamily="34" charset="0"/>
              </a:rPr>
              <a:t>A’ at Jefferson Lab</a:t>
            </a:r>
            <a:endParaRPr lang="en-US" sz="3000" b="1" kern="0" dirty="0">
              <a:solidFill>
                <a:srgbClr val="C00000"/>
              </a:solidFill>
              <a:latin typeface="Arial" pitchFamily="34" charset="0"/>
              <a:ea typeface="ＭＳ Ｐゴシック" pitchFamily="34" charset="-128"/>
              <a:cs typeface="Arial" pitchFamily="34" charset="0"/>
            </a:endParaRPr>
          </a:p>
        </p:txBody>
      </p:sp>
      <p:sp>
        <p:nvSpPr>
          <p:cNvPr id="7" name="TextBox 6"/>
          <p:cNvSpPr txBox="1"/>
          <p:nvPr/>
        </p:nvSpPr>
        <p:spPr>
          <a:xfrm>
            <a:off x="457200" y="4724400"/>
            <a:ext cx="3461204" cy="707886"/>
          </a:xfrm>
          <a:prstGeom prst="rect">
            <a:avLst/>
          </a:prstGeom>
          <a:noFill/>
        </p:spPr>
        <p:txBody>
          <a:bodyPr wrap="none" rtlCol="0">
            <a:spAutoFit/>
          </a:bodyPr>
          <a:lstStyle/>
          <a:p>
            <a:r>
              <a:rPr lang="en-US" sz="2000" b="1" dirty="0" smtClean="0">
                <a:solidFill>
                  <a:srgbClr val="002060"/>
                </a:solidFill>
                <a:latin typeface="Arial" pitchFamily="34" charset="0"/>
                <a:cs typeface="Arial" pitchFamily="34" charset="0"/>
              </a:rPr>
              <a:t>3 Jefferson Lab proposals:</a:t>
            </a:r>
          </a:p>
          <a:p>
            <a:endParaRPr lang="en-US" sz="2000" b="1" dirty="0" smtClean="0">
              <a:solidFill>
                <a:srgbClr val="002060"/>
              </a:solidFill>
              <a:latin typeface="Arial" pitchFamily="34" charset="0"/>
              <a:cs typeface="Arial" pitchFamily="34" charset="0"/>
            </a:endParaRPr>
          </a:p>
        </p:txBody>
      </p:sp>
      <p:sp>
        <p:nvSpPr>
          <p:cNvPr id="8" name="Rectangle 7"/>
          <p:cNvSpPr/>
          <p:nvPr/>
        </p:nvSpPr>
        <p:spPr>
          <a:xfrm>
            <a:off x="76200" y="5181600"/>
            <a:ext cx="4572000" cy="911019"/>
          </a:xfrm>
          <a:prstGeom prst="rect">
            <a:avLst/>
          </a:prstGeom>
          <a:ln w="38100">
            <a:solidFill>
              <a:srgbClr val="FF0000"/>
            </a:solidFill>
          </a:ln>
        </p:spPr>
        <p:txBody>
          <a:bodyPr wrap="square">
            <a:spAutoFit/>
          </a:bodyPr>
          <a:lstStyle/>
          <a:p>
            <a:pPr marL="287338" indent="-171450">
              <a:lnSpc>
                <a:spcPct val="80000"/>
              </a:lnSpc>
              <a:spcBef>
                <a:spcPts val="314"/>
              </a:spcBef>
              <a:spcAft>
                <a:spcPts val="314"/>
              </a:spcAft>
              <a:buFont typeface="Arial" pitchFamily="34" charset="0"/>
              <a:buChar char="•"/>
              <a:defRPr/>
            </a:pPr>
            <a:r>
              <a:rPr lang="en-US" dirty="0">
                <a:solidFill>
                  <a:srgbClr val="000000"/>
                </a:solidFill>
                <a:latin typeface="Arial" pitchFamily="34" charset="0"/>
                <a:cs typeface="Arial" pitchFamily="34" charset="0"/>
              </a:rPr>
              <a:t> </a:t>
            </a:r>
            <a:r>
              <a:rPr lang="en-US" dirty="0" smtClean="0">
                <a:solidFill>
                  <a:srgbClr val="000000"/>
                </a:solidFill>
                <a:latin typeface="Arial" pitchFamily="34" charset="0"/>
                <a:cs typeface="Arial" pitchFamily="34" charset="0"/>
              </a:rPr>
              <a:t>APEX </a:t>
            </a:r>
            <a:r>
              <a:rPr lang="en-US" dirty="0">
                <a:solidFill>
                  <a:srgbClr val="000000"/>
                </a:solidFill>
                <a:latin typeface="Arial" pitchFamily="34" charset="0"/>
                <a:cs typeface="Arial" pitchFamily="34" charset="0"/>
              </a:rPr>
              <a:t>(Hall A) – </a:t>
            </a:r>
            <a:r>
              <a:rPr lang="en-US" dirty="0" smtClean="0">
                <a:solidFill>
                  <a:srgbClr val="000000"/>
                </a:solidFill>
                <a:latin typeface="Arial" pitchFamily="34" charset="0"/>
                <a:cs typeface="Arial" pitchFamily="34" charset="0"/>
              </a:rPr>
              <a:t>test run published</a:t>
            </a:r>
            <a:endParaRPr lang="en-US" dirty="0">
              <a:solidFill>
                <a:srgbClr val="000000"/>
              </a:solidFill>
              <a:latin typeface="Arial" pitchFamily="34" charset="0"/>
              <a:cs typeface="Arial" pitchFamily="34" charset="0"/>
            </a:endParaRPr>
          </a:p>
          <a:p>
            <a:pPr marL="287338" indent="-171450">
              <a:lnSpc>
                <a:spcPct val="80000"/>
              </a:lnSpc>
              <a:spcBef>
                <a:spcPts val="314"/>
              </a:spcBef>
              <a:spcAft>
                <a:spcPts val="314"/>
              </a:spcAft>
              <a:buFont typeface="Arial" pitchFamily="34" charset="0"/>
              <a:buChar char="•"/>
              <a:defRPr/>
            </a:pPr>
            <a:r>
              <a:rPr lang="en-US" dirty="0" smtClean="0">
                <a:solidFill>
                  <a:srgbClr val="000000"/>
                </a:solidFill>
                <a:latin typeface="Arial" pitchFamily="34" charset="0"/>
                <a:cs typeface="Arial" pitchFamily="34" charset="0"/>
              </a:rPr>
              <a:t>HPS </a:t>
            </a:r>
            <a:r>
              <a:rPr lang="en-US" dirty="0">
                <a:solidFill>
                  <a:srgbClr val="000000"/>
                </a:solidFill>
                <a:latin typeface="Arial" pitchFamily="34" charset="0"/>
                <a:cs typeface="Arial" pitchFamily="34" charset="0"/>
              </a:rPr>
              <a:t>(Hall B) – </a:t>
            </a:r>
            <a:r>
              <a:rPr lang="en-US" dirty="0" smtClean="0">
                <a:solidFill>
                  <a:srgbClr val="000000"/>
                </a:solidFill>
                <a:latin typeface="Arial" pitchFamily="34" charset="0"/>
                <a:cs typeface="Arial" pitchFamily="34" charset="0"/>
              </a:rPr>
              <a:t>tested with photon beam</a:t>
            </a:r>
            <a:endParaRPr lang="en-US" dirty="0">
              <a:solidFill>
                <a:srgbClr val="000000"/>
              </a:solidFill>
              <a:latin typeface="Arial" pitchFamily="34" charset="0"/>
              <a:cs typeface="Arial" pitchFamily="34" charset="0"/>
            </a:endParaRPr>
          </a:p>
          <a:p>
            <a:pPr marL="287338" indent="-171450">
              <a:lnSpc>
                <a:spcPct val="80000"/>
              </a:lnSpc>
              <a:spcBef>
                <a:spcPts val="314"/>
              </a:spcBef>
              <a:spcAft>
                <a:spcPts val="314"/>
              </a:spcAft>
              <a:buFont typeface="Arial" pitchFamily="34" charset="0"/>
              <a:buChar char="•"/>
              <a:defRPr/>
            </a:pPr>
            <a:r>
              <a:rPr lang="en-US" dirty="0" err="1" smtClean="0">
                <a:solidFill>
                  <a:srgbClr val="000000"/>
                </a:solidFill>
                <a:latin typeface="Arial" pitchFamily="34" charset="0"/>
                <a:cs typeface="Arial" pitchFamily="34" charset="0"/>
              </a:rPr>
              <a:t>DarkLight</a:t>
            </a:r>
            <a:r>
              <a:rPr lang="en-US" dirty="0" smtClean="0">
                <a:solidFill>
                  <a:srgbClr val="000000"/>
                </a:solidFill>
                <a:latin typeface="Arial" pitchFamily="34" charset="0"/>
                <a:cs typeface="Arial" pitchFamily="34" charset="0"/>
              </a:rPr>
              <a:t> </a:t>
            </a:r>
            <a:r>
              <a:rPr lang="en-US" dirty="0">
                <a:solidFill>
                  <a:srgbClr val="000000"/>
                </a:solidFill>
                <a:latin typeface="Arial" pitchFamily="34" charset="0"/>
                <a:cs typeface="Arial" pitchFamily="34" charset="0"/>
              </a:rPr>
              <a:t>(FEL) – </a:t>
            </a:r>
            <a:r>
              <a:rPr lang="en-US" dirty="0" smtClean="0">
                <a:solidFill>
                  <a:srgbClr val="000000"/>
                </a:solidFill>
                <a:latin typeface="Arial" pitchFamily="34" charset="0"/>
                <a:cs typeface="Arial" pitchFamily="34" charset="0"/>
              </a:rPr>
              <a:t>test run complete</a:t>
            </a:r>
            <a:endParaRPr lang="en-US" dirty="0">
              <a:solidFill>
                <a:srgbClr val="000000"/>
              </a:solidFill>
              <a:latin typeface="Arial" pitchFamily="34" charset="0"/>
              <a:cs typeface="Arial" pitchFamily="34" charset="0"/>
            </a:endParaRPr>
          </a:p>
        </p:txBody>
      </p:sp>
      <p:sp>
        <p:nvSpPr>
          <p:cNvPr id="10" name="TextBox 9"/>
          <p:cNvSpPr txBox="1"/>
          <p:nvPr/>
        </p:nvSpPr>
        <p:spPr>
          <a:xfrm>
            <a:off x="457200" y="1066800"/>
            <a:ext cx="6713697" cy="707886"/>
          </a:xfrm>
          <a:prstGeom prst="rect">
            <a:avLst/>
          </a:prstGeom>
          <a:noFill/>
        </p:spPr>
        <p:txBody>
          <a:bodyPr wrap="none" rtlCol="0">
            <a:spAutoFit/>
          </a:bodyPr>
          <a:lstStyle/>
          <a:p>
            <a:pPr>
              <a:buClr>
                <a:srgbClr val="C00000"/>
              </a:buClr>
              <a:buFont typeface="Arial" pitchFamily="34" charset="0"/>
              <a:buChar char="•"/>
            </a:pPr>
            <a:r>
              <a:rPr lang="en-US" sz="2000" b="1" dirty="0">
                <a:solidFill>
                  <a:srgbClr val="002060"/>
                </a:solidFill>
                <a:latin typeface="Arial" pitchFamily="34" charset="0"/>
                <a:cs typeface="Arial" pitchFamily="34" charset="0"/>
              </a:rPr>
              <a:t> </a:t>
            </a:r>
            <a:r>
              <a:rPr lang="en-US" sz="2000" b="1" dirty="0" smtClean="0">
                <a:solidFill>
                  <a:srgbClr val="002060"/>
                </a:solidFill>
                <a:latin typeface="Arial" pitchFamily="34" charset="0"/>
                <a:cs typeface="Arial" pitchFamily="34" charset="0"/>
              </a:rPr>
              <a:t>Produce A’ with electron beam</a:t>
            </a:r>
          </a:p>
          <a:p>
            <a:pPr>
              <a:buClr>
                <a:srgbClr val="C00000"/>
              </a:buClr>
              <a:buFont typeface="Arial" pitchFamily="34" charset="0"/>
              <a:buChar char="•"/>
            </a:pPr>
            <a:r>
              <a:rPr lang="en-US" sz="2000" b="1" dirty="0">
                <a:solidFill>
                  <a:srgbClr val="002060"/>
                </a:solidFill>
                <a:latin typeface="Arial" pitchFamily="34" charset="0"/>
                <a:cs typeface="Arial" pitchFamily="34" charset="0"/>
              </a:rPr>
              <a:t> </a:t>
            </a:r>
            <a:r>
              <a:rPr lang="en-US" sz="2000" b="1" dirty="0" smtClean="0">
                <a:solidFill>
                  <a:srgbClr val="002060"/>
                </a:solidFill>
                <a:latin typeface="Arial" pitchFamily="34" charset="0"/>
                <a:cs typeface="Arial" pitchFamily="34" charset="0"/>
              </a:rPr>
              <a:t>Detect pair decays (narrow peak above background)</a:t>
            </a:r>
            <a:endParaRPr lang="en-US" sz="2000" b="1" dirty="0" smtClean="0">
              <a:solidFill>
                <a:srgbClr val="00206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5_6.jpg"/>
          <p:cNvPicPr/>
          <p:nvPr/>
        </p:nvPicPr>
        <p:blipFill>
          <a:blip r:embed="rId3" cstate="print"/>
          <a:stretch>
            <a:fillRect/>
          </a:stretch>
        </p:blipFill>
        <p:spPr>
          <a:xfrm>
            <a:off x="5181601" y="2819400"/>
            <a:ext cx="3886200" cy="3581400"/>
          </a:xfrm>
          <a:prstGeom prst="rect">
            <a:avLst/>
          </a:prstGeom>
          <a:effectLst>
            <a:outerShdw blurRad="368300" dist="177800" dir="11820000" algn="tr" rotWithShape="0">
              <a:prstClr val="black">
                <a:alpha val="40000"/>
              </a:prstClr>
            </a:outerShdw>
          </a:effectLst>
        </p:spPr>
      </p:pic>
      <p:sp>
        <p:nvSpPr>
          <p:cNvPr id="14" name="TextBox 13"/>
          <p:cNvSpPr txBox="1"/>
          <p:nvPr/>
        </p:nvSpPr>
        <p:spPr>
          <a:xfrm>
            <a:off x="76200" y="914400"/>
            <a:ext cx="7113229" cy="4216539"/>
          </a:xfrm>
          <a:prstGeom prst="rect">
            <a:avLst/>
          </a:prstGeom>
          <a:noFill/>
        </p:spPr>
        <p:txBody>
          <a:bodyPr wrap="none" rtlCol="0">
            <a:spAutoFit/>
          </a:bodyPr>
          <a:lstStyle/>
          <a:p>
            <a:pPr marL="285750" indent="-285750">
              <a:buClr>
                <a:srgbClr val="C00000"/>
              </a:buClr>
              <a:buFont typeface="Arial" pitchFamily="34" charset="0"/>
              <a:buChar char="•"/>
            </a:pPr>
            <a:r>
              <a:rPr lang="en-US" sz="2000" b="1" dirty="0" smtClean="0">
                <a:solidFill>
                  <a:srgbClr val="002060"/>
                </a:solidFill>
                <a:latin typeface="Arial" pitchFamily="34" charset="0"/>
                <a:cs typeface="Arial" pitchFamily="34" charset="0"/>
              </a:rPr>
              <a:t>BNL “g-2” </a:t>
            </a:r>
            <a:r>
              <a:rPr lang="en-US" sz="2000" b="1" dirty="0" err="1" smtClean="0">
                <a:solidFill>
                  <a:srgbClr val="002060"/>
                </a:solidFill>
                <a:latin typeface="Arial" pitchFamily="34" charset="0"/>
                <a:cs typeface="Arial" pitchFamily="34" charset="0"/>
              </a:rPr>
              <a:t>expt</a:t>
            </a:r>
            <a:r>
              <a:rPr lang="en-US" sz="2000" b="1" dirty="0" smtClean="0">
                <a:solidFill>
                  <a:srgbClr val="002060"/>
                </a:solidFill>
                <a:latin typeface="Arial" pitchFamily="34" charset="0"/>
                <a:cs typeface="Arial" pitchFamily="34" charset="0"/>
              </a:rPr>
              <a:t>:  </a:t>
            </a:r>
            <a:r>
              <a:rPr lang="en-US" sz="2000" b="1" dirty="0" smtClean="0">
                <a:solidFill>
                  <a:srgbClr val="002060"/>
                </a:solidFill>
                <a:latin typeface="Symbol" pitchFamily="18" charset="2"/>
                <a:cs typeface="Arial" pitchFamily="34" charset="0"/>
              </a:rPr>
              <a:t>D</a:t>
            </a:r>
            <a:r>
              <a:rPr lang="en-US" sz="2000" b="1" dirty="0" smtClean="0">
                <a:solidFill>
                  <a:srgbClr val="002060"/>
                </a:solidFill>
                <a:latin typeface="Arial" pitchFamily="34" charset="0"/>
                <a:cs typeface="Arial" pitchFamily="34" charset="0"/>
              </a:rPr>
              <a:t>a</a:t>
            </a:r>
            <a:r>
              <a:rPr lang="en-US" sz="2000" b="1" baseline="-25000" dirty="0" smtClean="0">
                <a:solidFill>
                  <a:srgbClr val="002060"/>
                </a:solidFill>
                <a:latin typeface="Symbol" pitchFamily="18" charset="2"/>
                <a:cs typeface="Arial" pitchFamily="34" charset="0"/>
              </a:rPr>
              <a:t>m</a:t>
            </a:r>
            <a:r>
              <a:rPr lang="en-US" sz="2000" b="1" dirty="0" smtClean="0">
                <a:solidFill>
                  <a:srgbClr val="002060"/>
                </a:solidFill>
                <a:latin typeface="Arial" pitchFamily="34" charset="0"/>
                <a:cs typeface="Arial" pitchFamily="34" charset="0"/>
              </a:rPr>
              <a:t>(</a:t>
            </a:r>
            <a:r>
              <a:rPr lang="en-US" sz="2000" b="1" dirty="0" err="1" smtClean="0">
                <a:solidFill>
                  <a:srgbClr val="002060"/>
                </a:solidFill>
                <a:latin typeface="Arial" pitchFamily="34" charset="0"/>
                <a:cs typeface="Arial" pitchFamily="34" charset="0"/>
              </a:rPr>
              <a:t>expt</a:t>
            </a:r>
            <a:r>
              <a:rPr lang="en-US" sz="2000" b="1" dirty="0" smtClean="0">
                <a:solidFill>
                  <a:srgbClr val="002060"/>
                </a:solidFill>
                <a:latin typeface="Arial" pitchFamily="34" charset="0"/>
                <a:cs typeface="Arial" pitchFamily="34" charset="0"/>
              </a:rPr>
              <a:t>-thy) = (295±88) x 10</a:t>
            </a:r>
            <a:r>
              <a:rPr lang="en-US" sz="2000" b="1" baseline="30000" dirty="0" smtClean="0">
                <a:solidFill>
                  <a:srgbClr val="002060"/>
                </a:solidFill>
                <a:latin typeface="Arial" pitchFamily="34" charset="0"/>
                <a:cs typeface="Arial" pitchFamily="34" charset="0"/>
              </a:rPr>
              <a:t>-11</a:t>
            </a:r>
            <a:r>
              <a:rPr lang="en-US" sz="2000" b="1" dirty="0" smtClean="0">
                <a:solidFill>
                  <a:srgbClr val="002060"/>
                </a:solidFill>
                <a:latin typeface="Arial" pitchFamily="34" charset="0"/>
                <a:cs typeface="Arial" pitchFamily="34" charset="0"/>
              </a:rPr>
              <a:t> (3.4 </a:t>
            </a:r>
            <a:r>
              <a:rPr lang="en-US" sz="2000" b="1" dirty="0" smtClean="0">
                <a:solidFill>
                  <a:srgbClr val="002060"/>
                </a:solidFill>
                <a:latin typeface="Symbol" pitchFamily="18" charset="2"/>
                <a:cs typeface="Arial" pitchFamily="34" charset="0"/>
              </a:rPr>
              <a:t>s</a:t>
            </a:r>
            <a:r>
              <a:rPr lang="en-US" sz="2000" b="1" dirty="0" smtClean="0">
                <a:solidFill>
                  <a:srgbClr val="002060"/>
                </a:solidFill>
                <a:latin typeface="Arial" pitchFamily="34" charset="0"/>
                <a:cs typeface="Arial" pitchFamily="34" charset="0"/>
              </a:rPr>
              <a:t>) </a:t>
            </a:r>
          </a:p>
          <a:p>
            <a:pPr>
              <a:buClr>
                <a:srgbClr val="C00000"/>
              </a:buClr>
              <a:buFont typeface="Arial" pitchFamily="34" charset="0"/>
              <a:buChar char="•"/>
            </a:pPr>
            <a:endParaRPr lang="en-US" sz="1600" b="1" dirty="0" smtClean="0">
              <a:solidFill>
                <a:srgbClr val="002060"/>
              </a:solidFill>
              <a:latin typeface="Arial" pitchFamily="34" charset="0"/>
              <a:cs typeface="Arial" pitchFamily="34" charset="0"/>
            </a:endParaRPr>
          </a:p>
          <a:p>
            <a:pPr marL="285750" indent="-285750">
              <a:buClr>
                <a:srgbClr val="C00000"/>
              </a:buClr>
              <a:buFont typeface="Arial" pitchFamily="34" charset="0"/>
              <a:buChar char="•"/>
            </a:pPr>
            <a:r>
              <a:rPr lang="en-US" sz="2000" b="1" dirty="0" smtClean="0">
                <a:solidFill>
                  <a:srgbClr val="002060"/>
                </a:solidFill>
                <a:latin typeface="Arial" pitchFamily="34" charset="0"/>
                <a:cs typeface="Arial" pitchFamily="34" charset="0"/>
              </a:rPr>
              <a:t>No evidence for SUSY at LHC (yet)</a:t>
            </a:r>
          </a:p>
          <a:p>
            <a:pPr>
              <a:buClr>
                <a:srgbClr val="C00000"/>
              </a:buClr>
              <a:buFont typeface="Arial" pitchFamily="34" charset="0"/>
              <a:buChar char="•"/>
            </a:pPr>
            <a:endParaRPr lang="en-US" sz="1600" b="1" dirty="0" smtClean="0">
              <a:solidFill>
                <a:srgbClr val="002060"/>
              </a:solidFill>
              <a:latin typeface="Arial" pitchFamily="34" charset="0"/>
              <a:cs typeface="Arial" pitchFamily="34" charset="0"/>
            </a:endParaRPr>
          </a:p>
          <a:p>
            <a:pPr marL="285750" indent="-285750">
              <a:buClr>
                <a:srgbClr val="C00000"/>
              </a:buClr>
              <a:buFont typeface="Arial" pitchFamily="34" charset="0"/>
              <a:buChar char="•"/>
            </a:pPr>
            <a:r>
              <a:rPr lang="en-US" sz="2000" b="1" dirty="0" smtClean="0">
                <a:solidFill>
                  <a:srgbClr val="002060"/>
                </a:solidFill>
                <a:latin typeface="Arial" pitchFamily="34" charset="0"/>
                <a:cs typeface="Arial" pitchFamily="34" charset="0"/>
              </a:rPr>
              <a:t>Another solution: A’, a massive neutral vector boson</a:t>
            </a:r>
          </a:p>
          <a:p>
            <a:pPr>
              <a:buClr>
                <a:srgbClr val="C00000"/>
              </a:buClr>
              <a:buFont typeface="Arial" pitchFamily="34" charset="0"/>
              <a:buChar char="•"/>
            </a:pPr>
            <a:endParaRPr lang="en-US" sz="2000" b="1" dirty="0" smtClean="0">
              <a:solidFill>
                <a:srgbClr val="002060"/>
              </a:solidFill>
              <a:latin typeface="Arial" pitchFamily="34" charset="0"/>
              <a:cs typeface="Arial" pitchFamily="34" charset="0"/>
            </a:endParaRPr>
          </a:p>
          <a:p>
            <a:pPr>
              <a:buClr>
                <a:srgbClr val="C00000"/>
              </a:buClr>
              <a:buFont typeface="Arial" pitchFamily="34" charset="0"/>
              <a:buChar char="•"/>
            </a:pPr>
            <a:endParaRPr lang="en-US" sz="2000" b="1" dirty="0" smtClean="0">
              <a:solidFill>
                <a:srgbClr val="002060"/>
              </a:solidFill>
              <a:latin typeface="Arial" pitchFamily="34" charset="0"/>
              <a:cs typeface="Arial" pitchFamily="34" charset="0"/>
            </a:endParaRPr>
          </a:p>
          <a:p>
            <a:pPr>
              <a:buClr>
                <a:srgbClr val="C00000"/>
              </a:buClr>
              <a:buFont typeface="Arial" pitchFamily="34" charset="0"/>
              <a:buChar char="•"/>
            </a:pPr>
            <a:endParaRPr lang="en-US" sz="2000" b="1" dirty="0" smtClean="0">
              <a:solidFill>
                <a:srgbClr val="002060"/>
              </a:solidFill>
              <a:latin typeface="Arial" pitchFamily="34" charset="0"/>
              <a:cs typeface="Arial" pitchFamily="34" charset="0"/>
            </a:endParaRPr>
          </a:p>
          <a:p>
            <a:pPr>
              <a:buClr>
                <a:srgbClr val="C00000"/>
              </a:buClr>
              <a:buFont typeface="Arial" pitchFamily="34" charset="0"/>
              <a:buChar char="•"/>
            </a:pPr>
            <a:endParaRPr lang="en-US" sz="2000" b="1" dirty="0" smtClean="0">
              <a:solidFill>
                <a:srgbClr val="002060"/>
              </a:solidFill>
              <a:latin typeface="Arial" pitchFamily="34" charset="0"/>
              <a:cs typeface="Arial" pitchFamily="34" charset="0"/>
            </a:endParaRPr>
          </a:p>
          <a:p>
            <a:pPr>
              <a:buClr>
                <a:srgbClr val="C00000"/>
              </a:buClr>
              <a:buFont typeface="Arial" pitchFamily="34" charset="0"/>
              <a:buChar char="•"/>
            </a:pPr>
            <a:endParaRPr lang="en-US" sz="2000" b="1" dirty="0" smtClean="0">
              <a:solidFill>
                <a:srgbClr val="002060"/>
              </a:solidFill>
              <a:latin typeface="Arial" pitchFamily="34" charset="0"/>
              <a:cs typeface="Arial" pitchFamily="34" charset="0"/>
            </a:endParaRPr>
          </a:p>
          <a:p>
            <a:pPr>
              <a:buClr>
                <a:srgbClr val="C00000"/>
              </a:buClr>
              <a:buFont typeface="Arial" pitchFamily="34" charset="0"/>
              <a:buChar char="•"/>
            </a:pPr>
            <a:endParaRPr lang="en-US" sz="1600" b="1" dirty="0" smtClean="0">
              <a:solidFill>
                <a:srgbClr val="002060"/>
              </a:solidFill>
              <a:latin typeface="Arial" pitchFamily="34" charset="0"/>
              <a:cs typeface="Arial" pitchFamily="34" charset="0"/>
            </a:endParaRPr>
          </a:p>
          <a:p>
            <a:pPr marL="285750" indent="-285750">
              <a:buClr>
                <a:srgbClr val="C00000"/>
              </a:buClr>
              <a:buFont typeface="Arial" pitchFamily="34" charset="0"/>
              <a:buChar char="•"/>
            </a:pPr>
            <a:endParaRPr lang="en-US" sz="2000" b="1" dirty="0" smtClean="0">
              <a:solidFill>
                <a:srgbClr val="002060"/>
              </a:solidFill>
              <a:latin typeface="Arial" pitchFamily="34" charset="0"/>
              <a:cs typeface="Arial" pitchFamily="34" charset="0"/>
            </a:endParaRPr>
          </a:p>
          <a:p>
            <a:pPr marL="285750" indent="-285750">
              <a:buClr>
                <a:srgbClr val="C00000"/>
              </a:buClr>
              <a:buFont typeface="Arial" pitchFamily="34" charset="0"/>
              <a:buChar char="•"/>
            </a:pPr>
            <a:endParaRPr lang="en-US" sz="2000" b="1" dirty="0" smtClean="0">
              <a:solidFill>
                <a:srgbClr val="002060"/>
              </a:solidFill>
              <a:latin typeface="Arial" pitchFamily="34" charset="0"/>
              <a:cs typeface="Arial" pitchFamily="34" charset="0"/>
            </a:endParaRPr>
          </a:p>
          <a:p>
            <a:pPr marL="285750" indent="-285750">
              <a:buClr>
                <a:srgbClr val="C00000"/>
              </a:buClr>
            </a:pPr>
            <a:r>
              <a:rPr lang="en-US" sz="2000" b="1" dirty="0" smtClean="0">
                <a:solidFill>
                  <a:srgbClr val="002060"/>
                </a:solidFill>
                <a:latin typeface="Arial" pitchFamily="34" charset="0"/>
                <a:cs typeface="Arial" pitchFamily="34" charset="0"/>
              </a:rPr>
              <a:t>	3 </a:t>
            </a:r>
            <a:r>
              <a:rPr lang="en-US" sz="2000" b="1" dirty="0" smtClean="0">
                <a:solidFill>
                  <a:srgbClr val="002060"/>
                </a:solidFill>
                <a:latin typeface="Arial" pitchFamily="34" charset="0"/>
                <a:cs typeface="Arial" pitchFamily="34" charset="0"/>
              </a:rPr>
              <a:t>Jefferson Lab </a:t>
            </a:r>
            <a:r>
              <a:rPr lang="en-US" sz="2000" b="1" dirty="0" smtClean="0">
                <a:solidFill>
                  <a:srgbClr val="002060"/>
                </a:solidFill>
                <a:latin typeface="Arial" pitchFamily="34" charset="0"/>
                <a:cs typeface="Arial" pitchFamily="34" charset="0"/>
              </a:rPr>
              <a:t>proposals</a:t>
            </a:r>
            <a:endParaRPr lang="en-US" sz="2000" b="1" dirty="0" smtClean="0">
              <a:solidFill>
                <a:srgbClr val="002060"/>
              </a:solidFill>
              <a:latin typeface="Arial" pitchFamily="34" charset="0"/>
              <a:cs typeface="Arial" pitchFamily="34" charset="0"/>
            </a:endParaRPr>
          </a:p>
        </p:txBody>
      </p:sp>
      <p:sp>
        <p:nvSpPr>
          <p:cNvPr id="2" name="Rectangle 2"/>
          <p:cNvSpPr txBox="1">
            <a:spLocks noChangeArrowheads="1"/>
          </p:cNvSpPr>
          <p:nvPr/>
        </p:nvSpPr>
        <p:spPr>
          <a:xfrm>
            <a:off x="0" y="152400"/>
            <a:ext cx="9144000" cy="593725"/>
          </a:xfrm>
          <a:prstGeom prst="rect">
            <a:avLst/>
          </a:prstGeom>
        </p:spPr>
        <p:txBody>
          <a:bodyPr/>
          <a:lstStyle/>
          <a:p>
            <a:pPr algn="ctr">
              <a:defRPr/>
            </a:pPr>
            <a:r>
              <a:rPr lang="en-US" sz="3000" b="1" kern="0" dirty="0">
                <a:latin typeface="Arial" pitchFamily="34" charset="0"/>
                <a:ea typeface="ＭＳ Ｐゴシック" pitchFamily="34" charset="-128"/>
                <a:cs typeface="Arial" pitchFamily="34" charset="0"/>
              </a:rPr>
              <a:t>New Opportunity: Search for </a:t>
            </a:r>
            <a:r>
              <a:rPr lang="en-US" sz="3000" b="1" kern="0" dirty="0" smtClean="0">
                <a:latin typeface="Arial" pitchFamily="34" charset="0"/>
                <a:ea typeface="ＭＳ Ｐゴシック" pitchFamily="34" charset="-128"/>
                <a:cs typeface="Arial" pitchFamily="34" charset="0"/>
              </a:rPr>
              <a:t>A’ at Jefferson Lab</a:t>
            </a:r>
            <a:endParaRPr lang="en-US" sz="3000" b="1" kern="0" dirty="0">
              <a:latin typeface="Arial" pitchFamily="34" charset="0"/>
              <a:ea typeface="ＭＳ Ｐゴシック" pitchFamily="34" charset="-128"/>
              <a:cs typeface="Arial" pitchFamily="34" charset="0"/>
            </a:endParaRPr>
          </a:p>
        </p:txBody>
      </p:sp>
      <p:sp>
        <p:nvSpPr>
          <p:cNvPr id="4" name="Rectangle 4"/>
          <p:cNvSpPr>
            <a:spLocks/>
          </p:cNvSpPr>
          <p:nvPr/>
        </p:nvSpPr>
        <p:spPr bwMode="auto">
          <a:xfrm>
            <a:off x="152400" y="1676400"/>
            <a:ext cx="3716337" cy="1282700"/>
          </a:xfrm>
          <a:prstGeom prst="rect">
            <a:avLst/>
          </a:prstGeom>
          <a:noFill/>
          <a:ln w="12700" cap="flat">
            <a:noFill/>
            <a:miter lim="800000"/>
            <a:headEnd type="none" w="med" len="med"/>
            <a:tailEnd type="none" w="med" len="med"/>
          </a:ln>
        </p:spPr>
        <p:txBody>
          <a:bodyPr lIns="0" tIns="0" rIns="0" bIns="0" anchor="ctr"/>
          <a:lstStyle/>
          <a:p>
            <a:pPr>
              <a:lnSpc>
                <a:spcPct val="90000"/>
              </a:lnSpc>
              <a:defRPr/>
            </a:pPr>
            <a:endParaRPr lang="en-US" sz="2000" i="1" dirty="0">
              <a:solidFill>
                <a:srgbClr val="C00000"/>
              </a:solidFill>
              <a:latin typeface="Arial" pitchFamily="34" charset="0"/>
              <a:ea typeface="Symbol" charset="2"/>
              <a:cs typeface="Arial" pitchFamily="34" charset="0"/>
              <a:sym typeface="Times New Roman" charset="0"/>
            </a:endParaRPr>
          </a:p>
        </p:txBody>
      </p:sp>
      <p:grpSp>
        <p:nvGrpSpPr>
          <p:cNvPr id="3" name="Group 25"/>
          <p:cNvGrpSpPr>
            <a:grpSpLocks noChangeAspect="1"/>
          </p:cNvGrpSpPr>
          <p:nvPr/>
        </p:nvGrpSpPr>
        <p:grpSpPr bwMode="auto">
          <a:xfrm>
            <a:off x="6781800" y="2362200"/>
            <a:ext cx="1680268" cy="1252954"/>
            <a:chOff x="4111561" y="1359250"/>
            <a:chExt cx="2209934" cy="1649064"/>
          </a:xfrm>
        </p:grpSpPr>
        <p:sp>
          <p:nvSpPr>
            <p:cNvPr id="28" name="TextBox 27"/>
            <p:cNvSpPr txBox="1"/>
            <p:nvPr/>
          </p:nvSpPr>
          <p:spPr>
            <a:xfrm>
              <a:off x="4111561" y="1359250"/>
              <a:ext cx="2209934" cy="445585"/>
            </a:xfrm>
            <a:prstGeom prst="rect">
              <a:avLst/>
            </a:prstGeom>
            <a:noFill/>
            <a:ln w="25400">
              <a:solidFill>
                <a:srgbClr val="00B050"/>
              </a:solidFill>
            </a:ln>
          </p:spPr>
          <p:txBody>
            <a:bodyPr wrap="none">
              <a:spAutoFit/>
            </a:bodyPr>
            <a:lstStyle/>
            <a:p>
              <a:pPr>
                <a:defRPr/>
              </a:pPr>
              <a:r>
                <a:rPr lang="en-US" sz="1600" b="1" dirty="0">
                  <a:solidFill>
                    <a:srgbClr val="00B050"/>
                  </a:solidFill>
                  <a:latin typeface="Arial" pitchFamily="34" charset="0"/>
                  <a:cs typeface="Arial" pitchFamily="34" charset="0"/>
                </a:rPr>
                <a:t>g – 2 preferred!</a:t>
              </a:r>
            </a:p>
          </p:txBody>
        </p:sp>
        <p:cxnSp>
          <p:nvCxnSpPr>
            <p:cNvPr id="25612" name="Straight Arrow Connector 28"/>
            <p:cNvCxnSpPr>
              <a:cxnSpLocks noChangeShapeType="1"/>
            </p:cNvCxnSpPr>
            <p:nvPr/>
          </p:nvCxnSpPr>
          <p:spPr bwMode="auto">
            <a:xfrm flipH="1">
              <a:off x="4374599" y="1804835"/>
              <a:ext cx="238064" cy="1203479"/>
            </a:xfrm>
            <a:prstGeom prst="straightConnector1">
              <a:avLst/>
            </a:prstGeom>
            <a:noFill/>
            <a:ln w="25400" algn="ctr">
              <a:solidFill>
                <a:srgbClr val="00B050"/>
              </a:solidFill>
              <a:round/>
              <a:headEnd/>
              <a:tailEnd type="triangle" w="lg" len="lg"/>
            </a:ln>
          </p:spPr>
        </p:cxnSp>
      </p:grpSp>
      <p:pic>
        <p:nvPicPr>
          <p:cNvPr id="13" name="Picture 12" descr="AprimeProduction.pdf"/>
          <p:cNvPicPr>
            <a:picLocks noChangeAspect="1"/>
          </p:cNvPicPr>
          <p:nvPr/>
        </p:nvPicPr>
        <p:blipFill>
          <a:blip r:embed="rId4" cstate="print"/>
          <a:stretch>
            <a:fillRect/>
          </a:stretch>
        </p:blipFill>
        <p:spPr>
          <a:xfrm>
            <a:off x="1447800" y="2438400"/>
            <a:ext cx="2400299" cy="2133600"/>
          </a:xfrm>
          <a:prstGeom prst="rect">
            <a:avLst/>
          </a:prstGeom>
          <a:effectLst>
            <a:outerShdw blurRad="50800" dist="38100" dir="13500000" algn="br" rotWithShape="0">
              <a:prstClr val="black">
                <a:alpha val="40000"/>
              </a:prstClr>
            </a:outerShdw>
          </a:effectLst>
        </p:spPr>
      </p:pic>
      <p:pic>
        <p:nvPicPr>
          <p:cNvPr id="363521" name="Picture 1"/>
          <p:cNvPicPr>
            <a:picLocks noChangeAspect="1" noChangeArrowheads="1"/>
          </p:cNvPicPr>
          <p:nvPr/>
        </p:nvPicPr>
        <p:blipFill>
          <a:blip r:embed="rId5" cstate="print"/>
          <a:srcRect/>
          <a:stretch>
            <a:fillRect/>
          </a:stretch>
        </p:blipFill>
        <p:spPr bwMode="auto">
          <a:xfrm>
            <a:off x="7281032" y="838200"/>
            <a:ext cx="1405768" cy="13716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16" name="Rectangle 15"/>
          <p:cNvSpPr/>
          <p:nvPr/>
        </p:nvSpPr>
        <p:spPr>
          <a:xfrm>
            <a:off x="76200" y="5181600"/>
            <a:ext cx="4572000" cy="911019"/>
          </a:xfrm>
          <a:prstGeom prst="rect">
            <a:avLst/>
          </a:prstGeom>
          <a:ln w="38100">
            <a:solidFill>
              <a:srgbClr val="FF0000"/>
            </a:solidFill>
          </a:ln>
        </p:spPr>
        <p:txBody>
          <a:bodyPr wrap="square">
            <a:spAutoFit/>
          </a:bodyPr>
          <a:lstStyle/>
          <a:p>
            <a:pPr marL="287338" indent="-171450">
              <a:lnSpc>
                <a:spcPct val="80000"/>
              </a:lnSpc>
              <a:spcBef>
                <a:spcPts val="314"/>
              </a:spcBef>
              <a:spcAft>
                <a:spcPts val="314"/>
              </a:spcAft>
              <a:buFont typeface="Arial" pitchFamily="34" charset="0"/>
              <a:buChar char="•"/>
              <a:defRPr/>
            </a:pPr>
            <a:r>
              <a:rPr lang="en-US" dirty="0">
                <a:solidFill>
                  <a:srgbClr val="000000"/>
                </a:solidFill>
                <a:latin typeface="Arial" pitchFamily="34" charset="0"/>
                <a:cs typeface="Arial" pitchFamily="34" charset="0"/>
              </a:rPr>
              <a:t> </a:t>
            </a:r>
            <a:r>
              <a:rPr lang="en-US" dirty="0" smtClean="0">
                <a:solidFill>
                  <a:srgbClr val="000000"/>
                </a:solidFill>
                <a:latin typeface="Arial" pitchFamily="34" charset="0"/>
                <a:cs typeface="Arial" pitchFamily="34" charset="0"/>
              </a:rPr>
              <a:t>APEX </a:t>
            </a:r>
            <a:r>
              <a:rPr lang="en-US" dirty="0">
                <a:solidFill>
                  <a:srgbClr val="000000"/>
                </a:solidFill>
                <a:latin typeface="Arial" pitchFamily="34" charset="0"/>
                <a:cs typeface="Arial" pitchFamily="34" charset="0"/>
              </a:rPr>
              <a:t>(Hall A) – </a:t>
            </a:r>
            <a:r>
              <a:rPr lang="en-US" dirty="0" smtClean="0">
                <a:solidFill>
                  <a:srgbClr val="000000"/>
                </a:solidFill>
                <a:latin typeface="Arial" pitchFamily="34" charset="0"/>
                <a:cs typeface="Arial" pitchFamily="34" charset="0"/>
              </a:rPr>
              <a:t>test run published</a:t>
            </a:r>
            <a:endParaRPr lang="en-US" dirty="0">
              <a:solidFill>
                <a:srgbClr val="000000"/>
              </a:solidFill>
              <a:latin typeface="Arial" pitchFamily="34" charset="0"/>
              <a:cs typeface="Arial" pitchFamily="34" charset="0"/>
            </a:endParaRPr>
          </a:p>
          <a:p>
            <a:pPr marL="287338" indent="-171450">
              <a:lnSpc>
                <a:spcPct val="80000"/>
              </a:lnSpc>
              <a:spcBef>
                <a:spcPts val="314"/>
              </a:spcBef>
              <a:spcAft>
                <a:spcPts val="314"/>
              </a:spcAft>
              <a:buFont typeface="Arial" pitchFamily="34" charset="0"/>
              <a:buChar char="•"/>
              <a:defRPr/>
            </a:pPr>
            <a:r>
              <a:rPr lang="en-US" dirty="0" smtClean="0">
                <a:solidFill>
                  <a:srgbClr val="000000"/>
                </a:solidFill>
                <a:latin typeface="Arial" pitchFamily="34" charset="0"/>
                <a:cs typeface="Arial" pitchFamily="34" charset="0"/>
              </a:rPr>
              <a:t>HPS </a:t>
            </a:r>
            <a:r>
              <a:rPr lang="en-US" dirty="0">
                <a:solidFill>
                  <a:srgbClr val="000000"/>
                </a:solidFill>
                <a:latin typeface="Arial" pitchFamily="34" charset="0"/>
                <a:cs typeface="Arial" pitchFamily="34" charset="0"/>
              </a:rPr>
              <a:t>(Hall B) – </a:t>
            </a:r>
            <a:r>
              <a:rPr lang="en-US" dirty="0" smtClean="0">
                <a:solidFill>
                  <a:srgbClr val="000000"/>
                </a:solidFill>
                <a:latin typeface="Arial" pitchFamily="34" charset="0"/>
                <a:cs typeface="Arial" pitchFamily="34" charset="0"/>
              </a:rPr>
              <a:t>tested with photon beam</a:t>
            </a:r>
            <a:endParaRPr lang="en-US" dirty="0">
              <a:solidFill>
                <a:srgbClr val="000000"/>
              </a:solidFill>
              <a:latin typeface="Arial" pitchFamily="34" charset="0"/>
              <a:cs typeface="Arial" pitchFamily="34" charset="0"/>
            </a:endParaRPr>
          </a:p>
          <a:p>
            <a:pPr marL="287338" indent="-171450">
              <a:lnSpc>
                <a:spcPct val="80000"/>
              </a:lnSpc>
              <a:spcBef>
                <a:spcPts val="314"/>
              </a:spcBef>
              <a:spcAft>
                <a:spcPts val="314"/>
              </a:spcAft>
              <a:buFont typeface="Arial" pitchFamily="34" charset="0"/>
              <a:buChar char="•"/>
              <a:defRPr/>
            </a:pPr>
            <a:r>
              <a:rPr lang="en-US" dirty="0" err="1" smtClean="0">
                <a:solidFill>
                  <a:srgbClr val="000000"/>
                </a:solidFill>
                <a:latin typeface="Arial" pitchFamily="34" charset="0"/>
                <a:cs typeface="Arial" pitchFamily="34" charset="0"/>
              </a:rPr>
              <a:t>DarkLight</a:t>
            </a:r>
            <a:r>
              <a:rPr lang="en-US" dirty="0" smtClean="0">
                <a:solidFill>
                  <a:srgbClr val="000000"/>
                </a:solidFill>
                <a:latin typeface="Arial" pitchFamily="34" charset="0"/>
                <a:cs typeface="Arial" pitchFamily="34" charset="0"/>
              </a:rPr>
              <a:t> </a:t>
            </a:r>
            <a:r>
              <a:rPr lang="en-US" dirty="0">
                <a:solidFill>
                  <a:srgbClr val="000000"/>
                </a:solidFill>
                <a:latin typeface="Arial" pitchFamily="34" charset="0"/>
                <a:cs typeface="Arial" pitchFamily="34" charset="0"/>
              </a:rPr>
              <a:t>(FEL) – </a:t>
            </a:r>
            <a:r>
              <a:rPr lang="en-US" dirty="0" smtClean="0">
                <a:solidFill>
                  <a:srgbClr val="000000"/>
                </a:solidFill>
                <a:latin typeface="Arial" pitchFamily="34" charset="0"/>
                <a:cs typeface="Arial" pitchFamily="34" charset="0"/>
              </a:rPr>
              <a:t>test run complete</a:t>
            </a:r>
            <a:endParaRPr lang="en-US" dirty="0">
              <a:solidFill>
                <a:srgbClr val="0000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762000"/>
          </a:xfrm>
        </p:spPr>
        <p:txBody>
          <a:bodyPr/>
          <a:lstStyle/>
          <a:p>
            <a:r>
              <a:rPr lang="en-US" sz="4000" dirty="0" smtClean="0">
                <a:solidFill>
                  <a:schemeClr val="tx1"/>
                </a:solidFill>
              </a:rPr>
              <a:t>12 </a:t>
            </a:r>
            <a:r>
              <a:rPr lang="en-US" sz="4000" dirty="0" err="1" smtClean="0">
                <a:solidFill>
                  <a:schemeClr val="tx1"/>
                </a:solidFill>
              </a:rPr>
              <a:t>GeV</a:t>
            </a:r>
            <a:r>
              <a:rPr lang="en-US" sz="4000" dirty="0" smtClean="0">
                <a:solidFill>
                  <a:schemeClr val="tx1"/>
                </a:solidFill>
              </a:rPr>
              <a:t> </a:t>
            </a:r>
            <a:r>
              <a:rPr lang="en-US" sz="4000" dirty="0" err="1" smtClean="0">
                <a:solidFill>
                  <a:schemeClr val="tx1"/>
                </a:solidFill>
              </a:rPr>
              <a:t>JLab</a:t>
            </a:r>
            <a:r>
              <a:rPr lang="en-US" sz="4000" dirty="0" smtClean="0">
                <a:solidFill>
                  <a:schemeClr val="tx1"/>
                </a:solidFill>
              </a:rPr>
              <a:t> – The Potential</a:t>
            </a:r>
            <a:endParaRPr lang="en-US" sz="4000" dirty="0">
              <a:solidFill>
                <a:schemeClr val="tx1"/>
              </a:solidFill>
            </a:endParaRPr>
          </a:p>
        </p:txBody>
      </p:sp>
      <p:sp>
        <p:nvSpPr>
          <p:cNvPr id="3" name="Content Placeholder 2"/>
          <p:cNvSpPr>
            <a:spLocks noGrp="1"/>
          </p:cNvSpPr>
          <p:nvPr>
            <p:ph idx="1"/>
          </p:nvPr>
        </p:nvSpPr>
        <p:spPr>
          <a:xfrm>
            <a:off x="0" y="6248400"/>
            <a:ext cx="8915400" cy="4495800"/>
          </a:xfrm>
        </p:spPr>
        <p:txBody>
          <a:bodyPr/>
          <a:lstStyle/>
          <a:p>
            <a:pPr>
              <a:spcBef>
                <a:spcPts val="0"/>
              </a:spcBef>
              <a:buClr>
                <a:srgbClr val="C00000"/>
              </a:buClr>
              <a:buNone/>
            </a:pPr>
            <a:endParaRPr lang="en-US" sz="2000" dirty="0" smtClean="0">
              <a:solidFill>
                <a:srgbClr val="002060"/>
              </a:solidFill>
            </a:endParaRPr>
          </a:p>
          <a:p>
            <a:pPr>
              <a:spcBef>
                <a:spcPts val="0"/>
              </a:spcBef>
              <a:buClr>
                <a:srgbClr val="C00000"/>
              </a:buClr>
              <a:buNone/>
            </a:pPr>
            <a:endParaRPr lang="en-US" sz="2000" dirty="0" smtClean="0">
              <a:solidFill>
                <a:srgbClr val="002060"/>
              </a:solidFill>
            </a:endParaRPr>
          </a:p>
          <a:p>
            <a:pPr>
              <a:spcBef>
                <a:spcPts val="0"/>
              </a:spcBef>
              <a:buClr>
                <a:srgbClr val="C00000"/>
              </a:buClr>
            </a:pPr>
            <a:endParaRPr lang="en-US" sz="2000" dirty="0" smtClean="0">
              <a:solidFill>
                <a:srgbClr val="002060"/>
              </a:solidFill>
            </a:endParaRPr>
          </a:p>
          <a:p>
            <a:pPr>
              <a:spcBef>
                <a:spcPts val="0"/>
              </a:spcBef>
              <a:buClr>
                <a:srgbClr val="C00000"/>
              </a:buClr>
            </a:pPr>
            <a:endParaRPr lang="en-US" sz="2000" dirty="0" smtClean="0">
              <a:solidFill>
                <a:srgbClr val="002060"/>
              </a:solidFill>
            </a:endParaRPr>
          </a:p>
        </p:txBody>
      </p:sp>
      <p:sp>
        <p:nvSpPr>
          <p:cNvPr id="4" name="TextBox 3"/>
          <p:cNvSpPr txBox="1"/>
          <p:nvPr/>
        </p:nvSpPr>
        <p:spPr>
          <a:xfrm>
            <a:off x="228601" y="1219200"/>
            <a:ext cx="8382000" cy="707886"/>
          </a:xfrm>
          <a:prstGeom prst="rect">
            <a:avLst/>
          </a:prstGeom>
          <a:noFill/>
        </p:spPr>
        <p:txBody>
          <a:bodyPr wrap="square" rtlCol="0">
            <a:spAutoFit/>
          </a:bodyPr>
          <a:lstStyle/>
          <a:p>
            <a:pPr marL="457200" lvl="0" indent="-457200" fontAlgn="base">
              <a:spcAft>
                <a:spcPct val="0"/>
              </a:spcAft>
              <a:buClr>
                <a:srgbClr val="C00000"/>
              </a:buClr>
              <a:buFontTx/>
              <a:buChar char="•"/>
            </a:pPr>
            <a:r>
              <a:rPr lang="en-US" sz="2000" kern="0" dirty="0" smtClean="0">
                <a:solidFill>
                  <a:srgbClr val="002060"/>
                </a:solidFill>
                <a:latin typeface="Arial" pitchFamily="34" charset="0"/>
                <a:cs typeface="Arial" pitchFamily="34" charset="0"/>
              </a:rPr>
              <a:t>Opportunity to discover and study new exotic mesons to elucidate the mechanism of confinement.</a:t>
            </a:r>
          </a:p>
        </p:txBody>
      </p:sp>
      <p:sp>
        <p:nvSpPr>
          <p:cNvPr id="7" name="TextBox 6"/>
          <p:cNvSpPr txBox="1"/>
          <p:nvPr/>
        </p:nvSpPr>
        <p:spPr>
          <a:xfrm>
            <a:off x="304800" y="4114800"/>
            <a:ext cx="7772400" cy="707886"/>
          </a:xfrm>
          <a:prstGeom prst="rect">
            <a:avLst/>
          </a:prstGeom>
          <a:noFill/>
        </p:spPr>
        <p:txBody>
          <a:bodyPr wrap="square" rtlCol="0">
            <a:spAutoFit/>
          </a:bodyPr>
          <a:lstStyle/>
          <a:p>
            <a:pPr marL="457200" lvl="0" indent="-457200" fontAlgn="base">
              <a:spcAft>
                <a:spcPct val="0"/>
              </a:spcAft>
              <a:buClr>
                <a:srgbClr val="C00000"/>
              </a:buClr>
              <a:buFontTx/>
              <a:buChar char="•"/>
            </a:pPr>
            <a:r>
              <a:rPr lang="en-US" sz="2000" kern="0" dirty="0" smtClean="0">
                <a:solidFill>
                  <a:schemeClr val="accent5">
                    <a:lumMod val="75000"/>
                  </a:schemeClr>
                </a:solidFill>
                <a:latin typeface="Arial" pitchFamily="34" charset="0"/>
                <a:cs typeface="Arial" pitchFamily="34" charset="0"/>
              </a:rPr>
              <a:t>Provide stringent new tests of the standard model and extensions, complementing the information obtained at LHC.</a:t>
            </a:r>
          </a:p>
        </p:txBody>
      </p:sp>
      <p:sp>
        <p:nvSpPr>
          <p:cNvPr id="8" name="TextBox 7"/>
          <p:cNvSpPr txBox="1"/>
          <p:nvPr/>
        </p:nvSpPr>
        <p:spPr>
          <a:xfrm>
            <a:off x="304800" y="4953000"/>
            <a:ext cx="8610600" cy="1015663"/>
          </a:xfrm>
          <a:prstGeom prst="rect">
            <a:avLst/>
          </a:prstGeom>
          <a:noFill/>
        </p:spPr>
        <p:txBody>
          <a:bodyPr wrap="square" rtlCol="0">
            <a:spAutoFit/>
          </a:bodyPr>
          <a:lstStyle/>
          <a:p>
            <a:pPr marL="457200" lvl="0" indent="-457200" fontAlgn="base">
              <a:spcAft>
                <a:spcPct val="0"/>
              </a:spcAft>
              <a:buClr>
                <a:srgbClr val="C00000"/>
              </a:buClr>
              <a:buFontTx/>
              <a:buChar char="•"/>
            </a:pPr>
            <a:r>
              <a:rPr lang="en-US" sz="2000" kern="0" dirty="0" smtClean="0">
                <a:solidFill>
                  <a:schemeClr val="accent5">
                    <a:lumMod val="75000"/>
                  </a:schemeClr>
                </a:solidFill>
                <a:latin typeface="Arial" pitchFamily="34" charset="0"/>
                <a:cs typeface="Arial" pitchFamily="34" charset="0"/>
              </a:rPr>
              <a:t>Establish a firm basis for higher energy studies with a future </a:t>
            </a:r>
          </a:p>
          <a:p>
            <a:pPr marL="457200" lvl="0" indent="-457200" fontAlgn="base">
              <a:spcAft>
                <a:spcPct val="0"/>
              </a:spcAft>
              <a:buClr>
                <a:srgbClr val="C00000"/>
              </a:buClr>
            </a:pPr>
            <a:r>
              <a:rPr lang="en-US" sz="2000" kern="0" dirty="0" smtClean="0">
                <a:solidFill>
                  <a:schemeClr val="accent5">
                    <a:lumMod val="75000"/>
                  </a:schemeClr>
                </a:solidFill>
                <a:latin typeface="Arial" pitchFamily="34" charset="0"/>
                <a:cs typeface="Arial" pitchFamily="34" charset="0"/>
              </a:rPr>
              <a:t>	</a:t>
            </a:r>
            <a:r>
              <a:rPr lang="en-US" sz="2000" b="1" kern="0" dirty="0" smtClean="0">
                <a:solidFill>
                  <a:schemeClr val="accent5">
                    <a:lumMod val="75000"/>
                  </a:schemeClr>
                </a:solidFill>
                <a:latin typeface="Arial" pitchFamily="34" charset="0"/>
                <a:cs typeface="Arial" pitchFamily="34" charset="0"/>
              </a:rPr>
              <a:t>Electron Ion Collider</a:t>
            </a:r>
          </a:p>
          <a:p>
            <a:endParaRPr lang="en-US" sz="2000" b="1" dirty="0" smtClean="0">
              <a:solidFill>
                <a:schemeClr val="accent5">
                  <a:lumMod val="75000"/>
                </a:schemeClr>
              </a:solidFill>
              <a:latin typeface="Arial" pitchFamily="34" charset="0"/>
              <a:cs typeface="Arial" pitchFamily="34" charset="0"/>
            </a:endParaRPr>
          </a:p>
        </p:txBody>
      </p:sp>
      <p:sp>
        <p:nvSpPr>
          <p:cNvPr id="9" name="TextBox 8"/>
          <p:cNvSpPr txBox="1"/>
          <p:nvPr/>
        </p:nvSpPr>
        <p:spPr>
          <a:xfrm>
            <a:off x="228601" y="1219200"/>
            <a:ext cx="8382000" cy="707886"/>
          </a:xfrm>
          <a:prstGeom prst="rect">
            <a:avLst/>
          </a:prstGeom>
          <a:noFill/>
        </p:spPr>
        <p:txBody>
          <a:bodyPr wrap="square" rtlCol="0">
            <a:spAutoFit/>
          </a:bodyPr>
          <a:lstStyle/>
          <a:p>
            <a:pPr marL="457200" lvl="0" indent="-457200" fontAlgn="base">
              <a:spcAft>
                <a:spcPct val="0"/>
              </a:spcAft>
              <a:buClr>
                <a:srgbClr val="C00000"/>
              </a:buClr>
              <a:buFontTx/>
              <a:buChar char="•"/>
            </a:pPr>
            <a:r>
              <a:rPr lang="en-US" sz="2000" kern="0" dirty="0" smtClean="0">
                <a:solidFill>
                  <a:schemeClr val="accent5">
                    <a:lumMod val="75000"/>
                  </a:schemeClr>
                </a:solidFill>
                <a:latin typeface="Arial" pitchFamily="34" charset="0"/>
                <a:cs typeface="Arial" pitchFamily="34" charset="0"/>
              </a:rPr>
              <a:t>Opportunity to discover and study new exotic mesons to elucidate the mechanism of confinement.</a:t>
            </a:r>
          </a:p>
        </p:txBody>
      </p:sp>
      <p:sp>
        <p:nvSpPr>
          <p:cNvPr id="12" name="TextBox 11"/>
          <p:cNvSpPr txBox="1"/>
          <p:nvPr/>
        </p:nvSpPr>
        <p:spPr>
          <a:xfrm>
            <a:off x="228600" y="2035314"/>
            <a:ext cx="8382000" cy="707886"/>
          </a:xfrm>
          <a:prstGeom prst="rect">
            <a:avLst/>
          </a:prstGeom>
          <a:noFill/>
        </p:spPr>
        <p:txBody>
          <a:bodyPr wrap="square" rtlCol="0">
            <a:spAutoFit/>
          </a:bodyPr>
          <a:lstStyle/>
          <a:p>
            <a:pPr marL="457200" indent="-457200" fontAlgn="base">
              <a:spcAft>
                <a:spcPct val="0"/>
              </a:spcAft>
              <a:buClr>
                <a:srgbClr val="C00000"/>
              </a:buClr>
              <a:buFontTx/>
              <a:buChar char="•"/>
            </a:pPr>
            <a:r>
              <a:rPr lang="en-US" sz="2000" kern="0" dirty="0" smtClean="0">
                <a:solidFill>
                  <a:schemeClr val="accent5">
                    <a:lumMod val="75000"/>
                  </a:schemeClr>
                </a:solidFill>
                <a:latin typeface="Arial" pitchFamily="34" charset="0"/>
                <a:cs typeface="Arial" pitchFamily="34" charset="0"/>
              </a:rPr>
              <a:t>Open a new landscape of nucleon tomography, with potential to identify the missing angular momentum.</a:t>
            </a:r>
          </a:p>
        </p:txBody>
      </p:sp>
      <p:sp>
        <p:nvSpPr>
          <p:cNvPr id="13" name="TextBox 12"/>
          <p:cNvSpPr txBox="1"/>
          <p:nvPr/>
        </p:nvSpPr>
        <p:spPr>
          <a:xfrm>
            <a:off x="228600" y="2870537"/>
            <a:ext cx="8382000" cy="1015663"/>
          </a:xfrm>
          <a:prstGeom prst="rect">
            <a:avLst/>
          </a:prstGeom>
          <a:noFill/>
        </p:spPr>
        <p:txBody>
          <a:bodyPr wrap="square" rtlCol="0">
            <a:spAutoFit/>
          </a:bodyPr>
          <a:lstStyle/>
          <a:p>
            <a:pPr marL="457200" indent="-457200" fontAlgn="base">
              <a:spcAft>
                <a:spcPct val="0"/>
              </a:spcAft>
              <a:buClr>
                <a:srgbClr val="C00000"/>
              </a:buClr>
              <a:buFontTx/>
              <a:buChar char="•"/>
            </a:pPr>
            <a:r>
              <a:rPr lang="en-US" sz="2000" kern="0" dirty="0" smtClean="0">
                <a:solidFill>
                  <a:schemeClr val="accent5">
                    <a:lumMod val="75000"/>
                  </a:schemeClr>
                </a:solidFill>
                <a:latin typeface="Arial" pitchFamily="34" charset="0"/>
                <a:cs typeface="Arial" pitchFamily="34" charset="0"/>
              </a:rPr>
              <a:t>Establish the quantitative foundation for the short-distance behavior in nuclei, underpinning the development of precision nuclear structure studies.</a:t>
            </a:r>
            <a:endParaRPr lang="en-US" sz="2000" b="1" dirty="0" smtClean="0">
              <a:solidFill>
                <a:schemeClr val="accent5">
                  <a:lumMod val="75000"/>
                </a:scheme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9">
                                            <p:txEl>
                                              <p:pRg st="0" end="0"/>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2000" fill="hold"/>
                                        <p:tgtEl>
                                          <p:spTgt spid="12">
                                            <p:txEl>
                                              <p:pRg st="0" end="0"/>
                                            </p:txEl>
                                          </p:spTgt>
                                        </p:tgtEl>
                                        <p:attrNameLst>
                                          <p:attrName>style.color</p:attrName>
                                        </p:attrNameLst>
                                      </p:cBhvr>
                                      <p:to>
                                        <a:schemeClr val="accent2"/>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2000" fill="hold"/>
                                        <p:tgtEl>
                                          <p:spTgt spid="13">
                                            <p:txEl>
                                              <p:pRg st="0" end="0"/>
                                            </p:txEl>
                                          </p:spTgt>
                                        </p:tgtEl>
                                        <p:attrNameLst>
                                          <p:attrName>style.color</p:attrName>
                                        </p:attrNameLst>
                                      </p:cBhvr>
                                      <p:to>
                                        <a:schemeClr val="accent2"/>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2000" fill="hold"/>
                                        <p:tgtEl>
                                          <p:spTgt spid="7">
                                            <p:txEl>
                                              <p:pRg st="0" end="0"/>
                                            </p:txEl>
                                          </p:spTgt>
                                        </p:tgtEl>
                                        <p:attrNameLst>
                                          <p:attrName>style.color</p:attrName>
                                        </p:attrNameLst>
                                      </p:cBhvr>
                                      <p:to>
                                        <a:schemeClr val="accent2"/>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2000" fill="hold"/>
                                        <p:tgtEl>
                                          <p:spTgt spid="8">
                                            <p:txEl>
                                              <p:pRg st="0" end="0"/>
                                            </p:txEl>
                                          </p:spTgt>
                                        </p:tgtEl>
                                        <p:attrNameLst>
                                          <p:attrName>style.color</p:attrName>
                                        </p:attrNameLst>
                                      </p:cBhvr>
                                      <p:to>
                                        <a:schemeClr val="accent2"/>
                                      </p:to>
                                    </p:animClr>
                                  </p:childTnLst>
                                </p:cTn>
                              </p:par>
                              <p:par>
                                <p:cTn id="23" presetID="3" presetClass="emph" presetSubtype="2" fill="hold" nodeType="withEffect">
                                  <p:stCondLst>
                                    <p:cond delay="0"/>
                                  </p:stCondLst>
                                  <p:childTnLst>
                                    <p:animClr clrSpc="rgb" dir="cw">
                                      <p:cBhvr override="childStyle">
                                        <p:cTn id="24" dur="2000" fill="hold"/>
                                        <p:tgtEl>
                                          <p:spTgt spid="8">
                                            <p:txEl>
                                              <p:pRg st="1" end="1"/>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762000"/>
          </a:xfrm>
        </p:spPr>
        <p:txBody>
          <a:bodyPr>
            <a:normAutofit/>
          </a:bodyPr>
          <a:lstStyle/>
          <a:p>
            <a:r>
              <a:rPr lang="en-US" sz="3600" b="1" dirty="0" smtClean="0">
                <a:solidFill>
                  <a:schemeClr val="tx1"/>
                </a:solidFill>
                <a:latin typeface="Arial" pitchFamily="34" charset="0"/>
                <a:cs typeface="Arial" pitchFamily="34" charset="0"/>
              </a:rPr>
              <a:t>Electron Ion Collider</a:t>
            </a:r>
            <a:endParaRPr lang="en-US" sz="3600" b="1" dirty="0">
              <a:solidFill>
                <a:schemeClr val="tx1"/>
              </a:solidFill>
              <a:latin typeface="Arial" pitchFamily="34" charset="0"/>
              <a:cs typeface="Arial" pitchFamily="34" charset="0"/>
            </a:endParaRPr>
          </a:p>
        </p:txBody>
      </p:sp>
      <p:sp>
        <p:nvSpPr>
          <p:cNvPr id="5" name="Slide Number Placeholder 4"/>
          <p:cNvSpPr>
            <a:spLocks noGrp="1"/>
          </p:cNvSpPr>
          <p:nvPr>
            <p:ph type="sldNum" sz="quarter" idx="4294967295"/>
          </p:nvPr>
        </p:nvSpPr>
        <p:spPr>
          <a:xfrm>
            <a:off x="7848600" y="6356350"/>
            <a:ext cx="1295400" cy="365125"/>
          </a:xfrm>
          <a:prstGeom prst="rect">
            <a:avLst/>
          </a:prstGeom>
        </p:spPr>
        <p:txBody>
          <a:bodyPr/>
          <a:lstStyle/>
          <a:p>
            <a:fld id="{B6BC4B22-FC1C-4CBE-A968-9078E69B637D}" type="slidenum">
              <a:rPr lang="en-US" smtClean="0"/>
              <a:pPr/>
              <a:t>35</a:t>
            </a:fld>
            <a:endParaRPr lang="en-US" dirty="0"/>
          </a:p>
        </p:txBody>
      </p:sp>
      <p:sp>
        <p:nvSpPr>
          <p:cNvPr id="7" name="Rectangle 3"/>
          <p:cNvSpPr txBox="1">
            <a:spLocks noChangeArrowheads="1"/>
          </p:cNvSpPr>
          <p:nvPr/>
        </p:nvSpPr>
        <p:spPr>
          <a:xfrm>
            <a:off x="228600" y="1066800"/>
            <a:ext cx="5005387" cy="3048000"/>
          </a:xfrm>
          <a:prstGeom prst="rect">
            <a:avLst/>
          </a:prstGeom>
          <a:ln w="38100">
            <a:solidFill>
              <a:srgbClr val="00B050"/>
            </a:solidFill>
          </a:ln>
        </p:spPr>
        <p:txBody>
          <a:bodyPr/>
          <a:lstStyle/>
          <a:p>
            <a:pPr marL="342900" indent="-342900" eaLnBrk="0" hangingPunct="0">
              <a:lnSpc>
                <a:spcPct val="90000"/>
              </a:lnSpc>
              <a:spcBef>
                <a:spcPts val="600"/>
              </a:spcBef>
              <a:spcAft>
                <a:spcPct val="30000"/>
              </a:spcAft>
              <a:buFont typeface="Wingdings" pitchFamily="2" charset="2"/>
              <a:buNone/>
              <a:defRPr/>
            </a:pPr>
            <a:r>
              <a:rPr lang="en-US" b="1" kern="0" dirty="0">
                <a:solidFill>
                  <a:srgbClr val="C00000"/>
                </a:solidFill>
                <a:latin typeface="Arial" pitchFamily="34" charset="0"/>
                <a:ea typeface="ＭＳ Ｐゴシック" pitchFamily="1" charset="-128"/>
                <a:cs typeface="Arial" pitchFamily="34" charset="0"/>
              </a:rPr>
              <a:t>NSAC 2007 Long-Range Plan:</a:t>
            </a:r>
          </a:p>
          <a:p>
            <a:pPr marL="342900" indent="-342900" eaLnBrk="0" hangingPunct="0">
              <a:lnSpc>
                <a:spcPct val="90000"/>
              </a:lnSpc>
              <a:spcBef>
                <a:spcPts val="600"/>
              </a:spcBef>
              <a:spcAft>
                <a:spcPct val="30000"/>
              </a:spcAft>
              <a:buFont typeface="Wingdings" pitchFamily="2" charset="2"/>
              <a:buNone/>
              <a:defRPr/>
            </a:pPr>
            <a:r>
              <a:rPr lang="en-US" kern="0" dirty="0">
                <a:latin typeface="Arial" pitchFamily="34" charset="0"/>
                <a:ea typeface="ＭＳ Ｐゴシック" pitchFamily="1" charset="-128"/>
                <a:cs typeface="Arial" pitchFamily="34" charset="0"/>
              </a:rPr>
              <a:t>   “An </a:t>
            </a:r>
            <a:r>
              <a:rPr lang="en-US" b="1" kern="0" dirty="0">
                <a:solidFill>
                  <a:srgbClr val="0B2CB7"/>
                </a:solidFill>
                <a:latin typeface="Arial" pitchFamily="34" charset="0"/>
                <a:ea typeface="ＭＳ Ｐゴシック" pitchFamily="1" charset="-128"/>
                <a:cs typeface="Arial" pitchFamily="34" charset="0"/>
              </a:rPr>
              <a:t>Electron-Ion Collider (EIC)</a:t>
            </a:r>
            <a:r>
              <a:rPr lang="en-US" kern="0" dirty="0">
                <a:solidFill>
                  <a:srgbClr val="0B2CB7"/>
                </a:solidFill>
                <a:latin typeface="Arial" pitchFamily="34" charset="0"/>
                <a:ea typeface="ＭＳ Ｐゴシック" pitchFamily="1" charset="-128"/>
                <a:cs typeface="Arial" pitchFamily="34" charset="0"/>
              </a:rPr>
              <a:t> </a:t>
            </a:r>
            <a:r>
              <a:rPr lang="en-US" kern="0" dirty="0">
                <a:latin typeface="Arial" pitchFamily="34" charset="0"/>
                <a:ea typeface="ＭＳ Ｐゴシック" pitchFamily="1" charset="-128"/>
                <a:cs typeface="Arial" pitchFamily="34" charset="0"/>
              </a:rPr>
              <a:t>with </a:t>
            </a:r>
            <a:r>
              <a:rPr lang="en-US" b="1" kern="0" dirty="0">
                <a:solidFill>
                  <a:srgbClr val="C00000"/>
                </a:solidFill>
                <a:latin typeface="Arial" pitchFamily="34" charset="0"/>
                <a:ea typeface="ＭＳ Ｐゴシック" pitchFamily="1" charset="-128"/>
                <a:cs typeface="Arial" pitchFamily="34" charset="0"/>
              </a:rPr>
              <a:t>polarized</a:t>
            </a:r>
            <a:r>
              <a:rPr lang="en-US" kern="0" dirty="0">
                <a:latin typeface="Arial" pitchFamily="34" charset="0"/>
                <a:ea typeface="ＭＳ Ｐゴシック" pitchFamily="1" charset="-128"/>
                <a:cs typeface="Arial" pitchFamily="34" charset="0"/>
              </a:rPr>
              <a:t> beams has been </a:t>
            </a:r>
            <a:r>
              <a:rPr lang="en-US" b="1" kern="0" dirty="0">
                <a:solidFill>
                  <a:srgbClr val="0B2CB7"/>
                </a:solidFill>
                <a:latin typeface="Arial" pitchFamily="34" charset="0"/>
                <a:ea typeface="ＭＳ Ｐゴシック" pitchFamily="1" charset="-128"/>
                <a:cs typeface="Arial" pitchFamily="34" charset="0"/>
              </a:rPr>
              <a:t>embraced by the U.S. nuclear science community</a:t>
            </a:r>
            <a:r>
              <a:rPr lang="en-US" kern="0" dirty="0">
                <a:latin typeface="Arial" pitchFamily="34" charset="0"/>
                <a:ea typeface="ＭＳ Ｐゴシック" pitchFamily="1" charset="-128"/>
                <a:cs typeface="Arial" pitchFamily="34" charset="0"/>
              </a:rPr>
              <a:t> as embodying the vision for </a:t>
            </a:r>
            <a:r>
              <a:rPr lang="en-US" b="1" kern="0" dirty="0">
                <a:solidFill>
                  <a:srgbClr val="0B2CB7"/>
                </a:solidFill>
                <a:latin typeface="Arial" pitchFamily="34" charset="0"/>
                <a:ea typeface="ＭＳ Ｐゴシック" pitchFamily="1" charset="-128"/>
                <a:cs typeface="Arial" pitchFamily="34" charset="0"/>
              </a:rPr>
              <a:t>reaching the next QCD frontier</a:t>
            </a:r>
            <a:r>
              <a:rPr lang="en-US" kern="0" dirty="0">
                <a:latin typeface="Arial" pitchFamily="34" charset="0"/>
                <a:ea typeface="ＭＳ Ｐゴシック" pitchFamily="1" charset="-128"/>
                <a:cs typeface="Arial" pitchFamily="34" charset="0"/>
              </a:rPr>
              <a:t>.  EIC would provide unique capabilities for the study of QCD well beyond those available at existing facilities worldwide and complementary to those planned for the next generation of accelerators in Europe and Asia.”</a:t>
            </a:r>
          </a:p>
        </p:txBody>
      </p:sp>
      <p:pic>
        <p:nvPicPr>
          <p:cNvPr id="8" name="Picture 4"/>
          <p:cNvPicPr>
            <a:picLocks noChangeAspect="1" noChangeArrowheads="1"/>
          </p:cNvPicPr>
          <p:nvPr/>
        </p:nvPicPr>
        <p:blipFill>
          <a:blip r:embed="rId3" cstate="print"/>
          <a:srcRect/>
          <a:stretch>
            <a:fillRect/>
          </a:stretch>
        </p:blipFill>
        <p:spPr bwMode="auto">
          <a:xfrm>
            <a:off x="5791200" y="965506"/>
            <a:ext cx="2811462" cy="3458988"/>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10" name="TextBox 2"/>
          <p:cNvSpPr txBox="1">
            <a:spLocks noChangeArrowheads="1"/>
          </p:cNvSpPr>
          <p:nvPr/>
        </p:nvSpPr>
        <p:spPr bwMode="auto">
          <a:xfrm>
            <a:off x="228600" y="4630341"/>
            <a:ext cx="8763000" cy="1846659"/>
          </a:xfrm>
          <a:prstGeom prst="rect">
            <a:avLst/>
          </a:prstGeom>
          <a:noFill/>
          <a:ln w="9525">
            <a:noFill/>
            <a:miter lim="800000"/>
            <a:headEnd/>
            <a:tailEnd/>
          </a:ln>
        </p:spPr>
        <p:txBody>
          <a:bodyPr wrap="square">
            <a:spAutoFit/>
          </a:bodyPr>
          <a:lstStyle/>
          <a:p>
            <a:pPr marL="344488" indent="-344488">
              <a:buClr>
                <a:srgbClr val="C00000"/>
              </a:buClr>
              <a:buFont typeface="Arial" pitchFamily="34" charset="0"/>
              <a:buChar char="•"/>
              <a:defRPr/>
            </a:pPr>
            <a:r>
              <a:rPr lang="en-US" b="1" dirty="0" smtClean="0">
                <a:solidFill>
                  <a:srgbClr val="002060"/>
                </a:solidFill>
                <a:latin typeface="Arial" pitchFamily="34" charset="0"/>
                <a:ea typeface="ＭＳ Ｐゴシック" pitchFamily="1" charset="-128"/>
                <a:cs typeface="Arial" pitchFamily="34" charset="0"/>
              </a:rPr>
              <a:t>EIC “collaboration” – Milner &amp; </a:t>
            </a:r>
            <a:r>
              <a:rPr lang="en-US" b="1" dirty="0" err="1" smtClean="0">
                <a:solidFill>
                  <a:srgbClr val="002060"/>
                </a:solidFill>
                <a:latin typeface="Arial" pitchFamily="34" charset="0"/>
                <a:ea typeface="ＭＳ Ｐゴシック" pitchFamily="1" charset="-128"/>
                <a:cs typeface="Arial" pitchFamily="34" charset="0"/>
              </a:rPr>
              <a:t>Deshpande</a:t>
            </a:r>
            <a:r>
              <a:rPr lang="en-US" b="1" dirty="0" smtClean="0">
                <a:solidFill>
                  <a:srgbClr val="002060"/>
                </a:solidFill>
                <a:latin typeface="Arial" pitchFamily="34" charset="0"/>
                <a:ea typeface="ＭＳ Ｐゴシック" pitchFamily="1" charset="-128"/>
                <a:cs typeface="Arial" pitchFamily="34" charset="0"/>
              </a:rPr>
              <a:t> contact persons, involves BNL and </a:t>
            </a:r>
            <a:r>
              <a:rPr lang="en-US" b="1" dirty="0" err="1" smtClean="0">
                <a:solidFill>
                  <a:srgbClr val="002060"/>
                </a:solidFill>
                <a:latin typeface="Arial" pitchFamily="34" charset="0"/>
                <a:ea typeface="ＭＳ Ｐゴシック" pitchFamily="1" charset="-128"/>
                <a:cs typeface="Arial" pitchFamily="34" charset="0"/>
              </a:rPr>
              <a:t>JLab</a:t>
            </a:r>
            <a:r>
              <a:rPr lang="en-US" b="1" dirty="0" smtClean="0">
                <a:solidFill>
                  <a:srgbClr val="002060"/>
                </a:solidFill>
                <a:latin typeface="Arial" pitchFamily="34" charset="0"/>
                <a:ea typeface="ＭＳ Ｐゴシック" pitchFamily="1" charset="-128"/>
                <a:cs typeface="Arial" pitchFamily="34" charset="0"/>
              </a:rPr>
              <a:t> communities</a:t>
            </a:r>
          </a:p>
          <a:p>
            <a:pPr marL="344488" indent="-344488">
              <a:buClr>
                <a:srgbClr val="C00000"/>
              </a:buClr>
              <a:buFont typeface="Arial" pitchFamily="34" charset="0"/>
              <a:buChar char="•"/>
              <a:defRPr/>
            </a:pPr>
            <a:endParaRPr lang="en-US" sz="800" b="1" dirty="0" smtClean="0">
              <a:solidFill>
                <a:srgbClr val="002060"/>
              </a:solidFill>
              <a:latin typeface="Arial" pitchFamily="34" charset="0"/>
              <a:ea typeface="ＭＳ Ｐゴシック" pitchFamily="1" charset="-128"/>
              <a:cs typeface="Arial" pitchFamily="34" charset="0"/>
            </a:endParaRPr>
          </a:p>
          <a:p>
            <a:pPr marL="344488" indent="-344488">
              <a:buClr>
                <a:srgbClr val="C00000"/>
              </a:buClr>
              <a:buFont typeface="Arial" pitchFamily="34" charset="0"/>
              <a:buChar char="•"/>
              <a:defRPr/>
            </a:pPr>
            <a:r>
              <a:rPr lang="en-US" b="1" dirty="0" err="1" smtClean="0">
                <a:solidFill>
                  <a:srgbClr val="002060"/>
                </a:solidFill>
                <a:latin typeface="Arial" pitchFamily="34" charset="0"/>
                <a:ea typeface="ＭＳ Ｐゴシック" pitchFamily="1" charset="-128"/>
                <a:cs typeface="Arial" pitchFamily="34" charset="0"/>
              </a:rPr>
              <a:t>JLab</a:t>
            </a:r>
            <a:r>
              <a:rPr lang="en-US" b="1" dirty="0" smtClean="0">
                <a:solidFill>
                  <a:srgbClr val="002060"/>
                </a:solidFill>
                <a:latin typeface="Arial" pitchFamily="34" charset="0"/>
                <a:ea typeface="ＭＳ Ｐゴシック" pitchFamily="1" charset="-128"/>
                <a:cs typeface="Arial" pitchFamily="34" charset="0"/>
              </a:rPr>
              <a:t> and BNL are both developing “staged” designs</a:t>
            </a:r>
            <a:r>
              <a:rPr lang="en-US" dirty="0" smtClean="0">
                <a:latin typeface="Arial" pitchFamily="34" charset="0"/>
                <a:ea typeface="ＭＳ Ｐゴシック" pitchFamily="1" charset="-128"/>
                <a:cs typeface="Arial" pitchFamily="34" charset="0"/>
              </a:rPr>
              <a:t> </a:t>
            </a:r>
          </a:p>
          <a:p>
            <a:pPr marL="344488" indent="-344488">
              <a:buClr>
                <a:srgbClr val="C00000"/>
              </a:buClr>
              <a:buFont typeface="Arial" pitchFamily="34" charset="0"/>
              <a:buChar char="•"/>
              <a:defRPr/>
            </a:pPr>
            <a:endParaRPr lang="en-US" sz="800" dirty="0" smtClean="0">
              <a:latin typeface="Arial" pitchFamily="34" charset="0"/>
              <a:ea typeface="ＭＳ Ｐゴシック" pitchFamily="1" charset="-128"/>
              <a:cs typeface="Arial" pitchFamily="34" charset="0"/>
            </a:endParaRPr>
          </a:p>
          <a:p>
            <a:pPr marL="344488" indent="-344488">
              <a:buClr>
                <a:srgbClr val="C00000"/>
              </a:buClr>
              <a:buFont typeface="Arial" pitchFamily="34" charset="0"/>
              <a:buChar char="•"/>
              <a:defRPr/>
            </a:pPr>
            <a:r>
              <a:rPr lang="en-US" b="1" dirty="0" smtClean="0">
                <a:solidFill>
                  <a:srgbClr val="002060"/>
                </a:solidFill>
                <a:latin typeface="Arial" pitchFamily="34" charset="0"/>
                <a:ea typeface="ＭＳ Ｐゴシック" pitchFamily="1" charset="-128"/>
                <a:cs typeface="Arial" pitchFamily="34" charset="0"/>
              </a:rPr>
              <a:t>EICAC advisory comm. → Montgomery &amp; Aronson (BNL)</a:t>
            </a:r>
          </a:p>
          <a:p>
            <a:pPr marL="344488" indent="-344488">
              <a:buClr>
                <a:srgbClr val="C00000"/>
              </a:buClr>
              <a:buFont typeface="Arial" pitchFamily="34" charset="0"/>
              <a:buChar char="•"/>
              <a:defRPr/>
            </a:pPr>
            <a:endParaRPr lang="en-US" sz="800" b="1" dirty="0" smtClean="0">
              <a:solidFill>
                <a:srgbClr val="002060"/>
              </a:solidFill>
              <a:latin typeface="Arial" pitchFamily="34" charset="0"/>
              <a:ea typeface="ＭＳ Ｐゴシック" pitchFamily="1" charset="-128"/>
              <a:cs typeface="Arial" pitchFamily="34" charset="0"/>
            </a:endParaRPr>
          </a:p>
          <a:p>
            <a:pPr marL="344488" indent="-344488">
              <a:buClr>
                <a:srgbClr val="C00000"/>
              </a:buClr>
              <a:buFont typeface="Arial" pitchFamily="34" charset="0"/>
              <a:buChar char="•"/>
              <a:defRPr/>
            </a:pPr>
            <a:r>
              <a:rPr lang="en-US" b="1" dirty="0" smtClean="0">
                <a:solidFill>
                  <a:srgbClr val="002060"/>
                </a:solidFill>
                <a:latin typeface="Arial" pitchFamily="34" charset="0"/>
                <a:ea typeface="ＭＳ Ｐゴシック" pitchFamily="1" charset="-128"/>
                <a:cs typeface="Arial" pitchFamily="34" charset="0"/>
              </a:rPr>
              <a:t>Next NSAC Long Range Plan?</a:t>
            </a:r>
            <a:endParaRPr lang="en-US" dirty="0">
              <a:latin typeface="Arial" pitchFamily="34" charset="0"/>
              <a:ea typeface="ＭＳ Ｐゴシック" pitchFamily="1" charset="-128"/>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381000" y="838200"/>
            <a:ext cx="8528050" cy="3686175"/>
            <a:chOff x="381000" y="1447800"/>
            <a:chExt cx="8528050" cy="3686175"/>
          </a:xfrm>
        </p:grpSpPr>
        <p:pic>
          <p:nvPicPr>
            <p:cNvPr id="14" name="Picture 2" descr="cteq-pdfs-10gev2-liny"/>
            <p:cNvPicPr>
              <a:picLocks noChangeAspect="1" noChangeArrowheads="1"/>
            </p:cNvPicPr>
            <p:nvPr/>
          </p:nvPicPr>
          <p:blipFill>
            <a:blip r:embed="rId2" cstate="print"/>
            <a:srcRect/>
            <a:stretch>
              <a:fillRect/>
            </a:stretch>
          </p:blipFill>
          <p:spPr bwMode="auto">
            <a:xfrm>
              <a:off x="381000" y="2209800"/>
              <a:ext cx="4403725" cy="2914650"/>
            </a:xfrm>
            <a:prstGeom prst="rect">
              <a:avLst/>
            </a:prstGeom>
            <a:ln>
              <a:noFill/>
            </a:ln>
            <a:effectLst>
              <a:outerShdw blurRad="292100" dist="139700" dir="2700000" algn="tl" rotWithShape="0">
                <a:srgbClr val="333333">
                  <a:alpha val="65000"/>
                </a:srgbClr>
              </a:outerShdw>
            </a:effectLst>
          </p:spPr>
        </p:pic>
        <p:pic>
          <p:nvPicPr>
            <p:cNvPr id="8" name="Picture 5"/>
            <p:cNvPicPr>
              <a:picLocks noChangeAspect="1" noChangeArrowheads="1"/>
            </p:cNvPicPr>
            <p:nvPr/>
          </p:nvPicPr>
          <p:blipFill>
            <a:blip r:embed="rId3" cstate="print"/>
            <a:srcRect/>
            <a:stretch>
              <a:fillRect/>
            </a:stretch>
          </p:blipFill>
          <p:spPr bwMode="auto">
            <a:xfrm>
              <a:off x="5943600" y="2209800"/>
              <a:ext cx="2719387" cy="2924175"/>
            </a:xfrm>
            <a:prstGeom prst="rect">
              <a:avLst/>
            </a:prstGeom>
            <a:ln>
              <a:noFill/>
            </a:ln>
            <a:effectLst>
              <a:outerShdw blurRad="292100" dist="139700" dir="2700000" algn="tl" rotWithShape="0">
                <a:srgbClr val="333333">
                  <a:alpha val="65000"/>
                </a:srgbClr>
              </a:outerShdw>
            </a:effectLst>
          </p:spPr>
        </p:pic>
        <p:sp>
          <p:nvSpPr>
            <p:cNvPr id="9" name="Text Box 14"/>
            <p:cNvSpPr txBox="1">
              <a:spLocks noChangeArrowheads="1"/>
            </p:cNvSpPr>
            <p:nvPr/>
          </p:nvSpPr>
          <p:spPr bwMode="auto">
            <a:xfrm>
              <a:off x="7467600" y="3886200"/>
              <a:ext cx="1053494" cy="400110"/>
            </a:xfrm>
            <a:prstGeom prst="rect">
              <a:avLst/>
            </a:prstGeom>
            <a:noFill/>
            <a:ln w="12700">
              <a:noFill/>
              <a:miter lim="800000"/>
              <a:headEnd/>
              <a:tailEnd/>
            </a:ln>
            <a:effectLst/>
          </p:spPr>
          <p:txBody>
            <a:bodyPr wrap="none">
              <a:spAutoFit/>
            </a:bodyPr>
            <a:lstStyle/>
            <a:p>
              <a:pPr>
                <a:defRPr/>
              </a:pPr>
              <a:r>
                <a:rPr lang="en-US" sz="2000" b="1" dirty="0">
                  <a:solidFill>
                    <a:srgbClr val="0070C0"/>
                  </a:solidFill>
                  <a:latin typeface="Arial" pitchFamily="34" charset="0"/>
                  <a:ea typeface="ＭＳ Ｐゴシック" pitchFamily="1" charset="-128"/>
                  <a:cs typeface="Arial" pitchFamily="34" charset="0"/>
                </a:rPr>
                <a:t>12 </a:t>
              </a:r>
              <a:r>
                <a:rPr lang="en-US" sz="2000" b="1" dirty="0" err="1">
                  <a:solidFill>
                    <a:srgbClr val="0070C0"/>
                  </a:solidFill>
                  <a:latin typeface="Arial" pitchFamily="34" charset="0"/>
                  <a:ea typeface="ＭＳ Ｐゴシック" pitchFamily="1" charset="-128"/>
                  <a:cs typeface="Arial" pitchFamily="34" charset="0"/>
                </a:rPr>
                <a:t>GeV</a:t>
              </a:r>
              <a:endParaRPr lang="en-US" sz="2000" b="1" dirty="0">
                <a:solidFill>
                  <a:srgbClr val="0070C0"/>
                </a:solidFill>
                <a:latin typeface="Arial" pitchFamily="34" charset="0"/>
                <a:ea typeface="ＭＳ Ｐゴシック" pitchFamily="1" charset="-128"/>
                <a:cs typeface="Arial" pitchFamily="34" charset="0"/>
              </a:endParaRPr>
            </a:p>
          </p:txBody>
        </p:sp>
        <p:sp>
          <p:nvSpPr>
            <p:cNvPr id="10" name="Line 11"/>
            <p:cNvSpPr>
              <a:spLocks noChangeShapeType="1"/>
            </p:cNvSpPr>
            <p:nvPr/>
          </p:nvSpPr>
          <p:spPr bwMode="auto">
            <a:xfrm rot="21480000">
              <a:off x="6705891" y="3763094"/>
              <a:ext cx="1679575" cy="46038"/>
            </a:xfrm>
            <a:prstGeom prst="line">
              <a:avLst/>
            </a:prstGeom>
            <a:noFill/>
            <a:ln w="76200">
              <a:solidFill>
                <a:srgbClr val="0070C0"/>
              </a:solidFill>
              <a:round/>
              <a:headEnd type="triangle"/>
              <a:tailEnd type="triangle" w="med" len="med"/>
            </a:ln>
          </p:spPr>
          <p:txBody>
            <a:bodyPr/>
            <a:lstStyle/>
            <a:p>
              <a:endParaRPr lang="en-US"/>
            </a:p>
          </p:txBody>
        </p:sp>
        <p:sp>
          <p:nvSpPr>
            <p:cNvPr id="12" name="TextBox 3"/>
            <p:cNvSpPr txBox="1">
              <a:spLocks noChangeArrowheads="1"/>
            </p:cNvSpPr>
            <p:nvPr/>
          </p:nvSpPr>
          <p:spPr bwMode="auto">
            <a:xfrm>
              <a:off x="5410200" y="1447800"/>
              <a:ext cx="3498850" cy="646331"/>
            </a:xfrm>
            <a:prstGeom prst="rect">
              <a:avLst/>
            </a:prstGeom>
            <a:noFill/>
            <a:ln w="9525">
              <a:noFill/>
              <a:miter lim="800000"/>
              <a:headEnd/>
              <a:tailEnd/>
            </a:ln>
          </p:spPr>
          <p:txBody>
            <a:bodyPr>
              <a:spAutoFit/>
            </a:bodyPr>
            <a:lstStyle/>
            <a:p>
              <a:pPr marL="233363" indent="-233363">
                <a:buFont typeface="Arial" pitchFamily="34" charset="0"/>
                <a:buChar char="•"/>
                <a:defRPr/>
              </a:pPr>
              <a:r>
                <a:rPr lang="en-US" sz="1800" dirty="0" smtClean="0">
                  <a:solidFill>
                    <a:srgbClr val="262FE6"/>
                  </a:solidFill>
                  <a:latin typeface="Arial" pitchFamily="34" charset="0"/>
                  <a:ea typeface="ＭＳ Ｐゴシック" pitchFamily="-107" charset="-128"/>
                  <a:cs typeface="Arial" pitchFamily="34" charset="0"/>
                </a:rPr>
                <a:t>With </a:t>
              </a:r>
              <a:r>
                <a:rPr lang="en-US" sz="1800" dirty="0">
                  <a:solidFill>
                    <a:srgbClr val="262FE6"/>
                  </a:solidFill>
                  <a:latin typeface="Arial" pitchFamily="34" charset="0"/>
                  <a:ea typeface="ＭＳ Ｐゴシック" pitchFamily="-107" charset="-128"/>
                  <a:cs typeface="Arial" pitchFamily="34" charset="0"/>
                </a:rPr>
                <a:t>12 </a:t>
              </a:r>
              <a:r>
                <a:rPr lang="en-US" sz="1800" dirty="0" err="1">
                  <a:solidFill>
                    <a:srgbClr val="262FE6"/>
                  </a:solidFill>
                  <a:latin typeface="Arial" pitchFamily="34" charset="0"/>
                  <a:ea typeface="ＭＳ Ｐゴシック" pitchFamily="-107" charset="-128"/>
                  <a:cs typeface="Arial" pitchFamily="34" charset="0"/>
                </a:rPr>
                <a:t>GeV</a:t>
              </a:r>
              <a:r>
                <a:rPr lang="en-US" sz="1800" dirty="0">
                  <a:solidFill>
                    <a:srgbClr val="262FE6"/>
                  </a:solidFill>
                  <a:latin typeface="Arial" pitchFamily="34" charset="0"/>
                  <a:ea typeface="ＭＳ Ｐゴシック" pitchFamily="-107" charset="-128"/>
                  <a:cs typeface="Arial" pitchFamily="34" charset="0"/>
                </a:rPr>
                <a:t> we study mostly the </a:t>
              </a:r>
              <a:r>
                <a:rPr lang="en-US" sz="1800" u="sng" dirty="0">
                  <a:solidFill>
                    <a:srgbClr val="262FE6"/>
                  </a:solidFill>
                  <a:latin typeface="Arial" pitchFamily="34" charset="0"/>
                  <a:ea typeface="ＭＳ Ｐゴシック" pitchFamily="-107" charset="-128"/>
                  <a:cs typeface="Arial" pitchFamily="34" charset="0"/>
                </a:rPr>
                <a:t>valence quark </a:t>
              </a:r>
              <a:r>
                <a:rPr lang="en-US" sz="1800" u="sng" dirty="0" smtClean="0">
                  <a:solidFill>
                    <a:srgbClr val="262FE6"/>
                  </a:solidFill>
                  <a:latin typeface="Arial" pitchFamily="34" charset="0"/>
                  <a:ea typeface="ＭＳ Ｐゴシック" pitchFamily="-107" charset="-128"/>
                  <a:cs typeface="Arial" pitchFamily="34" charset="0"/>
                </a:rPr>
                <a:t>component</a:t>
              </a:r>
              <a:endParaRPr lang="en-US" sz="1800" dirty="0">
                <a:solidFill>
                  <a:srgbClr val="262FE6"/>
                </a:solidFill>
                <a:latin typeface="Arial" pitchFamily="34" charset="0"/>
                <a:ea typeface="ＭＳ Ｐゴシック" pitchFamily="-107" charset="-128"/>
                <a:cs typeface="Arial" pitchFamily="34" charset="0"/>
              </a:endParaRPr>
            </a:p>
          </p:txBody>
        </p:sp>
        <p:sp>
          <p:nvSpPr>
            <p:cNvPr id="13" name="TextBox 3"/>
            <p:cNvSpPr txBox="1">
              <a:spLocks noChangeArrowheads="1"/>
            </p:cNvSpPr>
            <p:nvPr/>
          </p:nvSpPr>
          <p:spPr bwMode="auto">
            <a:xfrm>
              <a:off x="381000" y="1447800"/>
              <a:ext cx="5056188" cy="646331"/>
            </a:xfrm>
            <a:prstGeom prst="rect">
              <a:avLst/>
            </a:prstGeom>
            <a:noFill/>
            <a:ln w="9525">
              <a:noFill/>
              <a:miter lim="800000"/>
              <a:headEnd/>
              <a:tailEnd/>
            </a:ln>
          </p:spPr>
          <p:txBody>
            <a:bodyPr>
              <a:spAutoFit/>
            </a:bodyPr>
            <a:lstStyle/>
            <a:p>
              <a:pPr marL="233363" indent="-233363">
                <a:buFont typeface="Arial" pitchFamily="34" charset="0"/>
                <a:buChar char="•"/>
                <a:defRPr/>
              </a:pPr>
              <a:r>
                <a:rPr lang="en-US" sz="1800" dirty="0" smtClean="0">
                  <a:solidFill>
                    <a:srgbClr val="C00000"/>
                  </a:solidFill>
                  <a:latin typeface="Arial" pitchFamily="34" charset="0"/>
                  <a:ea typeface="ＭＳ Ｐゴシック" pitchFamily="-107" charset="-128"/>
                  <a:cs typeface="Arial" pitchFamily="34" charset="0"/>
                </a:rPr>
                <a:t>An </a:t>
              </a:r>
              <a:r>
                <a:rPr lang="en-US" sz="1800" dirty="0">
                  <a:solidFill>
                    <a:srgbClr val="C00000"/>
                  </a:solidFill>
                  <a:latin typeface="Arial" pitchFamily="34" charset="0"/>
                  <a:ea typeface="ＭＳ Ｐゴシック" pitchFamily="-107" charset="-128"/>
                  <a:cs typeface="Arial" pitchFamily="34" charset="0"/>
                </a:rPr>
                <a:t>EIC aims to study the </a:t>
              </a:r>
              <a:r>
                <a:rPr lang="en-US" sz="1800" u="sng" dirty="0">
                  <a:latin typeface="Arial" pitchFamily="34" charset="0"/>
                  <a:ea typeface="ＭＳ Ｐゴシック" pitchFamily="-107" charset="-128"/>
                  <a:cs typeface="Arial" pitchFamily="34" charset="0"/>
                </a:rPr>
                <a:t>sea quarks, gluons, and scale (Q</a:t>
              </a:r>
              <a:r>
                <a:rPr lang="en-US" sz="1800" u="sng" baseline="30000" dirty="0">
                  <a:latin typeface="Arial" pitchFamily="34" charset="0"/>
                  <a:ea typeface="ＭＳ Ｐゴシック" pitchFamily="-107" charset="-128"/>
                  <a:cs typeface="Arial" pitchFamily="34" charset="0"/>
                </a:rPr>
                <a:t>2</a:t>
              </a:r>
              <a:r>
                <a:rPr lang="en-US" sz="1800" u="sng" dirty="0">
                  <a:latin typeface="Arial" pitchFamily="34" charset="0"/>
                  <a:ea typeface="ＭＳ Ｐゴシック" pitchFamily="-107" charset="-128"/>
                  <a:cs typeface="Arial" pitchFamily="34" charset="0"/>
                </a:rPr>
                <a:t>) dependence</a:t>
              </a:r>
              <a:r>
                <a:rPr lang="en-US" sz="1800" dirty="0">
                  <a:solidFill>
                    <a:srgbClr val="FF0000"/>
                  </a:solidFill>
                  <a:latin typeface="Arial" pitchFamily="34" charset="0"/>
                  <a:ea typeface="ＭＳ Ｐゴシック" pitchFamily="-107" charset="-128"/>
                  <a:cs typeface="Arial" pitchFamily="34" charset="0"/>
                </a:rPr>
                <a:t>.  </a:t>
              </a:r>
            </a:p>
          </p:txBody>
        </p:sp>
      </p:grpSp>
      <p:sp>
        <p:nvSpPr>
          <p:cNvPr id="6" name="Title 5"/>
          <p:cNvSpPr>
            <a:spLocks noGrp="1"/>
          </p:cNvSpPr>
          <p:nvPr>
            <p:ph type="title"/>
          </p:nvPr>
        </p:nvSpPr>
        <p:spPr>
          <a:xfrm>
            <a:off x="0" y="0"/>
            <a:ext cx="4038600" cy="762000"/>
          </a:xfrm>
        </p:spPr>
        <p:txBody>
          <a:bodyPr>
            <a:noAutofit/>
          </a:bodyPr>
          <a:lstStyle/>
          <a:p>
            <a:r>
              <a:rPr lang="en-US" b="1" dirty="0" smtClean="0">
                <a:solidFill>
                  <a:schemeClr val="tx1"/>
                </a:solidFill>
                <a:latin typeface="Arial" pitchFamily="34" charset="0"/>
                <a:cs typeface="Arial" pitchFamily="34" charset="0"/>
              </a:rPr>
              <a:t>Into the “sea”:  EIC</a:t>
            </a:r>
            <a:endParaRPr lang="en-US" dirty="0">
              <a:solidFill>
                <a:schemeClr val="tx1"/>
              </a:solidFill>
            </a:endParaRPr>
          </a:p>
        </p:txBody>
      </p:sp>
      <p:sp>
        <p:nvSpPr>
          <p:cNvPr id="15" name="Line 11"/>
          <p:cNvSpPr>
            <a:spLocks noChangeShapeType="1"/>
          </p:cNvSpPr>
          <p:nvPr/>
        </p:nvSpPr>
        <p:spPr bwMode="auto">
          <a:xfrm rot="21480000">
            <a:off x="2057934" y="2773745"/>
            <a:ext cx="1751532" cy="61165"/>
          </a:xfrm>
          <a:prstGeom prst="line">
            <a:avLst/>
          </a:prstGeom>
          <a:noFill/>
          <a:ln w="76200">
            <a:solidFill>
              <a:srgbClr val="C00000"/>
            </a:solidFill>
            <a:round/>
            <a:headEnd type="triangle"/>
            <a:tailEnd type="triangle" w="med" len="med"/>
          </a:ln>
        </p:spPr>
        <p:txBody>
          <a:bodyPr/>
          <a:lstStyle/>
          <a:p>
            <a:endParaRPr lang="en-US"/>
          </a:p>
        </p:txBody>
      </p:sp>
      <p:sp>
        <p:nvSpPr>
          <p:cNvPr id="16" name="Line 11"/>
          <p:cNvSpPr>
            <a:spLocks noChangeShapeType="1"/>
          </p:cNvSpPr>
          <p:nvPr/>
        </p:nvSpPr>
        <p:spPr bwMode="auto">
          <a:xfrm rot="21480000">
            <a:off x="1067110" y="3248303"/>
            <a:ext cx="2746338" cy="65696"/>
          </a:xfrm>
          <a:prstGeom prst="line">
            <a:avLst/>
          </a:prstGeom>
          <a:noFill/>
          <a:ln w="76200">
            <a:solidFill>
              <a:schemeClr val="accent2">
                <a:lumMod val="75000"/>
              </a:schemeClr>
            </a:solidFill>
            <a:round/>
            <a:headEnd type="triangle"/>
            <a:tailEnd type="triangle" w="med" len="med"/>
          </a:ln>
        </p:spPr>
        <p:txBody>
          <a:bodyPr/>
          <a:lstStyle/>
          <a:p>
            <a:endParaRPr lang="en-US"/>
          </a:p>
        </p:txBody>
      </p:sp>
      <p:sp>
        <p:nvSpPr>
          <p:cNvPr id="17" name="TextBox 16"/>
          <p:cNvSpPr txBox="1"/>
          <p:nvPr/>
        </p:nvSpPr>
        <p:spPr>
          <a:xfrm>
            <a:off x="3810000" y="2514600"/>
            <a:ext cx="840295" cy="400110"/>
          </a:xfrm>
          <a:prstGeom prst="rect">
            <a:avLst/>
          </a:prstGeom>
          <a:noFill/>
        </p:spPr>
        <p:txBody>
          <a:bodyPr wrap="none" rtlCol="0">
            <a:spAutoFit/>
          </a:bodyPr>
          <a:lstStyle/>
          <a:p>
            <a:pPr>
              <a:buClr>
                <a:srgbClr val="FF0000"/>
              </a:buClr>
            </a:pPr>
            <a:r>
              <a:rPr lang="en-US" sz="2000" b="1" dirty="0" err="1" smtClean="0">
                <a:solidFill>
                  <a:srgbClr val="C00000"/>
                </a:solidFill>
                <a:latin typeface="Arial" pitchFamily="34" charset="0"/>
                <a:cs typeface="Arial" pitchFamily="34" charset="0"/>
              </a:rPr>
              <a:t>mEIC</a:t>
            </a:r>
            <a:endParaRPr lang="en-US" sz="2000" b="1" dirty="0">
              <a:solidFill>
                <a:srgbClr val="C00000"/>
              </a:solidFill>
              <a:latin typeface="Arial" pitchFamily="34" charset="0"/>
              <a:cs typeface="Arial" pitchFamily="34" charset="0"/>
            </a:endParaRPr>
          </a:p>
        </p:txBody>
      </p:sp>
      <p:sp>
        <p:nvSpPr>
          <p:cNvPr id="18" name="TextBox 17"/>
          <p:cNvSpPr txBox="1"/>
          <p:nvPr/>
        </p:nvSpPr>
        <p:spPr>
          <a:xfrm>
            <a:off x="3883132" y="3048000"/>
            <a:ext cx="612668" cy="400110"/>
          </a:xfrm>
          <a:prstGeom prst="rect">
            <a:avLst/>
          </a:prstGeom>
          <a:noFill/>
        </p:spPr>
        <p:txBody>
          <a:bodyPr wrap="none" rtlCol="0">
            <a:spAutoFit/>
          </a:bodyPr>
          <a:lstStyle/>
          <a:p>
            <a:pPr>
              <a:buClr>
                <a:srgbClr val="FF0000"/>
              </a:buClr>
            </a:pPr>
            <a:r>
              <a:rPr lang="en-US" sz="2000" b="1" dirty="0" smtClean="0">
                <a:solidFill>
                  <a:schemeClr val="accent2">
                    <a:lumMod val="75000"/>
                  </a:schemeClr>
                </a:solidFill>
                <a:latin typeface="Arial" pitchFamily="34" charset="0"/>
                <a:cs typeface="Arial" pitchFamily="34" charset="0"/>
              </a:rPr>
              <a:t>EIC</a:t>
            </a:r>
            <a:endParaRPr lang="en-US" sz="2000" b="1" dirty="0">
              <a:solidFill>
                <a:schemeClr val="accent2">
                  <a:lumMod val="75000"/>
                </a:schemeClr>
              </a:solidFill>
              <a:latin typeface="Arial" pitchFamily="34" charset="0"/>
              <a:cs typeface="Arial" pitchFamily="34" charset="0"/>
            </a:endParaRPr>
          </a:p>
        </p:txBody>
      </p:sp>
      <p:pic>
        <p:nvPicPr>
          <p:cNvPr id="20" name="Picture 3"/>
          <p:cNvPicPr>
            <a:picLocks noChangeAspect="1" noChangeArrowheads="1"/>
          </p:cNvPicPr>
          <p:nvPr/>
        </p:nvPicPr>
        <p:blipFill>
          <a:blip r:embed="rId4" cstate="print"/>
          <a:srcRect l="6720" t="3174" b="3487"/>
          <a:stretch>
            <a:fillRect/>
          </a:stretch>
        </p:blipFill>
        <p:spPr bwMode="auto">
          <a:xfrm>
            <a:off x="1981200" y="3048000"/>
            <a:ext cx="5105400" cy="33528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838200"/>
          </a:xfrm>
        </p:spPr>
        <p:txBody>
          <a:bodyPr/>
          <a:lstStyle/>
          <a:p>
            <a:r>
              <a:rPr lang="en-US" sz="3600" dirty="0" smtClean="0">
                <a:solidFill>
                  <a:schemeClr val="tx1"/>
                </a:solidFill>
              </a:rPr>
              <a:t>EIC Science Frontier</a:t>
            </a:r>
            <a:endParaRPr lang="en-US" sz="3600" dirty="0">
              <a:solidFill>
                <a:schemeClr val="tx1"/>
              </a:solidFill>
            </a:endParaRPr>
          </a:p>
        </p:txBody>
      </p:sp>
      <p:sp>
        <p:nvSpPr>
          <p:cNvPr id="3" name="Content Placeholder 2"/>
          <p:cNvSpPr>
            <a:spLocks noGrp="1"/>
          </p:cNvSpPr>
          <p:nvPr>
            <p:ph idx="1"/>
          </p:nvPr>
        </p:nvSpPr>
        <p:spPr>
          <a:xfrm>
            <a:off x="533400" y="1143000"/>
            <a:ext cx="8077200" cy="5334000"/>
          </a:xfrm>
        </p:spPr>
        <p:txBody>
          <a:bodyPr/>
          <a:lstStyle/>
          <a:p>
            <a:pPr>
              <a:buClr>
                <a:srgbClr val="C00000"/>
              </a:buClr>
              <a:buNone/>
            </a:pPr>
            <a:r>
              <a:rPr lang="en-US" b="1" i="1" dirty="0" smtClean="0">
                <a:solidFill>
                  <a:schemeClr val="accent6">
                    <a:lumMod val="75000"/>
                  </a:schemeClr>
                </a:solidFill>
              </a:rPr>
              <a:t>Explore the nuclear landscape </a:t>
            </a:r>
            <a:r>
              <a:rPr lang="en-US" b="1" i="1" u="sng" dirty="0" smtClean="0">
                <a:solidFill>
                  <a:schemeClr val="accent6">
                    <a:lumMod val="75000"/>
                  </a:schemeClr>
                </a:solidFill>
              </a:rPr>
              <a:t>at low x </a:t>
            </a:r>
            <a:r>
              <a:rPr lang="en-US" b="1" i="1" dirty="0" smtClean="0">
                <a:solidFill>
                  <a:schemeClr val="accent6">
                    <a:lumMod val="75000"/>
                  </a:schemeClr>
                </a:solidFill>
              </a:rPr>
              <a:t>to:</a:t>
            </a:r>
          </a:p>
          <a:p>
            <a:pPr>
              <a:buClr>
                <a:srgbClr val="C00000"/>
              </a:buClr>
              <a:buNone/>
            </a:pPr>
            <a:endParaRPr lang="en-US" b="1" i="1" dirty="0" smtClean="0">
              <a:solidFill>
                <a:schemeClr val="accent6">
                  <a:lumMod val="75000"/>
                </a:schemeClr>
              </a:solidFill>
            </a:endParaRPr>
          </a:p>
          <a:p>
            <a:pPr>
              <a:buClr>
                <a:srgbClr val="C00000"/>
              </a:buClr>
            </a:pPr>
            <a:r>
              <a:rPr lang="en-US" b="1" dirty="0" smtClean="0">
                <a:solidFill>
                  <a:schemeClr val="accent6">
                    <a:lumMod val="75000"/>
                  </a:schemeClr>
                </a:solidFill>
              </a:rPr>
              <a:t>Discover the collective effects of gluons in nuclei</a:t>
            </a:r>
          </a:p>
          <a:p>
            <a:pPr>
              <a:buClr>
                <a:srgbClr val="C00000"/>
              </a:buClr>
            </a:pPr>
            <a:endParaRPr lang="en-US" b="1" dirty="0" smtClean="0">
              <a:solidFill>
                <a:schemeClr val="accent6">
                  <a:lumMod val="75000"/>
                </a:schemeClr>
              </a:solidFill>
            </a:endParaRPr>
          </a:p>
          <a:p>
            <a:pPr>
              <a:buClr>
                <a:srgbClr val="C00000"/>
              </a:buClr>
            </a:pPr>
            <a:r>
              <a:rPr lang="en-US" b="1" dirty="0" smtClean="0">
                <a:solidFill>
                  <a:srgbClr val="002060"/>
                </a:solidFill>
              </a:rPr>
              <a:t>Complete the map of the </a:t>
            </a:r>
            <a:r>
              <a:rPr lang="en-US" b="1" dirty="0" smtClean="0">
                <a:solidFill>
                  <a:schemeClr val="accent6">
                    <a:lumMod val="75000"/>
                  </a:schemeClr>
                </a:solidFill>
              </a:rPr>
              <a:t>spin and spatial structure of sea quarks and gluons in nucleons </a:t>
            </a:r>
          </a:p>
          <a:p>
            <a:pPr>
              <a:buClr>
                <a:srgbClr val="C00000"/>
              </a:buClr>
            </a:pPr>
            <a:endParaRPr lang="en-US" b="1" dirty="0" smtClean="0">
              <a:solidFill>
                <a:schemeClr val="accent6">
                  <a:lumMod val="75000"/>
                </a:schemeClr>
              </a:solidFill>
            </a:endParaRPr>
          </a:p>
          <a:p>
            <a:pPr>
              <a:buClr>
                <a:srgbClr val="C00000"/>
              </a:buClr>
            </a:pPr>
            <a:r>
              <a:rPr lang="en-US" b="1" dirty="0" smtClean="0">
                <a:solidFill>
                  <a:srgbClr val="002060"/>
                </a:solidFill>
              </a:rPr>
              <a:t>Understand the emergence of </a:t>
            </a:r>
            <a:r>
              <a:rPr lang="en-US" b="1" dirty="0" err="1" smtClean="0">
                <a:solidFill>
                  <a:srgbClr val="002060"/>
                </a:solidFill>
              </a:rPr>
              <a:t>hadronic</a:t>
            </a:r>
            <a:r>
              <a:rPr lang="en-US" b="1" dirty="0" smtClean="0">
                <a:solidFill>
                  <a:srgbClr val="002060"/>
                </a:solidFill>
              </a:rPr>
              <a:t> matter from quarks and gluons</a:t>
            </a:r>
          </a:p>
          <a:p>
            <a:pPr>
              <a:buClr>
                <a:srgbClr val="C00000"/>
              </a:buClr>
              <a:buNone/>
            </a:pPr>
            <a:endParaRPr lang="en-US" dirty="0">
              <a:solidFill>
                <a:srgbClr val="00206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p:cNvSpPr txBox="1">
            <a:spLocks noChangeArrowheads="1"/>
          </p:cNvSpPr>
          <p:nvPr/>
        </p:nvSpPr>
        <p:spPr>
          <a:xfrm>
            <a:off x="304800" y="0"/>
            <a:ext cx="9067800" cy="6858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3333FF"/>
                </a:solidFill>
                <a:effectLst/>
                <a:uLnTx/>
                <a:uFillTx/>
                <a:latin typeface="Arial" charset="0"/>
                <a:ea typeface="+mj-ea"/>
                <a:cs typeface="+mj-cs"/>
              </a:rPr>
              <a:t>          </a:t>
            </a:r>
            <a:r>
              <a:rPr kumimoji="0" lang="en-US" sz="4000" b="1" i="0" u="none" strike="noStrike" kern="1200" cap="none" spc="0" normalizeH="0" baseline="0" noProof="0" dirty="0" smtClean="0">
                <a:ln>
                  <a:noFill/>
                </a:ln>
                <a:effectLst/>
                <a:uLnTx/>
                <a:uFillTx/>
                <a:latin typeface="Arial" charset="0"/>
                <a:ea typeface="+mj-ea"/>
                <a:cs typeface="+mj-cs"/>
              </a:rPr>
              <a:t>Medium Energy </a:t>
            </a:r>
            <a:r>
              <a:rPr kumimoji="0" lang="en-US" sz="4000" b="1" i="0" u="none" strike="noStrike" kern="1200" cap="none" spc="0" normalizeH="0" baseline="0" noProof="0" dirty="0" err="1" smtClean="0">
                <a:ln>
                  <a:noFill/>
                </a:ln>
                <a:effectLst/>
                <a:uLnTx/>
                <a:uFillTx/>
                <a:latin typeface="Arial" charset="0"/>
                <a:ea typeface="+mj-ea"/>
                <a:cs typeface="+mj-cs"/>
              </a:rPr>
              <a:t>EIC@JLab</a:t>
            </a:r>
            <a:endParaRPr kumimoji="0" lang="en-US" sz="4000" b="1" i="0" u="none" strike="noStrike" kern="1200" cap="none" spc="0" normalizeH="0" baseline="0" noProof="0" dirty="0" smtClean="0">
              <a:ln>
                <a:noFill/>
              </a:ln>
              <a:effectLst/>
              <a:uLnTx/>
              <a:uFillTx/>
              <a:latin typeface="Arial" charset="0"/>
              <a:ea typeface="+mj-ea"/>
              <a:cs typeface="+mj-cs"/>
            </a:endParaRPr>
          </a:p>
        </p:txBody>
      </p:sp>
      <p:pic>
        <p:nvPicPr>
          <p:cNvPr id="21" name="Picture 1"/>
          <p:cNvPicPr>
            <a:picLocks noChangeAspect="1" noChangeArrowheads="1"/>
          </p:cNvPicPr>
          <p:nvPr/>
        </p:nvPicPr>
        <p:blipFill>
          <a:blip r:embed="rId2" cstate="print"/>
          <a:srcRect/>
          <a:stretch>
            <a:fillRect/>
          </a:stretch>
        </p:blipFill>
        <p:spPr bwMode="auto">
          <a:xfrm>
            <a:off x="0" y="0"/>
            <a:ext cx="1905000" cy="645530"/>
          </a:xfrm>
          <a:prstGeom prst="rect">
            <a:avLst/>
          </a:prstGeom>
          <a:gradFill>
            <a:gsLst>
              <a:gs pos="0">
                <a:srgbClr val="FFEFD1"/>
              </a:gs>
              <a:gs pos="64999">
                <a:srgbClr val="F0EBD5"/>
              </a:gs>
              <a:gs pos="100000">
                <a:srgbClr val="D1C39F"/>
              </a:gs>
            </a:gsLst>
            <a:lin ang="16200000" scaled="0"/>
          </a:gradFill>
          <a:ln w="9525">
            <a:noFill/>
            <a:miter lim="800000"/>
            <a:headEnd/>
            <a:tailEnd/>
          </a:ln>
        </p:spPr>
      </p:pic>
      <p:sp>
        <p:nvSpPr>
          <p:cNvPr id="23" name="TextBox 2"/>
          <p:cNvSpPr txBox="1">
            <a:spLocks noChangeArrowheads="1"/>
          </p:cNvSpPr>
          <p:nvPr/>
        </p:nvSpPr>
        <p:spPr bwMode="auto">
          <a:xfrm>
            <a:off x="0" y="4038600"/>
            <a:ext cx="8686800" cy="2339102"/>
          </a:xfrm>
          <a:prstGeom prst="rect">
            <a:avLst/>
          </a:prstGeom>
          <a:noFill/>
          <a:ln w="9525">
            <a:noFill/>
            <a:miter lim="800000"/>
            <a:headEnd/>
            <a:tailEnd/>
          </a:ln>
        </p:spPr>
        <p:txBody>
          <a:bodyPr wrap="square">
            <a:spAutoFit/>
          </a:bodyPr>
          <a:lstStyle/>
          <a:p>
            <a:pPr>
              <a:defRPr/>
            </a:pPr>
            <a:r>
              <a:rPr lang="en-US" b="1" dirty="0" smtClean="0">
                <a:solidFill>
                  <a:srgbClr val="002060"/>
                </a:solidFill>
                <a:latin typeface="Arial" pitchFamily="34" charset="0"/>
                <a:ea typeface="ＭＳ Ｐゴシック" pitchFamily="1" charset="-128"/>
                <a:cs typeface="Arial" pitchFamily="34" charset="0"/>
              </a:rPr>
              <a:t>JLAB Concept</a:t>
            </a:r>
          </a:p>
          <a:p>
            <a:pPr>
              <a:defRPr/>
            </a:pPr>
            <a:endParaRPr lang="en-US" sz="1000" b="1" dirty="0" smtClean="0">
              <a:solidFill>
                <a:srgbClr val="002060"/>
              </a:solidFill>
              <a:latin typeface="Arial" pitchFamily="34" charset="0"/>
              <a:ea typeface="ＭＳ Ｐゴシック" pitchFamily="1" charset="-128"/>
              <a:cs typeface="Arial" pitchFamily="34" charset="0"/>
            </a:endParaRPr>
          </a:p>
          <a:p>
            <a:pPr>
              <a:buBlip>
                <a:blip r:embed="rId3"/>
              </a:buBlip>
              <a:defRPr/>
            </a:pPr>
            <a:r>
              <a:rPr lang="en-US" dirty="0" smtClean="0">
                <a:latin typeface="Arial" pitchFamily="34" charset="0"/>
                <a:ea typeface="ＭＳ Ｐゴシック" pitchFamily="1" charset="-128"/>
                <a:cs typeface="Arial" pitchFamily="34" charset="0"/>
              </a:rPr>
              <a:t>  Initial configuration (MEIC):</a:t>
            </a:r>
          </a:p>
          <a:p>
            <a:pPr marL="461963" lvl="1" indent="-176213">
              <a:buFont typeface="Arial" pitchFamily="34" charset="0"/>
              <a:buChar char="•"/>
              <a:defRPr/>
            </a:pPr>
            <a:r>
              <a:rPr lang="en-US" dirty="0" smtClean="0">
                <a:latin typeface="Arial" pitchFamily="34" charset="0"/>
                <a:ea typeface="ＭＳ Ｐゴシック" pitchFamily="1" charset="-128"/>
                <a:cs typeface="Arial" pitchFamily="34" charset="0"/>
              </a:rPr>
              <a:t>3-11 </a:t>
            </a:r>
            <a:r>
              <a:rPr lang="en-US" dirty="0" err="1">
                <a:latin typeface="Arial" pitchFamily="34" charset="0"/>
                <a:ea typeface="ＭＳ Ｐゴシック" pitchFamily="1" charset="-128"/>
                <a:cs typeface="Arial" pitchFamily="34" charset="0"/>
              </a:rPr>
              <a:t>GeV</a:t>
            </a:r>
            <a:r>
              <a:rPr lang="en-US" dirty="0">
                <a:latin typeface="Arial" pitchFamily="34" charset="0"/>
                <a:ea typeface="ＭＳ Ｐゴシック" pitchFamily="1" charset="-128"/>
                <a:cs typeface="Arial" pitchFamily="34" charset="0"/>
              </a:rPr>
              <a:t> on </a:t>
            </a:r>
            <a:r>
              <a:rPr lang="en-US" dirty="0" smtClean="0">
                <a:latin typeface="Arial" pitchFamily="34" charset="0"/>
                <a:ea typeface="ＭＳ Ｐゴシック" pitchFamily="1" charset="-128"/>
                <a:cs typeface="Arial" pitchFamily="34" charset="0"/>
              </a:rPr>
              <a:t>20-100 </a:t>
            </a:r>
            <a:r>
              <a:rPr lang="en-US" dirty="0" err="1">
                <a:latin typeface="Arial" pitchFamily="34" charset="0"/>
                <a:ea typeface="ＭＳ Ｐゴシック" pitchFamily="1" charset="-128"/>
                <a:cs typeface="Arial" pitchFamily="34" charset="0"/>
              </a:rPr>
              <a:t>GeV</a:t>
            </a:r>
            <a:r>
              <a:rPr lang="en-US" dirty="0">
                <a:latin typeface="Arial" pitchFamily="34" charset="0"/>
                <a:ea typeface="ＭＳ Ｐゴシック" pitchFamily="1" charset="-128"/>
                <a:cs typeface="Arial" pitchFamily="34" charset="0"/>
              </a:rPr>
              <a:t> </a:t>
            </a:r>
            <a:r>
              <a:rPr lang="en-US" dirty="0" err="1">
                <a:latin typeface="Arial" pitchFamily="34" charset="0"/>
                <a:ea typeface="ＭＳ Ｐゴシック" pitchFamily="1" charset="-128"/>
                <a:cs typeface="Arial" pitchFamily="34" charset="0"/>
              </a:rPr>
              <a:t>ep</a:t>
            </a:r>
            <a:r>
              <a:rPr lang="en-US" dirty="0">
                <a:latin typeface="Arial" pitchFamily="34" charset="0"/>
                <a:ea typeface="ＭＳ Ｐゴシック" pitchFamily="1" charset="-128"/>
                <a:cs typeface="Arial" pitchFamily="34" charset="0"/>
              </a:rPr>
              <a:t>/</a:t>
            </a:r>
            <a:r>
              <a:rPr lang="en-US" dirty="0" err="1">
                <a:latin typeface="Arial" pitchFamily="34" charset="0"/>
                <a:ea typeface="ＭＳ Ｐゴシック" pitchFamily="1" charset="-128"/>
                <a:cs typeface="Arial" pitchFamily="34" charset="0"/>
              </a:rPr>
              <a:t>eA</a:t>
            </a:r>
            <a:r>
              <a:rPr lang="en-US" dirty="0">
                <a:latin typeface="Arial" pitchFamily="34" charset="0"/>
                <a:ea typeface="ＭＳ Ｐゴシック" pitchFamily="1" charset="-128"/>
                <a:cs typeface="Arial" pitchFamily="34" charset="0"/>
              </a:rPr>
              <a:t> </a:t>
            </a:r>
            <a:r>
              <a:rPr lang="en-US" dirty="0" smtClean="0">
                <a:latin typeface="Arial" pitchFamily="34" charset="0"/>
                <a:ea typeface="ＭＳ Ｐゴシック" pitchFamily="1" charset="-128"/>
                <a:cs typeface="Arial" pitchFamily="34" charset="0"/>
              </a:rPr>
              <a:t>collider</a:t>
            </a:r>
          </a:p>
          <a:p>
            <a:pPr marL="461963" lvl="1" indent="-176213">
              <a:buFont typeface="Arial" pitchFamily="34" charset="0"/>
              <a:buChar char="•"/>
              <a:defRPr/>
            </a:pPr>
            <a:r>
              <a:rPr lang="en-US" dirty="0" smtClean="0">
                <a:latin typeface="Arial" pitchFamily="34" charset="0"/>
                <a:ea typeface="ＭＳ Ｐゴシック" pitchFamily="1" charset="-128"/>
                <a:cs typeface="Arial" pitchFamily="34" charset="0"/>
              </a:rPr>
              <a:t>fully-polarized</a:t>
            </a:r>
            <a:r>
              <a:rPr lang="en-US" dirty="0">
                <a:latin typeface="Arial" pitchFamily="34" charset="0"/>
                <a:ea typeface="ＭＳ Ｐゴシック" pitchFamily="1" charset="-128"/>
                <a:cs typeface="Arial" pitchFamily="34" charset="0"/>
              </a:rPr>
              <a:t>, longitudinal and </a:t>
            </a:r>
            <a:r>
              <a:rPr lang="en-US" dirty="0" smtClean="0">
                <a:latin typeface="Arial" pitchFamily="34" charset="0"/>
                <a:ea typeface="ＭＳ Ｐゴシック" pitchFamily="1" charset="-128"/>
                <a:cs typeface="Arial" pitchFamily="34" charset="0"/>
              </a:rPr>
              <a:t>transverse</a:t>
            </a:r>
          </a:p>
          <a:p>
            <a:pPr marL="461963" lvl="1" indent="-176213">
              <a:buFont typeface="Arial" pitchFamily="34" charset="0"/>
              <a:buChar char="•"/>
              <a:defRPr/>
            </a:pPr>
            <a:r>
              <a:rPr lang="en-US" dirty="0" smtClean="0">
                <a:latin typeface="Arial" pitchFamily="34" charset="0"/>
                <a:ea typeface="ＭＳ Ｐゴシック" pitchFamily="1" charset="-128"/>
                <a:cs typeface="Arial" pitchFamily="34" charset="0"/>
              </a:rPr>
              <a:t>luminosity</a:t>
            </a:r>
            <a:r>
              <a:rPr lang="en-US" dirty="0">
                <a:latin typeface="Arial" pitchFamily="34" charset="0"/>
                <a:ea typeface="ＭＳ Ｐゴシック" pitchFamily="1" charset="-128"/>
                <a:cs typeface="Arial" pitchFamily="34" charset="0"/>
              </a:rPr>
              <a:t>: up to few x 10</a:t>
            </a:r>
            <a:r>
              <a:rPr lang="en-US" baseline="30000" dirty="0">
                <a:latin typeface="Arial" pitchFamily="34" charset="0"/>
                <a:ea typeface="ＭＳ Ｐゴシック" pitchFamily="1" charset="-128"/>
                <a:cs typeface="Arial" pitchFamily="34" charset="0"/>
              </a:rPr>
              <a:t>34</a:t>
            </a:r>
            <a:r>
              <a:rPr lang="en-US" dirty="0">
                <a:latin typeface="Arial" pitchFamily="34" charset="0"/>
                <a:ea typeface="ＭＳ Ｐゴシック" pitchFamily="1" charset="-128"/>
                <a:cs typeface="Arial" pitchFamily="34" charset="0"/>
              </a:rPr>
              <a:t> e-nucleons cm</a:t>
            </a:r>
            <a:r>
              <a:rPr lang="en-US" baseline="30000" dirty="0">
                <a:latin typeface="Arial" pitchFamily="34" charset="0"/>
                <a:ea typeface="ＭＳ Ｐゴシック" pitchFamily="1" charset="-128"/>
                <a:cs typeface="Arial" pitchFamily="34" charset="0"/>
              </a:rPr>
              <a:t>-2</a:t>
            </a:r>
            <a:r>
              <a:rPr lang="en-US" dirty="0">
                <a:latin typeface="Arial" pitchFamily="34" charset="0"/>
                <a:ea typeface="ＭＳ Ｐゴシック" pitchFamily="1" charset="-128"/>
                <a:cs typeface="Arial" pitchFamily="34" charset="0"/>
              </a:rPr>
              <a:t> </a:t>
            </a:r>
            <a:r>
              <a:rPr lang="en-US" dirty="0" smtClean="0">
                <a:latin typeface="Arial" pitchFamily="34" charset="0"/>
                <a:ea typeface="ＭＳ Ｐゴシック" pitchFamily="1" charset="-128"/>
                <a:cs typeface="Arial" pitchFamily="34" charset="0"/>
              </a:rPr>
              <a:t>s</a:t>
            </a:r>
            <a:r>
              <a:rPr lang="en-US" baseline="30000" dirty="0" smtClean="0">
                <a:latin typeface="Arial" pitchFamily="34" charset="0"/>
                <a:ea typeface="ＭＳ Ｐゴシック" pitchFamily="1" charset="-128"/>
                <a:cs typeface="Arial" pitchFamily="34" charset="0"/>
              </a:rPr>
              <a:t>-1</a:t>
            </a:r>
          </a:p>
          <a:p>
            <a:pPr marL="461963" lvl="1" indent="-176213">
              <a:defRPr/>
            </a:pPr>
            <a:endParaRPr lang="en-US" sz="1000" dirty="0">
              <a:latin typeface="Arial" pitchFamily="34" charset="0"/>
              <a:ea typeface="ＭＳ Ｐゴシック" pitchFamily="1" charset="-128"/>
              <a:cs typeface="Arial" pitchFamily="34" charset="0"/>
            </a:endParaRPr>
          </a:p>
          <a:p>
            <a:pPr marL="0" lvl="2">
              <a:buBlip>
                <a:blip r:embed="rId3"/>
              </a:buBlip>
              <a:defRPr/>
            </a:pPr>
            <a:r>
              <a:rPr lang="en-US" dirty="0">
                <a:latin typeface="Arial" pitchFamily="34" charset="0"/>
                <a:ea typeface="ＭＳ Ｐゴシック" pitchFamily="1" charset="-128"/>
                <a:cs typeface="Arial" pitchFamily="34" charset="0"/>
              </a:rPr>
              <a:t> </a:t>
            </a:r>
            <a:r>
              <a:rPr lang="en-US" dirty="0" smtClean="0">
                <a:latin typeface="Arial" pitchFamily="34" charset="0"/>
                <a:ea typeface="ＭＳ Ｐゴシック" pitchFamily="1" charset="-128"/>
                <a:cs typeface="Arial" pitchFamily="34" charset="0"/>
              </a:rPr>
              <a:t> Upgradable </a:t>
            </a:r>
            <a:r>
              <a:rPr lang="en-US" dirty="0">
                <a:latin typeface="Arial" pitchFamily="34" charset="0"/>
                <a:ea typeface="ＭＳ Ｐゴシック" pitchFamily="1" charset="-128"/>
                <a:cs typeface="Arial" pitchFamily="34" charset="0"/>
              </a:rPr>
              <a:t>to higher energies (250 </a:t>
            </a:r>
            <a:r>
              <a:rPr lang="en-US" dirty="0" err="1">
                <a:latin typeface="Arial" pitchFamily="34" charset="0"/>
                <a:ea typeface="ＭＳ Ｐゴシック" pitchFamily="1" charset="-128"/>
                <a:cs typeface="Arial" pitchFamily="34" charset="0"/>
              </a:rPr>
              <a:t>GeV</a:t>
            </a:r>
            <a:r>
              <a:rPr lang="en-US" dirty="0">
                <a:latin typeface="Arial" pitchFamily="34" charset="0"/>
                <a:ea typeface="ＭＳ Ｐゴシック" pitchFamily="1" charset="-128"/>
                <a:cs typeface="Arial" pitchFamily="34" charset="0"/>
              </a:rPr>
              <a:t> protons)</a:t>
            </a:r>
          </a:p>
          <a:p>
            <a:pPr lvl="2">
              <a:defRPr/>
            </a:pPr>
            <a:r>
              <a:rPr lang="en-US" dirty="0" smtClean="0">
                <a:latin typeface="Arial" pitchFamily="34" charset="0"/>
                <a:ea typeface="ＭＳ Ｐゴシック" pitchFamily="1" charset="-128"/>
                <a:cs typeface="Arial" pitchFamily="34" charset="0"/>
              </a:rPr>
              <a:t> </a:t>
            </a:r>
            <a:endParaRPr lang="en-US" dirty="0">
              <a:latin typeface="Arial" pitchFamily="34" charset="0"/>
              <a:ea typeface="ＭＳ Ｐゴシック" pitchFamily="1" charset="-128"/>
              <a:cs typeface="Arial" pitchFamily="34" charset="0"/>
            </a:endParaRPr>
          </a:p>
        </p:txBody>
      </p:sp>
      <p:grpSp>
        <p:nvGrpSpPr>
          <p:cNvPr id="25" name="Group 4"/>
          <p:cNvGrpSpPr/>
          <p:nvPr/>
        </p:nvGrpSpPr>
        <p:grpSpPr>
          <a:xfrm>
            <a:off x="0" y="838200"/>
            <a:ext cx="5257800" cy="2667000"/>
            <a:chOff x="182061" y="896846"/>
            <a:chExt cx="8448525" cy="4372282"/>
          </a:xfrm>
        </p:grpSpPr>
        <p:pic>
          <p:nvPicPr>
            <p:cNvPr id="26" name="Picture 2" descr="CompleteThreeRings"/>
            <p:cNvPicPr>
              <a:picLocks noChangeAspect="1" noChangeArrowheads="1"/>
            </p:cNvPicPr>
            <p:nvPr/>
          </p:nvPicPr>
          <p:blipFill>
            <a:blip r:embed="rId4" cstate="print"/>
            <a:srcRect/>
            <a:stretch>
              <a:fillRect/>
            </a:stretch>
          </p:blipFill>
          <p:spPr bwMode="auto">
            <a:xfrm>
              <a:off x="496177" y="1063654"/>
              <a:ext cx="7748363" cy="4205474"/>
            </a:xfrm>
            <a:prstGeom prst="rect">
              <a:avLst/>
            </a:prstGeom>
            <a:noFill/>
          </p:spPr>
        </p:pic>
        <p:sp>
          <p:nvSpPr>
            <p:cNvPr id="27" name="Text Box 4"/>
            <p:cNvSpPr txBox="1">
              <a:spLocks noChangeArrowheads="1"/>
            </p:cNvSpPr>
            <p:nvPr/>
          </p:nvSpPr>
          <p:spPr bwMode="auto">
            <a:xfrm>
              <a:off x="5283612" y="896846"/>
              <a:ext cx="1704264" cy="3817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Pre-booster</a:t>
              </a:r>
            </a:p>
          </p:txBody>
        </p:sp>
        <p:sp>
          <p:nvSpPr>
            <p:cNvPr id="28" name="Text Box 5"/>
            <p:cNvSpPr txBox="1">
              <a:spLocks noChangeArrowheads="1"/>
            </p:cNvSpPr>
            <p:nvPr/>
          </p:nvSpPr>
          <p:spPr bwMode="auto">
            <a:xfrm>
              <a:off x="7628550" y="1448612"/>
              <a:ext cx="1002036" cy="6363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source</a:t>
              </a:r>
            </a:p>
          </p:txBody>
        </p:sp>
        <p:sp>
          <p:nvSpPr>
            <p:cNvPr id="29" name="Line 8"/>
            <p:cNvSpPr>
              <a:spLocks noChangeShapeType="1"/>
            </p:cNvSpPr>
            <p:nvPr/>
          </p:nvSpPr>
          <p:spPr bwMode="auto">
            <a:xfrm flipH="1">
              <a:off x="2891922" y="1744738"/>
              <a:ext cx="459480" cy="359922"/>
            </a:xfrm>
            <a:prstGeom prst="line">
              <a:avLst/>
            </a:prstGeom>
            <a:noFill/>
            <a:ln w="19050">
              <a:solidFill>
                <a:schemeClr val="tx1"/>
              </a:solidFill>
              <a:round/>
              <a:headEnd/>
              <a:tailEnd type="stealth" w="med" len="lg"/>
            </a:ln>
            <a:effectLst/>
          </p:spPr>
          <p:txBody>
            <a:bodyPr vert="horz" wrap="none" lIns="91440" tIns="45720" rIns="91440" bIns="45720" numCol="1" anchor="ctr" anchorCtr="0" compatLnSpc="1">
              <a:prstTxWarp prst="textNoShape">
                <a:avLst/>
              </a:prstTxWarp>
            </a:bodyPr>
            <a:lstStyle/>
            <a:p>
              <a:endParaRPr lang="en-US" sz="1200" b="1" dirty="0">
                <a:latin typeface="+mj-lt"/>
              </a:endParaRPr>
            </a:p>
          </p:txBody>
        </p:sp>
        <p:sp>
          <p:nvSpPr>
            <p:cNvPr id="30" name="Text Box 9"/>
            <p:cNvSpPr txBox="1">
              <a:spLocks noChangeArrowheads="1"/>
            </p:cNvSpPr>
            <p:nvPr/>
          </p:nvSpPr>
          <p:spPr bwMode="auto">
            <a:xfrm>
              <a:off x="3038473" y="1060780"/>
              <a:ext cx="1460356" cy="6363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transfer beam line</a:t>
              </a:r>
            </a:p>
          </p:txBody>
        </p:sp>
        <p:sp>
          <p:nvSpPr>
            <p:cNvPr id="31" name="Line 10"/>
            <p:cNvSpPr>
              <a:spLocks noChangeShapeType="1"/>
            </p:cNvSpPr>
            <p:nvPr/>
          </p:nvSpPr>
          <p:spPr bwMode="auto">
            <a:xfrm flipH="1" flipV="1">
              <a:off x="2514600" y="2545079"/>
              <a:ext cx="523875" cy="531495"/>
            </a:xfrm>
            <a:prstGeom prst="line">
              <a:avLst/>
            </a:prstGeom>
            <a:noFill/>
            <a:ln w="19050">
              <a:solidFill>
                <a:schemeClr val="tx1"/>
              </a:solidFill>
              <a:round/>
              <a:headEnd/>
              <a:tailEnd type="stealth" w="med" len="lg"/>
            </a:ln>
            <a:effectLst/>
          </p:spPr>
          <p:txBody>
            <a:bodyPr vert="horz" wrap="none" lIns="91440" tIns="45720" rIns="91440" bIns="45720" numCol="1" anchor="ctr" anchorCtr="0" compatLnSpc="1">
              <a:prstTxWarp prst="textNoShape">
                <a:avLst/>
              </a:prstTxWarp>
            </a:bodyPr>
            <a:lstStyle/>
            <a:p>
              <a:endParaRPr lang="en-US" sz="1200" b="1" dirty="0">
                <a:latin typeface="+mj-lt"/>
              </a:endParaRPr>
            </a:p>
          </p:txBody>
        </p:sp>
        <p:sp>
          <p:nvSpPr>
            <p:cNvPr id="32" name="Text Box 11"/>
            <p:cNvSpPr txBox="1">
              <a:spLocks noChangeArrowheads="1"/>
            </p:cNvSpPr>
            <p:nvPr/>
          </p:nvSpPr>
          <p:spPr bwMode="auto">
            <a:xfrm>
              <a:off x="2699553" y="3015744"/>
              <a:ext cx="1590509" cy="6363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Medium energy IP</a:t>
              </a:r>
            </a:p>
          </p:txBody>
        </p:sp>
        <p:sp>
          <p:nvSpPr>
            <p:cNvPr id="33" name="Text Box 12"/>
            <p:cNvSpPr txBox="1">
              <a:spLocks noChangeArrowheads="1"/>
            </p:cNvSpPr>
            <p:nvPr/>
          </p:nvSpPr>
          <p:spPr bwMode="auto">
            <a:xfrm>
              <a:off x="4264152" y="3004580"/>
              <a:ext cx="2327333" cy="6363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mj-lt"/>
                </a:rPr>
                <a:t>Electron collider ring</a:t>
              </a:r>
            </a:p>
            <a:p>
              <a:pPr marL="0" marR="0" lvl="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FF0000"/>
                  </a:solidFill>
                  <a:latin typeface="+mj-lt"/>
                </a:rPr>
                <a:t>(3 to 11 GeV)</a:t>
              </a:r>
              <a:endParaRPr kumimoji="0" lang="en-US" sz="1200" b="1" i="0" u="none" strike="noStrike" cap="none" normalizeH="0" baseline="0" dirty="0" smtClean="0">
                <a:ln>
                  <a:noFill/>
                </a:ln>
                <a:solidFill>
                  <a:schemeClr val="tx1"/>
                </a:solidFill>
                <a:effectLst/>
                <a:latin typeface="+mj-lt"/>
              </a:endParaRPr>
            </a:p>
          </p:txBody>
        </p:sp>
        <p:sp>
          <p:nvSpPr>
            <p:cNvPr id="34" name="Text Box 13"/>
            <p:cNvSpPr txBox="1">
              <a:spLocks noChangeArrowheads="1"/>
            </p:cNvSpPr>
            <p:nvPr/>
          </p:nvSpPr>
          <p:spPr bwMode="auto">
            <a:xfrm>
              <a:off x="1858890" y="3854893"/>
              <a:ext cx="1214477" cy="3817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Injector</a:t>
              </a:r>
            </a:p>
          </p:txBody>
        </p:sp>
        <p:sp>
          <p:nvSpPr>
            <p:cNvPr id="35" name="Text Box 14"/>
            <p:cNvSpPr txBox="1">
              <a:spLocks noChangeArrowheads="1"/>
            </p:cNvSpPr>
            <p:nvPr/>
          </p:nvSpPr>
          <p:spPr bwMode="auto">
            <a:xfrm>
              <a:off x="3027671" y="4555939"/>
              <a:ext cx="2210249" cy="3817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12 GeV CEBAF</a:t>
              </a:r>
            </a:p>
          </p:txBody>
        </p:sp>
        <p:sp>
          <p:nvSpPr>
            <p:cNvPr id="36" name="Text Box 15"/>
            <p:cNvSpPr txBox="1">
              <a:spLocks noChangeArrowheads="1"/>
            </p:cNvSpPr>
            <p:nvPr/>
          </p:nvSpPr>
          <p:spPr bwMode="auto">
            <a:xfrm>
              <a:off x="6988140" y="930936"/>
              <a:ext cx="1280823" cy="3817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SRF linac</a:t>
              </a:r>
            </a:p>
          </p:txBody>
        </p:sp>
        <p:sp>
          <p:nvSpPr>
            <p:cNvPr id="37" name="Line 16"/>
            <p:cNvSpPr>
              <a:spLocks noChangeShapeType="1"/>
            </p:cNvSpPr>
            <p:nvPr/>
          </p:nvSpPr>
          <p:spPr bwMode="auto">
            <a:xfrm flipH="1" flipV="1">
              <a:off x="6617393" y="2387794"/>
              <a:ext cx="404753" cy="365363"/>
            </a:xfrm>
            <a:prstGeom prst="line">
              <a:avLst/>
            </a:prstGeom>
            <a:noFill/>
            <a:ln w="19050">
              <a:solidFill>
                <a:schemeClr val="tx1"/>
              </a:solidFill>
              <a:round/>
              <a:headEnd/>
              <a:tailEnd type="stealth" w="med" len="lg"/>
            </a:ln>
            <a:effectLst/>
          </p:spPr>
          <p:txBody>
            <a:bodyPr vert="horz" wrap="none" lIns="91440" tIns="45720" rIns="91440" bIns="45720" numCol="1" anchor="ctr" anchorCtr="0" compatLnSpc="1">
              <a:prstTxWarp prst="textNoShape">
                <a:avLst/>
              </a:prstTxWarp>
            </a:bodyPr>
            <a:lstStyle/>
            <a:p>
              <a:endParaRPr lang="en-US" sz="1200" b="1" dirty="0">
                <a:latin typeface="+mj-lt"/>
              </a:endParaRPr>
            </a:p>
          </p:txBody>
        </p:sp>
        <p:sp>
          <p:nvSpPr>
            <p:cNvPr id="38" name="Text Box 17"/>
            <p:cNvSpPr txBox="1">
              <a:spLocks noChangeArrowheads="1"/>
            </p:cNvSpPr>
            <p:nvPr/>
          </p:nvSpPr>
          <p:spPr bwMode="auto">
            <a:xfrm>
              <a:off x="182061" y="1012863"/>
              <a:ext cx="2588490" cy="6363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3E0895"/>
                  </a:solidFill>
                  <a:effectLst/>
                  <a:latin typeface="+mj-lt"/>
                </a:rPr>
                <a:t>Warm large booster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3E0895"/>
                  </a:solidFill>
                  <a:effectLst/>
                  <a:latin typeface="+mj-lt"/>
                </a:rPr>
                <a:t>(up to 20 GeV)</a:t>
              </a:r>
              <a:endParaRPr kumimoji="0" lang="en-US" sz="1200" b="1" i="0" u="none" strike="noStrike" cap="none" normalizeH="0" baseline="0" dirty="0" smtClean="0">
                <a:ln>
                  <a:noFill/>
                </a:ln>
                <a:solidFill>
                  <a:schemeClr val="tx1"/>
                </a:solidFill>
                <a:effectLst/>
                <a:latin typeface="+mj-lt"/>
              </a:endParaRPr>
            </a:p>
          </p:txBody>
        </p:sp>
        <p:sp>
          <p:nvSpPr>
            <p:cNvPr id="39" name="Text Box 18"/>
            <p:cNvSpPr txBox="1">
              <a:spLocks noChangeArrowheads="1"/>
            </p:cNvSpPr>
            <p:nvPr/>
          </p:nvSpPr>
          <p:spPr bwMode="auto">
            <a:xfrm>
              <a:off x="6617393" y="2387795"/>
              <a:ext cx="1888799" cy="890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33CC"/>
                  </a:solidFill>
                  <a:effectLst/>
                  <a:latin typeface="+mj-lt"/>
                </a:rPr>
                <a:t>Cold </a:t>
              </a:r>
              <a:r>
                <a:rPr lang="en-US" sz="1200" b="1" dirty="0" smtClean="0">
                  <a:solidFill>
                    <a:srgbClr val="0033CC"/>
                  </a:solidFill>
                  <a:latin typeface="+mj-lt"/>
                </a:rPr>
                <a:t>ion</a:t>
              </a:r>
              <a:r>
                <a:rPr kumimoji="0" lang="en-US" sz="1200" b="1" i="0" u="none" strike="noStrike" cap="none" normalizeH="0" baseline="0" dirty="0" smtClean="0">
                  <a:ln>
                    <a:noFill/>
                  </a:ln>
                  <a:solidFill>
                    <a:srgbClr val="0033CC"/>
                  </a:solidFill>
                  <a:effectLst/>
                  <a:latin typeface="+mj-lt"/>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33CC"/>
                  </a:solidFill>
                  <a:effectLst/>
                  <a:latin typeface="+mj-lt"/>
                </a:rPr>
                <a:t>collider ring</a:t>
              </a:r>
              <a:r>
                <a:rPr kumimoji="0" lang="en-US" sz="1200" b="1" i="0" u="none" strike="noStrike" cap="none" normalizeH="0" dirty="0" smtClean="0">
                  <a:ln>
                    <a:noFill/>
                  </a:ln>
                  <a:solidFill>
                    <a:srgbClr val="0033CC"/>
                  </a:solidFill>
                  <a:effectLst/>
                  <a:latin typeface="+mj-lt"/>
                </a:rPr>
                <a:t> </a:t>
              </a:r>
            </a:p>
            <a:p>
              <a:pPr marL="0" marR="0" lvl="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33CC"/>
                  </a:solidFill>
                  <a:latin typeface="+mj-lt"/>
                </a:rPr>
                <a:t>(up to 100 GeV)</a:t>
              </a:r>
              <a:endParaRPr kumimoji="0" lang="en-US" sz="1200" b="1" i="0" u="none" strike="noStrike" cap="none" normalizeH="0" baseline="0" dirty="0" smtClean="0">
                <a:ln>
                  <a:noFill/>
                </a:ln>
                <a:solidFill>
                  <a:schemeClr val="tx1"/>
                </a:solidFill>
                <a:effectLst/>
                <a:latin typeface="+mj-lt"/>
              </a:endParaRPr>
            </a:p>
          </p:txBody>
        </p:sp>
        <p:sp>
          <p:nvSpPr>
            <p:cNvPr id="40" name="Line 10"/>
            <p:cNvSpPr>
              <a:spLocks noChangeShapeType="1"/>
            </p:cNvSpPr>
            <p:nvPr/>
          </p:nvSpPr>
          <p:spPr bwMode="auto">
            <a:xfrm flipV="1">
              <a:off x="3808095" y="2552700"/>
              <a:ext cx="481966" cy="531494"/>
            </a:xfrm>
            <a:prstGeom prst="line">
              <a:avLst/>
            </a:prstGeom>
            <a:noFill/>
            <a:ln w="19050">
              <a:solidFill>
                <a:schemeClr val="tx1"/>
              </a:solidFill>
              <a:round/>
              <a:headEnd/>
              <a:tailEnd type="stealth" w="med" len="lg"/>
            </a:ln>
            <a:effectLst/>
          </p:spPr>
          <p:txBody>
            <a:bodyPr vert="horz" wrap="none" lIns="91440" tIns="45720" rIns="91440" bIns="45720" numCol="1" anchor="ctr" anchorCtr="0" compatLnSpc="1">
              <a:prstTxWarp prst="textNoShape">
                <a:avLst/>
              </a:prstTxWarp>
            </a:bodyPr>
            <a:lstStyle/>
            <a:p>
              <a:endParaRPr lang="en-US" sz="1200" b="1" dirty="0">
                <a:latin typeface="+mj-lt"/>
              </a:endParaRPr>
            </a:p>
          </p:txBody>
        </p:sp>
      </p:grpSp>
      <p:pic>
        <p:nvPicPr>
          <p:cNvPr id="41" name="Picture 7"/>
          <p:cNvPicPr>
            <a:picLocks noChangeAspect="1" noChangeArrowheads="1"/>
          </p:cNvPicPr>
          <p:nvPr/>
        </p:nvPicPr>
        <p:blipFill rotWithShape="1">
          <a:blip r:embed="rId5" cstate="print"/>
          <a:srcRect l="2936" r="3346"/>
          <a:stretch/>
        </p:blipFill>
        <p:spPr bwMode="auto">
          <a:xfrm>
            <a:off x="5486400" y="990600"/>
            <a:ext cx="3439236" cy="505212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Envisioned EIC Timeline</a:t>
            </a:r>
            <a:endParaRPr lang="en-US" dirty="0"/>
          </a:p>
        </p:txBody>
      </p:sp>
      <p:graphicFrame>
        <p:nvGraphicFramePr>
          <p:cNvPr id="4" name="Table 3"/>
          <p:cNvGraphicFramePr>
            <a:graphicFrameLocks noGrp="1"/>
          </p:cNvGraphicFramePr>
          <p:nvPr/>
        </p:nvGraphicFramePr>
        <p:xfrm>
          <a:off x="121907" y="953621"/>
          <a:ext cx="8945893" cy="4532779"/>
        </p:xfrm>
        <a:graphic>
          <a:graphicData uri="http://schemas.openxmlformats.org/drawingml/2006/table">
            <a:tbl>
              <a:tblPr firstRow="1" bandRow="1">
                <a:tableStyleId>{91EBBBCC-DAD2-459C-BE2E-F6DE35CF9A28}</a:tableStyleId>
              </a:tblPr>
              <a:tblGrid>
                <a:gridCol w="1944757"/>
                <a:gridCol w="437571"/>
                <a:gridCol w="437571"/>
                <a:gridCol w="437571"/>
                <a:gridCol w="437571"/>
                <a:gridCol w="437571"/>
                <a:gridCol w="437571"/>
                <a:gridCol w="437571"/>
                <a:gridCol w="437571"/>
                <a:gridCol w="437571"/>
                <a:gridCol w="437571"/>
                <a:gridCol w="437571"/>
                <a:gridCol w="437571"/>
                <a:gridCol w="437571"/>
                <a:gridCol w="437571"/>
                <a:gridCol w="437571"/>
                <a:gridCol w="437571"/>
              </a:tblGrid>
              <a:tr h="271749">
                <a:tc>
                  <a:txBody>
                    <a:bodyPr/>
                    <a:lstStyle/>
                    <a:p>
                      <a:pPr algn="l" fontAlgn="b"/>
                      <a:r>
                        <a:rPr lang="en-US" sz="1400" u="none" strike="noStrike" dirty="0" smtClean="0">
                          <a:latin typeface="Arial" pitchFamily="34" charset="0"/>
                          <a:cs typeface="Arial" pitchFamily="34" charset="0"/>
                        </a:rPr>
                        <a:t>   Activity Name                                                              </a:t>
                      </a:r>
                      <a:endParaRPr lang="en-US" sz="14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2010</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2011</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2012</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2013</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2014</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2015</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2016</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2017</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2018</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2019</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2020</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2021</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2022</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2023</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2024</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2025</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274320">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r>
                        <a:rPr lang="en-US" sz="1600" b="1" dirty="0" smtClean="0">
                          <a:latin typeface="Arial" pitchFamily="34" charset="0"/>
                          <a:cs typeface="Arial" pitchFamily="34" charset="0"/>
                        </a:rPr>
                        <a:t>12 </a:t>
                      </a:r>
                      <a:r>
                        <a:rPr lang="en-US" sz="1600" b="1" dirty="0" err="1" smtClean="0">
                          <a:latin typeface="Arial" pitchFamily="34" charset="0"/>
                          <a:cs typeface="Arial" pitchFamily="34" charset="0"/>
                        </a:rPr>
                        <a:t>Gev</a:t>
                      </a:r>
                      <a:r>
                        <a:rPr lang="en-US" sz="1600" b="1" dirty="0" smtClean="0">
                          <a:latin typeface="Arial" pitchFamily="34" charset="0"/>
                          <a:cs typeface="Arial" pitchFamily="34" charset="0"/>
                        </a:rPr>
                        <a:t> Upgrade</a:t>
                      </a:r>
                      <a:endParaRPr lang="en-US" sz="1600" b="1"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r>
                        <a:rPr lang="en-US" sz="1600" b="1" dirty="0" smtClean="0">
                          <a:latin typeface="Arial" pitchFamily="34" charset="0"/>
                          <a:cs typeface="Arial" pitchFamily="34" charset="0"/>
                        </a:rPr>
                        <a:t>FRIB</a:t>
                      </a:r>
                      <a:endParaRPr lang="en-US" sz="1600" b="1"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r>
              <a:tr h="4128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latin typeface="Arial" pitchFamily="34" charset="0"/>
                          <a:cs typeface="Arial" pitchFamily="34" charset="0"/>
                        </a:rPr>
                        <a:t>EIC Physics Case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r>
              <a:tr h="4128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latin typeface="Arial" pitchFamily="34" charset="0"/>
                          <a:cs typeface="Arial" pitchFamily="34" charset="0"/>
                        </a:rPr>
                        <a:t>NSAC LRP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smtClean="0">
                          <a:ln>
                            <a:noFill/>
                          </a:ln>
                          <a:effectLst/>
                          <a:uLnTx/>
                          <a:uFillTx/>
                          <a:latin typeface="Arial" pitchFamily="34" charset="0"/>
                          <a:cs typeface="Arial" pitchFamily="34" charset="0"/>
                        </a:rPr>
                        <a:t> EIC CD0</a:t>
                      </a:r>
                      <a:endParaRPr kumimoji="0" lang="en-US" sz="16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653638">
                <a:tc>
                  <a:txBody>
                    <a:bodyPr/>
                    <a:lstStyle/>
                    <a:p>
                      <a:r>
                        <a:rPr lang="en-US" sz="1600" b="1" dirty="0" smtClean="0">
                          <a:latin typeface="Arial" pitchFamily="34" charset="0"/>
                          <a:cs typeface="Arial" pitchFamily="34" charset="0"/>
                        </a:rPr>
                        <a:t>EIC Machine Design/R&amp;D</a:t>
                      </a:r>
                      <a:endParaRPr lang="en-US" sz="1600" b="1"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r>
                        <a:rPr lang="en-US" sz="1600" b="1" dirty="0" smtClean="0">
                          <a:latin typeface="Arial" pitchFamily="34" charset="0"/>
                          <a:cs typeface="Arial" pitchFamily="34" charset="0"/>
                        </a:rPr>
                        <a:t> EIC CD1/</a:t>
                      </a:r>
                      <a:r>
                        <a:rPr lang="en-US" sz="1600" b="1" dirty="0" err="1" smtClean="0">
                          <a:latin typeface="Arial" pitchFamily="34" charset="0"/>
                          <a:cs typeface="Arial" pitchFamily="34" charset="0"/>
                        </a:rPr>
                        <a:t>Downsel</a:t>
                      </a:r>
                      <a:endParaRPr lang="en-US" sz="1600" b="1"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EIC CD2/CD3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smtClean="0">
                          <a:ln>
                            <a:noFill/>
                          </a:ln>
                          <a:effectLst/>
                          <a:uLnTx/>
                          <a:uFillTx/>
                          <a:latin typeface="Arial" pitchFamily="34" charset="0"/>
                          <a:cs typeface="Arial" pitchFamily="34" charset="0"/>
                        </a:rPr>
                        <a:t>EIC Construction</a:t>
                      </a:r>
                      <a:endParaRPr kumimoji="0" lang="en-US" sz="16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cxnSp>
        <p:nvCxnSpPr>
          <p:cNvPr id="28" name="Straight Connector 27"/>
          <p:cNvCxnSpPr/>
          <p:nvPr/>
        </p:nvCxnSpPr>
        <p:spPr bwMode="auto">
          <a:xfrm>
            <a:off x="2963636" y="2982686"/>
            <a:ext cx="914400" cy="0"/>
          </a:xfrm>
          <a:prstGeom prst="line">
            <a:avLst/>
          </a:prstGeom>
          <a:solidFill>
            <a:schemeClr val="accent1"/>
          </a:solidFill>
          <a:ln w="152400" cap="flat" cmpd="sng" algn="ctr">
            <a:solidFill>
              <a:srgbClr val="FFC000"/>
            </a:solidFill>
            <a:prstDash val="solid"/>
            <a:round/>
            <a:headEnd type="none" w="med" len="med"/>
            <a:tailEnd type="none" w="med" len="med"/>
          </a:ln>
          <a:effectLst/>
        </p:spPr>
      </p:cxnSp>
      <p:cxnSp>
        <p:nvCxnSpPr>
          <p:cNvPr id="29" name="Straight Connector 28"/>
          <p:cNvCxnSpPr/>
          <p:nvPr/>
        </p:nvCxnSpPr>
        <p:spPr bwMode="auto">
          <a:xfrm>
            <a:off x="3962400" y="3355521"/>
            <a:ext cx="533400" cy="0"/>
          </a:xfrm>
          <a:prstGeom prst="line">
            <a:avLst/>
          </a:prstGeom>
          <a:solidFill>
            <a:schemeClr val="accent1"/>
          </a:solidFill>
          <a:ln w="152400" cap="flat" cmpd="sng" algn="ctr">
            <a:solidFill>
              <a:srgbClr val="C00000"/>
            </a:solidFill>
            <a:prstDash val="solid"/>
            <a:round/>
            <a:headEnd type="none" w="med" len="med"/>
            <a:tailEnd type="none" w="med" len="med"/>
          </a:ln>
          <a:effectLst/>
        </p:spPr>
      </p:cxnSp>
      <p:cxnSp>
        <p:nvCxnSpPr>
          <p:cNvPr id="30" name="Straight Connector 29"/>
          <p:cNvCxnSpPr/>
          <p:nvPr/>
        </p:nvCxnSpPr>
        <p:spPr bwMode="auto">
          <a:xfrm>
            <a:off x="6172200" y="5257800"/>
            <a:ext cx="2667000" cy="0"/>
          </a:xfrm>
          <a:prstGeom prst="line">
            <a:avLst/>
          </a:prstGeom>
          <a:solidFill>
            <a:schemeClr val="accent1"/>
          </a:solidFill>
          <a:ln w="152400" cap="flat" cmpd="sng" algn="ctr">
            <a:solidFill>
              <a:srgbClr val="00B050"/>
            </a:solidFill>
            <a:prstDash val="solid"/>
            <a:round/>
            <a:headEnd type="none" w="med" len="med"/>
            <a:tailEnd type="none" w="med" len="med"/>
          </a:ln>
          <a:effectLst/>
        </p:spPr>
      </p:cxnSp>
      <p:cxnSp>
        <p:nvCxnSpPr>
          <p:cNvPr id="26" name="Straight Connector 25"/>
          <p:cNvCxnSpPr/>
          <p:nvPr/>
        </p:nvCxnSpPr>
        <p:spPr bwMode="auto">
          <a:xfrm>
            <a:off x="4590142" y="4419600"/>
            <a:ext cx="685800" cy="0"/>
          </a:xfrm>
          <a:prstGeom prst="line">
            <a:avLst/>
          </a:prstGeom>
          <a:solidFill>
            <a:schemeClr val="accent1"/>
          </a:solidFill>
          <a:ln w="152400" cap="flat" cmpd="sng" algn="ctr">
            <a:solidFill>
              <a:srgbClr val="C00000"/>
            </a:solidFill>
            <a:prstDash val="solid"/>
            <a:round/>
            <a:headEnd type="none" w="med" len="med"/>
            <a:tailEnd type="none" w="med" len="med"/>
          </a:ln>
          <a:effectLst/>
        </p:spPr>
      </p:cxnSp>
      <p:cxnSp>
        <p:nvCxnSpPr>
          <p:cNvPr id="40" name="Straight Connector 39"/>
          <p:cNvCxnSpPr/>
          <p:nvPr/>
        </p:nvCxnSpPr>
        <p:spPr bwMode="auto">
          <a:xfrm>
            <a:off x="5257800" y="4876800"/>
            <a:ext cx="838200" cy="0"/>
          </a:xfrm>
          <a:prstGeom prst="line">
            <a:avLst/>
          </a:prstGeom>
          <a:solidFill>
            <a:schemeClr val="accent1"/>
          </a:solidFill>
          <a:ln w="152400" cap="flat" cmpd="sng" algn="ctr">
            <a:solidFill>
              <a:srgbClr val="C00000"/>
            </a:solidFill>
            <a:prstDash val="solid"/>
            <a:round/>
            <a:headEnd type="none" w="med" len="med"/>
            <a:tailEnd type="none" w="med" len="med"/>
          </a:ln>
          <a:effectLst/>
        </p:spPr>
      </p:cxnSp>
      <p:cxnSp>
        <p:nvCxnSpPr>
          <p:cNvPr id="45" name="Straight Connector 44"/>
          <p:cNvCxnSpPr/>
          <p:nvPr/>
        </p:nvCxnSpPr>
        <p:spPr bwMode="auto">
          <a:xfrm>
            <a:off x="2075543" y="3947886"/>
            <a:ext cx="2648857" cy="14514"/>
          </a:xfrm>
          <a:prstGeom prst="line">
            <a:avLst/>
          </a:prstGeom>
          <a:solidFill>
            <a:schemeClr val="accent1"/>
          </a:solidFill>
          <a:ln w="152400" cap="flat" cmpd="sng" algn="ctr">
            <a:solidFill>
              <a:srgbClr val="7030A0"/>
            </a:solidFill>
            <a:prstDash val="solid"/>
            <a:round/>
            <a:headEnd type="none" w="med" len="med"/>
            <a:tailEnd type="none" w="med" len="med"/>
          </a:ln>
          <a:effectLst/>
        </p:spPr>
      </p:cxnSp>
      <p:cxnSp>
        <p:nvCxnSpPr>
          <p:cNvPr id="58" name="Straight Connector 57"/>
          <p:cNvCxnSpPr/>
          <p:nvPr/>
        </p:nvCxnSpPr>
        <p:spPr bwMode="auto">
          <a:xfrm>
            <a:off x="4419600" y="1752600"/>
            <a:ext cx="4648200" cy="0"/>
          </a:xfrm>
          <a:prstGeom prst="line">
            <a:avLst/>
          </a:prstGeom>
          <a:solidFill>
            <a:schemeClr val="accent1"/>
          </a:solidFill>
          <a:ln w="152400" cap="flat" cmpd="sng" algn="ct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prstDash val="solid"/>
            <a:round/>
            <a:headEnd type="none" w="med" len="med"/>
            <a:tailEnd type="none" w="med" len="med"/>
          </a:ln>
          <a:effectLst/>
        </p:spPr>
      </p:cxnSp>
      <p:cxnSp>
        <p:nvCxnSpPr>
          <p:cNvPr id="60" name="Straight Connector 59"/>
          <p:cNvCxnSpPr/>
          <p:nvPr/>
        </p:nvCxnSpPr>
        <p:spPr bwMode="auto">
          <a:xfrm flipV="1">
            <a:off x="6553200" y="2119086"/>
            <a:ext cx="2489200" cy="14514"/>
          </a:xfrm>
          <a:prstGeom prst="line">
            <a:avLst/>
          </a:prstGeom>
          <a:solidFill>
            <a:schemeClr val="accent1"/>
          </a:solidFill>
          <a:ln w="152400" cap="flat" cmpd="sng" algn="ct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prstDash val="solid"/>
            <a:round/>
            <a:headEnd type="none" w="med" len="med"/>
            <a:tailEnd type="none" w="med" len="med"/>
          </a:ln>
          <a:effectLst/>
        </p:spPr>
      </p:cxnSp>
      <p:cxnSp>
        <p:nvCxnSpPr>
          <p:cNvPr id="51" name="Straight Connector 50"/>
          <p:cNvCxnSpPr/>
          <p:nvPr/>
        </p:nvCxnSpPr>
        <p:spPr bwMode="auto">
          <a:xfrm rot="120000" flipV="1">
            <a:off x="2046514" y="2514600"/>
            <a:ext cx="1001486" cy="39914"/>
          </a:xfrm>
          <a:prstGeom prst="line">
            <a:avLst/>
          </a:prstGeom>
          <a:solidFill>
            <a:schemeClr val="accent1"/>
          </a:solidFill>
          <a:ln w="152400" cap="flat" cmpd="sng" algn="ctr">
            <a:solidFill>
              <a:srgbClr val="7030A0"/>
            </a:solidFill>
            <a:prstDash val="solid"/>
            <a:round/>
            <a:headEnd type="none" w="med" len="med"/>
            <a:tailEnd type="none" w="med" len="med"/>
          </a:ln>
          <a:effectLst/>
        </p:spPr>
      </p:cxnSp>
      <p:cxnSp>
        <p:nvCxnSpPr>
          <p:cNvPr id="15" name="Straight Connector 14"/>
          <p:cNvCxnSpPr/>
          <p:nvPr/>
        </p:nvCxnSpPr>
        <p:spPr bwMode="auto">
          <a:xfrm>
            <a:off x="2057400" y="2133600"/>
            <a:ext cx="1371600" cy="0"/>
          </a:xfrm>
          <a:prstGeom prst="line">
            <a:avLst/>
          </a:prstGeom>
          <a:solidFill>
            <a:schemeClr val="accent1"/>
          </a:solidFill>
          <a:ln w="152400" cap="flat" cmpd="sng" algn="ctr">
            <a:solidFill>
              <a:srgbClr val="C00000"/>
            </a:solidFill>
            <a:prstDash val="solid"/>
            <a:round/>
            <a:headEnd type="none" w="med" len="med"/>
            <a:tailEnd type="none" w="med" len="med"/>
          </a:ln>
          <a:effectLst/>
        </p:spPr>
      </p:cxnSp>
      <p:cxnSp>
        <p:nvCxnSpPr>
          <p:cNvPr id="20" name="Straight Connector 19"/>
          <p:cNvCxnSpPr/>
          <p:nvPr/>
        </p:nvCxnSpPr>
        <p:spPr bwMode="auto">
          <a:xfrm>
            <a:off x="3429000" y="2133600"/>
            <a:ext cx="3505200" cy="0"/>
          </a:xfrm>
          <a:prstGeom prst="line">
            <a:avLst/>
          </a:prstGeom>
          <a:solidFill>
            <a:schemeClr val="accent1"/>
          </a:solidFill>
          <a:ln w="152400" cap="flat" cmpd="sng" algn="ctr">
            <a:solidFill>
              <a:srgbClr val="0070C0"/>
            </a:solidFill>
            <a:prstDash val="solid"/>
            <a:round/>
            <a:headEnd type="none" w="med" len="med"/>
            <a:tailEnd type="none" w="med" len="med"/>
          </a:ln>
          <a:effectLst/>
        </p:spPr>
      </p:cxnSp>
      <p:cxnSp>
        <p:nvCxnSpPr>
          <p:cNvPr id="27" name="Straight Connector 26"/>
          <p:cNvCxnSpPr/>
          <p:nvPr/>
        </p:nvCxnSpPr>
        <p:spPr bwMode="auto">
          <a:xfrm>
            <a:off x="2057400" y="1752600"/>
            <a:ext cx="2895600" cy="0"/>
          </a:xfrm>
          <a:prstGeom prst="line">
            <a:avLst/>
          </a:prstGeom>
          <a:solidFill>
            <a:schemeClr val="accent1"/>
          </a:solidFill>
          <a:ln w="152400" cap="flat" cmpd="sng" algn="ctr">
            <a:solidFill>
              <a:srgbClr val="00B0F0"/>
            </a:solidFill>
            <a:prstDash val="solid"/>
            <a:round/>
            <a:headEnd type="none" w="med" len="med"/>
            <a:tailEnd type="none" w="med" len="med"/>
          </a:ln>
          <a:effectLst/>
        </p:spPr>
      </p:cxnSp>
    </p:spTree>
    <p:extLst>
      <p:ext uri="{BB962C8B-B14F-4D97-AF65-F5344CB8AC3E}">
        <p14:creationId xmlns:p14="http://schemas.microsoft.com/office/powerpoint/2010/main" xmlns="" val="4412725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solidFill>
                  <a:srgbClr val="C00000"/>
                </a:solidFill>
              </a:rPr>
              <a:t>JLab</a:t>
            </a:r>
            <a:r>
              <a:rPr lang="en-US" i="1" dirty="0" smtClean="0">
                <a:solidFill>
                  <a:srgbClr val="C00000"/>
                </a:solidFill>
              </a:rPr>
              <a:t>:</a:t>
            </a:r>
            <a:r>
              <a:rPr lang="en-US" dirty="0" smtClean="0"/>
              <a:t> </a:t>
            </a:r>
            <a:r>
              <a:rPr lang="en-US" dirty="0" smtClean="0">
                <a:solidFill>
                  <a:srgbClr val="002060"/>
                </a:solidFill>
              </a:rPr>
              <a:t>21</a:t>
            </a:r>
            <a:r>
              <a:rPr lang="en-US" baseline="30000" dirty="0" smtClean="0">
                <a:solidFill>
                  <a:srgbClr val="002060"/>
                </a:solidFill>
              </a:rPr>
              <a:t>st</a:t>
            </a:r>
            <a:r>
              <a:rPr lang="en-US" dirty="0" smtClean="0">
                <a:solidFill>
                  <a:srgbClr val="002060"/>
                </a:solidFill>
              </a:rPr>
              <a:t> Century Science Questions</a:t>
            </a:r>
            <a:endParaRPr lang="en-US" dirty="0">
              <a:solidFill>
                <a:srgbClr val="002060"/>
              </a:solidFill>
            </a:endParaRPr>
          </a:p>
        </p:txBody>
      </p:sp>
      <p:sp>
        <p:nvSpPr>
          <p:cNvPr id="4" name="TextBox 3"/>
          <p:cNvSpPr txBox="1"/>
          <p:nvPr/>
        </p:nvSpPr>
        <p:spPr>
          <a:xfrm>
            <a:off x="228600" y="1066800"/>
            <a:ext cx="8229600" cy="1015663"/>
          </a:xfrm>
          <a:prstGeom prst="rect">
            <a:avLst/>
          </a:prstGeom>
          <a:noFill/>
          <a:effectLst/>
        </p:spPr>
        <p:style>
          <a:lnRef idx="0">
            <a:schemeClr val="accent3"/>
          </a:lnRef>
          <a:fillRef idx="3">
            <a:schemeClr val="accent3"/>
          </a:fillRef>
          <a:effectRef idx="3">
            <a:schemeClr val="accent3"/>
          </a:effectRef>
          <a:fontRef idx="minor">
            <a:schemeClr val="lt1"/>
          </a:fontRef>
        </p:style>
        <p:txBody>
          <a:bodyPr wrap="square" rtlCol="0">
            <a:spAutoFit/>
          </a:bodyPr>
          <a:lstStyle/>
          <a:p>
            <a:pPr marL="457200" lvl="0" indent="-457200" fontAlgn="base">
              <a:spcAft>
                <a:spcPct val="0"/>
              </a:spcAft>
              <a:buClr>
                <a:srgbClr val="C00000"/>
              </a:buClr>
              <a:buFontTx/>
              <a:buChar char="•"/>
            </a:pPr>
            <a:r>
              <a:rPr lang="en-US" sz="2000" b="1" kern="0" dirty="0" smtClean="0">
                <a:solidFill>
                  <a:schemeClr val="accent5">
                    <a:lumMod val="75000"/>
                  </a:schemeClr>
                </a:solidFill>
                <a:latin typeface="Arial" pitchFamily="34" charset="0"/>
                <a:cs typeface="Arial" pitchFamily="34" charset="0"/>
              </a:rPr>
              <a:t>What is the role of </a:t>
            </a:r>
            <a:r>
              <a:rPr lang="en-US" sz="2000" b="1" kern="0" dirty="0" err="1" smtClean="0">
                <a:solidFill>
                  <a:schemeClr val="accent5">
                    <a:lumMod val="75000"/>
                  </a:schemeClr>
                </a:solidFill>
                <a:latin typeface="Arial" pitchFamily="34" charset="0"/>
                <a:cs typeface="Arial" pitchFamily="34" charset="0"/>
              </a:rPr>
              <a:t>gluonic</a:t>
            </a:r>
            <a:r>
              <a:rPr lang="en-US" sz="2000" b="1" kern="0" dirty="0" smtClean="0">
                <a:solidFill>
                  <a:schemeClr val="accent5">
                    <a:lumMod val="75000"/>
                  </a:schemeClr>
                </a:solidFill>
                <a:latin typeface="Arial" pitchFamily="34" charset="0"/>
                <a:cs typeface="Arial" pitchFamily="34" charset="0"/>
              </a:rPr>
              <a:t> excitations in the spectroscopy of light mesons? Can these excitations elucidate the origin of quark confinement?</a:t>
            </a:r>
          </a:p>
        </p:txBody>
      </p:sp>
      <p:sp>
        <p:nvSpPr>
          <p:cNvPr id="5" name="TextBox 4"/>
          <p:cNvSpPr txBox="1"/>
          <p:nvPr/>
        </p:nvSpPr>
        <p:spPr>
          <a:xfrm>
            <a:off x="228600" y="2209800"/>
            <a:ext cx="8153400" cy="1015663"/>
          </a:xfrm>
          <a:prstGeom prst="rect">
            <a:avLst/>
          </a:prstGeom>
          <a:noFill/>
        </p:spPr>
        <p:txBody>
          <a:bodyPr wrap="square" rtlCol="0">
            <a:spAutoFit/>
          </a:bodyPr>
          <a:lstStyle/>
          <a:p>
            <a:pPr marL="457200" lvl="0" indent="-457200" fontAlgn="base">
              <a:spcAft>
                <a:spcPct val="0"/>
              </a:spcAft>
              <a:buClr>
                <a:srgbClr val="C00000"/>
              </a:buClr>
              <a:buFontTx/>
              <a:buChar char="•"/>
            </a:pPr>
            <a:r>
              <a:rPr lang="en-US" sz="2000" b="1" kern="0" dirty="0" smtClean="0">
                <a:solidFill>
                  <a:schemeClr val="accent5">
                    <a:lumMod val="75000"/>
                  </a:schemeClr>
                </a:solidFill>
                <a:latin typeface="Arial" pitchFamily="34" charset="0"/>
                <a:cs typeface="Arial" pitchFamily="34" charset="0"/>
              </a:rPr>
              <a:t>Where is the missing spin in the nucleon? Is there a significant contribution from valence quark orbital angular momentum?</a:t>
            </a:r>
          </a:p>
        </p:txBody>
      </p:sp>
      <p:sp>
        <p:nvSpPr>
          <p:cNvPr id="6" name="TextBox 5"/>
          <p:cNvSpPr txBox="1"/>
          <p:nvPr/>
        </p:nvSpPr>
        <p:spPr>
          <a:xfrm>
            <a:off x="228600" y="3352800"/>
            <a:ext cx="7772400" cy="1015663"/>
          </a:xfrm>
          <a:prstGeom prst="rect">
            <a:avLst/>
          </a:prstGeom>
          <a:noFill/>
        </p:spPr>
        <p:txBody>
          <a:bodyPr wrap="square" rtlCol="0">
            <a:spAutoFit/>
          </a:bodyPr>
          <a:lstStyle/>
          <a:p>
            <a:pPr marL="457200" lvl="0" indent="-457200" fontAlgn="base">
              <a:spcAft>
                <a:spcPct val="0"/>
              </a:spcAft>
              <a:buClr>
                <a:srgbClr val="C00000"/>
              </a:buClr>
              <a:buFontTx/>
              <a:buChar char="•"/>
            </a:pPr>
            <a:r>
              <a:rPr lang="en-US" sz="2000" b="1" kern="0" dirty="0" smtClean="0">
                <a:solidFill>
                  <a:schemeClr val="accent5">
                    <a:lumMod val="75000"/>
                  </a:schemeClr>
                </a:solidFill>
                <a:latin typeface="Arial" pitchFamily="34" charset="0"/>
                <a:cs typeface="Arial" pitchFamily="34" charset="0"/>
              </a:rPr>
              <a:t>Can we reveal a novel landscape of nucleon substructure through measurements of new multidimensional distribution functions?</a:t>
            </a:r>
          </a:p>
        </p:txBody>
      </p:sp>
      <p:sp>
        <p:nvSpPr>
          <p:cNvPr id="7" name="TextBox 6"/>
          <p:cNvSpPr txBox="1"/>
          <p:nvPr/>
        </p:nvSpPr>
        <p:spPr>
          <a:xfrm>
            <a:off x="228600" y="4419600"/>
            <a:ext cx="8915400" cy="1015663"/>
          </a:xfrm>
          <a:prstGeom prst="rect">
            <a:avLst/>
          </a:prstGeom>
          <a:noFill/>
        </p:spPr>
        <p:txBody>
          <a:bodyPr wrap="square" rtlCol="0">
            <a:spAutoFit/>
          </a:bodyPr>
          <a:lstStyle/>
          <a:p>
            <a:pPr marL="457200" lvl="0" indent="-457200" fontAlgn="base">
              <a:spcAft>
                <a:spcPct val="0"/>
              </a:spcAft>
              <a:buClr>
                <a:srgbClr val="C00000"/>
              </a:buClr>
              <a:buFontTx/>
              <a:buChar char="•"/>
            </a:pPr>
            <a:r>
              <a:rPr lang="en-US" sz="2000" b="1" kern="0" dirty="0" smtClean="0">
                <a:solidFill>
                  <a:schemeClr val="accent5">
                    <a:lumMod val="75000"/>
                  </a:schemeClr>
                </a:solidFill>
                <a:latin typeface="Arial" pitchFamily="34" charset="0"/>
                <a:cs typeface="Arial" pitchFamily="34" charset="0"/>
              </a:rPr>
              <a:t>What is the relation between short-range N-N correlations and the </a:t>
            </a:r>
            <a:r>
              <a:rPr lang="en-US" sz="2000" b="1" kern="0" dirty="0" err="1" smtClean="0">
                <a:solidFill>
                  <a:schemeClr val="accent5">
                    <a:lumMod val="75000"/>
                  </a:schemeClr>
                </a:solidFill>
                <a:latin typeface="Arial" pitchFamily="34" charset="0"/>
                <a:cs typeface="Arial" pitchFamily="34" charset="0"/>
              </a:rPr>
              <a:t>partonic</a:t>
            </a:r>
            <a:r>
              <a:rPr lang="en-US" sz="2000" b="1" kern="0" dirty="0" smtClean="0">
                <a:solidFill>
                  <a:schemeClr val="accent5">
                    <a:lumMod val="75000"/>
                  </a:schemeClr>
                </a:solidFill>
                <a:latin typeface="Arial" pitchFamily="34" charset="0"/>
                <a:cs typeface="Arial" pitchFamily="34" charset="0"/>
              </a:rPr>
              <a:t> structure of nuclei?</a:t>
            </a:r>
          </a:p>
          <a:p>
            <a:endParaRPr lang="en-US" sz="2000" b="1" dirty="0" smtClean="0">
              <a:solidFill>
                <a:srgbClr val="002060"/>
              </a:solidFill>
              <a:latin typeface="Arial" pitchFamily="34" charset="0"/>
              <a:cs typeface="Arial" pitchFamily="34" charset="0"/>
            </a:endParaRPr>
          </a:p>
        </p:txBody>
      </p:sp>
      <p:sp>
        <p:nvSpPr>
          <p:cNvPr id="9" name="TextBox 8"/>
          <p:cNvSpPr txBox="1"/>
          <p:nvPr/>
        </p:nvSpPr>
        <p:spPr>
          <a:xfrm>
            <a:off x="228600" y="5410200"/>
            <a:ext cx="8305800" cy="1015663"/>
          </a:xfrm>
          <a:prstGeom prst="rect">
            <a:avLst/>
          </a:prstGeom>
          <a:noFill/>
        </p:spPr>
        <p:txBody>
          <a:bodyPr wrap="square" rtlCol="0">
            <a:spAutoFit/>
          </a:bodyPr>
          <a:lstStyle/>
          <a:p>
            <a:pPr marL="457200" lvl="0" indent="-457200" fontAlgn="base">
              <a:spcAft>
                <a:spcPct val="0"/>
              </a:spcAft>
              <a:buClr>
                <a:srgbClr val="C00000"/>
              </a:buClr>
              <a:buFontTx/>
              <a:buChar char="•"/>
            </a:pPr>
            <a:r>
              <a:rPr lang="en-US" sz="2000" b="1" kern="0" dirty="0" smtClean="0">
                <a:solidFill>
                  <a:schemeClr val="accent5">
                    <a:lumMod val="75000"/>
                  </a:schemeClr>
                </a:solidFill>
                <a:latin typeface="Arial" pitchFamily="34" charset="0"/>
                <a:cs typeface="Arial" pitchFamily="34" charset="0"/>
              </a:rPr>
              <a:t>Can we discover evidence for physics beyond the standard model of particle physics?</a:t>
            </a:r>
            <a:endParaRPr lang="en-US" sz="2000" kern="0" dirty="0" smtClean="0">
              <a:solidFill>
                <a:schemeClr val="accent5">
                  <a:lumMod val="75000"/>
                </a:schemeClr>
              </a:solidFill>
              <a:latin typeface="Arial" pitchFamily="34" charset="0"/>
              <a:cs typeface="Arial" pitchFamily="34" charset="0"/>
            </a:endParaRPr>
          </a:p>
          <a:p>
            <a:endParaRPr lang="en-US" sz="2000" b="1" dirty="0" smtClean="0">
              <a:solidFill>
                <a:srgbClr val="00206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3" nodeType="clickEffect">
                                  <p:stCondLst>
                                    <p:cond delay="0"/>
                                  </p:stCondLst>
                                  <p:childTnLst>
                                    <p:animClr clrSpc="rgb" dir="cw">
                                      <p:cBhvr override="childStyle">
                                        <p:cTn id="6" dur="2000" fill="hold"/>
                                        <p:tgtEl>
                                          <p:spTgt spid="4"/>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2000" fill="hold"/>
                                        <p:tgtEl>
                                          <p:spTgt spid="5">
                                            <p:txEl>
                                              <p:pRg st="0" end="0"/>
                                            </p:txEl>
                                          </p:spTgt>
                                        </p:tgtEl>
                                        <p:attrNameLst>
                                          <p:attrName>style.color</p:attrName>
                                        </p:attrNameLst>
                                      </p:cBhvr>
                                      <p:to>
                                        <a:schemeClr val="accent2"/>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2000" fill="hold"/>
                                        <p:tgtEl>
                                          <p:spTgt spid="6">
                                            <p:txEl>
                                              <p:pRg st="0" end="0"/>
                                            </p:txEl>
                                          </p:spTgt>
                                        </p:tgtEl>
                                        <p:attrNameLst>
                                          <p:attrName>style.color</p:attrName>
                                        </p:attrNameLst>
                                      </p:cBhvr>
                                      <p:to>
                                        <a:schemeClr val="accent2"/>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2000" fill="hold"/>
                                        <p:tgtEl>
                                          <p:spTgt spid="7">
                                            <p:txEl>
                                              <p:pRg st="0" end="0"/>
                                            </p:txEl>
                                          </p:spTgt>
                                        </p:tgtEl>
                                        <p:attrNameLst>
                                          <p:attrName>style.color</p:attrName>
                                        </p:attrNameLst>
                                      </p:cBhvr>
                                      <p:to>
                                        <a:schemeClr val="accent2"/>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2000" fill="hold"/>
                                        <p:tgtEl>
                                          <p:spTgt spid="9">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3"/>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0"/>
            <a:ext cx="9144000" cy="685800"/>
          </a:xfrm>
        </p:spPr>
        <p:txBody>
          <a:bodyPr/>
          <a:lstStyle/>
          <a:p>
            <a:r>
              <a:rPr lang="en-US" dirty="0" smtClean="0">
                <a:solidFill>
                  <a:schemeClr val="tx1"/>
                </a:solidFill>
              </a:rPr>
              <a:t>A Laboratory for Nuclear Science</a:t>
            </a:r>
            <a:endParaRPr lang="en-US" dirty="0">
              <a:solidFill>
                <a:schemeClr val="tx1"/>
              </a:solidFill>
            </a:endParaRPr>
          </a:p>
        </p:txBody>
      </p:sp>
      <p:pic>
        <p:nvPicPr>
          <p:cNvPr id="297987" name="Picture 3"/>
          <p:cNvPicPr>
            <a:picLocks noChangeAspect="1" noChangeArrowheads="1"/>
          </p:cNvPicPr>
          <p:nvPr/>
        </p:nvPicPr>
        <p:blipFill>
          <a:blip r:embed="rId2" cstate="print"/>
          <a:srcRect/>
          <a:stretch>
            <a:fillRect/>
          </a:stretch>
        </p:blipFill>
        <p:spPr bwMode="auto">
          <a:xfrm>
            <a:off x="2971800" y="1905000"/>
            <a:ext cx="3581400" cy="2545773"/>
          </a:xfrm>
          <a:prstGeom prst="rect">
            <a:avLst/>
          </a:prstGeom>
          <a:noFill/>
          <a:ln w="9525">
            <a:noFill/>
            <a:miter lim="800000"/>
            <a:headEnd/>
            <a:tailEnd/>
          </a:ln>
        </p:spPr>
      </p:pic>
      <p:pic>
        <p:nvPicPr>
          <p:cNvPr id="14" name="Picture 4"/>
          <p:cNvPicPr>
            <a:picLocks noChangeArrowheads="1"/>
          </p:cNvPicPr>
          <p:nvPr/>
        </p:nvPicPr>
        <p:blipFill>
          <a:blip r:embed="rId3" cstate="print"/>
          <a:srcRect/>
          <a:stretch>
            <a:fillRect/>
          </a:stretch>
        </p:blipFill>
        <p:spPr bwMode="auto">
          <a:xfrm>
            <a:off x="6629400" y="685800"/>
            <a:ext cx="2071687" cy="2209800"/>
          </a:xfrm>
          <a:prstGeom prst="rect">
            <a:avLst/>
          </a:prstGeom>
          <a:noFill/>
          <a:ln w="12700">
            <a:noFill/>
            <a:miter lim="800000"/>
            <a:headEnd/>
            <a:tailEnd/>
          </a:ln>
        </p:spPr>
      </p:pic>
      <p:pic>
        <p:nvPicPr>
          <p:cNvPr id="11" name="Picture 4" descr="ev2_side"/>
          <p:cNvPicPr>
            <a:picLocks noChangeAspect="1" noChangeArrowheads="1"/>
          </p:cNvPicPr>
          <p:nvPr/>
        </p:nvPicPr>
        <p:blipFill>
          <a:blip r:embed="rId4" cstate="print"/>
          <a:srcRect/>
          <a:stretch>
            <a:fillRect/>
          </a:stretch>
        </p:blipFill>
        <p:spPr bwMode="auto">
          <a:xfrm>
            <a:off x="3886200" y="4572000"/>
            <a:ext cx="1876324" cy="1447800"/>
          </a:xfrm>
          <a:prstGeom prst="rect">
            <a:avLst/>
          </a:prstGeom>
          <a:noFill/>
          <a:ln w="9525">
            <a:noFill/>
            <a:miter lim="800000"/>
            <a:headEnd/>
            <a:tailEnd/>
          </a:ln>
        </p:spPr>
      </p:pic>
      <p:pic>
        <p:nvPicPr>
          <p:cNvPr id="13" name="Picture 3"/>
          <p:cNvPicPr>
            <a:picLocks noChangeAspect="1" noChangeArrowheads="1"/>
          </p:cNvPicPr>
          <p:nvPr/>
        </p:nvPicPr>
        <p:blipFill>
          <a:blip r:embed="rId5" cstate="print"/>
          <a:srcRect/>
          <a:stretch>
            <a:fillRect/>
          </a:stretch>
        </p:blipFill>
        <p:spPr bwMode="auto">
          <a:xfrm>
            <a:off x="838200" y="2743200"/>
            <a:ext cx="1169966" cy="1752600"/>
          </a:xfrm>
          <a:prstGeom prst="rect">
            <a:avLst/>
          </a:prstGeom>
          <a:noFill/>
          <a:ln w="9525">
            <a:noFill/>
            <a:miter lim="800000"/>
            <a:headEnd/>
            <a:tailEnd/>
          </a:ln>
        </p:spPr>
      </p:pic>
      <p:pic>
        <p:nvPicPr>
          <p:cNvPr id="12" name="Picture 3" descr="CSSMcover1280x1024lattice"/>
          <p:cNvPicPr>
            <a:picLocks noChangeAspect="1" noChangeArrowheads="1"/>
          </p:cNvPicPr>
          <p:nvPr/>
        </p:nvPicPr>
        <p:blipFill>
          <a:blip r:embed="rId6" cstate="print"/>
          <a:srcRect t="6697"/>
          <a:stretch>
            <a:fillRect/>
          </a:stretch>
        </p:blipFill>
        <p:spPr bwMode="auto">
          <a:xfrm>
            <a:off x="1524000" y="4876800"/>
            <a:ext cx="1676400" cy="1250982"/>
          </a:xfrm>
          <a:prstGeom prst="rect">
            <a:avLst/>
          </a:prstGeom>
          <a:noFill/>
          <a:ln w="9525">
            <a:noFill/>
            <a:miter lim="800000"/>
            <a:headEnd/>
            <a:tailEnd/>
          </a:ln>
        </p:spPr>
      </p:pic>
      <p:pic>
        <p:nvPicPr>
          <p:cNvPr id="297988" name="Picture 4"/>
          <p:cNvPicPr>
            <a:picLocks noChangeAspect="1" noChangeArrowheads="1"/>
          </p:cNvPicPr>
          <p:nvPr/>
        </p:nvPicPr>
        <p:blipFill>
          <a:blip r:embed="rId7" cstate="print"/>
          <a:srcRect/>
          <a:stretch>
            <a:fillRect/>
          </a:stretch>
        </p:blipFill>
        <p:spPr bwMode="auto">
          <a:xfrm>
            <a:off x="3810000" y="914400"/>
            <a:ext cx="1657350" cy="1386904"/>
          </a:xfrm>
          <a:prstGeom prst="rect">
            <a:avLst/>
          </a:prstGeom>
          <a:noFill/>
          <a:ln w="9525">
            <a:noFill/>
            <a:miter lim="800000"/>
            <a:headEnd/>
            <a:tailEnd/>
          </a:ln>
        </p:spPr>
      </p:pic>
      <p:pic>
        <p:nvPicPr>
          <p:cNvPr id="10" name="Picture 2"/>
          <p:cNvPicPr>
            <a:picLocks noChangeAspect="1" noChangeArrowheads="1"/>
          </p:cNvPicPr>
          <p:nvPr/>
        </p:nvPicPr>
        <p:blipFill>
          <a:blip r:embed="rId8" cstate="print"/>
          <a:srcRect/>
          <a:stretch>
            <a:fillRect/>
          </a:stretch>
        </p:blipFill>
        <p:spPr bwMode="auto">
          <a:xfrm>
            <a:off x="6400800" y="3581400"/>
            <a:ext cx="2447734" cy="61446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297990" name="Picture 6"/>
          <p:cNvPicPr>
            <a:picLocks noChangeAspect="1" noChangeArrowheads="1"/>
          </p:cNvPicPr>
          <p:nvPr/>
        </p:nvPicPr>
        <p:blipFill>
          <a:blip r:embed="rId9" cstate="print"/>
          <a:srcRect/>
          <a:stretch>
            <a:fillRect/>
          </a:stretch>
        </p:blipFill>
        <p:spPr bwMode="auto">
          <a:xfrm>
            <a:off x="1371600" y="914400"/>
            <a:ext cx="2045443" cy="1457324"/>
          </a:xfrm>
          <a:prstGeom prst="rect">
            <a:avLst/>
          </a:prstGeom>
          <a:noFill/>
          <a:ln w="9525">
            <a:noFill/>
            <a:miter lim="800000"/>
            <a:headEnd/>
            <a:tailEnd/>
          </a:ln>
        </p:spPr>
      </p:pic>
      <p:pic>
        <p:nvPicPr>
          <p:cNvPr id="305153" name="Picture 1"/>
          <p:cNvPicPr>
            <a:picLocks noChangeAspect="1" noChangeArrowheads="1"/>
          </p:cNvPicPr>
          <p:nvPr/>
        </p:nvPicPr>
        <p:blipFill>
          <a:blip r:embed="rId10" cstate="print"/>
          <a:srcRect/>
          <a:stretch>
            <a:fillRect/>
          </a:stretch>
        </p:blipFill>
        <p:spPr bwMode="auto">
          <a:xfrm>
            <a:off x="6714020" y="4648200"/>
            <a:ext cx="1515580" cy="1371600"/>
          </a:xfrm>
          <a:prstGeom prst="rect">
            <a:avLst/>
          </a:prstGeom>
          <a:noFill/>
          <a:ln w="9525">
            <a:noFill/>
            <a:miter lim="800000"/>
            <a:headEnd/>
            <a:tailEnd/>
          </a:ln>
        </p:spPr>
      </p:pic>
      <p:sp>
        <p:nvSpPr>
          <p:cNvPr id="32" name="Content Placeholder 2"/>
          <p:cNvSpPr txBox="1">
            <a:spLocks/>
          </p:cNvSpPr>
          <p:nvPr/>
        </p:nvSpPr>
        <p:spPr>
          <a:xfrm>
            <a:off x="0" y="787166"/>
            <a:ext cx="9144000" cy="5689833"/>
          </a:xfrm>
          <a:prstGeom prst="rect">
            <a:avLst/>
          </a:prstGeom>
          <a:solidFill>
            <a:srgbClr val="F4D3A6">
              <a:alpha val="87843"/>
            </a:srgbClr>
          </a:solidFill>
        </p:spPr>
        <p:txBody>
          <a:bodyPr/>
          <a:lstStyle/>
          <a:p>
            <a:pPr marL="342900" marR="0" lvl="0" indent="-342900" algn="l" defTabSz="914400" rtl="0" eaLnBrk="1" fontAlgn="base" latinLnBrk="0" hangingPunct="1">
              <a:lnSpc>
                <a:spcPct val="100000"/>
              </a:lnSpc>
              <a:spcAft>
                <a:spcPct val="0"/>
              </a:spcAft>
              <a:buClr>
                <a:srgbClr val="C00000"/>
              </a:buClr>
              <a:buSzTx/>
              <a:buFontTx/>
              <a:buChar char="•"/>
              <a:tabLst/>
              <a:defRPr/>
            </a:pPr>
            <a:endParaRPr kumimoji="0" lang="en-US" sz="10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endParaRPr>
          </a:p>
          <a:p>
            <a:pPr marL="914400" marR="0" lvl="0" indent="-571500" algn="l" defTabSz="914400" rtl="0" eaLnBrk="1" fontAlgn="base" latinLnBrk="0" hangingPunct="1">
              <a:lnSpc>
                <a:spcPct val="100000"/>
              </a:lnSpc>
              <a:spcAft>
                <a:spcPct val="0"/>
              </a:spcAft>
              <a:buClr>
                <a:srgbClr val="C00000"/>
              </a:buClr>
              <a:buSzTx/>
              <a:buFontTx/>
              <a:buChar char="•"/>
              <a:tabLst/>
              <a:defRPr/>
            </a:pPr>
            <a:endParaRPr kumimoji="0" lang="en-US" sz="20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endParaRPr>
          </a:p>
          <a:p>
            <a:pPr marL="685800" marR="0" lvl="0" indent="-342900" algn="l" defTabSz="914400" rtl="0" eaLnBrk="1" fontAlgn="base" latinLnBrk="0" hangingPunct="1">
              <a:lnSpc>
                <a:spcPct val="100000"/>
              </a:lnSpc>
              <a:spcAft>
                <a:spcPct val="0"/>
              </a:spcAft>
              <a:buClr>
                <a:srgbClr val="C00000"/>
              </a:buClr>
              <a:buSzTx/>
              <a:buFont typeface="Arial" pitchFamily="34" charset="0"/>
              <a:buChar char="•"/>
              <a:tabLst/>
              <a:defRPr/>
            </a:pPr>
            <a:r>
              <a:rPr lang="en-US" sz="2000" b="1" kern="0" dirty="0">
                <a:solidFill>
                  <a:srgbClr val="002060"/>
                </a:solidFill>
                <a:latin typeface="Arial" pitchFamily="34" charset="0"/>
                <a:cs typeface="Arial" pitchFamily="34" charset="0"/>
              </a:rPr>
              <a:t> </a:t>
            </a:r>
            <a:r>
              <a:rPr lang="en-US" sz="2000" b="1" kern="0" dirty="0" smtClean="0">
                <a:solidFill>
                  <a:srgbClr val="002060"/>
                </a:solidFill>
                <a:latin typeface="Arial" pitchFamily="34" charset="0"/>
                <a:cs typeface="Arial" pitchFamily="34" charset="0"/>
              </a:rPr>
              <a:t>  </a:t>
            </a:r>
            <a:r>
              <a:rPr kumimoji="0" lang="en-US" sz="20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rPr>
              <a:t>The Jefferson Lab electron accelerator is  a unique world-leading       	facility for nuclear physics research</a:t>
            </a:r>
          </a:p>
          <a:p>
            <a:pPr marL="914400" marR="0" lvl="0" indent="-571500" algn="l" defTabSz="914400" rtl="0" eaLnBrk="1" fontAlgn="base" latinLnBrk="0" hangingPunct="1">
              <a:lnSpc>
                <a:spcPct val="100000"/>
              </a:lnSpc>
              <a:spcAft>
                <a:spcPct val="0"/>
              </a:spcAft>
              <a:buClr>
                <a:srgbClr val="C00000"/>
              </a:buClr>
              <a:buSzTx/>
              <a:buFontTx/>
              <a:buChar char="•"/>
              <a:tabLst/>
              <a:defRPr/>
            </a:pPr>
            <a:endParaRPr kumimoji="0" lang="en-US" sz="16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endParaRPr>
          </a:p>
          <a:p>
            <a:pPr marL="914400" marR="0" lvl="0" indent="-571500" algn="l" defTabSz="914400" rtl="0" eaLnBrk="1" fontAlgn="base" latinLnBrk="0" hangingPunct="1">
              <a:lnSpc>
                <a:spcPct val="100000"/>
              </a:lnSpc>
              <a:spcAft>
                <a:spcPct val="0"/>
              </a:spcAft>
              <a:buClr>
                <a:srgbClr val="C00000"/>
              </a:buClr>
              <a:buSzTx/>
              <a:buFontTx/>
              <a:buChar char="•"/>
              <a:tabLst/>
              <a:defRPr/>
            </a:pPr>
            <a:endParaRPr kumimoji="0" lang="en-US" sz="16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endParaRPr>
          </a:p>
          <a:p>
            <a:pPr marL="914400" marR="0" lvl="0" indent="-571500" algn="l" defTabSz="914400" rtl="0" eaLnBrk="1" fontAlgn="base" latinLnBrk="0" hangingPunct="1">
              <a:lnSpc>
                <a:spcPct val="100000"/>
              </a:lnSpc>
              <a:spcAft>
                <a:spcPct val="0"/>
              </a:spcAft>
              <a:buClr>
                <a:srgbClr val="C00000"/>
              </a:buClr>
              <a:buSzTx/>
              <a:buFontTx/>
              <a:buChar char="•"/>
              <a:tabLst/>
              <a:defRPr/>
            </a:pPr>
            <a:r>
              <a:rPr kumimoji="0" lang="en-US" sz="20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rPr>
              <a:t>12 </a:t>
            </a:r>
            <a:r>
              <a:rPr kumimoji="0" lang="en-US" sz="2000" b="1" i="0" u="none" strike="noStrike" kern="0" cap="none" spc="0" normalizeH="0" baseline="0" noProof="0" dirty="0" err="1" smtClean="0">
                <a:ln>
                  <a:noFill/>
                </a:ln>
                <a:solidFill>
                  <a:srgbClr val="002060"/>
                </a:solidFill>
                <a:effectLst/>
                <a:uLnTx/>
                <a:uFillTx/>
                <a:latin typeface="Arial" pitchFamily="34" charset="0"/>
                <a:ea typeface="+mn-ea"/>
                <a:cs typeface="Arial" pitchFamily="34" charset="0"/>
              </a:rPr>
              <a:t>GeV</a:t>
            </a:r>
            <a:r>
              <a:rPr kumimoji="0" lang="en-US" sz="20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rPr>
              <a:t> upgrade ensures</a:t>
            </a:r>
            <a:r>
              <a:rPr kumimoji="0" lang="en-US" sz="2000" b="1" i="0" u="none" strike="noStrike" kern="0" cap="none" spc="0" normalizeH="0" noProof="0" dirty="0" smtClean="0">
                <a:ln>
                  <a:noFill/>
                </a:ln>
                <a:solidFill>
                  <a:srgbClr val="002060"/>
                </a:solidFill>
                <a:effectLst/>
                <a:uLnTx/>
                <a:uFillTx/>
                <a:latin typeface="Arial" pitchFamily="34" charset="0"/>
                <a:ea typeface="+mn-ea"/>
                <a:cs typeface="Arial" pitchFamily="34" charset="0"/>
              </a:rPr>
              <a:t> at least  a</a:t>
            </a:r>
            <a:r>
              <a:rPr kumimoji="0" lang="en-US" sz="20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rPr>
              <a:t> decade of excellent opportunities for discovery</a:t>
            </a:r>
          </a:p>
          <a:p>
            <a:pPr marL="1371600" lvl="0" indent="-457200" fontAlgn="base">
              <a:spcAft>
                <a:spcPct val="0"/>
              </a:spcAft>
              <a:buClr>
                <a:srgbClr val="C00000"/>
              </a:buClr>
              <a:defRPr/>
            </a:pPr>
            <a:r>
              <a:rPr lang="en-US" sz="2000" dirty="0" smtClean="0">
                <a:solidFill>
                  <a:srgbClr val="002060"/>
                </a:solidFill>
                <a:latin typeface="Arial" pitchFamily="34" charset="0"/>
                <a:cs typeface="Arial" pitchFamily="34" charset="0"/>
              </a:rPr>
              <a:t>– </a:t>
            </a:r>
            <a:r>
              <a:rPr lang="en-US" sz="2000" b="1" kern="0" dirty="0" smtClean="0">
                <a:solidFill>
                  <a:srgbClr val="002060"/>
                </a:solidFill>
                <a:latin typeface="Arial" pitchFamily="34" charset="0"/>
                <a:cs typeface="Arial" pitchFamily="34" charset="0"/>
              </a:rPr>
              <a:t>	New vistas in QCD</a:t>
            </a:r>
          </a:p>
          <a:p>
            <a:pPr marL="1371600" lvl="0" indent="-457200" fontAlgn="base">
              <a:spcAft>
                <a:spcPct val="0"/>
              </a:spcAft>
              <a:buClr>
                <a:srgbClr val="C00000"/>
              </a:buClr>
              <a:defRPr/>
            </a:pPr>
            <a:r>
              <a:rPr lang="en-US" sz="2000" dirty="0" smtClean="0">
                <a:solidFill>
                  <a:srgbClr val="002060"/>
                </a:solidFill>
                <a:latin typeface="Arial" pitchFamily="34" charset="0"/>
                <a:cs typeface="Arial" pitchFamily="34" charset="0"/>
              </a:rPr>
              <a:t>– </a:t>
            </a:r>
            <a:r>
              <a:rPr kumimoji="0" lang="en-US" sz="2000" b="1" i="0" u="none" strike="noStrike" kern="0" cap="none" spc="0" normalizeH="0" noProof="0" dirty="0" smtClean="0">
                <a:ln>
                  <a:noFill/>
                </a:ln>
                <a:solidFill>
                  <a:srgbClr val="002060"/>
                </a:solidFill>
                <a:effectLst/>
                <a:uLnTx/>
                <a:uFillTx/>
                <a:latin typeface="Arial" pitchFamily="34" charset="0"/>
                <a:ea typeface="+mn-ea"/>
                <a:cs typeface="Arial" pitchFamily="34" charset="0"/>
              </a:rPr>
              <a:t>	Growing program Beyond the Standard Model</a:t>
            </a:r>
            <a:endParaRPr kumimoji="0" lang="en-US" sz="20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endParaRPr>
          </a:p>
          <a:p>
            <a:pPr marL="685800" marR="0" lvl="0" indent="-342900" algn="l" defTabSz="914400" rtl="0" eaLnBrk="1" fontAlgn="base" latinLnBrk="0" hangingPunct="1">
              <a:lnSpc>
                <a:spcPct val="100000"/>
              </a:lnSpc>
              <a:spcAft>
                <a:spcPct val="0"/>
              </a:spcAft>
              <a:buClr>
                <a:srgbClr val="C00000"/>
              </a:buClr>
              <a:buSzTx/>
              <a:buFontTx/>
              <a:buChar char="•"/>
              <a:tabLst/>
              <a:defRPr/>
            </a:pPr>
            <a:endParaRPr kumimoji="0" lang="en-US" sz="16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endParaRPr>
          </a:p>
          <a:p>
            <a:pPr marL="685800" marR="0" lvl="0" indent="-342900" algn="l" defTabSz="914400" rtl="0" eaLnBrk="1" fontAlgn="base" latinLnBrk="0" hangingPunct="1">
              <a:lnSpc>
                <a:spcPct val="100000"/>
              </a:lnSpc>
              <a:spcAft>
                <a:spcPct val="0"/>
              </a:spcAft>
              <a:buClr>
                <a:srgbClr val="C00000"/>
              </a:buClr>
              <a:buSzTx/>
              <a:buFontTx/>
              <a:buChar char="•"/>
              <a:tabLst/>
              <a:defRPr/>
            </a:pPr>
            <a:endParaRPr kumimoji="0" lang="en-US" sz="16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endParaRPr>
          </a:p>
          <a:p>
            <a:pPr marL="914400" marR="0" lvl="0" indent="-571500" algn="l" defTabSz="914400" rtl="0" eaLnBrk="1" fontAlgn="base" latinLnBrk="0" hangingPunct="1">
              <a:lnSpc>
                <a:spcPct val="100000"/>
              </a:lnSpc>
              <a:spcAft>
                <a:spcPct val="0"/>
              </a:spcAft>
              <a:buClr>
                <a:srgbClr val="C00000"/>
              </a:buClr>
              <a:buSzTx/>
              <a:buFontTx/>
              <a:buChar char="•"/>
              <a:tabLst/>
              <a:defRPr/>
            </a:pPr>
            <a:r>
              <a:rPr kumimoji="0" lang="en-US" sz="20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rPr>
              <a:t>EIC moving</a:t>
            </a:r>
            <a:r>
              <a:rPr kumimoji="0" lang="en-US" sz="2000" b="1" i="0" u="none" strike="noStrike" kern="0" cap="none" spc="0" normalizeH="0" noProof="0" dirty="0" smtClean="0">
                <a:ln>
                  <a:noFill/>
                </a:ln>
                <a:solidFill>
                  <a:srgbClr val="002060"/>
                </a:solidFill>
                <a:effectLst/>
                <a:uLnTx/>
                <a:uFillTx/>
                <a:latin typeface="Arial" pitchFamily="34" charset="0"/>
                <a:ea typeface="+mn-ea"/>
                <a:cs typeface="Arial" pitchFamily="34" charset="0"/>
              </a:rPr>
              <a:t> forward:</a:t>
            </a:r>
          </a:p>
          <a:p>
            <a:pPr marL="1371600" lvl="0" indent="-457200" fontAlgn="base">
              <a:spcAft>
                <a:spcPct val="0"/>
              </a:spcAft>
              <a:buClr>
                <a:srgbClr val="C00000"/>
              </a:buClr>
              <a:defRPr/>
            </a:pPr>
            <a:r>
              <a:rPr lang="en-US" sz="2000" dirty="0" smtClean="0">
                <a:solidFill>
                  <a:srgbClr val="002060"/>
                </a:solidFill>
                <a:latin typeface="Arial" pitchFamily="34" charset="0"/>
                <a:cs typeface="Arial" pitchFamily="34" charset="0"/>
              </a:rPr>
              <a:t>–</a:t>
            </a:r>
            <a:r>
              <a:rPr lang="en-US" sz="2000" b="1" kern="0" baseline="0" dirty="0" smtClean="0">
                <a:solidFill>
                  <a:srgbClr val="002060"/>
                </a:solidFill>
                <a:latin typeface="Arial" pitchFamily="34" charset="0"/>
                <a:cs typeface="Arial" pitchFamily="34" charset="0"/>
              </a:rPr>
              <a:t> 	Strong science</a:t>
            </a:r>
            <a:r>
              <a:rPr lang="en-US" sz="2000" b="1" kern="0" dirty="0" smtClean="0">
                <a:solidFill>
                  <a:srgbClr val="002060"/>
                </a:solidFill>
                <a:latin typeface="Arial" pitchFamily="34" charset="0"/>
                <a:cs typeface="Arial" pitchFamily="34" charset="0"/>
              </a:rPr>
              <a:t> case, much builds on </a:t>
            </a:r>
            <a:r>
              <a:rPr lang="en-US" sz="2000" b="1" kern="0" dirty="0" err="1" smtClean="0">
                <a:solidFill>
                  <a:srgbClr val="002060"/>
                </a:solidFill>
                <a:latin typeface="Arial" pitchFamily="34" charset="0"/>
                <a:cs typeface="Arial" pitchFamily="34" charset="0"/>
              </a:rPr>
              <a:t>JLab</a:t>
            </a:r>
            <a:r>
              <a:rPr lang="en-US" sz="2000" b="1" kern="0" dirty="0" smtClean="0">
                <a:solidFill>
                  <a:srgbClr val="002060"/>
                </a:solidFill>
                <a:latin typeface="Arial" pitchFamily="34" charset="0"/>
                <a:cs typeface="Arial" pitchFamily="34" charset="0"/>
              </a:rPr>
              <a:t>  12 </a:t>
            </a:r>
            <a:r>
              <a:rPr lang="en-US" sz="2000" b="1" kern="0" dirty="0" err="1" smtClean="0">
                <a:solidFill>
                  <a:srgbClr val="002060"/>
                </a:solidFill>
                <a:latin typeface="Arial" pitchFamily="34" charset="0"/>
                <a:cs typeface="Arial" pitchFamily="34" charset="0"/>
              </a:rPr>
              <a:t>GeV</a:t>
            </a:r>
            <a:r>
              <a:rPr lang="en-US" sz="2000" b="1" kern="0" dirty="0" smtClean="0">
                <a:solidFill>
                  <a:srgbClr val="002060"/>
                </a:solidFill>
                <a:latin typeface="Arial" pitchFamily="34" charset="0"/>
                <a:cs typeface="Arial" pitchFamily="34" charset="0"/>
              </a:rPr>
              <a:t> program</a:t>
            </a:r>
          </a:p>
          <a:p>
            <a:pPr marL="1371600" lvl="0" indent="-457200" fontAlgn="base">
              <a:spcAft>
                <a:spcPct val="0"/>
              </a:spcAft>
              <a:buClr>
                <a:srgbClr val="C00000"/>
              </a:buClr>
              <a:defRPr/>
            </a:pPr>
            <a:r>
              <a:rPr lang="en-US" sz="2000" dirty="0" smtClean="0">
                <a:solidFill>
                  <a:srgbClr val="002060"/>
                </a:solidFill>
                <a:latin typeface="Arial" pitchFamily="34" charset="0"/>
                <a:cs typeface="Arial" pitchFamily="34" charset="0"/>
              </a:rPr>
              <a:t>–</a:t>
            </a:r>
            <a:r>
              <a:rPr kumimoji="0" lang="en-US" sz="2000" b="1" i="0" u="none" strike="noStrike" kern="0" cap="none" spc="0" normalizeH="0" noProof="0" dirty="0" smtClean="0">
                <a:ln>
                  <a:noFill/>
                </a:ln>
                <a:solidFill>
                  <a:srgbClr val="002060"/>
                </a:solidFill>
                <a:effectLst/>
                <a:uLnTx/>
                <a:uFillTx/>
                <a:latin typeface="Arial" pitchFamily="34" charset="0"/>
                <a:ea typeface="+mn-ea"/>
                <a:cs typeface="Arial" pitchFamily="34" charset="0"/>
              </a:rPr>
              <a:t> 	</a:t>
            </a:r>
            <a:r>
              <a:rPr kumimoji="0" lang="en-US" sz="20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rPr>
              <a:t>MEIC design well developed – time scale following 12 </a:t>
            </a:r>
            <a:r>
              <a:rPr kumimoji="0" lang="en-US" sz="2000" b="1" i="0" u="none" strike="noStrike" kern="0" cap="none" spc="0" normalizeH="0" baseline="0" noProof="0" dirty="0" err="1" smtClean="0">
                <a:ln>
                  <a:noFill/>
                </a:ln>
                <a:solidFill>
                  <a:srgbClr val="002060"/>
                </a:solidFill>
                <a:effectLst/>
                <a:uLnTx/>
                <a:uFillTx/>
                <a:latin typeface="Arial" pitchFamily="34" charset="0"/>
                <a:ea typeface="+mn-ea"/>
                <a:cs typeface="Arial" pitchFamily="34" charset="0"/>
              </a:rPr>
              <a:t>GeV</a:t>
            </a:r>
            <a:r>
              <a:rPr kumimoji="0" lang="en-US" sz="20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rPr>
              <a:t> program is “natural”</a:t>
            </a:r>
          </a:p>
          <a:p>
            <a:pPr marL="685800" marR="0" lvl="0" indent="-342900" algn="l" defTabSz="914400" rtl="0" eaLnBrk="1" fontAlgn="base" latinLnBrk="0" hangingPunct="1">
              <a:lnSpc>
                <a:spcPct val="100000"/>
              </a:lnSpc>
              <a:spcAft>
                <a:spcPct val="0"/>
              </a:spcAft>
              <a:buClr>
                <a:srgbClr val="C00000"/>
              </a:buClr>
              <a:buSzTx/>
              <a:tabLst/>
              <a:defRPr/>
            </a:pPr>
            <a:endParaRPr lang="en-US" sz="2000" b="1" kern="0" dirty="0" smtClean="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xmlns="" val="42732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340"/>
          <p:cNvSpPr/>
          <p:nvPr/>
        </p:nvSpPr>
        <p:spPr bwMode="auto">
          <a:xfrm>
            <a:off x="5410200" y="5181600"/>
            <a:ext cx="3429000" cy="990600"/>
          </a:xfrm>
          <a:prstGeom prst="rect">
            <a:avLst/>
          </a:prstGeom>
          <a:solidFill>
            <a:srgbClr val="FFEDC9"/>
          </a:solidFill>
          <a:ln w="19050" cap="flat" cmpd="sng" algn="ctr">
            <a:solidFill>
              <a:schemeClr val="tx1"/>
            </a:solidFill>
            <a:prstDash val="solid"/>
            <a:round/>
            <a:headEnd type="none" w="med" len="med"/>
            <a:tailEnd type="none" w="med" len="med"/>
          </a:ln>
          <a:effectLst>
            <a:glow rad="101600">
              <a:schemeClr val="accent4">
                <a:lumMod val="65000"/>
                <a:lumOff val="35000"/>
                <a:alpha val="60000"/>
              </a:schemeClr>
            </a:glow>
            <a:outerShdw blurRad="152400" dist="317500" dir="5400000" sx="90000" sy="-19000" rotWithShape="0">
              <a:prstClr val="black">
                <a:alpha val="15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47106" name="Rectangle 2"/>
          <p:cNvSpPr>
            <a:spLocks noGrp="1" noChangeArrowheads="1"/>
          </p:cNvSpPr>
          <p:nvPr>
            <p:ph type="title"/>
          </p:nvPr>
        </p:nvSpPr>
        <p:spPr>
          <a:xfrm>
            <a:off x="0" y="-15875"/>
            <a:ext cx="9144000" cy="777875"/>
          </a:xfrm>
        </p:spPr>
        <p:txBody>
          <a:bodyPr rtlCol="0">
            <a:normAutofit/>
          </a:bodyPr>
          <a:lstStyle/>
          <a:p>
            <a:pPr fontAlgn="auto">
              <a:spcAft>
                <a:spcPts val="0"/>
              </a:spcAft>
              <a:defRPr/>
            </a:pPr>
            <a:r>
              <a:rPr lang="en-US" b="1" dirty="0" smtClean="0">
                <a:solidFill>
                  <a:schemeClr val="tx1"/>
                </a:solidFill>
              </a:rPr>
              <a:t>12 </a:t>
            </a:r>
            <a:r>
              <a:rPr lang="en-US" b="1" dirty="0" err="1" smtClean="0">
                <a:solidFill>
                  <a:schemeClr val="tx1"/>
                </a:solidFill>
              </a:rPr>
              <a:t>GeV</a:t>
            </a:r>
            <a:r>
              <a:rPr lang="en-US" b="1" dirty="0" smtClean="0">
                <a:solidFill>
                  <a:schemeClr val="tx1"/>
                </a:solidFill>
              </a:rPr>
              <a:t> Upgrade Project</a:t>
            </a:r>
          </a:p>
        </p:txBody>
      </p:sp>
      <p:sp>
        <p:nvSpPr>
          <p:cNvPr id="329" name="Text Box 3"/>
          <p:cNvSpPr txBox="1">
            <a:spLocks noChangeArrowheads="1"/>
          </p:cNvSpPr>
          <p:nvPr/>
        </p:nvSpPr>
        <p:spPr bwMode="auto">
          <a:xfrm>
            <a:off x="5410200" y="5232400"/>
            <a:ext cx="4191000" cy="892552"/>
          </a:xfrm>
          <a:prstGeom prst="rect">
            <a:avLst/>
          </a:prstGeom>
          <a:noFill/>
          <a:ln w="9525">
            <a:noFill/>
            <a:miter lim="800000"/>
            <a:headEnd/>
            <a:tailEnd/>
          </a:ln>
        </p:spPr>
        <p:txBody>
          <a:bodyPr>
            <a:spAutoFit/>
          </a:bodyPr>
          <a:lstStyle/>
          <a:p>
            <a:pPr eaLnBrk="0" fontAlgn="auto" hangingPunct="0">
              <a:spcBef>
                <a:spcPts val="0"/>
              </a:spcBef>
              <a:spcAft>
                <a:spcPts val="0"/>
              </a:spcAft>
              <a:defRPr/>
            </a:pPr>
            <a:r>
              <a:rPr lang="en-US" sz="1300" b="1" dirty="0">
                <a:solidFill>
                  <a:srgbClr val="000000"/>
                </a:solidFill>
                <a:latin typeface="Arial" pitchFamily="34" charset="0"/>
                <a:cs typeface="Arial" pitchFamily="34" charset="0"/>
              </a:rPr>
              <a:t>Scope of the project includes: </a:t>
            </a:r>
          </a:p>
          <a:p>
            <a:pPr marL="91440" indent="-274320" eaLnBrk="0" fontAlgn="auto" hangingPunct="0">
              <a:spcBef>
                <a:spcPts val="0"/>
              </a:spcBef>
              <a:spcAft>
                <a:spcPts val="0"/>
              </a:spcAft>
              <a:buFont typeface="Arial" pitchFamily="34" charset="0"/>
              <a:buChar char="•"/>
              <a:defRPr/>
            </a:pPr>
            <a:r>
              <a:rPr lang="en-US" sz="1300" dirty="0">
                <a:solidFill>
                  <a:srgbClr val="000000"/>
                </a:solidFill>
                <a:latin typeface="Arial" pitchFamily="34" charset="0"/>
                <a:cs typeface="Arial" pitchFamily="34" charset="0"/>
              </a:rPr>
              <a:t>Doubling the accelerator beam energy</a:t>
            </a:r>
          </a:p>
          <a:p>
            <a:pPr marL="91440" indent="-274320" eaLnBrk="0" fontAlgn="auto" hangingPunct="0">
              <a:spcBef>
                <a:spcPts val="0"/>
              </a:spcBef>
              <a:spcAft>
                <a:spcPts val="0"/>
              </a:spcAft>
              <a:buFont typeface="Arial" pitchFamily="34" charset="0"/>
              <a:buChar char="•"/>
              <a:defRPr/>
            </a:pPr>
            <a:r>
              <a:rPr lang="en-US" sz="1300" dirty="0">
                <a:solidFill>
                  <a:srgbClr val="000000"/>
                </a:solidFill>
                <a:latin typeface="Arial" pitchFamily="34" charset="0"/>
                <a:cs typeface="Arial" pitchFamily="34" charset="0"/>
              </a:rPr>
              <a:t>New experimental Hall and </a:t>
            </a:r>
            <a:r>
              <a:rPr lang="en-US" sz="1300" dirty="0" err="1">
                <a:solidFill>
                  <a:srgbClr val="000000"/>
                </a:solidFill>
                <a:latin typeface="Arial" pitchFamily="34" charset="0"/>
                <a:cs typeface="Arial" pitchFamily="34" charset="0"/>
              </a:rPr>
              <a:t>beamline</a:t>
            </a:r>
            <a:endParaRPr lang="en-US" sz="1300" dirty="0">
              <a:solidFill>
                <a:srgbClr val="000000"/>
              </a:solidFill>
              <a:latin typeface="Arial" pitchFamily="34" charset="0"/>
              <a:cs typeface="Arial" pitchFamily="34" charset="0"/>
            </a:endParaRPr>
          </a:p>
          <a:p>
            <a:pPr marL="91440" indent="-274320" eaLnBrk="0" fontAlgn="auto" hangingPunct="0">
              <a:spcBef>
                <a:spcPts val="0"/>
              </a:spcBef>
              <a:spcAft>
                <a:spcPts val="0"/>
              </a:spcAft>
              <a:buFont typeface="Arial" pitchFamily="34" charset="0"/>
              <a:buChar char="•"/>
              <a:defRPr/>
            </a:pPr>
            <a:r>
              <a:rPr lang="en-US" sz="1300" dirty="0">
                <a:solidFill>
                  <a:srgbClr val="000000"/>
                </a:solidFill>
                <a:latin typeface="Arial" pitchFamily="34" charset="0"/>
                <a:cs typeface="Arial" pitchFamily="34" charset="0"/>
              </a:rPr>
              <a:t>Upgrades to existing Experimental Halls</a:t>
            </a:r>
          </a:p>
        </p:txBody>
      </p:sp>
      <p:sp>
        <p:nvSpPr>
          <p:cNvPr id="9229" name="Text Box 30"/>
          <p:cNvSpPr txBox="1">
            <a:spLocks noChangeArrowheads="1"/>
          </p:cNvSpPr>
          <p:nvPr/>
        </p:nvSpPr>
        <p:spPr bwMode="auto">
          <a:xfrm>
            <a:off x="7162800" y="3239869"/>
            <a:ext cx="1905000" cy="646331"/>
          </a:xfrm>
          <a:prstGeom prst="rect">
            <a:avLst/>
          </a:prstGeom>
          <a:solidFill>
            <a:schemeClr val="accent3">
              <a:lumMod val="85000"/>
            </a:schemeClr>
          </a:solidFill>
          <a:ln w="12700">
            <a:noFill/>
            <a:miter lim="800000"/>
            <a:headEnd/>
            <a:tailEnd/>
          </a:ln>
        </p:spPr>
        <p:txBody>
          <a:bodyPr wrap="square">
            <a:spAutoFit/>
          </a:bodyPr>
          <a:lstStyle/>
          <a:p>
            <a:pPr eaLnBrk="0" hangingPunct="0"/>
            <a:r>
              <a:rPr lang="en-US" sz="1200" i="1" dirty="0">
                <a:solidFill>
                  <a:srgbClr val="313EBD"/>
                </a:solidFill>
                <a:latin typeface="Arial" pitchFamily="34" charset="0"/>
                <a:cs typeface="Arial" pitchFamily="34" charset="0"/>
              </a:rPr>
              <a:t>Maintain capability to deliver lower pass beam energies: </a:t>
            </a:r>
            <a:r>
              <a:rPr lang="en-US" sz="1200" b="1" i="1" dirty="0" smtClean="0">
                <a:solidFill>
                  <a:srgbClr val="313EBD"/>
                </a:solidFill>
                <a:latin typeface="Arial" pitchFamily="34" charset="0"/>
                <a:cs typeface="Arial" pitchFamily="34" charset="0"/>
              </a:rPr>
              <a:t>2.2</a:t>
            </a:r>
            <a:r>
              <a:rPr lang="en-US" sz="1200" b="1" i="1" dirty="0">
                <a:solidFill>
                  <a:srgbClr val="313EBD"/>
                </a:solidFill>
                <a:latin typeface="Arial" pitchFamily="34" charset="0"/>
                <a:cs typeface="Arial" pitchFamily="34" charset="0"/>
              </a:rPr>
              <a:t>, 4.4, 6.6….</a:t>
            </a:r>
          </a:p>
        </p:txBody>
      </p:sp>
      <p:sp>
        <p:nvSpPr>
          <p:cNvPr id="9232" name="Freeform 293"/>
          <p:cNvSpPr>
            <a:spLocks/>
          </p:cNvSpPr>
          <p:nvPr/>
        </p:nvSpPr>
        <p:spPr bwMode="auto">
          <a:xfrm rot="-5400000">
            <a:off x="4267200" y="3460750"/>
            <a:ext cx="190500" cy="342900"/>
          </a:xfrm>
          <a:custGeom>
            <a:avLst/>
            <a:gdLst>
              <a:gd name="T0" fmla="*/ 191045 w 181"/>
              <a:gd name="T1" fmla="*/ 342354 h 138"/>
              <a:gd name="T2" fmla="*/ 187879 w 181"/>
              <a:gd name="T3" fmla="*/ 342354 h 138"/>
              <a:gd name="T4" fmla="*/ 174157 w 181"/>
              <a:gd name="T5" fmla="*/ 342354 h 138"/>
              <a:gd name="T6" fmla="*/ 156214 w 181"/>
              <a:gd name="T7" fmla="*/ 342354 h 138"/>
              <a:gd name="T8" fmla="*/ 132993 w 181"/>
              <a:gd name="T9" fmla="*/ 337392 h 138"/>
              <a:gd name="T10" fmla="*/ 109772 w 181"/>
              <a:gd name="T11" fmla="*/ 322507 h 138"/>
              <a:gd name="T12" fmla="*/ 83384 w 181"/>
              <a:gd name="T13" fmla="*/ 300180 h 138"/>
              <a:gd name="T14" fmla="*/ 60163 w 181"/>
              <a:gd name="T15" fmla="*/ 267929 h 138"/>
              <a:gd name="T16" fmla="*/ 39053 w 181"/>
              <a:gd name="T17" fmla="*/ 220793 h 138"/>
              <a:gd name="T18" fmla="*/ 25332 w 181"/>
              <a:gd name="T19" fmla="*/ 161254 h 138"/>
              <a:gd name="T20" fmla="*/ 11610 w 181"/>
              <a:gd name="T21" fmla="*/ 181100 h 138"/>
              <a:gd name="T22" fmla="*/ 0 w 181"/>
              <a:gd name="T23" fmla="*/ 0 h 138"/>
              <a:gd name="T24" fmla="*/ 78107 w 181"/>
              <a:gd name="T25" fmla="*/ 57059 h 138"/>
              <a:gd name="T26" fmla="*/ 58052 w 181"/>
              <a:gd name="T27" fmla="*/ 79386 h 138"/>
              <a:gd name="T28" fmla="*/ 58052 w 181"/>
              <a:gd name="T29" fmla="*/ 89310 h 138"/>
              <a:gd name="T30" fmla="*/ 58052 w 181"/>
              <a:gd name="T31" fmla="*/ 101714 h 138"/>
              <a:gd name="T32" fmla="*/ 60163 w 181"/>
              <a:gd name="T33" fmla="*/ 124041 h 138"/>
              <a:gd name="T34" fmla="*/ 66496 w 181"/>
              <a:gd name="T35" fmla="*/ 156292 h 138"/>
              <a:gd name="T36" fmla="*/ 75996 w 181"/>
              <a:gd name="T37" fmla="*/ 193504 h 138"/>
              <a:gd name="T38" fmla="*/ 91828 w 181"/>
              <a:gd name="T39" fmla="*/ 230717 h 138"/>
              <a:gd name="T40" fmla="*/ 115049 w 181"/>
              <a:gd name="T41" fmla="*/ 267929 h 138"/>
              <a:gd name="T42" fmla="*/ 148825 w 181"/>
              <a:gd name="T43" fmla="*/ 305142 h 138"/>
              <a:gd name="T44" fmla="*/ 191045 w 181"/>
              <a:gd name="T45" fmla="*/ 342354 h 1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1"/>
              <a:gd name="T70" fmla="*/ 0 h 138"/>
              <a:gd name="T71" fmla="*/ 181 w 181"/>
              <a:gd name="T72" fmla="*/ 138 h 13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1" h="138">
                <a:moveTo>
                  <a:pt x="181" y="138"/>
                </a:moveTo>
                <a:lnTo>
                  <a:pt x="178" y="138"/>
                </a:lnTo>
                <a:lnTo>
                  <a:pt x="165" y="138"/>
                </a:lnTo>
                <a:lnTo>
                  <a:pt x="148" y="138"/>
                </a:lnTo>
                <a:lnTo>
                  <a:pt x="126" y="136"/>
                </a:lnTo>
                <a:lnTo>
                  <a:pt x="104" y="130"/>
                </a:lnTo>
                <a:lnTo>
                  <a:pt x="79" y="121"/>
                </a:lnTo>
                <a:lnTo>
                  <a:pt x="57" y="108"/>
                </a:lnTo>
                <a:lnTo>
                  <a:pt x="37" y="89"/>
                </a:lnTo>
                <a:lnTo>
                  <a:pt x="24" y="65"/>
                </a:lnTo>
                <a:lnTo>
                  <a:pt x="11" y="73"/>
                </a:lnTo>
                <a:lnTo>
                  <a:pt x="0" y="0"/>
                </a:lnTo>
                <a:lnTo>
                  <a:pt x="74" y="23"/>
                </a:lnTo>
                <a:lnTo>
                  <a:pt x="55" y="32"/>
                </a:lnTo>
                <a:lnTo>
                  <a:pt x="55" y="36"/>
                </a:lnTo>
                <a:lnTo>
                  <a:pt x="55" y="41"/>
                </a:lnTo>
                <a:lnTo>
                  <a:pt x="57" y="50"/>
                </a:lnTo>
                <a:lnTo>
                  <a:pt x="63" y="63"/>
                </a:lnTo>
                <a:lnTo>
                  <a:pt x="72" y="78"/>
                </a:lnTo>
                <a:lnTo>
                  <a:pt x="87" y="93"/>
                </a:lnTo>
                <a:lnTo>
                  <a:pt x="109" y="108"/>
                </a:lnTo>
                <a:lnTo>
                  <a:pt x="141" y="123"/>
                </a:lnTo>
                <a:lnTo>
                  <a:pt x="181" y="138"/>
                </a:lnTo>
                <a:close/>
              </a:path>
            </a:pathLst>
          </a:custGeom>
          <a:solidFill>
            <a:srgbClr val="0000FF"/>
          </a:solidFill>
          <a:ln w="0">
            <a:solidFill>
              <a:srgbClr val="0000FF"/>
            </a:solidFill>
            <a:round/>
            <a:headEnd/>
            <a:tailEnd/>
          </a:ln>
        </p:spPr>
        <p:txBody>
          <a:bodyPr/>
          <a:lstStyle/>
          <a:p>
            <a:endParaRPr lang="en-US"/>
          </a:p>
        </p:txBody>
      </p:sp>
      <p:grpSp>
        <p:nvGrpSpPr>
          <p:cNvPr id="2" name="Group 341"/>
          <p:cNvGrpSpPr/>
          <p:nvPr/>
        </p:nvGrpSpPr>
        <p:grpSpPr>
          <a:xfrm>
            <a:off x="1822450" y="1524000"/>
            <a:ext cx="7245350" cy="4457698"/>
            <a:chOff x="1060450" y="1790700"/>
            <a:chExt cx="7245350" cy="4457698"/>
          </a:xfrm>
        </p:grpSpPr>
        <p:grpSp>
          <p:nvGrpSpPr>
            <p:cNvPr id="3" name="Group 327"/>
            <p:cNvGrpSpPr>
              <a:grpSpLocks/>
            </p:cNvGrpSpPr>
            <p:nvPr/>
          </p:nvGrpSpPr>
          <p:grpSpPr bwMode="auto">
            <a:xfrm>
              <a:off x="1060450" y="1790700"/>
              <a:ext cx="6330386" cy="4457698"/>
              <a:chOff x="198440" y="1524000"/>
              <a:chExt cx="6291260" cy="4610105"/>
            </a:xfrm>
          </p:grpSpPr>
          <p:grpSp>
            <p:nvGrpSpPr>
              <p:cNvPr id="4" name="Group 408"/>
              <p:cNvGrpSpPr>
                <a:grpSpLocks/>
              </p:cNvGrpSpPr>
              <p:nvPr/>
            </p:nvGrpSpPr>
            <p:grpSpPr bwMode="auto">
              <a:xfrm>
                <a:off x="3810000" y="1524000"/>
                <a:ext cx="2679700" cy="1509713"/>
                <a:chOff x="2400" y="960"/>
                <a:chExt cx="1688" cy="951"/>
              </a:xfrm>
            </p:grpSpPr>
            <p:grpSp>
              <p:nvGrpSpPr>
                <p:cNvPr id="5" name="Group 407"/>
                <p:cNvGrpSpPr>
                  <a:grpSpLocks/>
                </p:cNvGrpSpPr>
                <p:nvPr/>
              </p:nvGrpSpPr>
              <p:grpSpPr bwMode="auto">
                <a:xfrm>
                  <a:off x="2477" y="960"/>
                  <a:ext cx="1611" cy="912"/>
                  <a:chOff x="2477" y="960"/>
                  <a:chExt cx="1611" cy="912"/>
                </a:xfrm>
              </p:grpSpPr>
              <p:sp>
                <p:nvSpPr>
                  <p:cNvPr id="9542" name="Text Box 5"/>
                  <p:cNvSpPr txBox="1">
                    <a:spLocks noChangeArrowheads="1"/>
                  </p:cNvSpPr>
                  <p:nvPr/>
                </p:nvSpPr>
                <p:spPr bwMode="auto">
                  <a:xfrm>
                    <a:off x="3589" y="1053"/>
                    <a:ext cx="499" cy="180"/>
                  </a:xfrm>
                  <a:prstGeom prst="rect">
                    <a:avLst/>
                  </a:prstGeom>
                  <a:noFill/>
                  <a:ln w="9525">
                    <a:noFill/>
                    <a:miter lim="800000"/>
                    <a:headEnd/>
                    <a:tailEnd/>
                  </a:ln>
                </p:spPr>
                <p:txBody>
                  <a:bodyPr wrap="none">
                    <a:spAutoFit/>
                  </a:bodyPr>
                  <a:lstStyle/>
                  <a:p>
                    <a:pPr algn="ctr" eaLnBrk="0" hangingPunct="0"/>
                    <a:r>
                      <a:rPr lang="en-US" sz="1200" dirty="0">
                        <a:solidFill>
                          <a:srgbClr val="000000"/>
                        </a:solidFill>
                        <a:latin typeface="Arial" pitchFamily="34" charset="0"/>
                        <a:cs typeface="Arial" pitchFamily="34" charset="0"/>
                      </a:rPr>
                      <a:t>New Hall</a:t>
                    </a:r>
                  </a:p>
                </p:txBody>
              </p:sp>
              <p:sp>
                <p:nvSpPr>
                  <p:cNvPr id="9543" name="Line 70"/>
                  <p:cNvSpPr>
                    <a:spLocks noChangeShapeType="1"/>
                  </p:cNvSpPr>
                  <p:nvPr/>
                </p:nvSpPr>
                <p:spPr bwMode="auto">
                  <a:xfrm flipH="1" flipV="1">
                    <a:off x="2477" y="1870"/>
                    <a:ext cx="0" cy="2"/>
                  </a:xfrm>
                  <a:prstGeom prst="line">
                    <a:avLst/>
                  </a:prstGeom>
                  <a:noFill/>
                  <a:ln w="11113">
                    <a:solidFill>
                      <a:srgbClr val="FF0000"/>
                    </a:solidFill>
                    <a:round/>
                    <a:headEnd/>
                    <a:tailEnd/>
                  </a:ln>
                </p:spPr>
                <p:txBody>
                  <a:bodyPr/>
                  <a:lstStyle/>
                  <a:p>
                    <a:endParaRPr lang="en-US"/>
                  </a:p>
                </p:txBody>
              </p:sp>
              <p:sp>
                <p:nvSpPr>
                  <p:cNvPr id="9544" name="Freeform 318"/>
                  <p:cNvSpPr>
                    <a:spLocks/>
                  </p:cNvSpPr>
                  <p:nvPr/>
                </p:nvSpPr>
                <p:spPr bwMode="auto">
                  <a:xfrm>
                    <a:off x="3303" y="1036"/>
                    <a:ext cx="89" cy="128"/>
                  </a:xfrm>
                  <a:custGeom>
                    <a:avLst/>
                    <a:gdLst>
                      <a:gd name="T0" fmla="*/ 89 w 89"/>
                      <a:gd name="T1" fmla="*/ 110 h 130"/>
                      <a:gd name="T2" fmla="*/ 89 w 89"/>
                      <a:gd name="T3" fmla="*/ 32 h 130"/>
                      <a:gd name="T4" fmla="*/ 0 w 89"/>
                      <a:gd name="T5" fmla="*/ 0 h 130"/>
                      <a:gd name="T6" fmla="*/ 0 w 89"/>
                      <a:gd name="T7" fmla="*/ 79 h 130"/>
                      <a:gd name="T8" fmla="*/ 89 w 89"/>
                      <a:gd name="T9" fmla="*/ 110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close/>
                      </a:path>
                    </a:pathLst>
                  </a:custGeom>
                  <a:solidFill>
                    <a:srgbClr val="0000FF"/>
                  </a:solidFill>
                  <a:ln w="0">
                    <a:solidFill>
                      <a:srgbClr val="0000FF"/>
                    </a:solidFill>
                    <a:round/>
                    <a:headEnd/>
                    <a:tailEnd/>
                  </a:ln>
                </p:spPr>
                <p:txBody>
                  <a:bodyPr/>
                  <a:lstStyle/>
                  <a:p>
                    <a:endParaRPr lang="en-US"/>
                  </a:p>
                </p:txBody>
              </p:sp>
              <p:sp>
                <p:nvSpPr>
                  <p:cNvPr id="9545" name="Freeform 319"/>
                  <p:cNvSpPr>
                    <a:spLocks/>
                  </p:cNvSpPr>
                  <p:nvPr/>
                </p:nvSpPr>
                <p:spPr bwMode="auto">
                  <a:xfrm>
                    <a:off x="3303" y="1036"/>
                    <a:ext cx="89" cy="128"/>
                  </a:xfrm>
                  <a:custGeom>
                    <a:avLst/>
                    <a:gdLst>
                      <a:gd name="T0" fmla="*/ 89 w 89"/>
                      <a:gd name="T1" fmla="*/ 110 h 130"/>
                      <a:gd name="T2" fmla="*/ 89 w 89"/>
                      <a:gd name="T3" fmla="*/ 32 h 130"/>
                      <a:gd name="T4" fmla="*/ 0 w 89"/>
                      <a:gd name="T5" fmla="*/ 0 h 130"/>
                      <a:gd name="T6" fmla="*/ 0 w 89"/>
                      <a:gd name="T7" fmla="*/ 79 h 130"/>
                      <a:gd name="T8" fmla="*/ 89 w 89"/>
                      <a:gd name="T9" fmla="*/ 110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path>
                    </a:pathLst>
                  </a:custGeom>
                  <a:noFill/>
                  <a:ln w="3175">
                    <a:solidFill>
                      <a:srgbClr val="000000"/>
                    </a:solidFill>
                    <a:round/>
                    <a:headEnd/>
                    <a:tailEnd/>
                  </a:ln>
                </p:spPr>
                <p:txBody>
                  <a:bodyPr/>
                  <a:lstStyle/>
                  <a:p>
                    <a:endParaRPr lang="en-US"/>
                  </a:p>
                </p:txBody>
              </p:sp>
              <p:sp>
                <p:nvSpPr>
                  <p:cNvPr id="9546" name="Freeform 320"/>
                  <p:cNvSpPr>
                    <a:spLocks/>
                  </p:cNvSpPr>
                  <p:nvPr/>
                </p:nvSpPr>
                <p:spPr bwMode="auto">
                  <a:xfrm>
                    <a:off x="3303" y="960"/>
                    <a:ext cx="323" cy="115"/>
                  </a:xfrm>
                  <a:custGeom>
                    <a:avLst/>
                    <a:gdLst>
                      <a:gd name="T0" fmla="*/ 239 w 323"/>
                      <a:gd name="T1" fmla="*/ 0 h 117"/>
                      <a:gd name="T2" fmla="*/ 0 w 323"/>
                      <a:gd name="T3" fmla="*/ 66 h 117"/>
                      <a:gd name="T4" fmla="*/ 89 w 323"/>
                      <a:gd name="T5" fmla="*/ 97 h 117"/>
                      <a:gd name="T6" fmla="*/ 323 w 323"/>
                      <a:gd name="T7" fmla="*/ 24 h 117"/>
                      <a:gd name="T8" fmla="*/ 239 w 323"/>
                      <a:gd name="T9" fmla="*/ 0 h 117"/>
                      <a:gd name="T10" fmla="*/ 0 60000 65536"/>
                      <a:gd name="T11" fmla="*/ 0 60000 65536"/>
                      <a:gd name="T12" fmla="*/ 0 60000 65536"/>
                      <a:gd name="T13" fmla="*/ 0 60000 65536"/>
                      <a:gd name="T14" fmla="*/ 0 60000 65536"/>
                      <a:gd name="T15" fmla="*/ 0 w 323"/>
                      <a:gd name="T16" fmla="*/ 0 h 117"/>
                      <a:gd name="T17" fmla="*/ 323 w 323"/>
                      <a:gd name="T18" fmla="*/ 117 h 117"/>
                    </a:gdLst>
                    <a:ahLst/>
                    <a:cxnLst>
                      <a:cxn ang="T10">
                        <a:pos x="T0" y="T1"/>
                      </a:cxn>
                      <a:cxn ang="T11">
                        <a:pos x="T2" y="T3"/>
                      </a:cxn>
                      <a:cxn ang="T12">
                        <a:pos x="T4" y="T5"/>
                      </a:cxn>
                      <a:cxn ang="T13">
                        <a:pos x="T6" y="T7"/>
                      </a:cxn>
                      <a:cxn ang="T14">
                        <a:pos x="T8" y="T9"/>
                      </a:cxn>
                    </a:cxnLst>
                    <a:rect l="T15" t="T16" r="T17" b="T18"/>
                    <a:pathLst>
                      <a:path w="323" h="117">
                        <a:moveTo>
                          <a:pt x="239" y="0"/>
                        </a:moveTo>
                        <a:lnTo>
                          <a:pt x="0" y="76"/>
                        </a:lnTo>
                        <a:lnTo>
                          <a:pt x="89" y="117"/>
                        </a:lnTo>
                        <a:lnTo>
                          <a:pt x="323" y="24"/>
                        </a:lnTo>
                        <a:lnTo>
                          <a:pt x="239" y="0"/>
                        </a:lnTo>
                        <a:close/>
                      </a:path>
                    </a:pathLst>
                  </a:custGeom>
                  <a:solidFill>
                    <a:srgbClr val="6666FF"/>
                  </a:solidFill>
                  <a:ln w="0">
                    <a:solidFill>
                      <a:srgbClr val="6666FF"/>
                    </a:solidFill>
                    <a:round/>
                    <a:headEnd/>
                    <a:tailEnd/>
                  </a:ln>
                </p:spPr>
                <p:txBody>
                  <a:bodyPr/>
                  <a:lstStyle/>
                  <a:p>
                    <a:endParaRPr lang="en-US"/>
                  </a:p>
                </p:txBody>
              </p:sp>
              <p:sp>
                <p:nvSpPr>
                  <p:cNvPr id="9547" name="Freeform 321"/>
                  <p:cNvSpPr>
                    <a:spLocks/>
                  </p:cNvSpPr>
                  <p:nvPr/>
                </p:nvSpPr>
                <p:spPr bwMode="auto">
                  <a:xfrm>
                    <a:off x="3303" y="960"/>
                    <a:ext cx="323" cy="115"/>
                  </a:xfrm>
                  <a:custGeom>
                    <a:avLst/>
                    <a:gdLst>
                      <a:gd name="T0" fmla="*/ 239 w 323"/>
                      <a:gd name="T1" fmla="*/ 0 h 117"/>
                      <a:gd name="T2" fmla="*/ 0 w 323"/>
                      <a:gd name="T3" fmla="*/ 66 h 117"/>
                      <a:gd name="T4" fmla="*/ 89 w 323"/>
                      <a:gd name="T5" fmla="*/ 97 h 117"/>
                      <a:gd name="T6" fmla="*/ 323 w 323"/>
                      <a:gd name="T7" fmla="*/ 24 h 117"/>
                      <a:gd name="T8" fmla="*/ 0 60000 65536"/>
                      <a:gd name="T9" fmla="*/ 0 60000 65536"/>
                      <a:gd name="T10" fmla="*/ 0 60000 65536"/>
                      <a:gd name="T11" fmla="*/ 0 60000 65536"/>
                      <a:gd name="T12" fmla="*/ 0 w 323"/>
                      <a:gd name="T13" fmla="*/ 0 h 117"/>
                      <a:gd name="T14" fmla="*/ 323 w 323"/>
                      <a:gd name="T15" fmla="*/ 117 h 117"/>
                    </a:gdLst>
                    <a:ahLst/>
                    <a:cxnLst>
                      <a:cxn ang="T8">
                        <a:pos x="T0" y="T1"/>
                      </a:cxn>
                      <a:cxn ang="T9">
                        <a:pos x="T2" y="T3"/>
                      </a:cxn>
                      <a:cxn ang="T10">
                        <a:pos x="T4" y="T5"/>
                      </a:cxn>
                      <a:cxn ang="T11">
                        <a:pos x="T6" y="T7"/>
                      </a:cxn>
                    </a:cxnLst>
                    <a:rect l="T12" t="T13" r="T14" b="T15"/>
                    <a:pathLst>
                      <a:path w="323" h="117">
                        <a:moveTo>
                          <a:pt x="239" y="0"/>
                        </a:moveTo>
                        <a:lnTo>
                          <a:pt x="0" y="76"/>
                        </a:lnTo>
                        <a:lnTo>
                          <a:pt x="89" y="117"/>
                        </a:lnTo>
                        <a:lnTo>
                          <a:pt x="323" y="24"/>
                        </a:lnTo>
                      </a:path>
                    </a:pathLst>
                  </a:custGeom>
                  <a:noFill/>
                  <a:ln w="3175">
                    <a:solidFill>
                      <a:srgbClr val="000000"/>
                    </a:solidFill>
                    <a:round/>
                    <a:headEnd/>
                    <a:tailEnd/>
                  </a:ln>
                </p:spPr>
                <p:txBody>
                  <a:bodyPr/>
                  <a:lstStyle/>
                  <a:p>
                    <a:endParaRPr lang="en-US"/>
                  </a:p>
                </p:txBody>
              </p:sp>
              <p:sp>
                <p:nvSpPr>
                  <p:cNvPr id="9548" name="Freeform 322"/>
                  <p:cNvSpPr>
                    <a:spLocks/>
                  </p:cNvSpPr>
                  <p:nvPr/>
                </p:nvSpPr>
                <p:spPr bwMode="auto">
                  <a:xfrm>
                    <a:off x="3392" y="986"/>
                    <a:ext cx="236" cy="177"/>
                  </a:xfrm>
                  <a:custGeom>
                    <a:avLst/>
                    <a:gdLst>
                      <a:gd name="T0" fmla="*/ 0 w 236"/>
                      <a:gd name="T1" fmla="*/ 150 h 180"/>
                      <a:gd name="T2" fmla="*/ 0 w 236"/>
                      <a:gd name="T3" fmla="*/ 80 h 180"/>
                      <a:gd name="T4" fmla="*/ 236 w 236"/>
                      <a:gd name="T5" fmla="*/ 0 h 180"/>
                      <a:gd name="T6" fmla="*/ 234 w 236"/>
                      <a:gd name="T7" fmla="*/ 77 h 180"/>
                      <a:gd name="T8" fmla="*/ 0 w 236"/>
                      <a:gd name="T9" fmla="*/ 150 h 180"/>
                      <a:gd name="T10" fmla="*/ 0 60000 65536"/>
                      <a:gd name="T11" fmla="*/ 0 60000 65536"/>
                      <a:gd name="T12" fmla="*/ 0 60000 65536"/>
                      <a:gd name="T13" fmla="*/ 0 60000 65536"/>
                      <a:gd name="T14" fmla="*/ 0 60000 65536"/>
                      <a:gd name="T15" fmla="*/ 0 w 236"/>
                      <a:gd name="T16" fmla="*/ 0 h 180"/>
                      <a:gd name="T17" fmla="*/ 236 w 236"/>
                      <a:gd name="T18" fmla="*/ 180 h 180"/>
                    </a:gdLst>
                    <a:ahLst/>
                    <a:cxnLst>
                      <a:cxn ang="T10">
                        <a:pos x="T0" y="T1"/>
                      </a:cxn>
                      <a:cxn ang="T11">
                        <a:pos x="T2" y="T3"/>
                      </a:cxn>
                      <a:cxn ang="T12">
                        <a:pos x="T4" y="T5"/>
                      </a:cxn>
                      <a:cxn ang="T13">
                        <a:pos x="T6" y="T7"/>
                      </a:cxn>
                      <a:cxn ang="T14">
                        <a:pos x="T8" y="T9"/>
                      </a:cxn>
                    </a:cxnLst>
                    <a:rect l="T15" t="T16" r="T17" b="T18"/>
                    <a:pathLst>
                      <a:path w="236" h="180">
                        <a:moveTo>
                          <a:pt x="0" y="180"/>
                        </a:moveTo>
                        <a:lnTo>
                          <a:pt x="0" y="91"/>
                        </a:lnTo>
                        <a:lnTo>
                          <a:pt x="236" y="0"/>
                        </a:lnTo>
                        <a:lnTo>
                          <a:pt x="234" y="87"/>
                        </a:lnTo>
                        <a:lnTo>
                          <a:pt x="0" y="180"/>
                        </a:lnTo>
                        <a:close/>
                      </a:path>
                    </a:pathLst>
                  </a:custGeom>
                  <a:solidFill>
                    <a:srgbClr val="6666FF"/>
                  </a:solidFill>
                  <a:ln w="0">
                    <a:solidFill>
                      <a:srgbClr val="6666FF"/>
                    </a:solidFill>
                    <a:round/>
                    <a:headEnd/>
                    <a:tailEnd/>
                  </a:ln>
                </p:spPr>
                <p:txBody>
                  <a:bodyPr/>
                  <a:lstStyle/>
                  <a:p>
                    <a:endParaRPr lang="en-US"/>
                  </a:p>
                </p:txBody>
              </p:sp>
              <p:sp>
                <p:nvSpPr>
                  <p:cNvPr id="9549" name="Freeform 323"/>
                  <p:cNvSpPr>
                    <a:spLocks/>
                  </p:cNvSpPr>
                  <p:nvPr/>
                </p:nvSpPr>
                <p:spPr bwMode="auto">
                  <a:xfrm>
                    <a:off x="3392" y="986"/>
                    <a:ext cx="236" cy="177"/>
                  </a:xfrm>
                  <a:custGeom>
                    <a:avLst/>
                    <a:gdLst>
                      <a:gd name="T0" fmla="*/ 0 w 236"/>
                      <a:gd name="T1" fmla="*/ 150 h 180"/>
                      <a:gd name="T2" fmla="*/ 0 w 236"/>
                      <a:gd name="T3" fmla="*/ 80 h 180"/>
                      <a:gd name="T4" fmla="*/ 236 w 236"/>
                      <a:gd name="T5" fmla="*/ 0 h 180"/>
                      <a:gd name="T6" fmla="*/ 234 w 236"/>
                      <a:gd name="T7" fmla="*/ 77 h 180"/>
                      <a:gd name="T8" fmla="*/ 0 w 236"/>
                      <a:gd name="T9" fmla="*/ 150 h 180"/>
                      <a:gd name="T10" fmla="*/ 0 60000 65536"/>
                      <a:gd name="T11" fmla="*/ 0 60000 65536"/>
                      <a:gd name="T12" fmla="*/ 0 60000 65536"/>
                      <a:gd name="T13" fmla="*/ 0 60000 65536"/>
                      <a:gd name="T14" fmla="*/ 0 60000 65536"/>
                      <a:gd name="T15" fmla="*/ 0 w 236"/>
                      <a:gd name="T16" fmla="*/ 0 h 180"/>
                      <a:gd name="T17" fmla="*/ 236 w 236"/>
                      <a:gd name="T18" fmla="*/ 180 h 180"/>
                    </a:gdLst>
                    <a:ahLst/>
                    <a:cxnLst>
                      <a:cxn ang="T10">
                        <a:pos x="T0" y="T1"/>
                      </a:cxn>
                      <a:cxn ang="T11">
                        <a:pos x="T2" y="T3"/>
                      </a:cxn>
                      <a:cxn ang="T12">
                        <a:pos x="T4" y="T5"/>
                      </a:cxn>
                      <a:cxn ang="T13">
                        <a:pos x="T6" y="T7"/>
                      </a:cxn>
                      <a:cxn ang="T14">
                        <a:pos x="T8" y="T9"/>
                      </a:cxn>
                    </a:cxnLst>
                    <a:rect l="T15" t="T16" r="T17" b="T18"/>
                    <a:pathLst>
                      <a:path w="236" h="180">
                        <a:moveTo>
                          <a:pt x="0" y="180"/>
                        </a:moveTo>
                        <a:lnTo>
                          <a:pt x="0" y="91"/>
                        </a:lnTo>
                        <a:lnTo>
                          <a:pt x="236" y="0"/>
                        </a:lnTo>
                        <a:lnTo>
                          <a:pt x="234" y="87"/>
                        </a:lnTo>
                        <a:lnTo>
                          <a:pt x="0" y="180"/>
                        </a:lnTo>
                      </a:path>
                    </a:pathLst>
                  </a:custGeom>
                  <a:noFill/>
                  <a:ln w="3175">
                    <a:solidFill>
                      <a:srgbClr val="000000"/>
                    </a:solidFill>
                    <a:round/>
                    <a:headEnd/>
                    <a:tailEnd/>
                  </a:ln>
                </p:spPr>
                <p:txBody>
                  <a:bodyPr/>
                  <a:lstStyle/>
                  <a:p>
                    <a:endParaRPr lang="en-US"/>
                  </a:p>
                </p:txBody>
              </p:sp>
              <p:sp>
                <p:nvSpPr>
                  <p:cNvPr id="9550" name="Freeform 324"/>
                  <p:cNvSpPr>
                    <a:spLocks noEditPoints="1"/>
                  </p:cNvSpPr>
                  <p:nvPr/>
                </p:nvSpPr>
                <p:spPr bwMode="auto">
                  <a:xfrm>
                    <a:off x="3452" y="1006"/>
                    <a:ext cx="90" cy="106"/>
                  </a:xfrm>
                  <a:custGeom>
                    <a:avLst/>
                    <a:gdLst>
                      <a:gd name="T0" fmla="*/ 42 w 90"/>
                      <a:gd name="T1" fmla="*/ 19 h 108"/>
                      <a:gd name="T2" fmla="*/ 48 w 90"/>
                      <a:gd name="T3" fmla="*/ 19 h 108"/>
                      <a:gd name="T4" fmla="*/ 53 w 90"/>
                      <a:gd name="T5" fmla="*/ 21 h 108"/>
                      <a:gd name="T6" fmla="*/ 59 w 90"/>
                      <a:gd name="T7" fmla="*/ 22 h 108"/>
                      <a:gd name="T8" fmla="*/ 63 w 90"/>
                      <a:gd name="T9" fmla="*/ 27 h 108"/>
                      <a:gd name="T10" fmla="*/ 64 w 90"/>
                      <a:gd name="T11" fmla="*/ 27 h 108"/>
                      <a:gd name="T12" fmla="*/ 66 w 90"/>
                      <a:gd name="T13" fmla="*/ 33 h 108"/>
                      <a:gd name="T14" fmla="*/ 66 w 90"/>
                      <a:gd name="T15" fmla="*/ 42 h 108"/>
                      <a:gd name="T16" fmla="*/ 66 w 90"/>
                      <a:gd name="T17" fmla="*/ 53 h 108"/>
                      <a:gd name="T18" fmla="*/ 64 w 90"/>
                      <a:gd name="T19" fmla="*/ 63 h 108"/>
                      <a:gd name="T20" fmla="*/ 61 w 90"/>
                      <a:gd name="T21" fmla="*/ 70 h 108"/>
                      <a:gd name="T22" fmla="*/ 55 w 90"/>
                      <a:gd name="T23" fmla="*/ 73 h 108"/>
                      <a:gd name="T24" fmla="*/ 50 w 90"/>
                      <a:gd name="T25" fmla="*/ 74 h 108"/>
                      <a:gd name="T26" fmla="*/ 42 w 90"/>
                      <a:gd name="T27" fmla="*/ 75 h 108"/>
                      <a:gd name="T28" fmla="*/ 20 w 90"/>
                      <a:gd name="T29" fmla="*/ 75 h 108"/>
                      <a:gd name="T30" fmla="*/ 20 w 90"/>
                      <a:gd name="T31" fmla="*/ 19 h 108"/>
                      <a:gd name="T32" fmla="*/ 42 w 90"/>
                      <a:gd name="T33" fmla="*/ 19 h 108"/>
                      <a:gd name="T34" fmla="*/ 46 w 90"/>
                      <a:gd name="T35" fmla="*/ 0 h 108"/>
                      <a:gd name="T36" fmla="*/ 0 w 90"/>
                      <a:gd name="T37" fmla="*/ 0 h 108"/>
                      <a:gd name="T38" fmla="*/ 0 w 90"/>
                      <a:gd name="T39" fmla="*/ 88 h 108"/>
                      <a:gd name="T40" fmla="*/ 46 w 90"/>
                      <a:gd name="T41" fmla="*/ 88 h 108"/>
                      <a:gd name="T42" fmla="*/ 61 w 90"/>
                      <a:gd name="T43" fmla="*/ 84 h 108"/>
                      <a:gd name="T44" fmla="*/ 72 w 90"/>
                      <a:gd name="T45" fmla="*/ 79 h 108"/>
                      <a:gd name="T46" fmla="*/ 81 w 90"/>
                      <a:gd name="T47" fmla="*/ 74 h 108"/>
                      <a:gd name="T48" fmla="*/ 89 w 90"/>
                      <a:gd name="T49" fmla="*/ 61 h 108"/>
                      <a:gd name="T50" fmla="*/ 90 w 90"/>
                      <a:gd name="T51" fmla="*/ 40 h 108"/>
                      <a:gd name="T52" fmla="*/ 89 w 90"/>
                      <a:gd name="T53" fmla="*/ 33 h 108"/>
                      <a:gd name="T54" fmla="*/ 89 w 90"/>
                      <a:gd name="T55" fmla="*/ 27 h 108"/>
                      <a:gd name="T56" fmla="*/ 85 w 90"/>
                      <a:gd name="T57" fmla="*/ 24 h 108"/>
                      <a:gd name="T58" fmla="*/ 81 w 90"/>
                      <a:gd name="T59" fmla="*/ 15 h 108"/>
                      <a:gd name="T60" fmla="*/ 76 w 90"/>
                      <a:gd name="T61" fmla="*/ 9 h 108"/>
                      <a:gd name="T62" fmla="*/ 68 w 90"/>
                      <a:gd name="T63" fmla="*/ 6 h 108"/>
                      <a:gd name="T64" fmla="*/ 63 w 90"/>
                      <a:gd name="T65" fmla="*/ 2 h 108"/>
                      <a:gd name="T66" fmla="*/ 55 w 90"/>
                      <a:gd name="T67" fmla="*/ 0 h 108"/>
                      <a:gd name="T68" fmla="*/ 46 w 90"/>
                      <a:gd name="T69" fmla="*/ 0 h 10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0"/>
                      <a:gd name="T106" fmla="*/ 0 h 108"/>
                      <a:gd name="T107" fmla="*/ 90 w 90"/>
                      <a:gd name="T108" fmla="*/ 108 h 10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0" h="108">
                        <a:moveTo>
                          <a:pt x="42" y="19"/>
                        </a:moveTo>
                        <a:lnTo>
                          <a:pt x="48" y="19"/>
                        </a:lnTo>
                        <a:lnTo>
                          <a:pt x="53" y="21"/>
                        </a:lnTo>
                        <a:lnTo>
                          <a:pt x="59" y="22"/>
                        </a:lnTo>
                        <a:lnTo>
                          <a:pt x="63" y="28"/>
                        </a:lnTo>
                        <a:lnTo>
                          <a:pt x="64" y="34"/>
                        </a:lnTo>
                        <a:lnTo>
                          <a:pt x="66" y="43"/>
                        </a:lnTo>
                        <a:lnTo>
                          <a:pt x="66" y="52"/>
                        </a:lnTo>
                        <a:lnTo>
                          <a:pt x="66" y="63"/>
                        </a:lnTo>
                        <a:lnTo>
                          <a:pt x="64" y="73"/>
                        </a:lnTo>
                        <a:lnTo>
                          <a:pt x="61" y="80"/>
                        </a:lnTo>
                        <a:lnTo>
                          <a:pt x="55" y="86"/>
                        </a:lnTo>
                        <a:lnTo>
                          <a:pt x="50" y="87"/>
                        </a:lnTo>
                        <a:lnTo>
                          <a:pt x="42" y="89"/>
                        </a:lnTo>
                        <a:lnTo>
                          <a:pt x="20" y="89"/>
                        </a:lnTo>
                        <a:lnTo>
                          <a:pt x="20" y="19"/>
                        </a:lnTo>
                        <a:lnTo>
                          <a:pt x="42" y="19"/>
                        </a:lnTo>
                        <a:close/>
                        <a:moveTo>
                          <a:pt x="46" y="0"/>
                        </a:moveTo>
                        <a:lnTo>
                          <a:pt x="0" y="0"/>
                        </a:lnTo>
                        <a:lnTo>
                          <a:pt x="0" y="108"/>
                        </a:lnTo>
                        <a:lnTo>
                          <a:pt x="46" y="108"/>
                        </a:lnTo>
                        <a:lnTo>
                          <a:pt x="61" y="104"/>
                        </a:lnTo>
                        <a:lnTo>
                          <a:pt x="72" y="98"/>
                        </a:lnTo>
                        <a:lnTo>
                          <a:pt x="81" y="87"/>
                        </a:lnTo>
                        <a:lnTo>
                          <a:pt x="89" y="71"/>
                        </a:lnTo>
                        <a:lnTo>
                          <a:pt x="90" y="50"/>
                        </a:lnTo>
                        <a:lnTo>
                          <a:pt x="89" y="43"/>
                        </a:lnTo>
                        <a:lnTo>
                          <a:pt x="89" y="34"/>
                        </a:lnTo>
                        <a:lnTo>
                          <a:pt x="85" y="24"/>
                        </a:lnTo>
                        <a:lnTo>
                          <a:pt x="81" y="15"/>
                        </a:lnTo>
                        <a:lnTo>
                          <a:pt x="76" y="9"/>
                        </a:lnTo>
                        <a:lnTo>
                          <a:pt x="68" y="6"/>
                        </a:lnTo>
                        <a:lnTo>
                          <a:pt x="63" y="2"/>
                        </a:lnTo>
                        <a:lnTo>
                          <a:pt x="55" y="0"/>
                        </a:lnTo>
                        <a:lnTo>
                          <a:pt x="46" y="0"/>
                        </a:lnTo>
                        <a:close/>
                      </a:path>
                    </a:pathLst>
                  </a:custGeom>
                  <a:solidFill>
                    <a:srgbClr val="FFFFFF"/>
                  </a:solidFill>
                  <a:ln w="0">
                    <a:solidFill>
                      <a:srgbClr val="FFFFFF"/>
                    </a:solidFill>
                    <a:round/>
                    <a:headEnd/>
                    <a:tailEnd/>
                  </a:ln>
                </p:spPr>
                <p:txBody>
                  <a:bodyPr/>
                  <a:lstStyle/>
                  <a:p>
                    <a:endParaRPr lang="en-US"/>
                  </a:p>
                </p:txBody>
              </p:sp>
              <p:sp>
                <p:nvSpPr>
                  <p:cNvPr id="9551" name="Freeform 325"/>
                  <p:cNvSpPr>
                    <a:spLocks/>
                  </p:cNvSpPr>
                  <p:nvPr/>
                </p:nvSpPr>
                <p:spPr bwMode="auto">
                  <a:xfrm>
                    <a:off x="3472" y="1025"/>
                    <a:ext cx="46" cy="69"/>
                  </a:xfrm>
                  <a:custGeom>
                    <a:avLst/>
                    <a:gdLst>
                      <a:gd name="T0" fmla="*/ 22 w 46"/>
                      <a:gd name="T1" fmla="*/ 0 h 70"/>
                      <a:gd name="T2" fmla="*/ 28 w 46"/>
                      <a:gd name="T3" fmla="*/ 0 h 70"/>
                      <a:gd name="T4" fmla="*/ 33 w 46"/>
                      <a:gd name="T5" fmla="*/ 2 h 70"/>
                      <a:gd name="T6" fmla="*/ 39 w 46"/>
                      <a:gd name="T7" fmla="*/ 3 h 70"/>
                      <a:gd name="T8" fmla="*/ 43 w 46"/>
                      <a:gd name="T9" fmla="*/ 9 h 70"/>
                      <a:gd name="T10" fmla="*/ 44 w 46"/>
                      <a:gd name="T11" fmla="*/ 15 h 70"/>
                      <a:gd name="T12" fmla="*/ 46 w 46"/>
                      <a:gd name="T13" fmla="*/ 24 h 70"/>
                      <a:gd name="T14" fmla="*/ 46 w 46"/>
                      <a:gd name="T15" fmla="*/ 33 h 70"/>
                      <a:gd name="T16" fmla="*/ 46 w 46"/>
                      <a:gd name="T17" fmla="*/ 35 h 70"/>
                      <a:gd name="T18" fmla="*/ 44 w 46"/>
                      <a:gd name="T19" fmla="*/ 44 h 70"/>
                      <a:gd name="T20" fmla="*/ 41 w 46"/>
                      <a:gd name="T21" fmla="*/ 51 h 70"/>
                      <a:gd name="T22" fmla="*/ 35 w 46"/>
                      <a:gd name="T23" fmla="*/ 57 h 70"/>
                      <a:gd name="T24" fmla="*/ 30 w 46"/>
                      <a:gd name="T25" fmla="*/ 58 h 70"/>
                      <a:gd name="T26" fmla="*/ 22 w 46"/>
                      <a:gd name="T27" fmla="*/ 60 h 70"/>
                      <a:gd name="T28" fmla="*/ 0 w 46"/>
                      <a:gd name="T29" fmla="*/ 60 h 70"/>
                      <a:gd name="T30" fmla="*/ 0 w 46"/>
                      <a:gd name="T31" fmla="*/ 0 h 70"/>
                      <a:gd name="T32" fmla="*/ 22 w 46"/>
                      <a:gd name="T33" fmla="*/ 0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70"/>
                      <a:gd name="T53" fmla="*/ 46 w 46"/>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70">
                        <a:moveTo>
                          <a:pt x="22" y="0"/>
                        </a:moveTo>
                        <a:lnTo>
                          <a:pt x="28" y="0"/>
                        </a:lnTo>
                        <a:lnTo>
                          <a:pt x="33" y="2"/>
                        </a:lnTo>
                        <a:lnTo>
                          <a:pt x="39" y="3"/>
                        </a:lnTo>
                        <a:lnTo>
                          <a:pt x="43" y="9"/>
                        </a:lnTo>
                        <a:lnTo>
                          <a:pt x="44" y="15"/>
                        </a:lnTo>
                        <a:lnTo>
                          <a:pt x="46" y="24"/>
                        </a:lnTo>
                        <a:lnTo>
                          <a:pt x="46" y="33"/>
                        </a:lnTo>
                        <a:lnTo>
                          <a:pt x="46" y="44"/>
                        </a:lnTo>
                        <a:lnTo>
                          <a:pt x="44" y="54"/>
                        </a:lnTo>
                        <a:lnTo>
                          <a:pt x="41" y="61"/>
                        </a:lnTo>
                        <a:lnTo>
                          <a:pt x="35" y="67"/>
                        </a:lnTo>
                        <a:lnTo>
                          <a:pt x="30" y="68"/>
                        </a:lnTo>
                        <a:lnTo>
                          <a:pt x="22" y="70"/>
                        </a:lnTo>
                        <a:lnTo>
                          <a:pt x="0" y="70"/>
                        </a:lnTo>
                        <a:lnTo>
                          <a:pt x="0" y="0"/>
                        </a:lnTo>
                        <a:lnTo>
                          <a:pt x="22" y="0"/>
                        </a:lnTo>
                      </a:path>
                    </a:pathLst>
                  </a:custGeom>
                  <a:noFill/>
                  <a:ln w="6350">
                    <a:solidFill>
                      <a:srgbClr val="000000"/>
                    </a:solidFill>
                    <a:round/>
                    <a:headEnd/>
                    <a:tailEnd/>
                  </a:ln>
                </p:spPr>
                <p:txBody>
                  <a:bodyPr/>
                  <a:lstStyle/>
                  <a:p>
                    <a:endParaRPr lang="en-US"/>
                  </a:p>
                </p:txBody>
              </p:sp>
              <p:sp>
                <p:nvSpPr>
                  <p:cNvPr id="9552" name="Freeform 326"/>
                  <p:cNvSpPr>
                    <a:spLocks/>
                  </p:cNvSpPr>
                  <p:nvPr/>
                </p:nvSpPr>
                <p:spPr bwMode="auto">
                  <a:xfrm>
                    <a:off x="3452" y="1006"/>
                    <a:ext cx="90" cy="106"/>
                  </a:xfrm>
                  <a:custGeom>
                    <a:avLst/>
                    <a:gdLst>
                      <a:gd name="T0" fmla="*/ 46 w 90"/>
                      <a:gd name="T1" fmla="*/ 0 h 108"/>
                      <a:gd name="T2" fmla="*/ 0 w 90"/>
                      <a:gd name="T3" fmla="*/ 0 h 108"/>
                      <a:gd name="T4" fmla="*/ 0 w 90"/>
                      <a:gd name="T5" fmla="*/ 88 h 108"/>
                      <a:gd name="T6" fmla="*/ 46 w 90"/>
                      <a:gd name="T7" fmla="*/ 88 h 108"/>
                      <a:gd name="T8" fmla="*/ 61 w 90"/>
                      <a:gd name="T9" fmla="*/ 84 h 108"/>
                      <a:gd name="T10" fmla="*/ 72 w 90"/>
                      <a:gd name="T11" fmla="*/ 79 h 108"/>
                      <a:gd name="T12" fmla="*/ 81 w 90"/>
                      <a:gd name="T13" fmla="*/ 74 h 108"/>
                      <a:gd name="T14" fmla="*/ 89 w 90"/>
                      <a:gd name="T15" fmla="*/ 61 h 108"/>
                      <a:gd name="T16" fmla="*/ 90 w 90"/>
                      <a:gd name="T17" fmla="*/ 40 h 108"/>
                      <a:gd name="T18" fmla="*/ 89 w 90"/>
                      <a:gd name="T19" fmla="*/ 33 h 108"/>
                      <a:gd name="T20" fmla="*/ 89 w 90"/>
                      <a:gd name="T21" fmla="*/ 27 h 108"/>
                      <a:gd name="T22" fmla="*/ 85 w 90"/>
                      <a:gd name="T23" fmla="*/ 24 h 108"/>
                      <a:gd name="T24" fmla="*/ 81 w 90"/>
                      <a:gd name="T25" fmla="*/ 15 h 108"/>
                      <a:gd name="T26" fmla="*/ 76 w 90"/>
                      <a:gd name="T27" fmla="*/ 9 h 108"/>
                      <a:gd name="T28" fmla="*/ 68 w 90"/>
                      <a:gd name="T29" fmla="*/ 6 h 108"/>
                      <a:gd name="T30" fmla="*/ 63 w 90"/>
                      <a:gd name="T31" fmla="*/ 2 h 108"/>
                      <a:gd name="T32" fmla="*/ 55 w 90"/>
                      <a:gd name="T33" fmla="*/ 0 h 108"/>
                      <a:gd name="T34" fmla="*/ 46 w 90"/>
                      <a:gd name="T35" fmla="*/ 0 h 1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0"/>
                      <a:gd name="T55" fmla="*/ 0 h 108"/>
                      <a:gd name="T56" fmla="*/ 90 w 90"/>
                      <a:gd name="T57" fmla="*/ 108 h 1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0" h="108">
                        <a:moveTo>
                          <a:pt x="46" y="0"/>
                        </a:moveTo>
                        <a:lnTo>
                          <a:pt x="0" y="0"/>
                        </a:lnTo>
                        <a:lnTo>
                          <a:pt x="0" y="108"/>
                        </a:lnTo>
                        <a:lnTo>
                          <a:pt x="46" y="108"/>
                        </a:lnTo>
                        <a:lnTo>
                          <a:pt x="61" y="104"/>
                        </a:lnTo>
                        <a:lnTo>
                          <a:pt x="72" y="98"/>
                        </a:lnTo>
                        <a:lnTo>
                          <a:pt x="81" y="87"/>
                        </a:lnTo>
                        <a:lnTo>
                          <a:pt x="89" y="71"/>
                        </a:lnTo>
                        <a:lnTo>
                          <a:pt x="90" y="50"/>
                        </a:lnTo>
                        <a:lnTo>
                          <a:pt x="89" y="43"/>
                        </a:lnTo>
                        <a:lnTo>
                          <a:pt x="89" y="34"/>
                        </a:lnTo>
                        <a:lnTo>
                          <a:pt x="85" y="24"/>
                        </a:lnTo>
                        <a:lnTo>
                          <a:pt x="81" y="15"/>
                        </a:lnTo>
                        <a:lnTo>
                          <a:pt x="76" y="9"/>
                        </a:lnTo>
                        <a:lnTo>
                          <a:pt x="68" y="6"/>
                        </a:lnTo>
                        <a:lnTo>
                          <a:pt x="63" y="2"/>
                        </a:lnTo>
                        <a:lnTo>
                          <a:pt x="55" y="0"/>
                        </a:lnTo>
                        <a:lnTo>
                          <a:pt x="46" y="0"/>
                        </a:lnTo>
                      </a:path>
                    </a:pathLst>
                  </a:custGeom>
                  <a:noFill/>
                  <a:ln w="6350">
                    <a:solidFill>
                      <a:srgbClr val="000000"/>
                    </a:solidFill>
                    <a:round/>
                    <a:headEnd/>
                    <a:tailEnd/>
                  </a:ln>
                </p:spPr>
                <p:txBody>
                  <a:bodyPr/>
                  <a:lstStyle/>
                  <a:p>
                    <a:endParaRPr lang="en-US"/>
                  </a:p>
                </p:txBody>
              </p:sp>
              <p:sp>
                <p:nvSpPr>
                  <p:cNvPr id="9553" name="Freeform 327"/>
                  <p:cNvSpPr>
                    <a:spLocks/>
                  </p:cNvSpPr>
                  <p:nvPr/>
                </p:nvSpPr>
                <p:spPr bwMode="auto">
                  <a:xfrm>
                    <a:off x="2925" y="1160"/>
                    <a:ext cx="89" cy="128"/>
                  </a:xfrm>
                  <a:custGeom>
                    <a:avLst/>
                    <a:gdLst>
                      <a:gd name="T0" fmla="*/ 89 w 89"/>
                      <a:gd name="T1" fmla="*/ 110 h 130"/>
                      <a:gd name="T2" fmla="*/ 89 w 89"/>
                      <a:gd name="T3" fmla="*/ 32 h 130"/>
                      <a:gd name="T4" fmla="*/ 0 w 89"/>
                      <a:gd name="T5" fmla="*/ 0 h 130"/>
                      <a:gd name="T6" fmla="*/ 0 w 89"/>
                      <a:gd name="T7" fmla="*/ 79 h 130"/>
                      <a:gd name="T8" fmla="*/ 89 w 89"/>
                      <a:gd name="T9" fmla="*/ 110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close/>
                      </a:path>
                    </a:pathLst>
                  </a:custGeom>
                  <a:solidFill>
                    <a:srgbClr val="0000FF"/>
                  </a:solidFill>
                  <a:ln w="0">
                    <a:solidFill>
                      <a:srgbClr val="0000FF"/>
                    </a:solidFill>
                    <a:round/>
                    <a:headEnd/>
                    <a:tailEnd/>
                  </a:ln>
                </p:spPr>
                <p:txBody>
                  <a:bodyPr/>
                  <a:lstStyle/>
                  <a:p>
                    <a:endParaRPr lang="en-US"/>
                  </a:p>
                </p:txBody>
              </p:sp>
              <p:sp>
                <p:nvSpPr>
                  <p:cNvPr id="9554" name="Freeform 328"/>
                  <p:cNvSpPr>
                    <a:spLocks/>
                  </p:cNvSpPr>
                  <p:nvPr/>
                </p:nvSpPr>
                <p:spPr bwMode="auto">
                  <a:xfrm>
                    <a:off x="2925" y="1160"/>
                    <a:ext cx="89" cy="128"/>
                  </a:xfrm>
                  <a:custGeom>
                    <a:avLst/>
                    <a:gdLst>
                      <a:gd name="T0" fmla="*/ 89 w 89"/>
                      <a:gd name="T1" fmla="*/ 110 h 130"/>
                      <a:gd name="T2" fmla="*/ 89 w 89"/>
                      <a:gd name="T3" fmla="*/ 32 h 130"/>
                      <a:gd name="T4" fmla="*/ 0 w 89"/>
                      <a:gd name="T5" fmla="*/ 0 h 130"/>
                      <a:gd name="T6" fmla="*/ 0 w 89"/>
                      <a:gd name="T7" fmla="*/ 79 h 130"/>
                      <a:gd name="T8" fmla="*/ 89 w 89"/>
                      <a:gd name="T9" fmla="*/ 110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path>
                    </a:pathLst>
                  </a:custGeom>
                  <a:noFill/>
                  <a:ln w="3175">
                    <a:solidFill>
                      <a:srgbClr val="000000"/>
                    </a:solidFill>
                    <a:round/>
                    <a:headEnd/>
                    <a:tailEnd/>
                  </a:ln>
                </p:spPr>
                <p:txBody>
                  <a:bodyPr/>
                  <a:lstStyle/>
                  <a:p>
                    <a:endParaRPr lang="en-US"/>
                  </a:p>
                </p:txBody>
              </p:sp>
              <p:sp>
                <p:nvSpPr>
                  <p:cNvPr id="9555" name="Freeform 329"/>
                  <p:cNvSpPr>
                    <a:spLocks/>
                  </p:cNvSpPr>
                  <p:nvPr/>
                </p:nvSpPr>
                <p:spPr bwMode="auto">
                  <a:xfrm>
                    <a:off x="2925" y="1130"/>
                    <a:ext cx="176" cy="70"/>
                  </a:xfrm>
                  <a:custGeom>
                    <a:avLst/>
                    <a:gdLst>
                      <a:gd name="T0" fmla="*/ 176 w 176"/>
                      <a:gd name="T1" fmla="*/ 35 h 71"/>
                      <a:gd name="T2" fmla="*/ 89 w 176"/>
                      <a:gd name="T3" fmla="*/ 61 h 71"/>
                      <a:gd name="T4" fmla="*/ 0 w 176"/>
                      <a:gd name="T5" fmla="*/ 30 h 71"/>
                      <a:gd name="T6" fmla="*/ 87 w 176"/>
                      <a:gd name="T7" fmla="*/ 0 h 71"/>
                      <a:gd name="T8" fmla="*/ 176 w 176"/>
                      <a:gd name="T9" fmla="*/ 35 h 71"/>
                      <a:gd name="T10" fmla="*/ 0 60000 65536"/>
                      <a:gd name="T11" fmla="*/ 0 60000 65536"/>
                      <a:gd name="T12" fmla="*/ 0 60000 65536"/>
                      <a:gd name="T13" fmla="*/ 0 60000 65536"/>
                      <a:gd name="T14" fmla="*/ 0 60000 65536"/>
                      <a:gd name="T15" fmla="*/ 0 w 176"/>
                      <a:gd name="T16" fmla="*/ 0 h 71"/>
                      <a:gd name="T17" fmla="*/ 176 w 176"/>
                      <a:gd name="T18" fmla="*/ 71 h 71"/>
                    </a:gdLst>
                    <a:ahLst/>
                    <a:cxnLst>
                      <a:cxn ang="T10">
                        <a:pos x="T0" y="T1"/>
                      </a:cxn>
                      <a:cxn ang="T11">
                        <a:pos x="T2" y="T3"/>
                      </a:cxn>
                      <a:cxn ang="T12">
                        <a:pos x="T4" y="T5"/>
                      </a:cxn>
                      <a:cxn ang="T13">
                        <a:pos x="T6" y="T7"/>
                      </a:cxn>
                      <a:cxn ang="T14">
                        <a:pos x="T8" y="T9"/>
                      </a:cxn>
                    </a:cxnLst>
                    <a:rect l="T15" t="T16" r="T17" b="T18"/>
                    <a:pathLst>
                      <a:path w="176" h="71">
                        <a:moveTo>
                          <a:pt x="176" y="39"/>
                        </a:moveTo>
                        <a:lnTo>
                          <a:pt x="89" y="71"/>
                        </a:lnTo>
                        <a:lnTo>
                          <a:pt x="0" y="30"/>
                        </a:lnTo>
                        <a:lnTo>
                          <a:pt x="87" y="0"/>
                        </a:lnTo>
                        <a:lnTo>
                          <a:pt x="176" y="39"/>
                        </a:lnTo>
                        <a:close/>
                      </a:path>
                    </a:pathLst>
                  </a:custGeom>
                  <a:solidFill>
                    <a:srgbClr val="6666FF"/>
                  </a:solidFill>
                  <a:ln w="0">
                    <a:solidFill>
                      <a:srgbClr val="6666FF"/>
                    </a:solidFill>
                    <a:round/>
                    <a:headEnd/>
                    <a:tailEnd/>
                  </a:ln>
                </p:spPr>
                <p:txBody>
                  <a:bodyPr/>
                  <a:lstStyle/>
                  <a:p>
                    <a:endParaRPr lang="en-US"/>
                  </a:p>
                </p:txBody>
              </p:sp>
              <p:sp>
                <p:nvSpPr>
                  <p:cNvPr id="9556" name="Freeform 330"/>
                  <p:cNvSpPr>
                    <a:spLocks/>
                  </p:cNvSpPr>
                  <p:nvPr/>
                </p:nvSpPr>
                <p:spPr bwMode="auto">
                  <a:xfrm>
                    <a:off x="3014" y="1169"/>
                    <a:ext cx="87" cy="119"/>
                  </a:xfrm>
                  <a:custGeom>
                    <a:avLst/>
                    <a:gdLst>
                      <a:gd name="T0" fmla="*/ 0 w 87"/>
                      <a:gd name="T1" fmla="*/ 101 h 121"/>
                      <a:gd name="T2" fmla="*/ 0 w 87"/>
                      <a:gd name="T3" fmla="*/ 30 h 121"/>
                      <a:gd name="T4" fmla="*/ 87 w 87"/>
                      <a:gd name="T5" fmla="*/ 0 h 121"/>
                      <a:gd name="T6" fmla="*/ 87 w 87"/>
                      <a:gd name="T7" fmla="*/ 76 h 121"/>
                      <a:gd name="T8" fmla="*/ 0 w 87"/>
                      <a:gd name="T9" fmla="*/ 101 h 121"/>
                      <a:gd name="T10" fmla="*/ 0 60000 65536"/>
                      <a:gd name="T11" fmla="*/ 0 60000 65536"/>
                      <a:gd name="T12" fmla="*/ 0 60000 65536"/>
                      <a:gd name="T13" fmla="*/ 0 60000 65536"/>
                      <a:gd name="T14" fmla="*/ 0 60000 65536"/>
                      <a:gd name="T15" fmla="*/ 0 w 87"/>
                      <a:gd name="T16" fmla="*/ 0 h 121"/>
                      <a:gd name="T17" fmla="*/ 87 w 87"/>
                      <a:gd name="T18" fmla="*/ 121 h 121"/>
                    </a:gdLst>
                    <a:ahLst/>
                    <a:cxnLst>
                      <a:cxn ang="T10">
                        <a:pos x="T0" y="T1"/>
                      </a:cxn>
                      <a:cxn ang="T11">
                        <a:pos x="T2" y="T3"/>
                      </a:cxn>
                      <a:cxn ang="T12">
                        <a:pos x="T4" y="T5"/>
                      </a:cxn>
                      <a:cxn ang="T13">
                        <a:pos x="T6" y="T7"/>
                      </a:cxn>
                      <a:cxn ang="T14">
                        <a:pos x="T8" y="T9"/>
                      </a:cxn>
                    </a:cxnLst>
                    <a:rect l="T15" t="T16" r="T17" b="T18"/>
                    <a:pathLst>
                      <a:path w="87" h="121">
                        <a:moveTo>
                          <a:pt x="0" y="121"/>
                        </a:moveTo>
                        <a:lnTo>
                          <a:pt x="0" y="32"/>
                        </a:lnTo>
                        <a:lnTo>
                          <a:pt x="87" y="0"/>
                        </a:lnTo>
                        <a:lnTo>
                          <a:pt x="87" y="86"/>
                        </a:lnTo>
                        <a:lnTo>
                          <a:pt x="0" y="121"/>
                        </a:lnTo>
                        <a:close/>
                      </a:path>
                    </a:pathLst>
                  </a:custGeom>
                  <a:solidFill>
                    <a:srgbClr val="6666FF"/>
                  </a:solidFill>
                  <a:ln w="0">
                    <a:solidFill>
                      <a:srgbClr val="6666FF"/>
                    </a:solidFill>
                    <a:round/>
                    <a:headEnd/>
                    <a:tailEnd/>
                  </a:ln>
                </p:spPr>
                <p:txBody>
                  <a:bodyPr/>
                  <a:lstStyle/>
                  <a:p>
                    <a:endParaRPr lang="en-US"/>
                  </a:p>
                </p:txBody>
              </p:sp>
              <p:sp>
                <p:nvSpPr>
                  <p:cNvPr id="9557" name="Freeform 332"/>
                  <p:cNvSpPr>
                    <a:spLocks/>
                  </p:cNvSpPr>
                  <p:nvPr/>
                </p:nvSpPr>
                <p:spPr bwMode="auto">
                  <a:xfrm>
                    <a:off x="3099" y="1110"/>
                    <a:ext cx="238" cy="105"/>
                  </a:xfrm>
                  <a:custGeom>
                    <a:avLst/>
                    <a:gdLst>
                      <a:gd name="T0" fmla="*/ 238 w 238"/>
                      <a:gd name="T1" fmla="*/ 0 h 106"/>
                      <a:gd name="T2" fmla="*/ 206 w 238"/>
                      <a:gd name="T3" fmla="*/ 30 h 106"/>
                      <a:gd name="T4" fmla="*/ 184 w 238"/>
                      <a:gd name="T5" fmla="*/ 15 h 106"/>
                      <a:gd name="T6" fmla="*/ 165 w 238"/>
                      <a:gd name="T7" fmla="*/ 41 h 106"/>
                      <a:gd name="T8" fmla="*/ 145 w 238"/>
                      <a:gd name="T9" fmla="*/ 26 h 106"/>
                      <a:gd name="T10" fmla="*/ 132 w 238"/>
                      <a:gd name="T11" fmla="*/ 53 h 106"/>
                      <a:gd name="T12" fmla="*/ 112 w 238"/>
                      <a:gd name="T13" fmla="*/ 43 h 106"/>
                      <a:gd name="T14" fmla="*/ 100 w 238"/>
                      <a:gd name="T15" fmla="*/ 61 h 106"/>
                      <a:gd name="T16" fmla="*/ 78 w 238"/>
                      <a:gd name="T17" fmla="*/ 53 h 106"/>
                      <a:gd name="T18" fmla="*/ 67 w 238"/>
                      <a:gd name="T19" fmla="*/ 73 h 106"/>
                      <a:gd name="T20" fmla="*/ 45 w 238"/>
                      <a:gd name="T21" fmla="*/ 59 h 106"/>
                      <a:gd name="T22" fmla="*/ 32 w 238"/>
                      <a:gd name="T23" fmla="*/ 86 h 106"/>
                      <a:gd name="T24" fmla="*/ 15 w 238"/>
                      <a:gd name="T25" fmla="*/ 68 h 106"/>
                      <a:gd name="T26" fmla="*/ 0 w 238"/>
                      <a:gd name="T27" fmla="*/ 96 h 1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8"/>
                      <a:gd name="T43" fmla="*/ 0 h 106"/>
                      <a:gd name="T44" fmla="*/ 238 w 238"/>
                      <a:gd name="T45" fmla="*/ 106 h 10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8" h="106">
                        <a:moveTo>
                          <a:pt x="238" y="0"/>
                        </a:moveTo>
                        <a:lnTo>
                          <a:pt x="206" y="30"/>
                        </a:lnTo>
                        <a:lnTo>
                          <a:pt x="184" y="15"/>
                        </a:lnTo>
                        <a:lnTo>
                          <a:pt x="165" y="41"/>
                        </a:lnTo>
                        <a:lnTo>
                          <a:pt x="145" y="26"/>
                        </a:lnTo>
                        <a:lnTo>
                          <a:pt x="132" y="54"/>
                        </a:lnTo>
                        <a:lnTo>
                          <a:pt x="112" y="43"/>
                        </a:lnTo>
                        <a:lnTo>
                          <a:pt x="100" y="71"/>
                        </a:lnTo>
                        <a:lnTo>
                          <a:pt x="78" y="56"/>
                        </a:lnTo>
                        <a:lnTo>
                          <a:pt x="67" y="83"/>
                        </a:lnTo>
                        <a:lnTo>
                          <a:pt x="45" y="69"/>
                        </a:lnTo>
                        <a:lnTo>
                          <a:pt x="32" y="96"/>
                        </a:lnTo>
                        <a:lnTo>
                          <a:pt x="15" y="78"/>
                        </a:lnTo>
                        <a:lnTo>
                          <a:pt x="0" y="106"/>
                        </a:lnTo>
                      </a:path>
                    </a:pathLst>
                  </a:custGeom>
                  <a:noFill/>
                  <a:ln w="11113">
                    <a:solidFill>
                      <a:srgbClr val="0000FF"/>
                    </a:solidFill>
                    <a:round/>
                    <a:headEnd/>
                    <a:tailEnd/>
                  </a:ln>
                </p:spPr>
                <p:txBody>
                  <a:bodyPr/>
                  <a:lstStyle/>
                  <a:p>
                    <a:endParaRPr lang="en-US"/>
                  </a:p>
                </p:txBody>
              </p:sp>
              <p:sp>
                <p:nvSpPr>
                  <p:cNvPr id="9558" name="Line 333"/>
                  <p:cNvSpPr>
                    <a:spLocks noChangeShapeType="1"/>
                  </p:cNvSpPr>
                  <p:nvPr/>
                </p:nvSpPr>
                <p:spPr bwMode="auto">
                  <a:xfrm flipV="1">
                    <a:off x="2877" y="1234"/>
                    <a:ext cx="92" cy="40"/>
                  </a:xfrm>
                  <a:prstGeom prst="line">
                    <a:avLst/>
                  </a:prstGeom>
                  <a:noFill/>
                  <a:ln w="11113">
                    <a:solidFill>
                      <a:srgbClr val="0000FF"/>
                    </a:solidFill>
                    <a:round/>
                    <a:headEnd/>
                    <a:tailEnd/>
                  </a:ln>
                </p:spPr>
                <p:txBody>
                  <a:bodyPr/>
                  <a:lstStyle/>
                  <a:p>
                    <a:endParaRPr lang="en-US"/>
                  </a:p>
                </p:txBody>
              </p:sp>
            </p:grpSp>
            <p:sp>
              <p:nvSpPr>
                <p:cNvPr id="9541" name="Freeform 331"/>
                <p:cNvSpPr>
                  <a:spLocks/>
                </p:cNvSpPr>
                <p:nvPr/>
              </p:nvSpPr>
              <p:spPr bwMode="auto">
                <a:xfrm>
                  <a:off x="2400" y="1275"/>
                  <a:ext cx="477" cy="636"/>
                </a:xfrm>
                <a:custGeom>
                  <a:avLst/>
                  <a:gdLst>
                    <a:gd name="T0" fmla="*/ 0 w 477"/>
                    <a:gd name="T1" fmla="*/ 636 h 636"/>
                    <a:gd name="T2" fmla="*/ 247 w 477"/>
                    <a:gd name="T3" fmla="*/ 493 h 636"/>
                    <a:gd name="T4" fmla="*/ 477 w 477"/>
                    <a:gd name="T5" fmla="*/ 0 h 636"/>
                    <a:gd name="T6" fmla="*/ 0 60000 65536"/>
                    <a:gd name="T7" fmla="*/ 0 60000 65536"/>
                    <a:gd name="T8" fmla="*/ 0 60000 65536"/>
                    <a:gd name="T9" fmla="*/ 0 w 477"/>
                    <a:gd name="T10" fmla="*/ 0 h 636"/>
                    <a:gd name="T11" fmla="*/ 477 w 477"/>
                    <a:gd name="T12" fmla="*/ 636 h 636"/>
                  </a:gdLst>
                  <a:ahLst/>
                  <a:cxnLst>
                    <a:cxn ang="T6">
                      <a:pos x="T0" y="T1"/>
                    </a:cxn>
                    <a:cxn ang="T7">
                      <a:pos x="T2" y="T3"/>
                    </a:cxn>
                    <a:cxn ang="T8">
                      <a:pos x="T4" y="T5"/>
                    </a:cxn>
                  </a:cxnLst>
                  <a:rect l="T9" t="T10" r="T11" b="T12"/>
                  <a:pathLst>
                    <a:path w="477" h="636">
                      <a:moveTo>
                        <a:pt x="0" y="636"/>
                      </a:moveTo>
                      <a:lnTo>
                        <a:pt x="247" y="493"/>
                      </a:lnTo>
                      <a:lnTo>
                        <a:pt x="477" y="0"/>
                      </a:lnTo>
                    </a:path>
                  </a:pathLst>
                </a:custGeom>
                <a:noFill/>
                <a:ln w="11113">
                  <a:solidFill>
                    <a:srgbClr val="0000FF"/>
                  </a:solidFill>
                  <a:round/>
                  <a:headEnd/>
                  <a:tailEnd/>
                </a:ln>
              </p:spPr>
              <p:txBody>
                <a:bodyPr/>
                <a:lstStyle/>
                <a:p>
                  <a:endParaRPr lang="en-US"/>
                </a:p>
              </p:txBody>
            </p:sp>
          </p:grpSp>
          <p:grpSp>
            <p:nvGrpSpPr>
              <p:cNvPr id="6" name="Group 429"/>
              <p:cNvGrpSpPr>
                <a:grpSpLocks/>
              </p:cNvGrpSpPr>
              <p:nvPr/>
            </p:nvGrpSpPr>
            <p:grpSpPr bwMode="auto">
              <a:xfrm>
                <a:off x="962025" y="2286001"/>
                <a:ext cx="4654551" cy="2616201"/>
                <a:chOff x="558" y="1440"/>
                <a:chExt cx="2932" cy="1648"/>
              </a:xfrm>
            </p:grpSpPr>
            <p:sp>
              <p:nvSpPr>
                <p:cNvPr id="9348" name="Freeform 135"/>
                <p:cNvSpPr>
                  <a:spLocks/>
                </p:cNvSpPr>
                <p:nvPr/>
              </p:nvSpPr>
              <p:spPr bwMode="auto">
                <a:xfrm>
                  <a:off x="672" y="2400"/>
                  <a:ext cx="1687" cy="688"/>
                </a:xfrm>
                <a:custGeom>
                  <a:avLst/>
                  <a:gdLst>
                    <a:gd name="T0" fmla="*/ 934 w 1687"/>
                    <a:gd name="T1" fmla="*/ 0 h 688"/>
                    <a:gd name="T2" fmla="*/ 794 w 1687"/>
                    <a:gd name="T3" fmla="*/ 17 h 688"/>
                    <a:gd name="T4" fmla="*/ 756 w 1687"/>
                    <a:gd name="T5" fmla="*/ 39 h 688"/>
                    <a:gd name="T6" fmla="*/ 727 w 1687"/>
                    <a:gd name="T7" fmla="*/ 60 h 688"/>
                    <a:gd name="T8" fmla="*/ 705 w 1687"/>
                    <a:gd name="T9" fmla="*/ 76 h 688"/>
                    <a:gd name="T10" fmla="*/ 692 w 1687"/>
                    <a:gd name="T11" fmla="*/ 89 h 688"/>
                    <a:gd name="T12" fmla="*/ 682 w 1687"/>
                    <a:gd name="T13" fmla="*/ 99 h 688"/>
                    <a:gd name="T14" fmla="*/ 680 w 1687"/>
                    <a:gd name="T15" fmla="*/ 101 h 688"/>
                    <a:gd name="T16" fmla="*/ 649 w 1687"/>
                    <a:gd name="T17" fmla="*/ 136 h 688"/>
                    <a:gd name="T18" fmla="*/ 628 w 1687"/>
                    <a:gd name="T19" fmla="*/ 169 h 688"/>
                    <a:gd name="T20" fmla="*/ 616 w 1687"/>
                    <a:gd name="T21" fmla="*/ 202 h 688"/>
                    <a:gd name="T22" fmla="*/ 612 w 1687"/>
                    <a:gd name="T23" fmla="*/ 232 h 688"/>
                    <a:gd name="T24" fmla="*/ 614 w 1687"/>
                    <a:gd name="T25" fmla="*/ 260 h 688"/>
                    <a:gd name="T26" fmla="*/ 617 w 1687"/>
                    <a:gd name="T27" fmla="*/ 286 h 688"/>
                    <a:gd name="T28" fmla="*/ 627 w 1687"/>
                    <a:gd name="T29" fmla="*/ 308 h 688"/>
                    <a:gd name="T30" fmla="*/ 634 w 1687"/>
                    <a:gd name="T31" fmla="*/ 325 h 688"/>
                    <a:gd name="T32" fmla="*/ 643 w 1687"/>
                    <a:gd name="T33" fmla="*/ 338 h 688"/>
                    <a:gd name="T34" fmla="*/ 649 w 1687"/>
                    <a:gd name="T35" fmla="*/ 347 h 688"/>
                    <a:gd name="T36" fmla="*/ 651 w 1687"/>
                    <a:gd name="T37" fmla="*/ 349 h 688"/>
                    <a:gd name="T38" fmla="*/ 682 w 1687"/>
                    <a:gd name="T39" fmla="*/ 384 h 688"/>
                    <a:gd name="T40" fmla="*/ 719 w 1687"/>
                    <a:gd name="T41" fmla="*/ 412 h 688"/>
                    <a:gd name="T42" fmla="*/ 758 w 1687"/>
                    <a:gd name="T43" fmla="*/ 434 h 688"/>
                    <a:gd name="T44" fmla="*/ 797 w 1687"/>
                    <a:gd name="T45" fmla="*/ 451 h 688"/>
                    <a:gd name="T46" fmla="*/ 834 w 1687"/>
                    <a:gd name="T47" fmla="*/ 462 h 688"/>
                    <a:gd name="T48" fmla="*/ 866 w 1687"/>
                    <a:gd name="T49" fmla="*/ 471 h 688"/>
                    <a:gd name="T50" fmla="*/ 892 w 1687"/>
                    <a:gd name="T51" fmla="*/ 477 h 688"/>
                    <a:gd name="T52" fmla="*/ 910 w 1687"/>
                    <a:gd name="T53" fmla="*/ 479 h 688"/>
                    <a:gd name="T54" fmla="*/ 916 w 1687"/>
                    <a:gd name="T55" fmla="*/ 481 h 688"/>
                    <a:gd name="T56" fmla="*/ 992 w 1687"/>
                    <a:gd name="T57" fmla="*/ 486 h 688"/>
                    <a:gd name="T58" fmla="*/ 1059 w 1687"/>
                    <a:gd name="T59" fmla="*/ 488 h 688"/>
                    <a:gd name="T60" fmla="*/ 1114 w 1687"/>
                    <a:gd name="T61" fmla="*/ 488 h 688"/>
                    <a:gd name="T62" fmla="*/ 1161 w 1687"/>
                    <a:gd name="T63" fmla="*/ 486 h 688"/>
                    <a:gd name="T64" fmla="*/ 1198 w 1687"/>
                    <a:gd name="T65" fmla="*/ 482 h 688"/>
                    <a:gd name="T66" fmla="*/ 1227 w 1687"/>
                    <a:gd name="T67" fmla="*/ 479 h 688"/>
                    <a:gd name="T68" fmla="*/ 1250 w 1687"/>
                    <a:gd name="T69" fmla="*/ 473 h 688"/>
                    <a:gd name="T70" fmla="*/ 1265 w 1687"/>
                    <a:gd name="T71" fmla="*/ 470 h 688"/>
                    <a:gd name="T72" fmla="*/ 1274 w 1687"/>
                    <a:gd name="T73" fmla="*/ 468 h 688"/>
                    <a:gd name="T74" fmla="*/ 1277 w 1687"/>
                    <a:gd name="T75" fmla="*/ 466 h 688"/>
                    <a:gd name="T76" fmla="*/ 1320 w 1687"/>
                    <a:gd name="T77" fmla="*/ 453 h 688"/>
                    <a:gd name="T78" fmla="*/ 1361 w 1687"/>
                    <a:gd name="T79" fmla="*/ 436 h 688"/>
                    <a:gd name="T80" fmla="*/ 1402 w 1687"/>
                    <a:gd name="T81" fmla="*/ 419 h 688"/>
                    <a:gd name="T82" fmla="*/ 1441 w 1687"/>
                    <a:gd name="T83" fmla="*/ 401 h 688"/>
                    <a:gd name="T84" fmla="*/ 1478 w 1687"/>
                    <a:gd name="T85" fmla="*/ 382 h 688"/>
                    <a:gd name="T86" fmla="*/ 1509 w 1687"/>
                    <a:gd name="T87" fmla="*/ 364 h 688"/>
                    <a:gd name="T88" fmla="*/ 1537 w 1687"/>
                    <a:gd name="T89" fmla="*/ 347 h 688"/>
                    <a:gd name="T90" fmla="*/ 1561 w 1687"/>
                    <a:gd name="T91" fmla="*/ 332 h 688"/>
                    <a:gd name="T92" fmla="*/ 1578 w 1687"/>
                    <a:gd name="T93" fmla="*/ 321 h 688"/>
                    <a:gd name="T94" fmla="*/ 1589 w 1687"/>
                    <a:gd name="T95" fmla="*/ 314 h 688"/>
                    <a:gd name="T96" fmla="*/ 1593 w 1687"/>
                    <a:gd name="T97" fmla="*/ 312 h 688"/>
                    <a:gd name="T98" fmla="*/ 1687 w 1687"/>
                    <a:gd name="T99" fmla="*/ 317 h 688"/>
                    <a:gd name="T100" fmla="*/ 1096 w 1687"/>
                    <a:gd name="T101" fmla="*/ 651 h 688"/>
                    <a:gd name="T102" fmla="*/ 1092 w 1687"/>
                    <a:gd name="T103" fmla="*/ 653 h 688"/>
                    <a:gd name="T104" fmla="*/ 1079 w 1687"/>
                    <a:gd name="T105" fmla="*/ 657 h 688"/>
                    <a:gd name="T106" fmla="*/ 1059 w 1687"/>
                    <a:gd name="T107" fmla="*/ 664 h 688"/>
                    <a:gd name="T108" fmla="*/ 1033 w 1687"/>
                    <a:gd name="T109" fmla="*/ 672 h 688"/>
                    <a:gd name="T110" fmla="*/ 999 w 1687"/>
                    <a:gd name="T111" fmla="*/ 679 h 688"/>
                    <a:gd name="T112" fmla="*/ 960 w 1687"/>
                    <a:gd name="T113" fmla="*/ 685 h 688"/>
                    <a:gd name="T114" fmla="*/ 916 w 1687"/>
                    <a:gd name="T115" fmla="*/ 688 h 688"/>
                    <a:gd name="T116" fmla="*/ 868 w 1687"/>
                    <a:gd name="T117" fmla="*/ 688 h 688"/>
                    <a:gd name="T118" fmla="*/ 0 w 1687"/>
                    <a:gd name="T119" fmla="*/ 668 h 6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87"/>
                    <a:gd name="T181" fmla="*/ 0 h 688"/>
                    <a:gd name="T182" fmla="*/ 1687 w 1687"/>
                    <a:gd name="T183" fmla="*/ 688 h 68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87" h="688">
                      <a:moveTo>
                        <a:pt x="934" y="0"/>
                      </a:moveTo>
                      <a:lnTo>
                        <a:pt x="794" y="17"/>
                      </a:lnTo>
                      <a:lnTo>
                        <a:pt x="756" y="39"/>
                      </a:lnTo>
                      <a:lnTo>
                        <a:pt x="727" y="60"/>
                      </a:lnTo>
                      <a:lnTo>
                        <a:pt x="705" y="76"/>
                      </a:lnTo>
                      <a:lnTo>
                        <a:pt x="692" y="89"/>
                      </a:lnTo>
                      <a:lnTo>
                        <a:pt x="682" y="99"/>
                      </a:lnTo>
                      <a:lnTo>
                        <a:pt x="680" y="101"/>
                      </a:lnTo>
                      <a:lnTo>
                        <a:pt x="649" y="136"/>
                      </a:lnTo>
                      <a:lnTo>
                        <a:pt x="628" y="169"/>
                      </a:lnTo>
                      <a:lnTo>
                        <a:pt x="616" y="202"/>
                      </a:lnTo>
                      <a:lnTo>
                        <a:pt x="612" y="232"/>
                      </a:lnTo>
                      <a:lnTo>
                        <a:pt x="614" y="260"/>
                      </a:lnTo>
                      <a:lnTo>
                        <a:pt x="617" y="286"/>
                      </a:lnTo>
                      <a:lnTo>
                        <a:pt x="627" y="308"/>
                      </a:lnTo>
                      <a:lnTo>
                        <a:pt x="634" y="325"/>
                      </a:lnTo>
                      <a:lnTo>
                        <a:pt x="643" y="338"/>
                      </a:lnTo>
                      <a:lnTo>
                        <a:pt x="649" y="347"/>
                      </a:lnTo>
                      <a:lnTo>
                        <a:pt x="651" y="349"/>
                      </a:lnTo>
                      <a:lnTo>
                        <a:pt x="682" y="384"/>
                      </a:lnTo>
                      <a:lnTo>
                        <a:pt x="719" y="412"/>
                      </a:lnTo>
                      <a:lnTo>
                        <a:pt x="758" y="434"/>
                      </a:lnTo>
                      <a:lnTo>
                        <a:pt x="797" y="451"/>
                      </a:lnTo>
                      <a:lnTo>
                        <a:pt x="834" y="462"/>
                      </a:lnTo>
                      <a:lnTo>
                        <a:pt x="866" y="471"/>
                      </a:lnTo>
                      <a:lnTo>
                        <a:pt x="892" y="477"/>
                      </a:lnTo>
                      <a:lnTo>
                        <a:pt x="910" y="479"/>
                      </a:lnTo>
                      <a:lnTo>
                        <a:pt x="916" y="481"/>
                      </a:lnTo>
                      <a:lnTo>
                        <a:pt x="992" y="486"/>
                      </a:lnTo>
                      <a:lnTo>
                        <a:pt x="1059" y="488"/>
                      </a:lnTo>
                      <a:lnTo>
                        <a:pt x="1114" y="488"/>
                      </a:lnTo>
                      <a:lnTo>
                        <a:pt x="1161" y="486"/>
                      </a:lnTo>
                      <a:lnTo>
                        <a:pt x="1198" y="482"/>
                      </a:lnTo>
                      <a:lnTo>
                        <a:pt x="1227" y="479"/>
                      </a:lnTo>
                      <a:lnTo>
                        <a:pt x="1250" y="473"/>
                      </a:lnTo>
                      <a:lnTo>
                        <a:pt x="1265" y="470"/>
                      </a:lnTo>
                      <a:lnTo>
                        <a:pt x="1274" y="468"/>
                      </a:lnTo>
                      <a:lnTo>
                        <a:pt x="1277" y="466"/>
                      </a:lnTo>
                      <a:lnTo>
                        <a:pt x="1320" y="453"/>
                      </a:lnTo>
                      <a:lnTo>
                        <a:pt x="1361" y="436"/>
                      </a:lnTo>
                      <a:lnTo>
                        <a:pt x="1402" y="419"/>
                      </a:lnTo>
                      <a:lnTo>
                        <a:pt x="1441" y="401"/>
                      </a:lnTo>
                      <a:lnTo>
                        <a:pt x="1478" y="382"/>
                      </a:lnTo>
                      <a:lnTo>
                        <a:pt x="1509" y="364"/>
                      </a:lnTo>
                      <a:lnTo>
                        <a:pt x="1537" y="347"/>
                      </a:lnTo>
                      <a:lnTo>
                        <a:pt x="1561" y="332"/>
                      </a:lnTo>
                      <a:lnTo>
                        <a:pt x="1578" y="321"/>
                      </a:lnTo>
                      <a:lnTo>
                        <a:pt x="1589" y="314"/>
                      </a:lnTo>
                      <a:lnTo>
                        <a:pt x="1593" y="312"/>
                      </a:lnTo>
                      <a:lnTo>
                        <a:pt x="1687" y="317"/>
                      </a:lnTo>
                      <a:lnTo>
                        <a:pt x="1096" y="651"/>
                      </a:lnTo>
                      <a:lnTo>
                        <a:pt x="1092" y="653"/>
                      </a:lnTo>
                      <a:lnTo>
                        <a:pt x="1079" y="657"/>
                      </a:lnTo>
                      <a:lnTo>
                        <a:pt x="1059" y="664"/>
                      </a:lnTo>
                      <a:lnTo>
                        <a:pt x="1033" y="672"/>
                      </a:lnTo>
                      <a:lnTo>
                        <a:pt x="999" y="679"/>
                      </a:lnTo>
                      <a:lnTo>
                        <a:pt x="960" y="685"/>
                      </a:lnTo>
                      <a:lnTo>
                        <a:pt x="916" y="688"/>
                      </a:lnTo>
                      <a:lnTo>
                        <a:pt x="868" y="688"/>
                      </a:lnTo>
                      <a:lnTo>
                        <a:pt x="0" y="668"/>
                      </a:lnTo>
                    </a:path>
                  </a:pathLst>
                </a:custGeom>
                <a:noFill/>
                <a:ln w="11113">
                  <a:solidFill>
                    <a:srgbClr val="FF0000"/>
                  </a:solidFill>
                  <a:round/>
                  <a:headEnd/>
                  <a:tailEnd/>
                </a:ln>
              </p:spPr>
              <p:txBody>
                <a:bodyPr/>
                <a:lstStyle/>
                <a:p>
                  <a:endParaRPr lang="en-US"/>
                </a:p>
              </p:txBody>
            </p:sp>
            <p:grpSp>
              <p:nvGrpSpPr>
                <p:cNvPr id="7" name="Group 428"/>
                <p:cNvGrpSpPr>
                  <a:grpSpLocks/>
                </p:cNvGrpSpPr>
                <p:nvPr/>
              </p:nvGrpSpPr>
              <p:grpSpPr bwMode="auto">
                <a:xfrm>
                  <a:off x="558" y="1440"/>
                  <a:ext cx="2932" cy="1485"/>
                  <a:chOff x="558" y="1440"/>
                  <a:chExt cx="2932" cy="1485"/>
                </a:xfrm>
              </p:grpSpPr>
              <p:grpSp>
                <p:nvGrpSpPr>
                  <p:cNvPr id="8" name="Group 425"/>
                  <p:cNvGrpSpPr>
                    <a:grpSpLocks/>
                  </p:cNvGrpSpPr>
                  <p:nvPr/>
                </p:nvGrpSpPr>
                <p:grpSpPr bwMode="auto">
                  <a:xfrm>
                    <a:off x="944" y="1440"/>
                    <a:ext cx="2546" cy="1485"/>
                    <a:chOff x="944" y="1440"/>
                    <a:chExt cx="2546" cy="1485"/>
                  </a:xfrm>
                </p:grpSpPr>
                <p:sp>
                  <p:nvSpPr>
                    <p:cNvPr id="9352" name="Freeform 118"/>
                    <p:cNvSpPr>
                      <a:spLocks/>
                    </p:cNvSpPr>
                    <p:nvPr/>
                  </p:nvSpPr>
                  <p:spPr bwMode="auto">
                    <a:xfrm>
                      <a:off x="1603" y="1964"/>
                      <a:ext cx="665" cy="401"/>
                    </a:xfrm>
                    <a:custGeom>
                      <a:avLst/>
                      <a:gdLst>
                        <a:gd name="T0" fmla="*/ 647 w 665"/>
                        <a:gd name="T1" fmla="*/ 0 h 401"/>
                        <a:gd name="T2" fmla="*/ 647 w 665"/>
                        <a:gd name="T3" fmla="*/ 2 h 401"/>
                        <a:gd name="T4" fmla="*/ 651 w 665"/>
                        <a:gd name="T5" fmla="*/ 4 h 401"/>
                        <a:gd name="T6" fmla="*/ 654 w 665"/>
                        <a:gd name="T7" fmla="*/ 6 h 401"/>
                        <a:gd name="T8" fmla="*/ 658 w 665"/>
                        <a:gd name="T9" fmla="*/ 10 h 401"/>
                        <a:gd name="T10" fmla="*/ 662 w 665"/>
                        <a:gd name="T11" fmla="*/ 13 h 401"/>
                        <a:gd name="T12" fmla="*/ 664 w 665"/>
                        <a:gd name="T13" fmla="*/ 19 h 401"/>
                        <a:gd name="T14" fmla="*/ 665 w 665"/>
                        <a:gd name="T15" fmla="*/ 23 h 401"/>
                        <a:gd name="T16" fmla="*/ 15 w 665"/>
                        <a:gd name="T17" fmla="*/ 401 h 401"/>
                        <a:gd name="T18" fmla="*/ 0 w 665"/>
                        <a:gd name="T19" fmla="*/ 379 h 401"/>
                        <a:gd name="T20" fmla="*/ 647 w 665"/>
                        <a:gd name="T21" fmla="*/ 0 h 4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5"/>
                        <a:gd name="T34" fmla="*/ 0 h 401"/>
                        <a:gd name="T35" fmla="*/ 665 w 665"/>
                        <a:gd name="T36" fmla="*/ 401 h 4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5" h="401">
                          <a:moveTo>
                            <a:pt x="647" y="0"/>
                          </a:moveTo>
                          <a:lnTo>
                            <a:pt x="647" y="2"/>
                          </a:lnTo>
                          <a:lnTo>
                            <a:pt x="651" y="4"/>
                          </a:lnTo>
                          <a:lnTo>
                            <a:pt x="654" y="6"/>
                          </a:lnTo>
                          <a:lnTo>
                            <a:pt x="658" y="10"/>
                          </a:lnTo>
                          <a:lnTo>
                            <a:pt x="662" y="13"/>
                          </a:lnTo>
                          <a:lnTo>
                            <a:pt x="664" y="19"/>
                          </a:lnTo>
                          <a:lnTo>
                            <a:pt x="665" y="23"/>
                          </a:lnTo>
                          <a:lnTo>
                            <a:pt x="15" y="401"/>
                          </a:lnTo>
                          <a:lnTo>
                            <a:pt x="0" y="379"/>
                          </a:lnTo>
                          <a:lnTo>
                            <a:pt x="647" y="0"/>
                          </a:lnTo>
                          <a:close/>
                        </a:path>
                      </a:pathLst>
                    </a:custGeom>
                    <a:solidFill>
                      <a:srgbClr val="FFD5D5"/>
                    </a:solidFill>
                    <a:ln w="0">
                      <a:solidFill>
                        <a:srgbClr val="FFD5D5"/>
                      </a:solidFill>
                      <a:round/>
                      <a:headEnd/>
                      <a:tailEnd/>
                    </a:ln>
                  </p:spPr>
                  <p:txBody>
                    <a:bodyPr/>
                    <a:lstStyle/>
                    <a:p>
                      <a:endParaRPr lang="en-US"/>
                    </a:p>
                  </p:txBody>
                </p:sp>
                <p:sp>
                  <p:nvSpPr>
                    <p:cNvPr id="9353" name="Line 153"/>
                    <p:cNvSpPr>
                      <a:spLocks noChangeShapeType="1"/>
                    </p:cNvSpPr>
                    <p:nvPr/>
                  </p:nvSpPr>
                  <p:spPr bwMode="auto">
                    <a:xfrm flipH="1">
                      <a:off x="1925" y="2649"/>
                      <a:ext cx="95" cy="276"/>
                    </a:xfrm>
                    <a:prstGeom prst="line">
                      <a:avLst/>
                    </a:prstGeom>
                    <a:noFill/>
                    <a:ln w="6350">
                      <a:solidFill>
                        <a:srgbClr val="0000FF"/>
                      </a:solidFill>
                      <a:round/>
                      <a:headEnd/>
                      <a:tailEnd/>
                    </a:ln>
                  </p:spPr>
                  <p:txBody>
                    <a:bodyPr/>
                    <a:lstStyle/>
                    <a:p>
                      <a:endParaRPr lang="en-US"/>
                    </a:p>
                  </p:txBody>
                </p:sp>
                <p:sp>
                  <p:nvSpPr>
                    <p:cNvPr id="9354" name="Line 154"/>
                    <p:cNvSpPr>
                      <a:spLocks noChangeShapeType="1"/>
                    </p:cNvSpPr>
                    <p:nvPr/>
                  </p:nvSpPr>
                  <p:spPr bwMode="auto">
                    <a:xfrm flipH="1">
                      <a:off x="1925" y="2706"/>
                      <a:ext cx="95" cy="219"/>
                    </a:xfrm>
                    <a:prstGeom prst="line">
                      <a:avLst/>
                    </a:prstGeom>
                    <a:noFill/>
                    <a:ln w="6350">
                      <a:solidFill>
                        <a:srgbClr val="0000FF"/>
                      </a:solidFill>
                      <a:round/>
                      <a:headEnd/>
                      <a:tailEnd/>
                    </a:ln>
                  </p:spPr>
                  <p:txBody>
                    <a:bodyPr/>
                    <a:lstStyle/>
                    <a:p>
                      <a:endParaRPr lang="en-US"/>
                    </a:p>
                  </p:txBody>
                </p:sp>
                <p:sp>
                  <p:nvSpPr>
                    <p:cNvPr id="9355" name="Line 155"/>
                    <p:cNvSpPr>
                      <a:spLocks noChangeShapeType="1"/>
                    </p:cNvSpPr>
                    <p:nvPr/>
                  </p:nvSpPr>
                  <p:spPr bwMode="auto">
                    <a:xfrm flipH="1">
                      <a:off x="1925" y="2754"/>
                      <a:ext cx="95" cy="171"/>
                    </a:xfrm>
                    <a:prstGeom prst="line">
                      <a:avLst/>
                    </a:prstGeom>
                    <a:noFill/>
                    <a:ln w="6350">
                      <a:solidFill>
                        <a:srgbClr val="0000FF"/>
                      </a:solidFill>
                      <a:round/>
                      <a:headEnd/>
                      <a:tailEnd/>
                    </a:ln>
                  </p:spPr>
                  <p:txBody>
                    <a:bodyPr/>
                    <a:lstStyle/>
                    <a:p>
                      <a:endParaRPr lang="en-US"/>
                    </a:p>
                  </p:txBody>
                </p:sp>
                <p:sp>
                  <p:nvSpPr>
                    <p:cNvPr id="9356" name="Line 156"/>
                    <p:cNvSpPr>
                      <a:spLocks noChangeShapeType="1"/>
                    </p:cNvSpPr>
                    <p:nvPr/>
                  </p:nvSpPr>
                  <p:spPr bwMode="auto">
                    <a:xfrm flipH="1">
                      <a:off x="1925" y="2808"/>
                      <a:ext cx="95" cy="117"/>
                    </a:xfrm>
                    <a:prstGeom prst="line">
                      <a:avLst/>
                    </a:prstGeom>
                    <a:noFill/>
                    <a:ln w="6350">
                      <a:solidFill>
                        <a:srgbClr val="0000FF"/>
                      </a:solidFill>
                      <a:round/>
                      <a:headEnd/>
                      <a:tailEnd/>
                    </a:ln>
                  </p:spPr>
                  <p:txBody>
                    <a:bodyPr/>
                    <a:lstStyle/>
                    <a:p>
                      <a:endParaRPr lang="en-US"/>
                    </a:p>
                  </p:txBody>
                </p:sp>
                <p:sp>
                  <p:nvSpPr>
                    <p:cNvPr id="9357" name="Freeform 171"/>
                    <p:cNvSpPr>
                      <a:spLocks/>
                    </p:cNvSpPr>
                    <p:nvPr/>
                  </p:nvSpPr>
                  <p:spPr bwMode="auto">
                    <a:xfrm>
                      <a:off x="2022" y="2808"/>
                      <a:ext cx="68" cy="89"/>
                    </a:xfrm>
                    <a:custGeom>
                      <a:avLst/>
                      <a:gdLst>
                        <a:gd name="T0" fmla="*/ 68 w 68"/>
                        <a:gd name="T1" fmla="*/ 0 h 89"/>
                        <a:gd name="T2" fmla="*/ 0 w 68"/>
                        <a:gd name="T3" fmla="*/ 39 h 89"/>
                        <a:gd name="T4" fmla="*/ 0 w 68"/>
                        <a:gd name="T5" fmla="*/ 89 h 89"/>
                        <a:gd name="T6" fmla="*/ 68 w 68"/>
                        <a:gd name="T7" fmla="*/ 52 h 89"/>
                        <a:gd name="T8" fmla="*/ 68 w 68"/>
                        <a:gd name="T9" fmla="*/ 0 h 89"/>
                        <a:gd name="T10" fmla="*/ 0 60000 65536"/>
                        <a:gd name="T11" fmla="*/ 0 60000 65536"/>
                        <a:gd name="T12" fmla="*/ 0 60000 65536"/>
                        <a:gd name="T13" fmla="*/ 0 60000 65536"/>
                        <a:gd name="T14" fmla="*/ 0 60000 65536"/>
                        <a:gd name="T15" fmla="*/ 0 w 68"/>
                        <a:gd name="T16" fmla="*/ 0 h 89"/>
                        <a:gd name="T17" fmla="*/ 68 w 68"/>
                        <a:gd name="T18" fmla="*/ 89 h 89"/>
                      </a:gdLst>
                      <a:ahLst/>
                      <a:cxnLst>
                        <a:cxn ang="T10">
                          <a:pos x="T0" y="T1"/>
                        </a:cxn>
                        <a:cxn ang="T11">
                          <a:pos x="T2" y="T3"/>
                        </a:cxn>
                        <a:cxn ang="T12">
                          <a:pos x="T4" y="T5"/>
                        </a:cxn>
                        <a:cxn ang="T13">
                          <a:pos x="T6" y="T7"/>
                        </a:cxn>
                        <a:cxn ang="T14">
                          <a:pos x="T8" y="T9"/>
                        </a:cxn>
                      </a:cxnLst>
                      <a:rect l="T15" t="T16" r="T17" b="T18"/>
                      <a:pathLst>
                        <a:path w="68" h="89">
                          <a:moveTo>
                            <a:pt x="68" y="0"/>
                          </a:moveTo>
                          <a:lnTo>
                            <a:pt x="0" y="39"/>
                          </a:lnTo>
                          <a:lnTo>
                            <a:pt x="0" y="89"/>
                          </a:lnTo>
                          <a:lnTo>
                            <a:pt x="68" y="52"/>
                          </a:lnTo>
                          <a:lnTo>
                            <a:pt x="68" y="0"/>
                          </a:lnTo>
                          <a:close/>
                        </a:path>
                      </a:pathLst>
                    </a:custGeom>
                    <a:solidFill>
                      <a:srgbClr val="000000"/>
                    </a:solidFill>
                    <a:ln w="0">
                      <a:solidFill>
                        <a:srgbClr val="000000"/>
                      </a:solidFill>
                      <a:round/>
                      <a:headEnd/>
                      <a:tailEnd/>
                    </a:ln>
                  </p:spPr>
                  <p:txBody>
                    <a:bodyPr/>
                    <a:lstStyle/>
                    <a:p>
                      <a:endParaRPr lang="en-US"/>
                    </a:p>
                  </p:txBody>
                </p:sp>
                <p:sp>
                  <p:nvSpPr>
                    <p:cNvPr id="9358" name="Freeform 172"/>
                    <p:cNvSpPr>
                      <a:spLocks/>
                    </p:cNvSpPr>
                    <p:nvPr/>
                  </p:nvSpPr>
                  <p:spPr bwMode="auto">
                    <a:xfrm>
                      <a:off x="2022" y="2808"/>
                      <a:ext cx="68" cy="89"/>
                    </a:xfrm>
                    <a:custGeom>
                      <a:avLst/>
                      <a:gdLst>
                        <a:gd name="T0" fmla="*/ 68 w 68"/>
                        <a:gd name="T1" fmla="*/ 0 h 89"/>
                        <a:gd name="T2" fmla="*/ 0 w 68"/>
                        <a:gd name="T3" fmla="*/ 39 h 89"/>
                        <a:gd name="T4" fmla="*/ 0 w 68"/>
                        <a:gd name="T5" fmla="*/ 89 h 89"/>
                        <a:gd name="T6" fmla="*/ 68 w 68"/>
                        <a:gd name="T7" fmla="*/ 52 h 89"/>
                        <a:gd name="T8" fmla="*/ 68 w 68"/>
                        <a:gd name="T9" fmla="*/ 0 h 89"/>
                        <a:gd name="T10" fmla="*/ 0 60000 65536"/>
                        <a:gd name="T11" fmla="*/ 0 60000 65536"/>
                        <a:gd name="T12" fmla="*/ 0 60000 65536"/>
                        <a:gd name="T13" fmla="*/ 0 60000 65536"/>
                        <a:gd name="T14" fmla="*/ 0 60000 65536"/>
                        <a:gd name="T15" fmla="*/ 0 w 68"/>
                        <a:gd name="T16" fmla="*/ 0 h 89"/>
                        <a:gd name="T17" fmla="*/ 68 w 68"/>
                        <a:gd name="T18" fmla="*/ 89 h 89"/>
                      </a:gdLst>
                      <a:ahLst/>
                      <a:cxnLst>
                        <a:cxn ang="T10">
                          <a:pos x="T0" y="T1"/>
                        </a:cxn>
                        <a:cxn ang="T11">
                          <a:pos x="T2" y="T3"/>
                        </a:cxn>
                        <a:cxn ang="T12">
                          <a:pos x="T4" y="T5"/>
                        </a:cxn>
                        <a:cxn ang="T13">
                          <a:pos x="T6" y="T7"/>
                        </a:cxn>
                        <a:cxn ang="T14">
                          <a:pos x="T8" y="T9"/>
                        </a:cxn>
                      </a:cxnLst>
                      <a:rect l="T15" t="T16" r="T17" b="T18"/>
                      <a:pathLst>
                        <a:path w="68" h="89">
                          <a:moveTo>
                            <a:pt x="68" y="0"/>
                          </a:moveTo>
                          <a:lnTo>
                            <a:pt x="0" y="39"/>
                          </a:lnTo>
                          <a:lnTo>
                            <a:pt x="0" y="89"/>
                          </a:lnTo>
                          <a:lnTo>
                            <a:pt x="68" y="52"/>
                          </a:lnTo>
                          <a:lnTo>
                            <a:pt x="68" y="0"/>
                          </a:lnTo>
                        </a:path>
                      </a:pathLst>
                    </a:custGeom>
                    <a:noFill/>
                    <a:ln w="6350">
                      <a:solidFill>
                        <a:srgbClr val="000000"/>
                      </a:solidFill>
                      <a:round/>
                      <a:headEnd/>
                      <a:tailEnd/>
                    </a:ln>
                  </p:spPr>
                  <p:txBody>
                    <a:bodyPr/>
                    <a:lstStyle/>
                    <a:p>
                      <a:endParaRPr lang="en-US"/>
                    </a:p>
                  </p:txBody>
                </p:sp>
                <p:sp>
                  <p:nvSpPr>
                    <p:cNvPr id="9359" name="Freeform 173"/>
                    <p:cNvSpPr>
                      <a:spLocks/>
                    </p:cNvSpPr>
                    <p:nvPr/>
                  </p:nvSpPr>
                  <p:spPr bwMode="auto">
                    <a:xfrm>
                      <a:off x="2027" y="2797"/>
                      <a:ext cx="69" cy="91"/>
                    </a:xfrm>
                    <a:custGeom>
                      <a:avLst/>
                      <a:gdLst>
                        <a:gd name="T0" fmla="*/ 69 w 69"/>
                        <a:gd name="T1" fmla="*/ 0 h 91"/>
                        <a:gd name="T2" fmla="*/ 0 w 69"/>
                        <a:gd name="T3" fmla="*/ 39 h 91"/>
                        <a:gd name="T4" fmla="*/ 0 w 69"/>
                        <a:gd name="T5" fmla="*/ 91 h 91"/>
                        <a:gd name="T6" fmla="*/ 69 w 69"/>
                        <a:gd name="T7" fmla="*/ 52 h 91"/>
                        <a:gd name="T8" fmla="*/ 69 w 69"/>
                        <a:gd name="T9" fmla="*/ 0 h 91"/>
                        <a:gd name="T10" fmla="*/ 0 60000 65536"/>
                        <a:gd name="T11" fmla="*/ 0 60000 65536"/>
                        <a:gd name="T12" fmla="*/ 0 60000 65536"/>
                        <a:gd name="T13" fmla="*/ 0 60000 65536"/>
                        <a:gd name="T14" fmla="*/ 0 60000 65536"/>
                        <a:gd name="T15" fmla="*/ 0 w 69"/>
                        <a:gd name="T16" fmla="*/ 0 h 91"/>
                        <a:gd name="T17" fmla="*/ 69 w 69"/>
                        <a:gd name="T18" fmla="*/ 91 h 91"/>
                      </a:gdLst>
                      <a:ahLst/>
                      <a:cxnLst>
                        <a:cxn ang="T10">
                          <a:pos x="T0" y="T1"/>
                        </a:cxn>
                        <a:cxn ang="T11">
                          <a:pos x="T2" y="T3"/>
                        </a:cxn>
                        <a:cxn ang="T12">
                          <a:pos x="T4" y="T5"/>
                        </a:cxn>
                        <a:cxn ang="T13">
                          <a:pos x="T6" y="T7"/>
                        </a:cxn>
                        <a:cxn ang="T14">
                          <a:pos x="T8" y="T9"/>
                        </a:cxn>
                      </a:cxnLst>
                      <a:rect l="T15" t="T16" r="T17" b="T18"/>
                      <a:pathLst>
                        <a:path w="69" h="91">
                          <a:moveTo>
                            <a:pt x="69" y="0"/>
                          </a:moveTo>
                          <a:lnTo>
                            <a:pt x="0" y="39"/>
                          </a:lnTo>
                          <a:lnTo>
                            <a:pt x="0" y="91"/>
                          </a:lnTo>
                          <a:lnTo>
                            <a:pt x="69" y="52"/>
                          </a:lnTo>
                          <a:lnTo>
                            <a:pt x="69" y="0"/>
                          </a:lnTo>
                          <a:close/>
                        </a:path>
                      </a:pathLst>
                    </a:custGeom>
                    <a:solidFill>
                      <a:srgbClr val="FFFF00"/>
                    </a:solidFill>
                    <a:ln w="0">
                      <a:solidFill>
                        <a:srgbClr val="FFFF00"/>
                      </a:solidFill>
                      <a:round/>
                      <a:headEnd/>
                      <a:tailEnd/>
                    </a:ln>
                  </p:spPr>
                  <p:txBody>
                    <a:bodyPr/>
                    <a:lstStyle/>
                    <a:p>
                      <a:endParaRPr lang="en-US"/>
                    </a:p>
                  </p:txBody>
                </p:sp>
                <p:sp>
                  <p:nvSpPr>
                    <p:cNvPr id="9360" name="Freeform 174"/>
                    <p:cNvSpPr>
                      <a:spLocks/>
                    </p:cNvSpPr>
                    <p:nvPr/>
                  </p:nvSpPr>
                  <p:spPr bwMode="auto">
                    <a:xfrm>
                      <a:off x="2027" y="2797"/>
                      <a:ext cx="69" cy="91"/>
                    </a:xfrm>
                    <a:custGeom>
                      <a:avLst/>
                      <a:gdLst>
                        <a:gd name="T0" fmla="*/ 69 w 69"/>
                        <a:gd name="T1" fmla="*/ 0 h 91"/>
                        <a:gd name="T2" fmla="*/ 0 w 69"/>
                        <a:gd name="T3" fmla="*/ 39 h 91"/>
                        <a:gd name="T4" fmla="*/ 0 w 69"/>
                        <a:gd name="T5" fmla="*/ 91 h 91"/>
                        <a:gd name="T6" fmla="*/ 69 w 69"/>
                        <a:gd name="T7" fmla="*/ 52 h 91"/>
                        <a:gd name="T8" fmla="*/ 69 w 69"/>
                        <a:gd name="T9" fmla="*/ 0 h 91"/>
                        <a:gd name="T10" fmla="*/ 0 60000 65536"/>
                        <a:gd name="T11" fmla="*/ 0 60000 65536"/>
                        <a:gd name="T12" fmla="*/ 0 60000 65536"/>
                        <a:gd name="T13" fmla="*/ 0 60000 65536"/>
                        <a:gd name="T14" fmla="*/ 0 60000 65536"/>
                        <a:gd name="T15" fmla="*/ 0 w 69"/>
                        <a:gd name="T16" fmla="*/ 0 h 91"/>
                        <a:gd name="T17" fmla="*/ 69 w 69"/>
                        <a:gd name="T18" fmla="*/ 91 h 91"/>
                      </a:gdLst>
                      <a:ahLst/>
                      <a:cxnLst>
                        <a:cxn ang="T10">
                          <a:pos x="T0" y="T1"/>
                        </a:cxn>
                        <a:cxn ang="T11">
                          <a:pos x="T2" y="T3"/>
                        </a:cxn>
                        <a:cxn ang="T12">
                          <a:pos x="T4" y="T5"/>
                        </a:cxn>
                        <a:cxn ang="T13">
                          <a:pos x="T6" y="T7"/>
                        </a:cxn>
                        <a:cxn ang="T14">
                          <a:pos x="T8" y="T9"/>
                        </a:cxn>
                      </a:cxnLst>
                      <a:rect l="T15" t="T16" r="T17" b="T18"/>
                      <a:pathLst>
                        <a:path w="69" h="91">
                          <a:moveTo>
                            <a:pt x="69" y="0"/>
                          </a:moveTo>
                          <a:lnTo>
                            <a:pt x="0" y="39"/>
                          </a:lnTo>
                          <a:lnTo>
                            <a:pt x="0" y="91"/>
                          </a:lnTo>
                          <a:lnTo>
                            <a:pt x="69" y="52"/>
                          </a:lnTo>
                          <a:lnTo>
                            <a:pt x="69" y="0"/>
                          </a:lnTo>
                        </a:path>
                      </a:pathLst>
                    </a:custGeom>
                    <a:noFill/>
                    <a:ln w="6350">
                      <a:solidFill>
                        <a:srgbClr val="000000"/>
                      </a:solidFill>
                      <a:round/>
                      <a:headEnd/>
                      <a:tailEnd/>
                    </a:ln>
                  </p:spPr>
                  <p:txBody>
                    <a:bodyPr/>
                    <a:lstStyle/>
                    <a:p>
                      <a:endParaRPr lang="en-US"/>
                    </a:p>
                  </p:txBody>
                </p:sp>
                <p:sp>
                  <p:nvSpPr>
                    <p:cNvPr id="9361" name="Freeform 334"/>
                    <p:cNvSpPr>
                      <a:spLocks/>
                    </p:cNvSpPr>
                    <p:nvPr/>
                  </p:nvSpPr>
                  <p:spPr bwMode="auto">
                    <a:xfrm>
                      <a:off x="1269" y="2389"/>
                      <a:ext cx="1075" cy="510"/>
                    </a:xfrm>
                    <a:custGeom>
                      <a:avLst/>
                      <a:gdLst>
                        <a:gd name="T0" fmla="*/ 323 w 1075"/>
                        <a:gd name="T1" fmla="*/ 0 h 510"/>
                        <a:gd name="T2" fmla="*/ 184 w 1075"/>
                        <a:gd name="T3" fmla="*/ 39 h 510"/>
                        <a:gd name="T4" fmla="*/ 145 w 1075"/>
                        <a:gd name="T5" fmla="*/ 61 h 510"/>
                        <a:gd name="T6" fmla="*/ 117 w 1075"/>
                        <a:gd name="T7" fmla="*/ 82 h 510"/>
                        <a:gd name="T8" fmla="*/ 95 w 1075"/>
                        <a:gd name="T9" fmla="*/ 98 h 510"/>
                        <a:gd name="T10" fmla="*/ 80 w 1075"/>
                        <a:gd name="T11" fmla="*/ 111 h 510"/>
                        <a:gd name="T12" fmla="*/ 70 w 1075"/>
                        <a:gd name="T13" fmla="*/ 120 h 510"/>
                        <a:gd name="T14" fmla="*/ 69 w 1075"/>
                        <a:gd name="T15" fmla="*/ 122 h 510"/>
                        <a:gd name="T16" fmla="*/ 37 w 1075"/>
                        <a:gd name="T17" fmla="*/ 158 h 510"/>
                        <a:gd name="T18" fmla="*/ 17 w 1075"/>
                        <a:gd name="T19" fmla="*/ 191 h 510"/>
                        <a:gd name="T20" fmla="*/ 6 w 1075"/>
                        <a:gd name="T21" fmla="*/ 224 h 510"/>
                        <a:gd name="T22" fmla="*/ 0 w 1075"/>
                        <a:gd name="T23" fmla="*/ 254 h 510"/>
                        <a:gd name="T24" fmla="*/ 2 w 1075"/>
                        <a:gd name="T25" fmla="*/ 282 h 510"/>
                        <a:gd name="T26" fmla="*/ 7 w 1075"/>
                        <a:gd name="T27" fmla="*/ 308 h 510"/>
                        <a:gd name="T28" fmla="*/ 15 w 1075"/>
                        <a:gd name="T29" fmla="*/ 328 h 510"/>
                        <a:gd name="T30" fmla="*/ 24 w 1075"/>
                        <a:gd name="T31" fmla="*/ 347 h 510"/>
                        <a:gd name="T32" fmla="*/ 31 w 1075"/>
                        <a:gd name="T33" fmla="*/ 360 h 510"/>
                        <a:gd name="T34" fmla="*/ 37 w 1075"/>
                        <a:gd name="T35" fmla="*/ 369 h 510"/>
                        <a:gd name="T36" fmla="*/ 41 w 1075"/>
                        <a:gd name="T37" fmla="*/ 371 h 510"/>
                        <a:gd name="T38" fmla="*/ 67 w 1075"/>
                        <a:gd name="T39" fmla="*/ 402 h 510"/>
                        <a:gd name="T40" fmla="*/ 98 w 1075"/>
                        <a:gd name="T41" fmla="*/ 428 h 510"/>
                        <a:gd name="T42" fmla="*/ 133 w 1075"/>
                        <a:gd name="T43" fmla="*/ 449 h 510"/>
                        <a:gd name="T44" fmla="*/ 172 w 1075"/>
                        <a:gd name="T45" fmla="*/ 467 h 510"/>
                        <a:gd name="T46" fmla="*/ 213 w 1075"/>
                        <a:gd name="T47" fmla="*/ 480 h 510"/>
                        <a:gd name="T48" fmla="*/ 250 w 1075"/>
                        <a:gd name="T49" fmla="*/ 489 h 510"/>
                        <a:gd name="T50" fmla="*/ 286 w 1075"/>
                        <a:gd name="T51" fmla="*/ 497 h 510"/>
                        <a:gd name="T52" fmla="*/ 317 w 1075"/>
                        <a:gd name="T53" fmla="*/ 502 h 510"/>
                        <a:gd name="T54" fmla="*/ 341 w 1075"/>
                        <a:gd name="T55" fmla="*/ 504 h 510"/>
                        <a:gd name="T56" fmla="*/ 356 w 1075"/>
                        <a:gd name="T57" fmla="*/ 506 h 510"/>
                        <a:gd name="T58" fmla="*/ 362 w 1075"/>
                        <a:gd name="T59" fmla="*/ 506 h 510"/>
                        <a:gd name="T60" fmla="*/ 395 w 1075"/>
                        <a:gd name="T61" fmla="*/ 510 h 510"/>
                        <a:gd name="T62" fmla="*/ 432 w 1075"/>
                        <a:gd name="T63" fmla="*/ 510 h 510"/>
                        <a:gd name="T64" fmla="*/ 473 w 1075"/>
                        <a:gd name="T65" fmla="*/ 508 h 510"/>
                        <a:gd name="T66" fmla="*/ 514 w 1075"/>
                        <a:gd name="T67" fmla="*/ 504 h 510"/>
                        <a:gd name="T68" fmla="*/ 553 w 1075"/>
                        <a:gd name="T69" fmla="*/ 501 h 510"/>
                        <a:gd name="T70" fmla="*/ 588 w 1075"/>
                        <a:gd name="T71" fmla="*/ 497 h 510"/>
                        <a:gd name="T72" fmla="*/ 619 w 1075"/>
                        <a:gd name="T73" fmla="*/ 493 h 510"/>
                        <a:gd name="T74" fmla="*/ 643 w 1075"/>
                        <a:gd name="T75" fmla="*/ 491 h 510"/>
                        <a:gd name="T76" fmla="*/ 660 w 1075"/>
                        <a:gd name="T77" fmla="*/ 488 h 510"/>
                        <a:gd name="T78" fmla="*/ 666 w 1075"/>
                        <a:gd name="T79" fmla="*/ 488 h 510"/>
                        <a:gd name="T80" fmla="*/ 708 w 1075"/>
                        <a:gd name="T81" fmla="*/ 475 h 510"/>
                        <a:gd name="T82" fmla="*/ 751 w 1075"/>
                        <a:gd name="T83" fmla="*/ 458 h 510"/>
                        <a:gd name="T84" fmla="*/ 792 w 1075"/>
                        <a:gd name="T85" fmla="*/ 441 h 510"/>
                        <a:gd name="T86" fmla="*/ 831 w 1075"/>
                        <a:gd name="T87" fmla="*/ 423 h 510"/>
                        <a:gd name="T88" fmla="*/ 866 w 1075"/>
                        <a:gd name="T89" fmla="*/ 404 h 510"/>
                        <a:gd name="T90" fmla="*/ 897 w 1075"/>
                        <a:gd name="T91" fmla="*/ 386 h 510"/>
                        <a:gd name="T92" fmla="*/ 927 w 1075"/>
                        <a:gd name="T93" fmla="*/ 369 h 510"/>
                        <a:gd name="T94" fmla="*/ 949 w 1075"/>
                        <a:gd name="T95" fmla="*/ 354 h 510"/>
                        <a:gd name="T96" fmla="*/ 966 w 1075"/>
                        <a:gd name="T97" fmla="*/ 343 h 510"/>
                        <a:gd name="T98" fmla="*/ 977 w 1075"/>
                        <a:gd name="T99" fmla="*/ 336 h 510"/>
                        <a:gd name="T100" fmla="*/ 981 w 1075"/>
                        <a:gd name="T101" fmla="*/ 332 h 510"/>
                        <a:gd name="T102" fmla="*/ 1075 w 1075"/>
                        <a:gd name="T103" fmla="*/ 317 h 51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75"/>
                        <a:gd name="T157" fmla="*/ 0 h 510"/>
                        <a:gd name="T158" fmla="*/ 1075 w 1075"/>
                        <a:gd name="T159" fmla="*/ 510 h 51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75" h="510">
                          <a:moveTo>
                            <a:pt x="323" y="0"/>
                          </a:moveTo>
                          <a:lnTo>
                            <a:pt x="184" y="39"/>
                          </a:lnTo>
                          <a:lnTo>
                            <a:pt x="145" y="61"/>
                          </a:lnTo>
                          <a:lnTo>
                            <a:pt x="117" y="82"/>
                          </a:lnTo>
                          <a:lnTo>
                            <a:pt x="95" y="98"/>
                          </a:lnTo>
                          <a:lnTo>
                            <a:pt x="80" y="111"/>
                          </a:lnTo>
                          <a:lnTo>
                            <a:pt x="70" y="120"/>
                          </a:lnTo>
                          <a:lnTo>
                            <a:pt x="69" y="122"/>
                          </a:lnTo>
                          <a:lnTo>
                            <a:pt x="37" y="158"/>
                          </a:lnTo>
                          <a:lnTo>
                            <a:pt x="17" y="191"/>
                          </a:lnTo>
                          <a:lnTo>
                            <a:pt x="6" y="224"/>
                          </a:lnTo>
                          <a:lnTo>
                            <a:pt x="0" y="254"/>
                          </a:lnTo>
                          <a:lnTo>
                            <a:pt x="2" y="282"/>
                          </a:lnTo>
                          <a:lnTo>
                            <a:pt x="7" y="308"/>
                          </a:lnTo>
                          <a:lnTo>
                            <a:pt x="15" y="328"/>
                          </a:lnTo>
                          <a:lnTo>
                            <a:pt x="24" y="347"/>
                          </a:lnTo>
                          <a:lnTo>
                            <a:pt x="31" y="360"/>
                          </a:lnTo>
                          <a:lnTo>
                            <a:pt x="37" y="369"/>
                          </a:lnTo>
                          <a:lnTo>
                            <a:pt x="41" y="371"/>
                          </a:lnTo>
                          <a:lnTo>
                            <a:pt x="67" y="402"/>
                          </a:lnTo>
                          <a:lnTo>
                            <a:pt x="98" y="428"/>
                          </a:lnTo>
                          <a:lnTo>
                            <a:pt x="133" y="449"/>
                          </a:lnTo>
                          <a:lnTo>
                            <a:pt x="172" y="467"/>
                          </a:lnTo>
                          <a:lnTo>
                            <a:pt x="213" y="480"/>
                          </a:lnTo>
                          <a:lnTo>
                            <a:pt x="250" y="489"/>
                          </a:lnTo>
                          <a:lnTo>
                            <a:pt x="286" y="497"/>
                          </a:lnTo>
                          <a:lnTo>
                            <a:pt x="317" y="502"/>
                          </a:lnTo>
                          <a:lnTo>
                            <a:pt x="341" y="504"/>
                          </a:lnTo>
                          <a:lnTo>
                            <a:pt x="356" y="506"/>
                          </a:lnTo>
                          <a:lnTo>
                            <a:pt x="362" y="506"/>
                          </a:lnTo>
                          <a:lnTo>
                            <a:pt x="395" y="510"/>
                          </a:lnTo>
                          <a:lnTo>
                            <a:pt x="432" y="510"/>
                          </a:lnTo>
                          <a:lnTo>
                            <a:pt x="473" y="508"/>
                          </a:lnTo>
                          <a:lnTo>
                            <a:pt x="514" y="504"/>
                          </a:lnTo>
                          <a:lnTo>
                            <a:pt x="553" y="501"/>
                          </a:lnTo>
                          <a:lnTo>
                            <a:pt x="588" y="497"/>
                          </a:lnTo>
                          <a:lnTo>
                            <a:pt x="619" y="493"/>
                          </a:lnTo>
                          <a:lnTo>
                            <a:pt x="643" y="491"/>
                          </a:lnTo>
                          <a:lnTo>
                            <a:pt x="660" y="488"/>
                          </a:lnTo>
                          <a:lnTo>
                            <a:pt x="666" y="488"/>
                          </a:lnTo>
                          <a:lnTo>
                            <a:pt x="708" y="475"/>
                          </a:lnTo>
                          <a:lnTo>
                            <a:pt x="751" y="458"/>
                          </a:lnTo>
                          <a:lnTo>
                            <a:pt x="792" y="441"/>
                          </a:lnTo>
                          <a:lnTo>
                            <a:pt x="831" y="423"/>
                          </a:lnTo>
                          <a:lnTo>
                            <a:pt x="866" y="404"/>
                          </a:lnTo>
                          <a:lnTo>
                            <a:pt x="897" y="386"/>
                          </a:lnTo>
                          <a:lnTo>
                            <a:pt x="927" y="369"/>
                          </a:lnTo>
                          <a:lnTo>
                            <a:pt x="949" y="354"/>
                          </a:lnTo>
                          <a:lnTo>
                            <a:pt x="966" y="343"/>
                          </a:lnTo>
                          <a:lnTo>
                            <a:pt x="977" y="336"/>
                          </a:lnTo>
                          <a:lnTo>
                            <a:pt x="981" y="332"/>
                          </a:lnTo>
                          <a:lnTo>
                            <a:pt x="1075" y="317"/>
                          </a:lnTo>
                        </a:path>
                      </a:pathLst>
                    </a:custGeom>
                    <a:noFill/>
                    <a:ln w="11113">
                      <a:solidFill>
                        <a:srgbClr val="0000FF"/>
                      </a:solidFill>
                      <a:round/>
                      <a:headEnd/>
                      <a:tailEnd/>
                    </a:ln>
                  </p:spPr>
                  <p:txBody>
                    <a:bodyPr/>
                    <a:lstStyle/>
                    <a:p>
                      <a:endParaRPr lang="en-US"/>
                    </a:p>
                  </p:txBody>
                </p:sp>
                <p:sp>
                  <p:nvSpPr>
                    <p:cNvPr id="9362" name="Freeform 13"/>
                    <p:cNvSpPr>
                      <a:spLocks/>
                    </p:cNvSpPr>
                    <p:nvPr/>
                  </p:nvSpPr>
                  <p:spPr bwMode="auto">
                    <a:xfrm>
                      <a:off x="1276" y="2469"/>
                      <a:ext cx="126" cy="103"/>
                    </a:xfrm>
                    <a:custGeom>
                      <a:avLst/>
                      <a:gdLst>
                        <a:gd name="T0" fmla="*/ 0 w 126"/>
                        <a:gd name="T1" fmla="*/ 50 h 103"/>
                        <a:gd name="T2" fmla="*/ 86 w 126"/>
                        <a:gd name="T3" fmla="*/ 0 h 103"/>
                        <a:gd name="T4" fmla="*/ 88 w 126"/>
                        <a:gd name="T5" fmla="*/ 0 h 103"/>
                        <a:gd name="T6" fmla="*/ 93 w 126"/>
                        <a:gd name="T7" fmla="*/ 0 h 103"/>
                        <a:gd name="T8" fmla="*/ 100 w 126"/>
                        <a:gd name="T9" fmla="*/ 0 h 103"/>
                        <a:gd name="T10" fmla="*/ 108 w 126"/>
                        <a:gd name="T11" fmla="*/ 3 h 103"/>
                        <a:gd name="T12" fmla="*/ 115 w 126"/>
                        <a:gd name="T13" fmla="*/ 9 h 103"/>
                        <a:gd name="T14" fmla="*/ 123 w 126"/>
                        <a:gd name="T15" fmla="*/ 18 h 103"/>
                        <a:gd name="T16" fmla="*/ 126 w 126"/>
                        <a:gd name="T17" fmla="*/ 33 h 103"/>
                        <a:gd name="T18" fmla="*/ 126 w 126"/>
                        <a:gd name="T19" fmla="*/ 53 h 103"/>
                        <a:gd name="T20" fmla="*/ 41 w 126"/>
                        <a:gd name="T21" fmla="*/ 103 h 103"/>
                        <a:gd name="T22" fmla="*/ 0 w 126"/>
                        <a:gd name="T23" fmla="*/ 50 h 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103"/>
                        <a:gd name="T38" fmla="*/ 126 w 126"/>
                        <a:gd name="T39" fmla="*/ 103 h 1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103">
                          <a:moveTo>
                            <a:pt x="0" y="50"/>
                          </a:moveTo>
                          <a:lnTo>
                            <a:pt x="86" y="0"/>
                          </a:lnTo>
                          <a:lnTo>
                            <a:pt x="88" y="0"/>
                          </a:lnTo>
                          <a:lnTo>
                            <a:pt x="93" y="0"/>
                          </a:lnTo>
                          <a:lnTo>
                            <a:pt x="100" y="0"/>
                          </a:lnTo>
                          <a:lnTo>
                            <a:pt x="108" y="3"/>
                          </a:lnTo>
                          <a:lnTo>
                            <a:pt x="115" y="9"/>
                          </a:lnTo>
                          <a:lnTo>
                            <a:pt x="123" y="18"/>
                          </a:lnTo>
                          <a:lnTo>
                            <a:pt x="126" y="33"/>
                          </a:lnTo>
                          <a:lnTo>
                            <a:pt x="126" y="53"/>
                          </a:lnTo>
                          <a:lnTo>
                            <a:pt x="41" y="103"/>
                          </a:lnTo>
                          <a:lnTo>
                            <a:pt x="0" y="50"/>
                          </a:lnTo>
                          <a:close/>
                        </a:path>
                      </a:pathLst>
                    </a:custGeom>
                    <a:solidFill>
                      <a:srgbClr val="0000FF"/>
                    </a:solidFill>
                    <a:ln w="0">
                      <a:solidFill>
                        <a:srgbClr val="0000FF"/>
                      </a:solidFill>
                      <a:round/>
                      <a:headEnd/>
                      <a:tailEnd/>
                    </a:ln>
                  </p:spPr>
                  <p:txBody>
                    <a:bodyPr/>
                    <a:lstStyle/>
                    <a:p>
                      <a:endParaRPr lang="en-US"/>
                    </a:p>
                  </p:txBody>
                </p:sp>
                <p:sp>
                  <p:nvSpPr>
                    <p:cNvPr id="9363" name="Freeform 14"/>
                    <p:cNvSpPr>
                      <a:spLocks/>
                    </p:cNvSpPr>
                    <p:nvPr/>
                  </p:nvSpPr>
                  <p:spPr bwMode="auto">
                    <a:xfrm>
                      <a:off x="1276" y="2469"/>
                      <a:ext cx="126" cy="103"/>
                    </a:xfrm>
                    <a:custGeom>
                      <a:avLst/>
                      <a:gdLst>
                        <a:gd name="T0" fmla="*/ 0 w 126"/>
                        <a:gd name="T1" fmla="*/ 50 h 103"/>
                        <a:gd name="T2" fmla="*/ 86 w 126"/>
                        <a:gd name="T3" fmla="*/ 0 h 103"/>
                        <a:gd name="T4" fmla="*/ 88 w 126"/>
                        <a:gd name="T5" fmla="*/ 0 h 103"/>
                        <a:gd name="T6" fmla="*/ 93 w 126"/>
                        <a:gd name="T7" fmla="*/ 0 h 103"/>
                        <a:gd name="T8" fmla="*/ 100 w 126"/>
                        <a:gd name="T9" fmla="*/ 0 h 103"/>
                        <a:gd name="T10" fmla="*/ 108 w 126"/>
                        <a:gd name="T11" fmla="*/ 3 h 103"/>
                        <a:gd name="T12" fmla="*/ 115 w 126"/>
                        <a:gd name="T13" fmla="*/ 9 h 103"/>
                        <a:gd name="T14" fmla="*/ 123 w 126"/>
                        <a:gd name="T15" fmla="*/ 18 h 103"/>
                        <a:gd name="T16" fmla="*/ 126 w 126"/>
                        <a:gd name="T17" fmla="*/ 33 h 103"/>
                        <a:gd name="T18" fmla="*/ 126 w 126"/>
                        <a:gd name="T19" fmla="*/ 53 h 103"/>
                        <a:gd name="T20" fmla="*/ 41 w 126"/>
                        <a:gd name="T21" fmla="*/ 103 h 103"/>
                        <a:gd name="T22" fmla="*/ 0 w 126"/>
                        <a:gd name="T23" fmla="*/ 50 h 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103"/>
                        <a:gd name="T38" fmla="*/ 126 w 126"/>
                        <a:gd name="T39" fmla="*/ 103 h 1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103">
                          <a:moveTo>
                            <a:pt x="0" y="50"/>
                          </a:moveTo>
                          <a:lnTo>
                            <a:pt x="86" y="0"/>
                          </a:lnTo>
                          <a:lnTo>
                            <a:pt x="88" y="0"/>
                          </a:lnTo>
                          <a:lnTo>
                            <a:pt x="93" y="0"/>
                          </a:lnTo>
                          <a:lnTo>
                            <a:pt x="100" y="0"/>
                          </a:lnTo>
                          <a:lnTo>
                            <a:pt x="108" y="3"/>
                          </a:lnTo>
                          <a:lnTo>
                            <a:pt x="115" y="9"/>
                          </a:lnTo>
                          <a:lnTo>
                            <a:pt x="123" y="18"/>
                          </a:lnTo>
                          <a:lnTo>
                            <a:pt x="126" y="33"/>
                          </a:lnTo>
                          <a:lnTo>
                            <a:pt x="126" y="53"/>
                          </a:lnTo>
                          <a:lnTo>
                            <a:pt x="41" y="103"/>
                          </a:lnTo>
                          <a:lnTo>
                            <a:pt x="0" y="50"/>
                          </a:lnTo>
                        </a:path>
                      </a:pathLst>
                    </a:custGeom>
                    <a:noFill/>
                    <a:ln w="11113">
                      <a:solidFill>
                        <a:srgbClr val="000000"/>
                      </a:solidFill>
                      <a:round/>
                      <a:headEnd/>
                      <a:tailEnd/>
                    </a:ln>
                  </p:spPr>
                  <p:txBody>
                    <a:bodyPr/>
                    <a:lstStyle/>
                    <a:p>
                      <a:endParaRPr lang="en-US"/>
                    </a:p>
                  </p:txBody>
                </p:sp>
                <p:sp>
                  <p:nvSpPr>
                    <p:cNvPr id="9364" name="Freeform 15"/>
                    <p:cNvSpPr>
                      <a:spLocks/>
                    </p:cNvSpPr>
                    <p:nvPr/>
                  </p:nvSpPr>
                  <p:spPr bwMode="auto">
                    <a:xfrm>
                      <a:off x="1282" y="2471"/>
                      <a:ext cx="120" cy="94"/>
                    </a:xfrm>
                    <a:custGeom>
                      <a:avLst/>
                      <a:gdLst>
                        <a:gd name="T0" fmla="*/ 35 w 120"/>
                        <a:gd name="T1" fmla="*/ 94 h 94"/>
                        <a:gd name="T2" fmla="*/ 0 w 120"/>
                        <a:gd name="T3" fmla="*/ 48 h 94"/>
                        <a:gd name="T4" fmla="*/ 83 w 120"/>
                        <a:gd name="T5" fmla="*/ 0 h 94"/>
                        <a:gd name="T6" fmla="*/ 85 w 120"/>
                        <a:gd name="T7" fmla="*/ 0 h 94"/>
                        <a:gd name="T8" fmla="*/ 91 w 120"/>
                        <a:gd name="T9" fmla="*/ 0 h 94"/>
                        <a:gd name="T10" fmla="*/ 98 w 120"/>
                        <a:gd name="T11" fmla="*/ 1 h 94"/>
                        <a:gd name="T12" fmla="*/ 107 w 120"/>
                        <a:gd name="T13" fmla="*/ 5 h 94"/>
                        <a:gd name="T14" fmla="*/ 115 w 120"/>
                        <a:gd name="T15" fmla="*/ 14 h 94"/>
                        <a:gd name="T16" fmla="*/ 119 w 120"/>
                        <a:gd name="T17" fmla="*/ 27 h 94"/>
                        <a:gd name="T18" fmla="*/ 120 w 120"/>
                        <a:gd name="T19" fmla="*/ 46 h 94"/>
                        <a:gd name="T20" fmla="*/ 35 w 120"/>
                        <a:gd name="T21" fmla="*/ 94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0"/>
                        <a:gd name="T34" fmla="*/ 0 h 94"/>
                        <a:gd name="T35" fmla="*/ 120 w 120"/>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0" h="94">
                          <a:moveTo>
                            <a:pt x="35" y="94"/>
                          </a:moveTo>
                          <a:lnTo>
                            <a:pt x="0" y="48"/>
                          </a:lnTo>
                          <a:lnTo>
                            <a:pt x="83" y="0"/>
                          </a:lnTo>
                          <a:lnTo>
                            <a:pt x="85" y="0"/>
                          </a:lnTo>
                          <a:lnTo>
                            <a:pt x="91" y="0"/>
                          </a:lnTo>
                          <a:lnTo>
                            <a:pt x="98" y="1"/>
                          </a:lnTo>
                          <a:lnTo>
                            <a:pt x="107" y="5"/>
                          </a:lnTo>
                          <a:lnTo>
                            <a:pt x="115" y="14"/>
                          </a:lnTo>
                          <a:lnTo>
                            <a:pt x="119" y="27"/>
                          </a:lnTo>
                          <a:lnTo>
                            <a:pt x="120" y="46"/>
                          </a:lnTo>
                          <a:lnTo>
                            <a:pt x="35" y="94"/>
                          </a:lnTo>
                          <a:close/>
                        </a:path>
                      </a:pathLst>
                    </a:custGeom>
                    <a:solidFill>
                      <a:srgbClr val="2B2BFF"/>
                    </a:solidFill>
                    <a:ln w="0">
                      <a:solidFill>
                        <a:srgbClr val="2B2BFF"/>
                      </a:solidFill>
                      <a:round/>
                      <a:headEnd/>
                      <a:tailEnd/>
                    </a:ln>
                  </p:spPr>
                  <p:txBody>
                    <a:bodyPr/>
                    <a:lstStyle/>
                    <a:p>
                      <a:endParaRPr lang="en-US"/>
                    </a:p>
                  </p:txBody>
                </p:sp>
                <p:sp>
                  <p:nvSpPr>
                    <p:cNvPr id="9365" name="Freeform 16"/>
                    <p:cNvSpPr>
                      <a:spLocks/>
                    </p:cNvSpPr>
                    <p:nvPr/>
                  </p:nvSpPr>
                  <p:spPr bwMode="auto">
                    <a:xfrm>
                      <a:off x="1287" y="2471"/>
                      <a:ext cx="114" cy="89"/>
                    </a:xfrm>
                    <a:custGeom>
                      <a:avLst/>
                      <a:gdLst>
                        <a:gd name="T0" fmla="*/ 30 w 114"/>
                        <a:gd name="T1" fmla="*/ 89 h 89"/>
                        <a:gd name="T2" fmla="*/ 0 w 114"/>
                        <a:gd name="T3" fmla="*/ 48 h 89"/>
                        <a:gd name="T4" fmla="*/ 82 w 114"/>
                        <a:gd name="T5" fmla="*/ 0 h 89"/>
                        <a:gd name="T6" fmla="*/ 84 w 114"/>
                        <a:gd name="T7" fmla="*/ 1 h 89"/>
                        <a:gd name="T8" fmla="*/ 91 w 114"/>
                        <a:gd name="T9" fmla="*/ 1 h 89"/>
                        <a:gd name="T10" fmla="*/ 99 w 114"/>
                        <a:gd name="T11" fmla="*/ 5 h 89"/>
                        <a:gd name="T12" fmla="*/ 108 w 114"/>
                        <a:gd name="T13" fmla="*/ 12 h 89"/>
                        <a:gd name="T14" fmla="*/ 114 w 114"/>
                        <a:gd name="T15" fmla="*/ 24 h 89"/>
                        <a:gd name="T16" fmla="*/ 114 w 114"/>
                        <a:gd name="T17" fmla="*/ 40 h 89"/>
                        <a:gd name="T18" fmla="*/ 30 w 114"/>
                        <a:gd name="T19" fmla="*/ 89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
                        <a:gd name="T31" fmla="*/ 0 h 89"/>
                        <a:gd name="T32" fmla="*/ 114 w 114"/>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 h="89">
                          <a:moveTo>
                            <a:pt x="30" y="89"/>
                          </a:moveTo>
                          <a:lnTo>
                            <a:pt x="0" y="48"/>
                          </a:lnTo>
                          <a:lnTo>
                            <a:pt x="82" y="0"/>
                          </a:lnTo>
                          <a:lnTo>
                            <a:pt x="84" y="1"/>
                          </a:lnTo>
                          <a:lnTo>
                            <a:pt x="91" y="1"/>
                          </a:lnTo>
                          <a:lnTo>
                            <a:pt x="99" y="5"/>
                          </a:lnTo>
                          <a:lnTo>
                            <a:pt x="108" y="12"/>
                          </a:lnTo>
                          <a:lnTo>
                            <a:pt x="114" y="24"/>
                          </a:lnTo>
                          <a:lnTo>
                            <a:pt x="114" y="40"/>
                          </a:lnTo>
                          <a:lnTo>
                            <a:pt x="30" y="89"/>
                          </a:lnTo>
                          <a:close/>
                        </a:path>
                      </a:pathLst>
                    </a:custGeom>
                    <a:solidFill>
                      <a:srgbClr val="5555FF"/>
                    </a:solidFill>
                    <a:ln w="0">
                      <a:solidFill>
                        <a:srgbClr val="5555FF"/>
                      </a:solidFill>
                      <a:round/>
                      <a:headEnd/>
                      <a:tailEnd/>
                    </a:ln>
                  </p:spPr>
                  <p:txBody>
                    <a:bodyPr/>
                    <a:lstStyle/>
                    <a:p>
                      <a:endParaRPr lang="en-US"/>
                    </a:p>
                  </p:txBody>
                </p:sp>
                <p:sp>
                  <p:nvSpPr>
                    <p:cNvPr id="9366" name="Freeform 17"/>
                    <p:cNvSpPr>
                      <a:spLocks/>
                    </p:cNvSpPr>
                    <p:nvPr/>
                  </p:nvSpPr>
                  <p:spPr bwMode="auto">
                    <a:xfrm>
                      <a:off x="1293" y="2472"/>
                      <a:ext cx="108" cy="82"/>
                    </a:xfrm>
                    <a:custGeom>
                      <a:avLst/>
                      <a:gdLst>
                        <a:gd name="T0" fmla="*/ 24 w 108"/>
                        <a:gd name="T1" fmla="*/ 82 h 82"/>
                        <a:gd name="T2" fmla="*/ 0 w 108"/>
                        <a:gd name="T3" fmla="*/ 49 h 82"/>
                        <a:gd name="T4" fmla="*/ 80 w 108"/>
                        <a:gd name="T5" fmla="*/ 0 h 82"/>
                        <a:gd name="T6" fmla="*/ 82 w 108"/>
                        <a:gd name="T7" fmla="*/ 0 h 82"/>
                        <a:gd name="T8" fmla="*/ 87 w 108"/>
                        <a:gd name="T9" fmla="*/ 2 h 82"/>
                        <a:gd name="T10" fmla="*/ 95 w 108"/>
                        <a:gd name="T11" fmla="*/ 6 h 82"/>
                        <a:gd name="T12" fmla="*/ 102 w 108"/>
                        <a:gd name="T13" fmla="*/ 11 h 82"/>
                        <a:gd name="T14" fmla="*/ 106 w 108"/>
                        <a:gd name="T15" fmla="*/ 21 h 82"/>
                        <a:gd name="T16" fmla="*/ 108 w 108"/>
                        <a:gd name="T17" fmla="*/ 36 h 82"/>
                        <a:gd name="T18" fmla="*/ 24 w 108"/>
                        <a:gd name="T19" fmla="*/ 82 h 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8"/>
                        <a:gd name="T31" fmla="*/ 0 h 82"/>
                        <a:gd name="T32" fmla="*/ 108 w 108"/>
                        <a:gd name="T33" fmla="*/ 82 h 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8" h="82">
                          <a:moveTo>
                            <a:pt x="24" y="82"/>
                          </a:moveTo>
                          <a:lnTo>
                            <a:pt x="0" y="49"/>
                          </a:lnTo>
                          <a:lnTo>
                            <a:pt x="80" y="0"/>
                          </a:lnTo>
                          <a:lnTo>
                            <a:pt x="82" y="0"/>
                          </a:lnTo>
                          <a:lnTo>
                            <a:pt x="87" y="2"/>
                          </a:lnTo>
                          <a:lnTo>
                            <a:pt x="95" y="6"/>
                          </a:lnTo>
                          <a:lnTo>
                            <a:pt x="102" y="11"/>
                          </a:lnTo>
                          <a:lnTo>
                            <a:pt x="106" y="21"/>
                          </a:lnTo>
                          <a:lnTo>
                            <a:pt x="108" y="36"/>
                          </a:lnTo>
                          <a:lnTo>
                            <a:pt x="24" y="82"/>
                          </a:lnTo>
                          <a:close/>
                        </a:path>
                      </a:pathLst>
                    </a:custGeom>
                    <a:solidFill>
                      <a:srgbClr val="8080FF"/>
                    </a:solidFill>
                    <a:ln w="0">
                      <a:solidFill>
                        <a:srgbClr val="8080FF"/>
                      </a:solidFill>
                      <a:round/>
                      <a:headEnd/>
                      <a:tailEnd/>
                    </a:ln>
                  </p:spPr>
                  <p:txBody>
                    <a:bodyPr/>
                    <a:lstStyle/>
                    <a:p>
                      <a:endParaRPr lang="en-US"/>
                    </a:p>
                  </p:txBody>
                </p:sp>
                <p:sp>
                  <p:nvSpPr>
                    <p:cNvPr id="9367" name="Freeform 18"/>
                    <p:cNvSpPr>
                      <a:spLocks/>
                    </p:cNvSpPr>
                    <p:nvPr/>
                  </p:nvSpPr>
                  <p:spPr bwMode="auto">
                    <a:xfrm>
                      <a:off x="1299" y="2474"/>
                      <a:ext cx="100" cy="74"/>
                    </a:xfrm>
                    <a:custGeom>
                      <a:avLst/>
                      <a:gdLst>
                        <a:gd name="T0" fmla="*/ 18 w 100"/>
                        <a:gd name="T1" fmla="*/ 74 h 74"/>
                        <a:gd name="T2" fmla="*/ 0 w 100"/>
                        <a:gd name="T3" fmla="*/ 47 h 74"/>
                        <a:gd name="T4" fmla="*/ 77 w 100"/>
                        <a:gd name="T5" fmla="*/ 0 h 74"/>
                        <a:gd name="T6" fmla="*/ 79 w 100"/>
                        <a:gd name="T7" fmla="*/ 0 h 74"/>
                        <a:gd name="T8" fmla="*/ 81 w 100"/>
                        <a:gd name="T9" fmla="*/ 0 h 74"/>
                        <a:gd name="T10" fmla="*/ 85 w 100"/>
                        <a:gd name="T11" fmla="*/ 2 h 74"/>
                        <a:gd name="T12" fmla="*/ 89 w 100"/>
                        <a:gd name="T13" fmla="*/ 4 h 74"/>
                        <a:gd name="T14" fmla="*/ 92 w 100"/>
                        <a:gd name="T15" fmla="*/ 8 h 74"/>
                        <a:gd name="T16" fmla="*/ 96 w 100"/>
                        <a:gd name="T17" fmla="*/ 11 h 74"/>
                        <a:gd name="T18" fmla="*/ 98 w 100"/>
                        <a:gd name="T19" fmla="*/ 15 h 74"/>
                        <a:gd name="T20" fmla="*/ 100 w 100"/>
                        <a:gd name="T21" fmla="*/ 21 h 74"/>
                        <a:gd name="T22" fmla="*/ 100 w 100"/>
                        <a:gd name="T23" fmla="*/ 28 h 74"/>
                        <a:gd name="T24" fmla="*/ 18 w 100"/>
                        <a:gd name="T25" fmla="*/ 74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74"/>
                        <a:gd name="T41" fmla="*/ 100 w 100"/>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74">
                          <a:moveTo>
                            <a:pt x="18" y="74"/>
                          </a:moveTo>
                          <a:lnTo>
                            <a:pt x="0" y="47"/>
                          </a:lnTo>
                          <a:lnTo>
                            <a:pt x="77" y="0"/>
                          </a:lnTo>
                          <a:lnTo>
                            <a:pt x="79" y="0"/>
                          </a:lnTo>
                          <a:lnTo>
                            <a:pt x="81" y="0"/>
                          </a:lnTo>
                          <a:lnTo>
                            <a:pt x="85" y="2"/>
                          </a:lnTo>
                          <a:lnTo>
                            <a:pt x="89" y="4"/>
                          </a:lnTo>
                          <a:lnTo>
                            <a:pt x="92" y="8"/>
                          </a:lnTo>
                          <a:lnTo>
                            <a:pt x="96" y="11"/>
                          </a:lnTo>
                          <a:lnTo>
                            <a:pt x="98" y="15"/>
                          </a:lnTo>
                          <a:lnTo>
                            <a:pt x="100" y="21"/>
                          </a:lnTo>
                          <a:lnTo>
                            <a:pt x="100" y="28"/>
                          </a:lnTo>
                          <a:lnTo>
                            <a:pt x="18" y="74"/>
                          </a:lnTo>
                          <a:close/>
                        </a:path>
                      </a:pathLst>
                    </a:custGeom>
                    <a:solidFill>
                      <a:srgbClr val="AAAAFF"/>
                    </a:solidFill>
                    <a:ln w="0">
                      <a:solidFill>
                        <a:srgbClr val="AAAAFF"/>
                      </a:solidFill>
                      <a:round/>
                      <a:headEnd/>
                      <a:tailEnd/>
                    </a:ln>
                  </p:spPr>
                  <p:txBody>
                    <a:bodyPr/>
                    <a:lstStyle/>
                    <a:p>
                      <a:endParaRPr lang="en-US"/>
                    </a:p>
                  </p:txBody>
                </p:sp>
                <p:sp>
                  <p:nvSpPr>
                    <p:cNvPr id="9368" name="Freeform 19"/>
                    <p:cNvSpPr>
                      <a:spLocks/>
                    </p:cNvSpPr>
                    <p:nvPr/>
                  </p:nvSpPr>
                  <p:spPr bwMode="auto">
                    <a:xfrm>
                      <a:off x="1304" y="2474"/>
                      <a:ext cx="95" cy="67"/>
                    </a:xfrm>
                    <a:custGeom>
                      <a:avLst/>
                      <a:gdLst>
                        <a:gd name="T0" fmla="*/ 13 w 95"/>
                        <a:gd name="T1" fmla="*/ 67 h 67"/>
                        <a:gd name="T2" fmla="*/ 0 w 95"/>
                        <a:gd name="T3" fmla="*/ 47 h 67"/>
                        <a:gd name="T4" fmla="*/ 76 w 95"/>
                        <a:gd name="T5" fmla="*/ 0 h 67"/>
                        <a:gd name="T6" fmla="*/ 78 w 95"/>
                        <a:gd name="T7" fmla="*/ 2 h 67"/>
                        <a:gd name="T8" fmla="*/ 80 w 95"/>
                        <a:gd name="T9" fmla="*/ 4 h 67"/>
                        <a:gd name="T10" fmla="*/ 84 w 95"/>
                        <a:gd name="T11" fmla="*/ 6 h 67"/>
                        <a:gd name="T12" fmla="*/ 87 w 95"/>
                        <a:gd name="T13" fmla="*/ 9 h 67"/>
                        <a:gd name="T14" fmla="*/ 91 w 95"/>
                        <a:gd name="T15" fmla="*/ 13 h 67"/>
                        <a:gd name="T16" fmla="*/ 95 w 95"/>
                        <a:gd name="T17" fmla="*/ 19 h 67"/>
                        <a:gd name="T18" fmla="*/ 95 w 95"/>
                        <a:gd name="T19" fmla="*/ 22 h 67"/>
                        <a:gd name="T20" fmla="*/ 13 w 95"/>
                        <a:gd name="T21" fmla="*/ 67 h 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5"/>
                        <a:gd name="T34" fmla="*/ 0 h 67"/>
                        <a:gd name="T35" fmla="*/ 95 w 95"/>
                        <a:gd name="T36" fmla="*/ 67 h 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5" h="67">
                          <a:moveTo>
                            <a:pt x="13" y="67"/>
                          </a:moveTo>
                          <a:lnTo>
                            <a:pt x="0" y="47"/>
                          </a:lnTo>
                          <a:lnTo>
                            <a:pt x="76" y="0"/>
                          </a:lnTo>
                          <a:lnTo>
                            <a:pt x="78" y="2"/>
                          </a:lnTo>
                          <a:lnTo>
                            <a:pt x="80" y="4"/>
                          </a:lnTo>
                          <a:lnTo>
                            <a:pt x="84" y="6"/>
                          </a:lnTo>
                          <a:lnTo>
                            <a:pt x="87" y="9"/>
                          </a:lnTo>
                          <a:lnTo>
                            <a:pt x="91" y="13"/>
                          </a:lnTo>
                          <a:lnTo>
                            <a:pt x="95" y="19"/>
                          </a:lnTo>
                          <a:lnTo>
                            <a:pt x="95" y="22"/>
                          </a:lnTo>
                          <a:lnTo>
                            <a:pt x="13" y="67"/>
                          </a:lnTo>
                          <a:close/>
                        </a:path>
                      </a:pathLst>
                    </a:custGeom>
                    <a:solidFill>
                      <a:srgbClr val="D5D5FF"/>
                    </a:solidFill>
                    <a:ln w="0">
                      <a:solidFill>
                        <a:srgbClr val="D5D5FF"/>
                      </a:solidFill>
                      <a:round/>
                      <a:headEnd/>
                      <a:tailEnd/>
                    </a:ln>
                  </p:spPr>
                  <p:txBody>
                    <a:bodyPr/>
                    <a:lstStyle/>
                    <a:p>
                      <a:endParaRPr lang="en-US"/>
                    </a:p>
                  </p:txBody>
                </p:sp>
                <p:sp>
                  <p:nvSpPr>
                    <p:cNvPr id="9369" name="Freeform 20"/>
                    <p:cNvSpPr>
                      <a:spLocks/>
                    </p:cNvSpPr>
                    <p:nvPr/>
                  </p:nvSpPr>
                  <p:spPr bwMode="auto">
                    <a:xfrm>
                      <a:off x="1310" y="2476"/>
                      <a:ext cx="89" cy="59"/>
                    </a:xfrm>
                    <a:custGeom>
                      <a:avLst/>
                      <a:gdLst>
                        <a:gd name="T0" fmla="*/ 89 w 89"/>
                        <a:gd name="T1" fmla="*/ 15 h 59"/>
                        <a:gd name="T2" fmla="*/ 7 w 89"/>
                        <a:gd name="T3" fmla="*/ 59 h 59"/>
                        <a:gd name="T4" fmla="*/ 0 w 89"/>
                        <a:gd name="T5" fmla="*/ 45 h 59"/>
                        <a:gd name="T6" fmla="*/ 74 w 89"/>
                        <a:gd name="T7" fmla="*/ 0 h 59"/>
                        <a:gd name="T8" fmla="*/ 89 w 89"/>
                        <a:gd name="T9" fmla="*/ 15 h 59"/>
                        <a:gd name="T10" fmla="*/ 0 60000 65536"/>
                        <a:gd name="T11" fmla="*/ 0 60000 65536"/>
                        <a:gd name="T12" fmla="*/ 0 60000 65536"/>
                        <a:gd name="T13" fmla="*/ 0 60000 65536"/>
                        <a:gd name="T14" fmla="*/ 0 60000 65536"/>
                        <a:gd name="T15" fmla="*/ 0 w 89"/>
                        <a:gd name="T16" fmla="*/ 0 h 59"/>
                        <a:gd name="T17" fmla="*/ 89 w 89"/>
                        <a:gd name="T18" fmla="*/ 59 h 59"/>
                      </a:gdLst>
                      <a:ahLst/>
                      <a:cxnLst>
                        <a:cxn ang="T10">
                          <a:pos x="T0" y="T1"/>
                        </a:cxn>
                        <a:cxn ang="T11">
                          <a:pos x="T2" y="T3"/>
                        </a:cxn>
                        <a:cxn ang="T12">
                          <a:pos x="T4" y="T5"/>
                        </a:cxn>
                        <a:cxn ang="T13">
                          <a:pos x="T6" y="T7"/>
                        </a:cxn>
                        <a:cxn ang="T14">
                          <a:pos x="T8" y="T9"/>
                        </a:cxn>
                      </a:cxnLst>
                      <a:rect l="T15" t="T16" r="T17" b="T18"/>
                      <a:pathLst>
                        <a:path w="89" h="59">
                          <a:moveTo>
                            <a:pt x="89" y="15"/>
                          </a:moveTo>
                          <a:lnTo>
                            <a:pt x="7" y="59"/>
                          </a:lnTo>
                          <a:lnTo>
                            <a:pt x="0" y="45"/>
                          </a:lnTo>
                          <a:lnTo>
                            <a:pt x="74" y="0"/>
                          </a:lnTo>
                          <a:lnTo>
                            <a:pt x="89" y="15"/>
                          </a:lnTo>
                          <a:close/>
                        </a:path>
                      </a:pathLst>
                    </a:custGeom>
                    <a:solidFill>
                      <a:srgbClr val="FFFFFF"/>
                    </a:solidFill>
                    <a:ln w="0">
                      <a:solidFill>
                        <a:srgbClr val="FFFFFF"/>
                      </a:solidFill>
                      <a:round/>
                      <a:headEnd/>
                      <a:tailEnd/>
                    </a:ln>
                  </p:spPr>
                  <p:txBody>
                    <a:bodyPr/>
                    <a:lstStyle/>
                    <a:p>
                      <a:endParaRPr lang="en-US"/>
                    </a:p>
                  </p:txBody>
                </p:sp>
                <p:sp>
                  <p:nvSpPr>
                    <p:cNvPr id="9370" name="Freeform 21"/>
                    <p:cNvSpPr>
                      <a:spLocks/>
                    </p:cNvSpPr>
                    <p:nvPr/>
                  </p:nvSpPr>
                  <p:spPr bwMode="auto">
                    <a:xfrm>
                      <a:off x="1262" y="2517"/>
                      <a:ext cx="63" cy="68"/>
                    </a:xfrm>
                    <a:custGeom>
                      <a:avLst/>
                      <a:gdLst>
                        <a:gd name="T0" fmla="*/ 46 w 63"/>
                        <a:gd name="T1" fmla="*/ 67 h 68"/>
                        <a:gd name="T2" fmla="*/ 57 w 63"/>
                        <a:gd name="T3" fmla="*/ 55 h 68"/>
                        <a:gd name="T4" fmla="*/ 63 w 63"/>
                        <a:gd name="T5" fmla="*/ 39 h 68"/>
                        <a:gd name="T6" fmla="*/ 59 w 63"/>
                        <a:gd name="T7" fmla="*/ 22 h 68"/>
                        <a:gd name="T8" fmla="*/ 48 w 63"/>
                        <a:gd name="T9" fmla="*/ 7 h 68"/>
                        <a:gd name="T10" fmla="*/ 33 w 63"/>
                        <a:gd name="T11" fmla="*/ 0 h 68"/>
                        <a:gd name="T12" fmla="*/ 16 w 63"/>
                        <a:gd name="T13" fmla="*/ 4 h 68"/>
                        <a:gd name="T14" fmla="*/ 3 w 63"/>
                        <a:gd name="T15" fmla="*/ 15 h 68"/>
                        <a:gd name="T16" fmla="*/ 0 w 63"/>
                        <a:gd name="T17" fmla="*/ 30 h 68"/>
                        <a:gd name="T18" fmla="*/ 1 w 63"/>
                        <a:gd name="T19" fmla="*/ 48 h 68"/>
                        <a:gd name="T20" fmla="*/ 13 w 63"/>
                        <a:gd name="T21" fmla="*/ 61 h 68"/>
                        <a:gd name="T22" fmla="*/ 29 w 63"/>
                        <a:gd name="T23" fmla="*/ 68 h 68"/>
                        <a:gd name="T24" fmla="*/ 46 w 63"/>
                        <a:gd name="T25" fmla="*/ 67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6" y="67"/>
                          </a:moveTo>
                          <a:lnTo>
                            <a:pt x="57" y="55"/>
                          </a:lnTo>
                          <a:lnTo>
                            <a:pt x="63" y="39"/>
                          </a:lnTo>
                          <a:lnTo>
                            <a:pt x="59" y="22"/>
                          </a:lnTo>
                          <a:lnTo>
                            <a:pt x="48" y="7"/>
                          </a:lnTo>
                          <a:lnTo>
                            <a:pt x="33" y="0"/>
                          </a:lnTo>
                          <a:lnTo>
                            <a:pt x="16" y="4"/>
                          </a:lnTo>
                          <a:lnTo>
                            <a:pt x="3" y="15"/>
                          </a:lnTo>
                          <a:lnTo>
                            <a:pt x="0" y="30"/>
                          </a:lnTo>
                          <a:lnTo>
                            <a:pt x="1" y="48"/>
                          </a:lnTo>
                          <a:lnTo>
                            <a:pt x="13" y="61"/>
                          </a:lnTo>
                          <a:lnTo>
                            <a:pt x="29" y="68"/>
                          </a:lnTo>
                          <a:lnTo>
                            <a:pt x="46" y="67"/>
                          </a:lnTo>
                          <a:close/>
                        </a:path>
                      </a:pathLst>
                    </a:custGeom>
                    <a:solidFill>
                      <a:srgbClr val="0000FF"/>
                    </a:solidFill>
                    <a:ln w="0">
                      <a:solidFill>
                        <a:srgbClr val="0000FF"/>
                      </a:solidFill>
                      <a:round/>
                      <a:headEnd/>
                      <a:tailEnd/>
                    </a:ln>
                  </p:spPr>
                  <p:txBody>
                    <a:bodyPr/>
                    <a:lstStyle/>
                    <a:p>
                      <a:endParaRPr lang="en-US"/>
                    </a:p>
                  </p:txBody>
                </p:sp>
                <p:sp>
                  <p:nvSpPr>
                    <p:cNvPr id="9371" name="Freeform 22"/>
                    <p:cNvSpPr>
                      <a:spLocks/>
                    </p:cNvSpPr>
                    <p:nvPr/>
                  </p:nvSpPr>
                  <p:spPr bwMode="auto">
                    <a:xfrm>
                      <a:off x="1262" y="2517"/>
                      <a:ext cx="63" cy="68"/>
                    </a:xfrm>
                    <a:custGeom>
                      <a:avLst/>
                      <a:gdLst>
                        <a:gd name="T0" fmla="*/ 46 w 63"/>
                        <a:gd name="T1" fmla="*/ 67 h 68"/>
                        <a:gd name="T2" fmla="*/ 57 w 63"/>
                        <a:gd name="T3" fmla="*/ 55 h 68"/>
                        <a:gd name="T4" fmla="*/ 63 w 63"/>
                        <a:gd name="T5" fmla="*/ 39 h 68"/>
                        <a:gd name="T6" fmla="*/ 59 w 63"/>
                        <a:gd name="T7" fmla="*/ 22 h 68"/>
                        <a:gd name="T8" fmla="*/ 48 w 63"/>
                        <a:gd name="T9" fmla="*/ 7 h 68"/>
                        <a:gd name="T10" fmla="*/ 33 w 63"/>
                        <a:gd name="T11" fmla="*/ 0 h 68"/>
                        <a:gd name="T12" fmla="*/ 16 w 63"/>
                        <a:gd name="T13" fmla="*/ 4 h 68"/>
                        <a:gd name="T14" fmla="*/ 3 w 63"/>
                        <a:gd name="T15" fmla="*/ 15 h 68"/>
                        <a:gd name="T16" fmla="*/ 0 w 63"/>
                        <a:gd name="T17" fmla="*/ 30 h 68"/>
                        <a:gd name="T18" fmla="*/ 1 w 63"/>
                        <a:gd name="T19" fmla="*/ 48 h 68"/>
                        <a:gd name="T20" fmla="*/ 13 w 63"/>
                        <a:gd name="T21" fmla="*/ 61 h 68"/>
                        <a:gd name="T22" fmla="*/ 29 w 63"/>
                        <a:gd name="T23" fmla="*/ 68 h 68"/>
                        <a:gd name="T24" fmla="*/ 46 w 63"/>
                        <a:gd name="T25" fmla="*/ 67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6" y="67"/>
                          </a:moveTo>
                          <a:lnTo>
                            <a:pt x="57" y="55"/>
                          </a:lnTo>
                          <a:lnTo>
                            <a:pt x="63" y="39"/>
                          </a:lnTo>
                          <a:lnTo>
                            <a:pt x="59" y="22"/>
                          </a:lnTo>
                          <a:lnTo>
                            <a:pt x="48" y="7"/>
                          </a:lnTo>
                          <a:lnTo>
                            <a:pt x="33" y="0"/>
                          </a:lnTo>
                          <a:lnTo>
                            <a:pt x="16" y="4"/>
                          </a:lnTo>
                          <a:lnTo>
                            <a:pt x="3" y="15"/>
                          </a:lnTo>
                          <a:lnTo>
                            <a:pt x="0" y="30"/>
                          </a:lnTo>
                          <a:lnTo>
                            <a:pt x="1" y="48"/>
                          </a:lnTo>
                          <a:lnTo>
                            <a:pt x="13" y="61"/>
                          </a:lnTo>
                          <a:lnTo>
                            <a:pt x="29" y="68"/>
                          </a:lnTo>
                          <a:lnTo>
                            <a:pt x="46" y="67"/>
                          </a:lnTo>
                        </a:path>
                      </a:pathLst>
                    </a:custGeom>
                    <a:noFill/>
                    <a:ln w="11113">
                      <a:solidFill>
                        <a:srgbClr val="000000"/>
                      </a:solidFill>
                      <a:round/>
                      <a:headEnd/>
                      <a:tailEnd/>
                    </a:ln>
                  </p:spPr>
                  <p:txBody>
                    <a:bodyPr/>
                    <a:lstStyle/>
                    <a:p>
                      <a:endParaRPr lang="en-US"/>
                    </a:p>
                  </p:txBody>
                </p:sp>
                <p:sp>
                  <p:nvSpPr>
                    <p:cNvPr id="9372" name="Freeform 24"/>
                    <p:cNvSpPr>
                      <a:spLocks/>
                    </p:cNvSpPr>
                    <p:nvPr/>
                  </p:nvSpPr>
                  <p:spPr bwMode="auto">
                    <a:xfrm>
                      <a:off x="1584" y="1961"/>
                      <a:ext cx="686" cy="430"/>
                    </a:xfrm>
                    <a:custGeom>
                      <a:avLst/>
                      <a:gdLst>
                        <a:gd name="T0" fmla="*/ 0 w 686"/>
                        <a:gd name="T1" fmla="*/ 376 h 430"/>
                        <a:gd name="T2" fmla="*/ 645 w 686"/>
                        <a:gd name="T3" fmla="*/ 0 h 430"/>
                        <a:gd name="T4" fmla="*/ 647 w 686"/>
                        <a:gd name="T5" fmla="*/ 0 h 430"/>
                        <a:gd name="T6" fmla="*/ 653 w 686"/>
                        <a:gd name="T7" fmla="*/ 0 h 430"/>
                        <a:gd name="T8" fmla="*/ 660 w 686"/>
                        <a:gd name="T9" fmla="*/ 0 h 430"/>
                        <a:gd name="T10" fmla="*/ 670 w 686"/>
                        <a:gd name="T11" fmla="*/ 3 h 430"/>
                        <a:gd name="T12" fmla="*/ 677 w 686"/>
                        <a:gd name="T13" fmla="*/ 9 h 430"/>
                        <a:gd name="T14" fmla="*/ 683 w 686"/>
                        <a:gd name="T15" fmla="*/ 18 h 430"/>
                        <a:gd name="T16" fmla="*/ 686 w 686"/>
                        <a:gd name="T17" fmla="*/ 33 h 430"/>
                        <a:gd name="T18" fmla="*/ 686 w 686"/>
                        <a:gd name="T19" fmla="*/ 53 h 430"/>
                        <a:gd name="T20" fmla="*/ 41 w 686"/>
                        <a:gd name="T21" fmla="*/ 430 h 430"/>
                        <a:gd name="T22" fmla="*/ 0 w 686"/>
                        <a:gd name="T23" fmla="*/ 376 h 4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6"/>
                        <a:gd name="T37" fmla="*/ 0 h 430"/>
                        <a:gd name="T38" fmla="*/ 686 w 686"/>
                        <a:gd name="T39" fmla="*/ 430 h 4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6" h="430">
                          <a:moveTo>
                            <a:pt x="0" y="376"/>
                          </a:moveTo>
                          <a:lnTo>
                            <a:pt x="645" y="0"/>
                          </a:lnTo>
                          <a:lnTo>
                            <a:pt x="647" y="0"/>
                          </a:lnTo>
                          <a:lnTo>
                            <a:pt x="653" y="0"/>
                          </a:lnTo>
                          <a:lnTo>
                            <a:pt x="660" y="0"/>
                          </a:lnTo>
                          <a:lnTo>
                            <a:pt x="670" y="3"/>
                          </a:lnTo>
                          <a:lnTo>
                            <a:pt x="677" y="9"/>
                          </a:lnTo>
                          <a:lnTo>
                            <a:pt x="683" y="18"/>
                          </a:lnTo>
                          <a:lnTo>
                            <a:pt x="686" y="33"/>
                          </a:lnTo>
                          <a:lnTo>
                            <a:pt x="686" y="53"/>
                          </a:lnTo>
                          <a:lnTo>
                            <a:pt x="41" y="430"/>
                          </a:lnTo>
                          <a:lnTo>
                            <a:pt x="0" y="376"/>
                          </a:lnTo>
                          <a:close/>
                        </a:path>
                      </a:pathLst>
                    </a:custGeom>
                    <a:solidFill>
                      <a:srgbClr val="FF0000"/>
                    </a:solidFill>
                    <a:ln w="0">
                      <a:solidFill>
                        <a:srgbClr val="FF0000"/>
                      </a:solidFill>
                      <a:round/>
                      <a:headEnd/>
                      <a:tailEnd/>
                    </a:ln>
                  </p:spPr>
                  <p:txBody>
                    <a:bodyPr/>
                    <a:lstStyle/>
                    <a:p>
                      <a:endParaRPr lang="en-US"/>
                    </a:p>
                  </p:txBody>
                </p:sp>
                <p:sp>
                  <p:nvSpPr>
                    <p:cNvPr id="9373" name="Freeform 25"/>
                    <p:cNvSpPr>
                      <a:spLocks/>
                    </p:cNvSpPr>
                    <p:nvPr/>
                  </p:nvSpPr>
                  <p:spPr bwMode="auto">
                    <a:xfrm>
                      <a:off x="1584" y="1961"/>
                      <a:ext cx="686" cy="430"/>
                    </a:xfrm>
                    <a:custGeom>
                      <a:avLst/>
                      <a:gdLst>
                        <a:gd name="T0" fmla="*/ 0 w 686"/>
                        <a:gd name="T1" fmla="*/ 376 h 430"/>
                        <a:gd name="T2" fmla="*/ 645 w 686"/>
                        <a:gd name="T3" fmla="*/ 0 h 430"/>
                        <a:gd name="T4" fmla="*/ 647 w 686"/>
                        <a:gd name="T5" fmla="*/ 0 h 430"/>
                        <a:gd name="T6" fmla="*/ 653 w 686"/>
                        <a:gd name="T7" fmla="*/ 0 h 430"/>
                        <a:gd name="T8" fmla="*/ 660 w 686"/>
                        <a:gd name="T9" fmla="*/ 0 h 430"/>
                        <a:gd name="T10" fmla="*/ 670 w 686"/>
                        <a:gd name="T11" fmla="*/ 3 h 430"/>
                        <a:gd name="T12" fmla="*/ 677 w 686"/>
                        <a:gd name="T13" fmla="*/ 9 h 430"/>
                        <a:gd name="T14" fmla="*/ 683 w 686"/>
                        <a:gd name="T15" fmla="*/ 18 h 430"/>
                        <a:gd name="T16" fmla="*/ 686 w 686"/>
                        <a:gd name="T17" fmla="*/ 33 h 430"/>
                        <a:gd name="T18" fmla="*/ 686 w 686"/>
                        <a:gd name="T19" fmla="*/ 53 h 430"/>
                        <a:gd name="T20" fmla="*/ 41 w 686"/>
                        <a:gd name="T21" fmla="*/ 430 h 430"/>
                        <a:gd name="T22" fmla="*/ 0 w 686"/>
                        <a:gd name="T23" fmla="*/ 376 h 4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6"/>
                        <a:gd name="T37" fmla="*/ 0 h 430"/>
                        <a:gd name="T38" fmla="*/ 686 w 686"/>
                        <a:gd name="T39" fmla="*/ 430 h 4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6" h="430">
                          <a:moveTo>
                            <a:pt x="0" y="376"/>
                          </a:moveTo>
                          <a:lnTo>
                            <a:pt x="645" y="0"/>
                          </a:lnTo>
                          <a:lnTo>
                            <a:pt x="647" y="0"/>
                          </a:lnTo>
                          <a:lnTo>
                            <a:pt x="653" y="0"/>
                          </a:lnTo>
                          <a:lnTo>
                            <a:pt x="660" y="0"/>
                          </a:lnTo>
                          <a:lnTo>
                            <a:pt x="670" y="3"/>
                          </a:lnTo>
                          <a:lnTo>
                            <a:pt x="677" y="9"/>
                          </a:lnTo>
                          <a:lnTo>
                            <a:pt x="683" y="18"/>
                          </a:lnTo>
                          <a:lnTo>
                            <a:pt x="686" y="33"/>
                          </a:lnTo>
                          <a:lnTo>
                            <a:pt x="686" y="53"/>
                          </a:lnTo>
                          <a:lnTo>
                            <a:pt x="41" y="430"/>
                          </a:lnTo>
                          <a:lnTo>
                            <a:pt x="0" y="376"/>
                          </a:lnTo>
                        </a:path>
                      </a:pathLst>
                    </a:custGeom>
                    <a:noFill/>
                    <a:ln w="11113">
                      <a:solidFill>
                        <a:srgbClr val="000000"/>
                      </a:solidFill>
                      <a:round/>
                      <a:headEnd/>
                      <a:tailEnd/>
                    </a:ln>
                  </p:spPr>
                  <p:txBody>
                    <a:bodyPr/>
                    <a:lstStyle/>
                    <a:p>
                      <a:endParaRPr lang="en-US"/>
                    </a:p>
                  </p:txBody>
                </p:sp>
                <p:sp>
                  <p:nvSpPr>
                    <p:cNvPr id="9374" name="Line 26"/>
                    <p:cNvSpPr>
                      <a:spLocks noChangeShapeType="1"/>
                    </p:cNvSpPr>
                    <p:nvPr/>
                  </p:nvSpPr>
                  <p:spPr bwMode="auto">
                    <a:xfrm flipH="1">
                      <a:off x="1592" y="2407"/>
                      <a:ext cx="13" cy="8"/>
                    </a:xfrm>
                    <a:prstGeom prst="line">
                      <a:avLst/>
                    </a:prstGeom>
                    <a:noFill/>
                    <a:ln w="11113">
                      <a:solidFill>
                        <a:srgbClr val="FF0000"/>
                      </a:solidFill>
                      <a:round/>
                      <a:headEnd/>
                      <a:tailEnd/>
                    </a:ln>
                  </p:spPr>
                  <p:txBody>
                    <a:bodyPr/>
                    <a:lstStyle/>
                    <a:p>
                      <a:endParaRPr lang="en-US"/>
                    </a:p>
                  </p:txBody>
                </p:sp>
                <p:sp>
                  <p:nvSpPr>
                    <p:cNvPr id="9375" name="Line 27"/>
                    <p:cNvSpPr>
                      <a:spLocks noChangeShapeType="1"/>
                    </p:cNvSpPr>
                    <p:nvPr/>
                  </p:nvSpPr>
                  <p:spPr bwMode="auto">
                    <a:xfrm flipH="1">
                      <a:off x="1567" y="2422"/>
                      <a:ext cx="13" cy="8"/>
                    </a:xfrm>
                    <a:prstGeom prst="line">
                      <a:avLst/>
                    </a:prstGeom>
                    <a:noFill/>
                    <a:ln w="11113">
                      <a:solidFill>
                        <a:srgbClr val="FF0000"/>
                      </a:solidFill>
                      <a:round/>
                      <a:headEnd/>
                      <a:tailEnd/>
                    </a:ln>
                  </p:spPr>
                  <p:txBody>
                    <a:bodyPr/>
                    <a:lstStyle/>
                    <a:p>
                      <a:endParaRPr lang="en-US"/>
                    </a:p>
                  </p:txBody>
                </p:sp>
                <p:sp>
                  <p:nvSpPr>
                    <p:cNvPr id="9376" name="Freeform 28"/>
                    <p:cNvSpPr>
                      <a:spLocks/>
                    </p:cNvSpPr>
                    <p:nvPr/>
                  </p:nvSpPr>
                  <p:spPr bwMode="auto">
                    <a:xfrm>
                      <a:off x="1551" y="2437"/>
                      <a:ext cx="5" cy="9"/>
                    </a:xfrm>
                    <a:custGeom>
                      <a:avLst/>
                      <a:gdLst>
                        <a:gd name="T0" fmla="*/ 5 w 5"/>
                        <a:gd name="T1" fmla="*/ 0 h 9"/>
                        <a:gd name="T2" fmla="*/ 0 w 5"/>
                        <a:gd name="T3" fmla="*/ 6 h 9"/>
                        <a:gd name="T4" fmla="*/ 4 w 5"/>
                        <a:gd name="T5" fmla="*/ 9 h 9"/>
                        <a:gd name="T6" fmla="*/ 0 60000 65536"/>
                        <a:gd name="T7" fmla="*/ 0 60000 65536"/>
                        <a:gd name="T8" fmla="*/ 0 60000 65536"/>
                        <a:gd name="T9" fmla="*/ 0 w 5"/>
                        <a:gd name="T10" fmla="*/ 0 h 9"/>
                        <a:gd name="T11" fmla="*/ 5 w 5"/>
                        <a:gd name="T12" fmla="*/ 9 h 9"/>
                      </a:gdLst>
                      <a:ahLst/>
                      <a:cxnLst>
                        <a:cxn ang="T6">
                          <a:pos x="T0" y="T1"/>
                        </a:cxn>
                        <a:cxn ang="T7">
                          <a:pos x="T2" y="T3"/>
                        </a:cxn>
                        <a:cxn ang="T8">
                          <a:pos x="T4" y="T5"/>
                        </a:cxn>
                      </a:cxnLst>
                      <a:rect l="T9" t="T10" r="T11" b="T12"/>
                      <a:pathLst>
                        <a:path w="5" h="9">
                          <a:moveTo>
                            <a:pt x="5" y="0"/>
                          </a:moveTo>
                          <a:lnTo>
                            <a:pt x="0" y="6"/>
                          </a:lnTo>
                          <a:lnTo>
                            <a:pt x="4" y="9"/>
                          </a:lnTo>
                        </a:path>
                      </a:pathLst>
                    </a:custGeom>
                    <a:noFill/>
                    <a:ln w="11113">
                      <a:solidFill>
                        <a:srgbClr val="FF0000"/>
                      </a:solidFill>
                      <a:round/>
                      <a:headEnd/>
                      <a:tailEnd/>
                    </a:ln>
                  </p:spPr>
                  <p:txBody>
                    <a:bodyPr/>
                    <a:lstStyle/>
                    <a:p>
                      <a:endParaRPr lang="en-US"/>
                    </a:p>
                  </p:txBody>
                </p:sp>
                <p:sp>
                  <p:nvSpPr>
                    <p:cNvPr id="9377" name="Line 29"/>
                    <p:cNvSpPr>
                      <a:spLocks noChangeShapeType="1"/>
                    </p:cNvSpPr>
                    <p:nvPr/>
                  </p:nvSpPr>
                  <p:spPr bwMode="auto">
                    <a:xfrm>
                      <a:off x="1566" y="2456"/>
                      <a:ext cx="11" cy="11"/>
                    </a:xfrm>
                    <a:prstGeom prst="line">
                      <a:avLst/>
                    </a:prstGeom>
                    <a:noFill/>
                    <a:ln w="11113">
                      <a:solidFill>
                        <a:srgbClr val="FF0000"/>
                      </a:solidFill>
                      <a:round/>
                      <a:headEnd/>
                      <a:tailEnd/>
                    </a:ln>
                  </p:spPr>
                  <p:txBody>
                    <a:bodyPr/>
                    <a:lstStyle/>
                    <a:p>
                      <a:endParaRPr lang="en-US"/>
                    </a:p>
                  </p:txBody>
                </p:sp>
                <p:sp>
                  <p:nvSpPr>
                    <p:cNvPr id="9378" name="Line 30"/>
                    <p:cNvSpPr>
                      <a:spLocks noChangeShapeType="1"/>
                    </p:cNvSpPr>
                    <p:nvPr/>
                  </p:nvSpPr>
                  <p:spPr bwMode="auto">
                    <a:xfrm flipV="1">
                      <a:off x="1588" y="2456"/>
                      <a:ext cx="13" cy="7"/>
                    </a:xfrm>
                    <a:prstGeom prst="line">
                      <a:avLst/>
                    </a:prstGeom>
                    <a:noFill/>
                    <a:ln w="11113">
                      <a:solidFill>
                        <a:srgbClr val="FF0000"/>
                      </a:solidFill>
                      <a:round/>
                      <a:headEnd/>
                      <a:tailEnd/>
                    </a:ln>
                  </p:spPr>
                  <p:txBody>
                    <a:bodyPr/>
                    <a:lstStyle/>
                    <a:p>
                      <a:endParaRPr lang="en-US"/>
                    </a:p>
                  </p:txBody>
                </p:sp>
                <p:sp>
                  <p:nvSpPr>
                    <p:cNvPr id="9379" name="Line 31"/>
                    <p:cNvSpPr>
                      <a:spLocks noChangeShapeType="1"/>
                    </p:cNvSpPr>
                    <p:nvPr/>
                  </p:nvSpPr>
                  <p:spPr bwMode="auto">
                    <a:xfrm flipV="1">
                      <a:off x="1612" y="2443"/>
                      <a:ext cx="13" cy="7"/>
                    </a:xfrm>
                    <a:prstGeom prst="line">
                      <a:avLst/>
                    </a:prstGeom>
                    <a:noFill/>
                    <a:ln w="11113">
                      <a:solidFill>
                        <a:srgbClr val="FF0000"/>
                      </a:solidFill>
                      <a:round/>
                      <a:headEnd/>
                      <a:tailEnd/>
                    </a:ln>
                  </p:spPr>
                  <p:txBody>
                    <a:bodyPr/>
                    <a:lstStyle/>
                    <a:p>
                      <a:endParaRPr lang="en-US"/>
                    </a:p>
                  </p:txBody>
                </p:sp>
                <p:sp>
                  <p:nvSpPr>
                    <p:cNvPr id="9380" name="Line 32"/>
                    <p:cNvSpPr>
                      <a:spLocks noChangeShapeType="1"/>
                    </p:cNvSpPr>
                    <p:nvPr/>
                  </p:nvSpPr>
                  <p:spPr bwMode="auto">
                    <a:xfrm flipV="1">
                      <a:off x="1636" y="2428"/>
                      <a:ext cx="13" cy="7"/>
                    </a:xfrm>
                    <a:prstGeom prst="line">
                      <a:avLst/>
                    </a:prstGeom>
                    <a:noFill/>
                    <a:ln w="11113">
                      <a:solidFill>
                        <a:srgbClr val="FF0000"/>
                      </a:solidFill>
                      <a:round/>
                      <a:headEnd/>
                      <a:tailEnd/>
                    </a:ln>
                  </p:spPr>
                  <p:txBody>
                    <a:bodyPr/>
                    <a:lstStyle/>
                    <a:p>
                      <a:endParaRPr lang="en-US"/>
                    </a:p>
                  </p:txBody>
                </p:sp>
                <p:sp>
                  <p:nvSpPr>
                    <p:cNvPr id="9381" name="Line 33"/>
                    <p:cNvSpPr>
                      <a:spLocks noChangeShapeType="1"/>
                    </p:cNvSpPr>
                    <p:nvPr/>
                  </p:nvSpPr>
                  <p:spPr bwMode="auto">
                    <a:xfrm flipV="1">
                      <a:off x="1662" y="2413"/>
                      <a:ext cx="11" cy="7"/>
                    </a:xfrm>
                    <a:prstGeom prst="line">
                      <a:avLst/>
                    </a:prstGeom>
                    <a:noFill/>
                    <a:ln w="11113">
                      <a:solidFill>
                        <a:srgbClr val="FF0000"/>
                      </a:solidFill>
                      <a:round/>
                      <a:headEnd/>
                      <a:tailEnd/>
                    </a:ln>
                  </p:spPr>
                  <p:txBody>
                    <a:bodyPr/>
                    <a:lstStyle/>
                    <a:p>
                      <a:endParaRPr lang="en-US"/>
                    </a:p>
                  </p:txBody>
                </p:sp>
                <p:sp>
                  <p:nvSpPr>
                    <p:cNvPr id="9382" name="Line 34"/>
                    <p:cNvSpPr>
                      <a:spLocks noChangeShapeType="1"/>
                    </p:cNvSpPr>
                    <p:nvPr/>
                  </p:nvSpPr>
                  <p:spPr bwMode="auto">
                    <a:xfrm flipV="1">
                      <a:off x="1686" y="2398"/>
                      <a:ext cx="13" cy="8"/>
                    </a:xfrm>
                    <a:prstGeom prst="line">
                      <a:avLst/>
                    </a:prstGeom>
                    <a:noFill/>
                    <a:ln w="11113">
                      <a:solidFill>
                        <a:srgbClr val="FF0000"/>
                      </a:solidFill>
                      <a:round/>
                      <a:headEnd/>
                      <a:tailEnd/>
                    </a:ln>
                  </p:spPr>
                  <p:txBody>
                    <a:bodyPr/>
                    <a:lstStyle/>
                    <a:p>
                      <a:endParaRPr lang="en-US"/>
                    </a:p>
                  </p:txBody>
                </p:sp>
                <p:sp>
                  <p:nvSpPr>
                    <p:cNvPr id="9383" name="Line 35"/>
                    <p:cNvSpPr>
                      <a:spLocks noChangeShapeType="1"/>
                    </p:cNvSpPr>
                    <p:nvPr/>
                  </p:nvSpPr>
                  <p:spPr bwMode="auto">
                    <a:xfrm flipV="1">
                      <a:off x="1710" y="2385"/>
                      <a:ext cx="13" cy="8"/>
                    </a:xfrm>
                    <a:prstGeom prst="line">
                      <a:avLst/>
                    </a:prstGeom>
                    <a:noFill/>
                    <a:ln w="11113">
                      <a:solidFill>
                        <a:srgbClr val="FF0000"/>
                      </a:solidFill>
                      <a:round/>
                      <a:headEnd/>
                      <a:tailEnd/>
                    </a:ln>
                  </p:spPr>
                  <p:txBody>
                    <a:bodyPr/>
                    <a:lstStyle/>
                    <a:p>
                      <a:endParaRPr lang="en-US"/>
                    </a:p>
                  </p:txBody>
                </p:sp>
                <p:sp>
                  <p:nvSpPr>
                    <p:cNvPr id="9384" name="Line 36"/>
                    <p:cNvSpPr>
                      <a:spLocks noChangeShapeType="1"/>
                    </p:cNvSpPr>
                    <p:nvPr/>
                  </p:nvSpPr>
                  <p:spPr bwMode="auto">
                    <a:xfrm flipV="1">
                      <a:off x="1736" y="2370"/>
                      <a:ext cx="11" cy="8"/>
                    </a:xfrm>
                    <a:prstGeom prst="line">
                      <a:avLst/>
                    </a:prstGeom>
                    <a:noFill/>
                    <a:ln w="11113">
                      <a:solidFill>
                        <a:srgbClr val="FF0000"/>
                      </a:solidFill>
                      <a:round/>
                      <a:headEnd/>
                      <a:tailEnd/>
                    </a:ln>
                  </p:spPr>
                  <p:txBody>
                    <a:bodyPr/>
                    <a:lstStyle/>
                    <a:p>
                      <a:endParaRPr lang="en-US"/>
                    </a:p>
                  </p:txBody>
                </p:sp>
                <p:sp>
                  <p:nvSpPr>
                    <p:cNvPr id="9385" name="Line 37"/>
                    <p:cNvSpPr>
                      <a:spLocks noChangeShapeType="1"/>
                    </p:cNvSpPr>
                    <p:nvPr/>
                  </p:nvSpPr>
                  <p:spPr bwMode="auto">
                    <a:xfrm flipV="1">
                      <a:off x="1760" y="2356"/>
                      <a:ext cx="11" cy="7"/>
                    </a:xfrm>
                    <a:prstGeom prst="line">
                      <a:avLst/>
                    </a:prstGeom>
                    <a:noFill/>
                    <a:ln w="11113">
                      <a:solidFill>
                        <a:srgbClr val="FF0000"/>
                      </a:solidFill>
                      <a:round/>
                      <a:headEnd/>
                      <a:tailEnd/>
                    </a:ln>
                  </p:spPr>
                  <p:txBody>
                    <a:bodyPr/>
                    <a:lstStyle/>
                    <a:p>
                      <a:endParaRPr lang="en-US"/>
                    </a:p>
                  </p:txBody>
                </p:sp>
                <p:sp>
                  <p:nvSpPr>
                    <p:cNvPr id="9386" name="Line 38"/>
                    <p:cNvSpPr>
                      <a:spLocks noChangeShapeType="1"/>
                    </p:cNvSpPr>
                    <p:nvPr/>
                  </p:nvSpPr>
                  <p:spPr bwMode="auto">
                    <a:xfrm flipV="1">
                      <a:off x="1784" y="2343"/>
                      <a:ext cx="13" cy="5"/>
                    </a:xfrm>
                    <a:prstGeom prst="line">
                      <a:avLst/>
                    </a:prstGeom>
                    <a:noFill/>
                    <a:ln w="11113">
                      <a:solidFill>
                        <a:srgbClr val="FF0000"/>
                      </a:solidFill>
                      <a:round/>
                      <a:headEnd/>
                      <a:tailEnd/>
                    </a:ln>
                  </p:spPr>
                  <p:txBody>
                    <a:bodyPr/>
                    <a:lstStyle/>
                    <a:p>
                      <a:endParaRPr lang="en-US"/>
                    </a:p>
                  </p:txBody>
                </p:sp>
                <p:sp>
                  <p:nvSpPr>
                    <p:cNvPr id="9387" name="Line 39"/>
                    <p:cNvSpPr>
                      <a:spLocks noChangeShapeType="1"/>
                    </p:cNvSpPr>
                    <p:nvPr/>
                  </p:nvSpPr>
                  <p:spPr bwMode="auto">
                    <a:xfrm flipV="1">
                      <a:off x="1809" y="2328"/>
                      <a:ext cx="13" cy="7"/>
                    </a:xfrm>
                    <a:prstGeom prst="line">
                      <a:avLst/>
                    </a:prstGeom>
                    <a:noFill/>
                    <a:ln w="11113">
                      <a:solidFill>
                        <a:srgbClr val="FF0000"/>
                      </a:solidFill>
                      <a:round/>
                      <a:headEnd/>
                      <a:tailEnd/>
                    </a:ln>
                  </p:spPr>
                  <p:txBody>
                    <a:bodyPr/>
                    <a:lstStyle/>
                    <a:p>
                      <a:endParaRPr lang="en-US"/>
                    </a:p>
                  </p:txBody>
                </p:sp>
                <p:sp>
                  <p:nvSpPr>
                    <p:cNvPr id="9388" name="Line 40"/>
                    <p:cNvSpPr>
                      <a:spLocks noChangeShapeType="1"/>
                    </p:cNvSpPr>
                    <p:nvPr/>
                  </p:nvSpPr>
                  <p:spPr bwMode="auto">
                    <a:xfrm flipV="1">
                      <a:off x="1835" y="2313"/>
                      <a:ext cx="11" cy="7"/>
                    </a:xfrm>
                    <a:prstGeom prst="line">
                      <a:avLst/>
                    </a:prstGeom>
                    <a:noFill/>
                    <a:ln w="11113">
                      <a:solidFill>
                        <a:srgbClr val="FF0000"/>
                      </a:solidFill>
                      <a:round/>
                      <a:headEnd/>
                      <a:tailEnd/>
                    </a:ln>
                  </p:spPr>
                  <p:txBody>
                    <a:bodyPr/>
                    <a:lstStyle/>
                    <a:p>
                      <a:endParaRPr lang="en-US"/>
                    </a:p>
                  </p:txBody>
                </p:sp>
                <p:sp>
                  <p:nvSpPr>
                    <p:cNvPr id="9389" name="Line 41"/>
                    <p:cNvSpPr>
                      <a:spLocks noChangeShapeType="1"/>
                    </p:cNvSpPr>
                    <p:nvPr/>
                  </p:nvSpPr>
                  <p:spPr bwMode="auto">
                    <a:xfrm flipV="1">
                      <a:off x="1859" y="2298"/>
                      <a:ext cx="13" cy="7"/>
                    </a:xfrm>
                    <a:prstGeom prst="line">
                      <a:avLst/>
                    </a:prstGeom>
                    <a:noFill/>
                    <a:ln w="11113">
                      <a:solidFill>
                        <a:srgbClr val="FF0000"/>
                      </a:solidFill>
                      <a:round/>
                      <a:headEnd/>
                      <a:tailEnd/>
                    </a:ln>
                  </p:spPr>
                  <p:txBody>
                    <a:bodyPr/>
                    <a:lstStyle/>
                    <a:p>
                      <a:endParaRPr lang="en-US"/>
                    </a:p>
                  </p:txBody>
                </p:sp>
                <p:sp>
                  <p:nvSpPr>
                    <p:cNvPr id="9390" name="Line 42"/>
                    <p:cNvSpPr>
                      <a:spLocks noChangeShapeType="1"/>
                    </p:cNvSpPr>
                    <p:nvPr/>
                  </p:nvSpPr>
                  <p:spPr bwMode="auto">
                    <a:xfrm flipV="1">
                      <a:off x="1883" y="2285"/>
                      <a:ext cx="13" cy="7"/>
                    </a:xfrm>
                    <a:prstGeom prst="line">
                      <a:avLst/>
                    </a:prstGeom>
                    <a:noFill/>
                    <a:ln w="11113">
                      <a:solidFill>
                        <a:srgbClr val="FF0000"/>
                      </a:solidFill>
                      <a:round/>
                      <a:headEnd/>
                      <a:tailEnd/>
                    </a:ln>
                  </p:spPr>
                  <p:txBody>
                    <a:bodyPr/>
                    <a:lstStyle/>
                    <a:p>
                      <a:endParaRPr lang="en-US"/>
                    </a:p>
                  </p:txBody>
                </p:sp>
                <p:sp>
                  <p:nvSpPr>
                    <p:cNvPr id="9391" name="Line 43"/>
                    <p:cNvSpPr>
                      <a:spLocks noChangeShapeType="1"/>
                    </p:cNvSpPr>
                    <p:nvPr/>
                  </p:nvSpPr>
                  <p:spPr bwMode="auto">
                    <a:xfrm flipV="1">
                      <a:off x="1907" y="2270"/>
                      <a:ext cx="13" cy="8"/>
                    </a:xfrm>
                    <a:prstGeom prst="line">
                      <a:avLst/>
                    </a:prstGeom>
                    <a:noFill/>
                    <a:ln w="11113">
                      <a:solidFill>
                        <a:srgbClr val="FF0000"/>
                      </a:solidFill>
                      <a:round/>
                      <a:headEnd/>
                      <a:tailEnd/>
                    </a:ln>
                  </p:spPr>
                  <p:txBody>
                    <a:bodyPr/>
                    <a:lstStyle/>
                    <a:p>
                      <a:endParaRPr lang="en-US"/>
                    </a:p>
                  </p:txBody>
                </p:sp>
                <p:sp>
                  <p:nvSpPr>
                    <p:cNvPr id="9392" name="Line 44"/>
                    <p:cNvSpPr>
                      <a:spLocks noChangeShapeType="1"/>
                    </p:cNvSpPr>
                    <p:nvPr/>
                  </p:nvSpPr>
                  <p:spPr bwMode="auto">
                    <a:xfrm flipV="1">
                      <a:off x="1933" y="2255"/>
                      <a:ext cx="11" cy="8"/>
                    </a:xfrm>
                    <a:prstGeom prst="line">
                      <a:avLst/>
                    </a:prstGeom>
                    <a:noFill/>
                    <a:ln w="11113">
                      <a:solidFill>
                        <a:srgbClr val="FF0000"/>
                      </a:solidFill>
                      <a:round/>
                      <a:headEnd/>
                      <a:tailEnd/>
                    </a:ln>
                  </p:spPr>
                  <p:txBody>
                    <a:bodyPr/>
                    <a:lstStyle/>
                    <a:p>
                      <a:endParaRPr lang="en-US"/>
                    </a:p>
                  </p:txBody>
                </p:sp>
                <p:sp>
                  <p:nvSpPr>
                    <p:cNvPr id="9393" name="Line 45"/>
                    <p:cNvSpPr>
                      <a:spLocks noChangeShapeType="1"/>
                    </p:cNvSpPr>
                    <p:nvPr/>
                  </p:nvSpPr>
                  <p:spPr bwMode="auto">
                    <a:xfrm flipV="1">
                      <a:off x="1957" y="2241"/>
                      <a:ext cx="13" cy="7"/>
                    </a:xfrm>
                    <a:prstGeom prst="line">
                      <a:avLst/>
                    </a:prstGeom>
                    <a:noFill/>
                    <a:ln w="11113">
                      <a:solidFill>
                        <a:srgbClr val="FF0000"/>
                      </a:solidFill>
                      <a:round/>
                      <a:headEnd/>
                      <a:tailEnd/>
                    </a:ln>
                  </p:spPr>
                  <p:txBody>
                    <a:bodyPr/>
                    <a:lstStyle/>
                    <a:p>
                      <a:endParaRPr lang="en-US"/>
                    </a:p>
                  </p:txBody>
                </p:sp>
                <p:sp>
                  <p:nvSpPr>
                    <p:cNvPr id="9394" name="Line 46"/>
                    <p:cNvSpPr>
                      <a:spLocks noChangeShapeType="1"/>
                    </p:cNvSpPr>
                    <p:nvPr/>
                  </p:nvSpPr>
                  <p:spPr bwMode="auto">
                    <a:xfrm flipV="1">
                      <a:off x="1981" y="2228"/>
                      <a:ext cx="13" cy="7"/>
                    </a:xfrm>
                    <a:prstGeom prst="line">
                      <a:avLst/>
                    </a:prstGeom>
                    <a:noFill/>
                    <a:ln w="11113">
                      <a:solidFill>
                        <a:srgbClr val="FF0000"/>
                      </a:solidFill>
                      <a:round/>
                      <a:headEnd/>
                      <a:tailEnd/>
                    </a:ln>
                  </p:spPr>
                  <p:txBody>
                    <a:bodyPr/>
                    <a:lstStyle/>
                    <a:p>
                      <a:endParaRPr lang="en-US"/>
                    </a:p>
                  </p:txBody>
                </p:sp>
                <p:sp>
                  <p:nvSpPr>
                    <p:cNvPr id="9395" name="Line 47"/>
                    <p:cNvSpPr>
                      <a:spLocks noChangeShapeType="1"/>
                    </p:cNvSpPr>
                    <p:nvPr/>
                  </p:nvSpPr>
                  <p:spPr bwMode="auto">
                    <a:xfrm flipV="1">
                      <a:off x="2007" y="2213"/>
                      <a:ext cx="11" cy="7"/>
                    </a:xfrm>
                    <a:prstGeom prst="line">
                      <a:avLst/>
                    </a:prstGeom>
                    <a:noFill/>
                    <a:ln w="11113">
                      <a:solidFill>
                        <a:srgbClr val="FF0000"/>
                      </a:solidFill>
                      <a:round/>
                      <a:headEnd/>
                      <a:tailEnd/>
                    </a:ln>
                  </p:spPr>
                  <p:txBody>
                    <a:bodyPr/>
                    <a:lstStyle/>
                    <a:p>
                      <a:endParaRPr lang="en-US"/>
                    </a:p>
                  </p:txBody>
                </p:sp>
                <p:sp>
                  <p:nvSpPr>
                    <p:cNvPr id="9396" name="Line 48"/>
                    <p:cNvSpPr>
                      <a:spLocks noChangeShapeType="1"/>
                    </p:cNvSpPr>
                    <p:nvPr/>
                  </p:nvSpPr>
                  <p:spPr bwMode="auto">
                    <a:xfrm flipV="1">
                      <a:off x="2031" y="2198"/>
                      <a:ext cx="11" cy="7"/>
                    </a:xfrm>
                    <a:prstGeom prst="line">
                      <a:avLst/>
                    </a:prstGeom>
                    <a:noFill/>
                    <a:ln w="11113">
                      <a:solidFill>
                        <a:srgbClr val="FF0000"/>
                      </a:solidFill>
                      <a:round/>
                      <a:headEnd/>
                      <a:tailEnd/>
                    </a:ln>
                  </p:spPr>
                  <p:txBody>
                    <a:bodyPr/>
                    <a:lstStyle/>
                    <a:p>
                      <a:endParaRPr lang="en-US"/>
                    </a:p>
                  </p:txBody>
                </p:sp>
                <p:sp>
                  <p:nvSpPr>
                    <p:cNvPr id="9397" name="Line 49"/>
                    <p:cNvSpPr>
                      <a:spLocks noChangeShapeType="1"/>
                    </p:cNvSpPr>
                    <p:nvPr/>
                  </p:nvSpPr>
                  <p:spPr bwMode="auto">
                    <a:xfrm>
                      <a:off x="2055" y="2191"/>
                      <a:ext cx="1" cy="1"/>
                    </a:xfrm>
                    <a:prstGeom prst="line">
                      <a:avLst/>
                    </a:prstGeom>
                    <a:noFill/>
                    <a:ln w="11113">
                      <a:solidFill>
                        <a:srgbClr val="FF0000"/>
                      </a:solidFill>
                      <a:round/>
                      <a:headEnd/>
                      <a:tailEnd/>
                    </a:ln>
                  </p:spPr>
                  <p:txBody>
                    <a:bodyPr/>
                    <a:lstStyle/>
                    <a:p>
                      <a:endParaRPr lang="en-US"/>
                    </a:p>
                  </p:txBody>
                </p:sp>
                <p:sp>
                  <p:nvSpPr>
                    <p:cNvPr id="9398" name="Line 97"/>
                    <p:cNvSpPr>
                      <a:spLocks noChangeShapeType="1"/>
                    </p:cNvSpPr>
                    <p:nvPr/>
                  </p:nvSpPr>
                  <p:spPr bwMode="auto">
                    <a:xfrm flipH="1">
                      <a:off x="2563" y="2483"/>
                      <a:ext cx="11" cy="8"/>
                    </a:xfrm>
                    <a:prstGeom prst="line">
                      <a:avLst/>
                    </a:prstGeom>
                    <a:noFill/>
                    <a:ln w="11113">
                      <a:solidFill>
                        <a:srgbClr val="FF0000"/>
                      </a:solidFill>
                      <a:round/>
                      <a:headEnd/>
                      <a:tailEnd/>
                    </a:ln>
                  </p:spPr>
                  <p:txBody>
                    <a:bodyPr/>
                    <a:lstStyle/>
                    <a:p>
                      <a:endParaRPr lang="en-US"/>
                    </a:p>
                  </p:txBody>
                </p:sp>
                <p:sp>
                  <p:nvSpPr>
                    <p:cNvPr id="9399" name="Line 98"/>
                    <p:cNvSpPr>
                      <a:spLocks noChangeShapeType="1"/>
                    </p:cNvSpPr>
                    <p:nvPr/>
                  </p:nvSpPr>
                  <p:spPr bwMode="auto">
                    <a:xfrm flipH="1">
                      <a:off x="2539" y="2498"/>
                      <a:ext cx="11" cy="8"/>
                    </a:xfrm>
                    <a:prstGeom prst="line">
                      <a:avLst/>
                    </a:prstGeom>
                    <a:noFill/>
                    <a:ln w="11113">
                      <a:solidFill>
                        <a:srgbClr val="FF0000"/>
                      </a:solidFill>
                      <a:round/>
                      <a:headEnd/>
                      <a:tailEnd/>
                    </a:ln>
                  </p:spPr>
                  <p:txBody>
                    <a:bodyPr/>
                    <a:lstStyle/>
                    <a:p>
                      <a:endParaRPr lang="en-US"/>
                    </a:p>
                  </p:txBody>
                </p:sp>
                <p:sp>
                  <p:nvSpPr>
                    <p:cNvPr id="9400" name="Line 99"/>
                    <p:cNvSpPr>
                      <a:spLocks noChangeShapeType="1"/>
                    </p:cNvSpPr>
                    <p:nvPr/>
                  </p:nvSpPr>
                  <p:spPr bwMode="auto">
                    <a:xfrm flipH="1">
                      <a:off x="2513" y="2511"/>
                      <a:ext cx="13" cy="8"/>
                    </a:xfrm>
                    <a:prstGeom prst="line">
                      <a:avLst/>
                    </a:prstGeom>
                    <a:noFill/>
                    <a:ln w="11113">
                      <a:solidFill>
                        <a:srgbClr val="FF0000"/>
                      </a:solidFill>
                      <a:round/>
                      <a:headEnd/>
                      <a:tailEnd/>
                    </a:ln>
                  </p:spPr>
                  <p:txBody>
                    <a:bodyPr/>
                    <a:lstStyle/>
                    <a:p>
                      <a:endParaRPr lang="en-US"/>
                    </a:p>
                  </p:txBody>
                </p:sp>
                <p:sp>
                  <p:nvSpPr>
                    <p:cNvPr id="9401" name="Line 100"/>
                    <p:cNvSpPr>
                      <a:spLocks noChangeShapeType="1"/>
                    </p:cNvSpPr>
                    <p:nvPr/>
                  </p:nvSpPr>
                  <p:spPr bwMode="auto">
                    <a:xfrm flipH="1">
                      <a:off x="2489" y="2526"/>
                      <a:ext cx="13" cy="8"/>
                    </a:xfrm>
                    <a:prstGeom prst="line">
                      <a:avLst/>
                    </a:prstGeom>
                    <a:noFill/>
                    <a:ln w="11113">
                      <a:solidFill>
                        <a:srgbClr val="FF0000"/>
                      </a:solidFill>
                      <a:round/>
                      <a:headEnd/>
                      <a:tailEnd/>
                    </a:ln>
                  </p:spPr>
                  <p:txBody>
                    <a:bodyPr/>
                    <a:lstStyle/>
                    <a:p>
                      <a:endParaRPr lang="en-US"/>
                    </a:p>
                  </p:txBody>
                </p:sp>
                <p:sp>
                  <p:nvSpPr>
                    <p:cNvPr id="9402" name="Line 101"/>
                    <p:cNvSpPr>
                      <a:spLocks noChangeShapeType="1"/>
                    </p:cNvSpPr>
                    <p:nvPr/>
                  </p:nvSpPr>
                  <p:spPr bwMode="auto">
                    <a:xfrm flipH="1">
                      <a:off x="2465" y="2541"/>
                      <a:ext cx="11" cy="7"/>
                    </a:xfrm>
                    <a:prstGeom prst="line">
                      <a:avLst/>
                    </a:prstGeom>
                    <a:noFill/>
                    <a:ln w="11113">
                      <a:solidFill>
                        <a:srgbClr val="FF0000"/>
                      </a:solidFill>
                      <a:round/>
                      <a:headEnd/>
                      <a:tailEnd/>
                    </a:ln>
                  </p:spPr>
                  <p:txBody>
                    <a:bodyPr/>
                    <a:lstStyle/>
                    <a:p>
                      <a:endParaRPr lang="en-US"/>
                    </a:p>
                  </p:txBody>
                </p:sp>
                <p:sp>
                  <p:nvSpPr>
                    <p:cNvPr id="9403" name="Line 102"/>
                    <p:cNvSpPr>
                      <a:spLocks noChangeShapeType="1"/>
                    </p:cNvSpPr>
                    <p:nvPr/>
                  </p:nvSpPr>
                  <p:spPr bwMode="auto">
                    <a:xfrm flipH="1">
                      <a:off x="2439" y="2554"/>
                      <a:ext cx="13" cy="7"/>
                    </a:xfrm>
                    <a:prstGeom prst="line">
                      <a:avLst/>
                    </a:prstGeom>
                    <a:noFill/>
                    <a:ln w="11113">
                      <a:solidFill>
                        <a:srgbClr val="FF0000"/>
                      </a:solidFill>
                      <a:round/>
                      <a:headEnd/>
                      <a:tailEnd/>
                    </a:ln>
                  </p:spPr>
                  <p:txBody>
                    <a:bodyPr/>
                    <a:lstStyle/>
                    <a:p>
                      <a:endParaRPr lang="en-US"/>
                    </a:p>
                  </p:txBody>
                </p:sp>
                <p:sp>
                  <p:nvSpPr>
                    <p:cNvPr id="9404" name="Line 103"/>
                    <p:cNvSpPr>
                      <a:spLocks noChangeShapeType="1"/>
                    </p:cNvSpPr>
                    <p:nvPr/>
                  </p:nvSpPr>
                  <p:spPr bwMode="auto">
                    <a:xfrm flipH="1">
                      <a:off x="2415" y="2569"/>
                      <a:ext cx="13" cy="7"/>
                    </a:xfrm>
                    <a:prstGeom prst="line">
                      <a:avLst/>
                    </a:prstGeom>
                    <a:noFill/>
                    <a:ln w="11113">
                      <a:solidFill>
                        <a:srgbClr val="FF0000"/>
                      </a:solidFill>
                      <a:round/>
                      <a:headEnd/>
                      <a:tailEnd/>
                    </a:ln>
                  </p:spPr>
                  <p:txBody>
                    <a:bodyPr/>
                    <a:lstStyle/>
                    <a:p>
                      <a:endParaRPr lang="en-US"/>
                    </a:p>
                  </p:txBody>
                </p:sp>
                <p:sp>
                  <p:nvSpPr>
                    <p:cNvPr id="9405" name="Line 104"/>
                    <p:cNvSpPr>
                      <a:spLocks noChangeShapeType="1"/>
                    </p:cNvSpPr>
                    <p:nvPr/>
                  </p:nvSpPr>
                  <p:spPr bwMode="auto">
                    <a:xfrm flipH="1">
                      <a:off x="2391" y="2584"/>
                      <a:ext cx="11" cy="7"/>
                    </a:xfrm>
                    <a:prstGeom prst="line">
                      <a:avLst/>
                    </a:prstGeom>
                    <a:noFill/>
                    <a:ln w="11113">
                      <a:solidFill>
                        <a:srgbClr val="FF0000"/>
                      </a:solidFill>
                      <a:round/>
                      <a:headEnd/>
                      <a:tailEnd/>
                    </a:ln>
                  </p:spPr>
                  <p:txBody>
                    <a:bodyPr/>
                    <a:lstStyle/>
                    <a:p>
                      <a:endParaRPr lang="en-US"/>
                    </a:p>
                  </p:txBody>
                </p:sp>
                <p:sp>
                  <p:nvSpPr>
                    <p:cNvPr id="9406" name="Line 105"/>
                    <p:cNvSpPr>
                      <a:spLocks noChangeShapeType="1"/>
                    </p:cNvSpPr>
                    <p:nvPr/>
                  </p:nvSpPr>
                  <p:spPr bwMode="auto">
                    <a:xfrm flipH="1">
                      <a:off x="2365" y="2598"/>
                      <a:ext cx="13" cy="6"/>
                    </a:xfrm>
                    <a:prstGeom prst="line">
                      <a:avLst/>
                    </a:prstGeom>
                    <a:noFill/>
                    <a:ln w="11113">
                      <a:solidFill>
                        <a:srgbClr val="FF0000"/>
                      </a:solidFill>
                      <a:round/>
                      <a:headEnd/>
                      <a:tailEnd/>
                    </a:ln>
                  </p:spPr>
                  <p:txBody>
                    <a:bodyPr/>
                    <a:lstStyle/>
                    <a:p>
                      <a:endParaRPr lang="en-US"/>
                    </a:p>
                  </p:txBody>
                </p:sp>
                <p:sp>
                  <p:nvSpPr>
                    <p:cNvPr id="9407" name="Line 106"/>
                    <p:cNvSpPr>
                      <a:spLocks noChangeShapeType="1"/>
                    </p:cNvSpPr>
                    <p:nvPr/>
                  </p:nvSpPr>
                  <p:spPr bwMode="auto">
                    <a:xfrm flipH="1">
                      <a:off x="2341" y="2611"/>
                      <a:ext cx="13" cy="8"/>
                    </a:xfrm>
                    <a:prstGeom prst="line">
                      <a:avLst/>
                    </a:prstGeom>
                    <a:noFill/>
                    <a:ln w="11113">
                      <a:solidFill>
                        <a:srgbClr val="FF0000"/>
                      </a:solidFill>
                      <a:round/>
                      <a:headEnd/>
                      <a:tailEnd/>
                    </a:ln>
                  </p:spPr>
                  <p:txBody>
                    <a:bodyPr/>
                    <a:lstStyle/>
                    <a:p>
                      <a:endParaRPr lang="en-US"/>
                    </a:p>
                  </p:txBody>
                </p:sp>
                <p:sp>
                  <p:nvSpPr>
                    <p:cNvPr id="9408" name="Line 107"/>
                    <p:cNvSpPr>
                      <a:spLocks noChangeShapeType="1"/>
                    </p:cNvSpPr>
                    <p:nvPr/>
                  </p:nvSpPr>
                  <p:spPr bwMode="auto">
                    <a:xfrm flipH="1">
                      <a:off x="2317" y="2626"/>
                      <a:ext cx="13" cy="8"/>
                    </a:xfrm>
                    <a:prstGeom prst="line">
                      <a:avLst/>
                    </a:prstGeom>
                    <a:noFill/>
                    <a:ln w="11113">
                      <a:solidFill>
                        <a:srgbClr val="FF0000"/>
                      </a:solidFill>
                      <a:round/>
                      <a:headEnd/>
                      <a:tailEnd/>
                    </a:ln>
                  </p:spPr>
                  <p:txBody>
                    <a:bodyPr/>
                    <a:lstStyle/>
                    <a:p>
                      <a:endParaRPr lang="en-US"/>
                    </a:p>
                  </p:txBody>
                </p:sp>
                <p:sp>
                  <p:nvSpPr>
                    <p:cNvPr id="9409" name="Line 108"/>
                    <p:cNvSpPr>
                      <a:spLocks noChangeShapeType="1"/>
                    </p:cNvSpPr>
                    <p:nvPr/>
                  </p:nvSpPr>
                  <p:spPr bwMode="auto">
                    <a:xfrm flipH="1">
                      <a:off x="2293" y="2641"/>
                      <a:ext cx="11" cy="8"/>
                    </a:xfrm>
                    <a:prstGeom prst="line">
                      <a:avLst/>
                    </a:prstGeom>
                    <a:noFill/>
                    <a:ln w="11113">
                      <a:solidFill>
                        <a:srgbClr val="FF0000"/>
                      </a:solidFill>
                      <a:round/>
                      <a:headEnd/>
                      <a:tailEnd/>
                    </a:ln>
                  </p:spPr>
                  <p:txBody>
                    <a:bodyPr/>
                    <a:lstStyle/>
                    <a:p>
                      <a:endParaRPr lang="en-US"/>
                    </a:p>
                  </p:txBody>
                </p:sp>
                <p:sp>
                  <p:nvSpPr>
                    <p:cNvPr id="9410" name="Line 109"/>
                    <p:cNvSpPr>
                      <a:spLocks noChangeShapeType="1"/>
                    </p:cNvSpPr>
                    <p:nvPr/>
                  </p:nvSpPr>
                  <p:spPr bwMode="auto">
                    <a:xfrm flipH="1">
                      <a:off x="2267" y="2654"/>
                      <a:ext cx="13" cy="7"/>
                    </a:xfrm>
                    <a:prstGeom prst="line">
                      <a:avLst/>
                    </a:prstGeom>
                    <a:noFill/>
                    <a:ln w="11113">
                      <a:solidFill>
                        <a:srgbClr val="FF0000"/>
                      </a:solidFill>
                      <a:round/>
                      <a:headEnd/>
                      <a:tailEnd/>
                    </a:ln>
                  </p:spPr>
                  <p:txBody>
                    <a:bodyPr/>
                    <a:lstStyle/>
                    <a:p>
                      <a:endParaRPr lang="en-US"/>
                    </a:p>
                  </p:txBody>
                </p:sp>
                <p:sp>
                  <p:nvSpPr>
                    <p:cNvPr id="9411" name="Freeform 110"/>
                    <p:cNvSpPr>
                      <a:spLocks/>
                    </p:cNvSpPr>
                    <p:nvPr/>
                  </p:nvSpPr>
                  <p:spPr bwMode="auto">
                    <a:xfrm>
                      <a:off x="2242" y="2669"/>
                      <a:ext cx="13" cy="7"/>
                    </a:xfrm>
                    <a:custGeom>
                      <a:avLst/>
                      <a:gdLst>
                        <a:gd name="T0" fmla="*/ 13 w 13"/>
                        <a:gd name="T1" fmla="*/ 0 h 7"/>
                        <a:gd name="T2" fmla="*/ 0 w 13"/>
                        <a:gd name="T3" fmla="*/ 7 h 7"/>
                        <a:gd name="T4" fmla="*/ 0 w 13"/>
                        <a:gd name="T5" fmla="*/ 7 h 7"/>
                        <a:gd name="T6" fmla="*/ 0 60000 65536"/>
                        <a:gd name="T7" fmla="*/ 0 60000 65536"/>
                        <a:gd name="T8" fmla="*/ 0 60000 65536"/>
                        <a:gd name="T9" fmla="*/ 0 w 13"/>
                        <a:gd name="T10" fmla="*/ 0 h 7"/>
                        <a:gd name="T11" fmla="*/ 13 w 13"/>
                        <a:gd name="T12" fmla="*/ 7 h 7"/>
                      </a:gdLst>
                      <a:ahLst/>
                      <a:cxnLst>
                        <a:cxn ang="T6">
                          <a:pos x="T0" y="T1"/>
                        </a:cxn>
                        <a:cxn ang="T7">
                          <a:pos x="T2" y="T3"/>
                        </a:cxn>
                        <a:cxn ang="T8">
                          <a:pos x="T4" y="T5"/>
                        </a:cxn>
                      </a:cxnLst>
                      <a:rect l="T9" t="T10" r="T11" b="T12"/>
                      <a:pathLst>
                        <a:path w="13" h="7">
                          <a:moveTo>
                            <a:pt x="13" y="0"/>
                          </a:moveTo>
                          <a:lnTo>
                            <a:pt x="0" y="7"/>
                          </a:lnTo>
                        </a:path>
                      </a:pathLst>
                    </a:custGeom>
                    <a:noFill/>
                    <a:ln w="11113">
                      <a:solidFill>
                        <a:srgbClr val="FF0000"/>
                      </a:solidFill>
                      <a:round/>
                      <a:headEnd/>
                      <a:tailEnd/>
                    </a:ln>
                  </p:spPr>
                  <p:txBody>
                    <a:bodyPr/>
                    <a:lstStyle/>
                    <a:p>
                      <a:endParaRPr lang="en-US"/>
                    </a:p>
                  </p:txBody>
                </p:sp>
                <p:sp>
                  <p:nvSpPr>
                    <p:cNvPr id="9412" name="Line 111"/>
                    <p:cNvSpPr>
                      <a:spLocks noChangeShapeType="1"/>
                    </p:cNvSpPr>
                    <p:nvPr/>
                  </p:nvSpPr>
                  <p:spPr bwMode="auto">
                    <a:xfrm>
                      <a:off x="2254" y="2686"/>
                      <a:ext cx="11" cy="9"/>
                    </a:xfrm>
                    <a:prstGeom prst="line">
                      <a:avLst/>
                    </a:prstGeom>
                    <a:noFill/>
                    <a:ln w="11113">
                      <a:solidFill>
                        <a:srgbClr val="FF0000"/>
                      </a:solidFill>
                      <a:round/>
                      <a:headEnd/>
                      <a:tailEnd/>
                    </a:ln>
                  </p:spPr>
                  <p:txBody>
                    <a:bodyPr/>
                    <a:lstStyle/>
                    <a:p>
                      <a:endParaRPr lang="en-US"/>
                    </a:p>
                  </p:txBody>
                </p:sp>
                <p:sp>
                  <p:nvSpPr>
                    <p:cNvPr id="9413" name="Line 112"/>
                    <p:cNvSpPr>
                      <a:spLocks noChangeShapeType="1"/>
                    </p:cNvSpPr>
                    <p:nvPr/>
                  </p:nvSpPr>
                  <p:spPr bwMode="auto">
                    <a:xfrm flipV="1">
                      <a:off x="2276" y="2680"/>
                      <a:ext cx="13" cy="7"/>
                    </a:xfrm>
                    <a:prstGeom prst="line">
                      <a:avLst/>
                    </a:prstGeom>
                    <a:noFill/>
                    <a:ln w="11113">
                      <a:solidFill>
                        <a:srgbClr val="FF0000"/>
                      </a:solidFill>
                      <a:round/>
                      <a:headEnd/>
                      <a:tailEnd/>
                    </a:ln>
                  </p:spPr>
                  <p:txBody>
                    <a:bodyPr/>
                    <a:lstStyle/>
                    <a:p>
                      <a:endParaRPr lang="en-US"/>
                    </a:p>
                  </p:txBody>
                </p:sp>
                <p:sp>
                  <p:nvSpPr>
                    <p:cNvPr id="9414" name="Line 113"/>
                    <p:cNvSpPr>
                      <a:spLocks noChangeShapeType="1"/>
                    </p:cNvSpPr>
                    <p:nvPr/>
                  </p:nvSpPr>
                  <p:spPr bwMode="auto">
                    <a:xfrm flipV="1">
                      <a:off x="2300" y="2665"/>
                      <a:ext cx="13" cy="8"/>
                    </a:xfrm>
                    <a:prstGeom prst="line">
                      <a:avLst/>
                    </a:prstGeom>
                    <a:noFill/>
                    <a:ln w="11113">
                      <a:solidFill>
                        <a:srgbClr val="FF0000"/>
                      </a:solidFill>
                      <a:round/>
                      <a:headEnd/>
                      <a:tailEnd/>
                    </a:ln>
                  </p:spPr>
                  <p:txBody>
                    <a:bodyPr/>
                    <a:lstStyle/>
                    <a:p>
                      <a:endParaRPr lang="en-US"/>
                    </a:p>
                  </p:txBody>
                </p:sp>
                <p:sp>
                  <p:nvSpPr>
                    <p:cNvPr id="9415" name="Freeform 114"/>
                    <p:cNvSpPr>
                      <a:spLocks/>
                    </p:cNvSpPr>
                    <p:nvPr/>
                  </p:nvSpPr>
                  <p:spPr bwMode="auto">
                    <a:xfrm>
                      <a:off x="1579" y="1962"/>
                      <a:ext cx="691" cy="429"/>
                    </a:xfrm>
                    <a:custGeom>
                      <a:avLst/>
                      <a:gdLst>
                        <a:gd name="T0" fmla="*/ 654 w 691"/>
                        <a:gd name="T1" fmla="*/ 0 h 429"/>
                        <a:gd name="T2" fmla="*/ 658 w 691"/>
                        <a:gd name="T3" fmla="*/ 0 h 429"/>
                        <a:gd name="T4" fmla="*/ 663 w 691"/>
                        <a:gd name="T5" fmla="*/ 0 h 429"/>
                        <a:gd name="T6" fmla="*/ 671 w 691"/>
                        <a:gd name="T7" fmla="*/ 2 h 429"/>
                        <a:gd name="T8" fmla="*/ 678 w 691"/>
                        <a:gd name="T9" fmla="*/ 6 h 429"/>
                        <a:gd name="T10" fmla="*/ 686 w 691"/>
                        <a:gd name="T11" fmla="*/ 13 h 429"/>
                        <a:gd name="T12" fmla="*/ 691 w 691"/>
                        <a:gd name="T13" fmla="*/ 28 h 429"/>
                        <a:gd name="T14" fmla="*/ 691 w 691"/>
                        <a:gd name="T15" fmla="*/ 47 h 429"/>
                        <a:gd name="T16" fmla="*/ 35 w 691"/>
                        <a:gd name="T17" fmla="*/ 429 h 429"/>
                        <a:gd name="T18" fmla="*/ 0 w 691"/>
                        <a:gd name="T19" fmla="*/ 381 h 429"/>
                        <a:gd name="T20" fmla="*/ 654 w 691"/>
                        <a:gd name="T21" fmla="*/ 0 h 4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1"/>
                        <a:gd name="T34" fmla="*/ 0 h 429"/>
                        <a:gd name="T35" fmla="*/ 691 w 691"/>
                        <a:gd name="T36" fmla="*/ 429 h 4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1" h="429">
                          <a:moveTo>
                            <a:pt x="654" y="0"/>
                          </a:moveTo>
                          <a:lnTo>
                            <a:pt x="658" y="0"/>
                          </a:lnTo>
                          <a:lnTo>
                            <a:pt x="663" y="0"/>
                          </a:lnTo>
                          <a:lnTo>
                            <a:pt x="671" y="2"/>
                          </a:lnTo>
                          <a:lnTo>
                            <a:pt x="678" y="6"/>
                          </a:lnTo>
                          <a:lnTo>
                            <a:pt x="686" y="13"/>
                          </a:lnTo>
                          <a:lnTo>
                            <a:pt x="691" y="28"/>
                          </a:lnTo>
                          <a:lnTo>
                            <a:pt x="691" y="47"/>
                          </a:lnTo>
                          <a:lnTo>
                            <a:pt x="35" y="429"/>
                          </a:lnTo>
                          <a:lnTo>
                            <a:pt x="0" y="381"/>
                          </a:lnTo>
                          <a:lnTo>
                            <a:pt x="654" y="0"/>
                          </a:lnTo>
                          <a:close/>
                        </a:path>
                      </a:pathLst>
                    </a:custGeom>
                    <a:solidFill>
                      <a:srgbClr val="FF2B2B"/>
                    </a:solidFill>
                    <a:ln w="0">
                      <a:solidFill>
                        <a:srgbClr val="FF2B2B"/>
                      </a:solidFill>
                      <a:round/>
                      <a:headEnd/>
                      <a:tailEnd/>
                    </a:ln>
                  </p:spPr>
                  <p:txBody>
                    <a:bodyPr/>
                    <a:lstStyle/>
                    <a:p>
                      <a:endParaRPr lang="en-US"/>
                    </a:p>
                  </p:txBody>
                </p:sp>
                <p:sp>
                  <p:nvSpPr>
                    <p:cNvPr id="9416" name="Freeform 115"/>
                    <p:cNvSpPr>
                      <a:spLocks/>
                    </p:cNvSpPr>
                    <p:nvPr/>
                  </p:nvSpPr>
                  <p:spPr bwMode="auto">
                    <a:xfrm>
                      <a:off x="1584" y="1962"/>
                      <a:ext cx="686" cy="421"/>
                    </a:xfrm>
                    <a:custGeom>
                      <a:avLst/>
                      <a:gdLst>
                        <a:gd name="T0" fmla="*/ 653 w 686"/>
                        <a:gd name="T1" fmla="*/ 0 h 421"/>
                        <a:gd name="T2" fmla="*/ 657 w 686"/>
                        <a:gd name="T3" fmla="*/ 0 h 421"/>
                        <a:gd name="T4" fmla="*/ 662 w 686"/>
                        <a:gd name="T5" fmla="*/ 2 h 421"/>
                        <a:gd name="T6" fmla="*/ 671 w 686"/>
                        <a:gd name="T7" fmla="*/ 4 h 421"/>
                        <a:gd name="T8" fmla="*/ 679 w 686"/>
                        <a:gd name="T9" fmla="*/ 12 h 421"/>
                        <a:gd name="T10" fmla="*/ 684 w 686"/>
                        <a:gd name="T11" fmla="*/ 23 h 421"/>
                        <a:gd name="T12" fmla="*/ 686 w 686"/>
                        <a:gd name="T13" fmla="*/ 41 h 421"/>
                        <a:gd name="T14" fmla="*/ 32 w 686"/>
                        <a:gd name="T15" fmla="*/ 421 h 421"/>
                        <a:gd name="T16" fmla="*/ 0 w 686"/>
                        <a:gd name="T17" fmla="*/ 381 h 421"/>
                        <a:gd name="T18" fmla="*/ 653 w 686"/>
                        <a:gd name="T19" fmla="*/ 0 h 4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6"/>
                        <a:gd name="T31" fmla="*/ 0 h 421"/>
                        <a:gd name="T32" fmla="*/ 686 w 686"/>
                        <a:gd name="T33" fmla="*/ 421 h 4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6" h="421">
                          <a:moveTo>
                            <a:pt x="653" y="0"/>
                          </a:moveTo>
                          <a:lnTo>
                            <a:pt x="657" y="0"/>
                          </a:lnTo>
                          <a:lnTo>
                            <a:pt x="662" y="2"/>
                          </a:lnTo>
                          <a:lnTo>
                            <a:pt x="671" y="4"/>
                          </a:lnTo>
                          <a:lnTo>
                            <a:pt x="679" y="12"/>
                          </a:lnTo>
                          <a:lnTo>
                            <a:pt x="684" y="23"/>
                          </a:lnTo>
                          <a:lnTo>
                            <a:pt x="686" y="41"/>
                          </a:lnTo>
                          <a:lnTo>
                            <a:pt x="32" y="421"/>
                          </a:lnTo>
                          <a:lnTo>
                            <a:pt x="0" y="381"/>
                          </a:lnTo>
                          <a:lnTo>
                            <a:pt x="653" y="0"/>
                          </a:lnTo>
                          <a:close/>
                        </a:path>
                      </a:pathLst>
                    </a:custGeom>
                    <a:solidFill>
                      <a:srgbClr val="FF5555"/>
                    </a:solidFill>
                    <a:ln w="0">
                      <a:solidFill>
                        <a:srgbClr val="FF5555"/>
                      </a:solidFill>
                      <a:round/>
                      <a:headEnd/>
                      <a:tailEnd/>
                    </a:ln>
                  </p:spPr>
                  <p:txBody>
                    <a:bodyPr/>
                    <a:lstStyle/>
                    <a:p>
                      <a:endParaRPr lang="en-US"/>
                    </a:p>
                  </p:txBody>
                </p:sp>
                <p:sp>
                  <p:nvSpPr>
                    <p:cNvPr id="9417" name="Freeform 116"/>
                    <p:cNvSpPr>
                      <a:spLocks/>
                    </p:cNvSpPr>
                    <p:nvPr/>
                  </p:nvSpPr>
                  <p:spPr bwMode="auto">
                    <a:xfrm>
                      <a:off x="1592" y="1964"/>
                      <a:ext cx="676" cy="414"/>
                    </a:xfrm>
                    <a:custGeom>
                      <a:avLst/>
                      <a:gdLst>
                        <a:gd name="T0" fmla="*/ 650 w 676"/>
                        <a:gd name="T1" fmla="*/ 0 h 414"/>
                        <a:gd name="T2" fmla="*/ 652 w 676"/>
                        <a:gd name="T3" fmla="*/ 0 h 414"/>
                        <a:gd name="T4" fmla="*/ 658 w 676"/>
                        <a:gd name="T5" fmla="*/ 2 h 414"/>
                        <a:gd name="T6" fmla="*/ 665 w 676"/>
                        <a:gd name="T7" fmla="*/ 4 h 414"/>
                        <a:gd name="T8" fmla="*/ 671 w 676"/>
                        <a:gd name="T9" fmla="*/ 11 h 414"/>
                        <a:gd name="T10" fmla="*/ 676 w 676"/>
                        <a:gd name="T11" fmla="*/ 21 h 414"/>
                        <a:gd name="T12" fmla="*/ 676 w 676"/>
                        <a:gd name="T13" fmla="*/ 34 h 414"/>
                        <a:gd name="T14" fmla="*/ 24 w 676"/>
                        <a:gd name="T15" fmla="*/ 414 h 414"/>
                        <a:gd name="T16" fmla="*/ 0 w 676"/>
                        <a:gd name="T17" fmla="*/ 379 h 414"/>
                        <a:gd name="T18" fmla="*/ 650 w 676"/>
                        <a:gd name="T19" fmla="*/ 0 h 4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6"/>
                        <a:gd name="T31" fmla="*/ 0 h 414"/>
                        <a:gd name="T32" fmla="*/ 676 w 676"/>
                        <a:gd name="T33" fmla="*/ 414 h 4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6" h="414">
                          <a:moveTo>
                            <a:pt x="650" y="0"/>
                          </a:moveTo>
                          <a:lnTo>
                            <a:pt x="652" y="0"/>
                          </a:lnTo>
                          <a:lnTo>
                            <a:pt x="658" y="2"/>
                          </a:lnTo>
                          <a:lnTo>
                            <a:pt x="665" y="4"/>
                          </a:lnTo>
                          <a:lnTo>
                            <a:pt x="671" y="11"/>
                          </a:lnTo>
                          <a:lnTo>
                            <a:pt x="676" y="21"/>
                          </a:lnTo>
                          <a:lnTo>
                            <a:pt x="676" y="34"/>
                          </a:lnTo>
                          <a:lnTo>
                            <a:pt x="24" y="414"/>
                          </a:lnTo>
                          <a:lnTo>
                            <a:pt x="0" y="379"/>
                          </a:lnTo>
                          <a:lnTo>
                            <a:pt x="650" y="0"/>
                          </a:lnTo>
                          <a:close/>
                        </a:path>
                      </a:pathLst>
                    </a:custGeom>
                    <a:solidFill>
                      <a:srgbClr val="FF8080"/>
                    </a:solidFill>
                    <a:ln w="0">
                      <a:solidFill>
                        <a:srgbClr val="FF8080"/>
                      </a:solidFill>
                      <a:round/>
                      <a:headEnd/>
                      <a:tailEnd/>
                    </a:ln>
                  </p:spPr>
                  <p:txBody>
                    <a:bodyPr/>
                    <a:lstStyle/>
                    <a:p>
                      <a:endParaRPr lang="en-US"/>
                    </a:p>
                  </p:txBody>
                </p:sp>
                <p:sp>
                  <p:nvSpPr>
                    <p:cNvPr id="9418" name="Freeform 117"/>
                    <p:cNvSpPr>
                      <a:spLocks/>
                    </p:cNvSpPr>
                    <p:nvPr/>
                  </p:nvSpPr>
                  <p:spPr bwMode="auto">
                    <a:xfrm>
                      <a:off x="1597" y="1964"/>
                      <a:ext cx="671" cy="406"/>
                    </a:xfrm>
                    <a:custGeom>
                      <a:avLst/>
                      <a:gdLst>
                        <a:gd name="T0" fmla="*/ 649 w 671"/>
                        <a:gd name="T1" fmla="*/ 0 h 406"/>
                        <a:gd name="T2" fmla="*/ 649 w 671"/>
                        <a:gd name="T3" fmla="*/ 0 h 406"/>
                        <a:gd name="T4" fmla="*/ 651 w 671"/>
                        <a:gd name="T5" fmla="*/ 2 h 406"/>
                        <a:gd name="T6" fmla="*/ 655 w 671"/>
                        <a:gd name="T7" fmla="*/ 2 h 406"/>
                        <a:gd name="T8" fmla="*/ 658 w 671"/>
                        <a:gd name="T9" fmla="*/ 6 h 406"/>
                        <a:gd name="T10" fmla="*/ 662 w 671"/>
                        <a:gd name="T11" fmla="*/ 8 h 406"/>
                        <a:gd name="T12" fmla="*/ 666 w 671"/>
                        <a:gd name="T13" fmla="*/ 11 h 406"/>
                        <a:gd name="T14" fmla="*/ 670 w 671"/>
                        <a:gd name="T15" fmla="*/ 17 h 406"/>
                        <a:gd name="T16" fmla="*/ 671 w 671"/>
                        <a:gd name="T17" fmla="*/ 23 h 406"/>
                        <a:gd name="T18" fmla="*/ 671 w 671"/>
                        <a:gd name="T19" fmla="*/ 28 h 406"/>
                        <a:gd name="T20" fmla="*/ 19 w 671"/>
                        <a:gd name="T21" fmla="*/ 406 h 406"/>
                        <a:gd name="T22" fmla="*/ 0 w 671"/>
                        <a:gd name="T23" fmla="*/ 379 h 406"/>
                        <a:gd name="T24" fmla="*/ 649 w 671"/>
                        <a:gd name="T25" fmla="*/ 0 h 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71"/>
                        <a:gd name="T40" fmla="*/ 0 h 406"/>
                        <a:gd name="T41" fmla="*/ 671 w 671"/>
                        <a:gd name="T42" fmla="*/ 406 h 4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71" h="406">
                          <a:moveTo>
                            <a:pt x="649" y="0"/>
                          </a:moveTo>
                          <a:lnTo>
                            <a:pt x="649" y="0"/>
                          </a:lnTo>
                          <a:lnTo>
                            <a:pt x="651" y="2"/>
                          </a:lnTo>
                          <a:lnTo>
                            <a:pt x="655" y="2"/>
                          </a:lnTo>
                          <a:lnTo>
                            <a:pt x="658" y="6"/>
                          </a:lnTo>
                          <a:lnTo>
                            <a:pt x="662" y="8"/>
                          </a:lnTo>
                          <a:lnTo>
                            <a:pt x="666" y="11"/>
                          </a:lnTo>
                          <a:lnTo>
                            <a:pt x="670" y="17"/>
                          </a:lnTo>
                          <a:lnTo>
                            <a:pt x="671" y="23"/>
                          </a:lnTo>
                          <a:lnTo>
                            <a:pt x="671" y="28"/>
                          </a:lnTo>
                          <a:lnTo>
                            <a:pt x="19" y="406"/>
                          </a:lnTo>
                          <a:lnTo>
                            <a:pt x="0" y="379"/>
                          </a:lnTo>
                          <a:lnTo>
                            <a:pt x="649" y="0"/>
                          </a:lnTo>
                          <a:close/>
                        </a:path>
                      </a:pathLst>
                    </a:custGeom>
                    <a:solidFill>
                      <a:srgbClr val="FFAAAA"/>
                    </a:solidFill>
                    <a:ln w="0">
                      <a:solidFill>
                        <a:srgbClr val="FFAAAA"/>
                      </a:solidFill>
                      <a:round/>
                      <a:headEnd/>
                      <a:tailEnd/>
                    </a:ln>
                  </p:spPr>
                  <p:txBody>
                    <a:bodyPr/>
                    <a:lstStyle/>
                    <a:p>
                      <a:endParaRPr lang="en-US"/>
                    </a:p>
                  </p:txBody>
                </p:sp>
                <p:sp>
                  <p:nvSpPr>
                    <p:cNvPr id="9419" name="Freeform 119"/>
                    <p:cNvSpPr>
                      <a:spLocks/>
                    </p:cNvSpPr>
                    <p:nvPr/>
                  </p:nvSpPr>
                  <p:spPr bwMode="auto">
                    <a:xfrm>
                      <a:off x="1621" y="1966"/>
                      <a:ext cx="646" cy="386"/>
                    </a:xfrm>
                    <a:custGeom>
                      <a:avLst/>
                      <a:gdLst>
                        <a:gd name="T0" fmla="*/ 646 w 646"/>
                        <a:gd name="T1" fmla="*/ 15 h 386"/>
                        <a:gd name="T2" fmla="*/ 8 w 646"/>
                        <a:gd name="T3" fmla="*/ 386 h 386"/>
                        <a:gd name="T4" fmla="*/ 0 w 646"/>
                        <a:gd name="T5" fmla="*/ 371 h 386"/>
                        <a:gd name="T6" fmla="*/ 633 w 646"/>
                        <a:gd name="T7" fmla="*/ 0 h 386"/>
                        <a:gd name="T8" fmla="*/ 646 w 646"/>
                        <a:gd name="T9" fmla="*/ 15 h 386"/>
                        <a:gd name="T10" fmla="*/ 0 60000 65536"/>
                        <a:gd name="T11" fmla="*/ 0 60000 65536"/>
                        <a:gd name="T12" fmla="*/ 0 60000 65536"/>
                        <a:gd name="T13" fmla="*/ 0 60000 65536"/>
                        <a:gd name="T14" fmla="*/ 0 60000 65536"/>
                        <a:gd name="T15" fmla="*/ 0 w 646"/>
                        <a:gd name="T16" fmla="*/ 0 h 386"/>
                        <a:gd name="T17" fmla="*/ 646 w 646"/>
                        <a:gd name="T18" fmla="*/ 386 h 386"/>
                      </a:gdLst>
                      <a:ahLst/>
                      <a:cxnLst>
                        <a:cxn ang="T10">
                          <a:pos x="T0" y="T1"/>
                        </a:cxn>
                        <a:cxn ang="T11">
                          <a:pos x="T2" y="T3"/>
                        </a:cxn>
                        <a:cxn ang="T12">
                          <a:pos x="T4" y="T5"/>
                        </a:cxn>
                        <a:cxn ang="T13">
                          <a:pos x="T6" y="T7"/>
                        </a:cxn>
                        <a:cxn ang="T14">
                          <a:pos x="T8" y="T9"/>
                        </a:cxn>
                      </a:cxnLst>
                      <a:rect l="T15" t="T16" r="T17" b="T18"/>
                      <a:pathLst>
                        <a:path w="646" h="386">
                          <a:moveTo>
                            <a:pt x="646" y="15"/>
                          </a:moveTo>
                          <a:lnTo>
                            <a:pt x="8" y="386"/>
                          </a:lnTo>
                          <a:lnTo>
                            <a:pt x="0" y="371"/>
                          </a:lnTo>
                          <a:lnTo>
                            <a:pt x="633" y="0"/>
                          </a:lnTo>
                          <a:lnTo>
                            <a:pt x="646" y="15"/>
                          </a:lnTo>
                          <a:close/>
                        </a:path>
                      </a:pathLst>
                    </a:custGeom>
                    <a:solidFill>
                      <a:srgbClr val="FFFFFF"/>
                    </a:solidFill>
                    <a:ln w="0">
                      <a:solidFill>
                        <a:srgbClr val="FFFFFF"/>
                      </a:solidFill>
                      <a:round/>
                      <a:headEnd/>
                      <a:tailEnd/>
                    </a:ln>
                  </p:spPr>
                  <p:txBody>
                    <a:bodyPr/>
                    <a:lstStyle/>
                    <a:p>
                      <a:endParaRPr lang="en-US"/>
                    </a:p>
                  </p:txBody>
                </p:sp>
                <p:sp>
                  <p:nvSpPr>
                    <p:cNvPr id="9420" name="Freeform 120"/>
                    <p:cNvSpPr>
                      <a:spLocks/>
                    </p:cNvSpPr>
                    <p:nvPr/>
                  </p:nvSpPr>
                  <p:spPr bwMode="auto">
                    <a:xfrm>
                      <a:off x="1573" y="2331"/>
                      <a:ext cx="65" cy="69"/>
                    </a:xfrm>
                    <a:custGeom>
                      <a:avLst/>
                      <a:gdLst>
                        <a:gd name="T0" fmla="*/ 46 w 65"/>
                        <a:gd name="T1" fmla="*/ 65 h 69"/>
                        <a:gd name="T2" fmla="*/ 59 w 65"/>
                        <a:gd name="T3" fmla="*/ 54 h 69"/>
                        <a:gd name="T4" fmla="*/ 65 w 65"/>
                        <a:gd name="T5" fmla="*/ 39 h 69"/>
                        <a:gd name="T6" fmla="*/ 61 w 65"/>
                        <a:gd name="T7" fmla="*/ 21 h 69"/>
                        <a:gd name="T8" fmla="*/ 50 w 65"/>
                        <a:gd name="T9" fmla="*/ 8 h 69"/>
                        <a:gd name="T10" fmla="*/ 35 w 65"/>
                        <a:gd name="T11" fmla="*/ 0 h 69"/>
                        <a:gd name="T12" fmla="*/ 19 w 65"/>
                        <a:gd name="T13" fmla="*/ 2 h 69"/>
                        <a:gd name="T14" fmla="*/ 6 w 65"/>
                        <a:gd name="T15" fmla="*/ 13 h 69"/>
                        <a:gd name="T16" fmla="*/ 0 w 65"/>
                        <a:gd name="T17" fmla="*/ 30 h 69"/>
                        <a:gd name="T18" fmla="*/ 4 w 65"/>
                        <a:gd name="T19" fmla="*/ 47 h 69"/>
                        <a:gd name="T20" fmla="*/ 15 w 65"/>
                        <a:gd name="T21" fmla="*/ 62 h 69"/>
                        <a:gd name="T22" fmla="*/ 30 w 65"/>
                        <a:gd name="T23" fmla="*/ 69 h 69"/>
                        <a:gd name="T24" fmla="*/ 46 w 65"/>
                        <a:gd name="T25" fmla="*/ 65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9"/>
                        <a:gd name="T41" fmla="*/ 65 w 65"/>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9">
                          <a:moveTo>
                            <a:pt x="46" y="65"/>
                          </a:moveTo>
                          <a:lnTo>
                            <a:pt x="59" y="54"/>
                          </a:lnTo>
                          <a:lnTo>
                            <a:pt x="65" y="39"/>
                          </a:lnTo>
                          <a:lnTo>
                            <a:pt x="61" y="21"/>
                          </a:lnTo>
                          <a:lnTo>
                            <a:pt x="50" y="8"/>
                          </a:lnTo>
                          <a:lnTo>
                            <a:pt x="35" y="0"/>
                          </a:lnTo>
                          <a:lnTo>
                            <a:pt x="19" y="2"/>
                          </a:lnTo>
                          <a:lnTo>
                            <a:pt x="6" y="13"/>
                          </a:lnTo>
                          <a:lnTo>
                            <a:pt x="0" y="30"/>
                          </a:lnTo>
                          <a:lnTo>
                            <a:pt x="4" y="47"/>
                          </a:lnTo>
                          <a:lnTo>
                            <a:pt x="15" y="62"/>
                          </a:lnTo>
                          <a:lnTo>
                            <a:pt x="30" y="69"/>
                          </a:lnTo>
                          <a:lnTo>
                            <a:pt x="46" y="65"/>
                          </a:lnTo>
                          <a:close/>
                        </a:path>
                      </a:pathLst>
                    </a:custGeom>
                    <a:solidFill>
                      <a:srgbClr val="CC0000"/>
                    </a:solidFill>
                    <a:ln w="0">
                      <a:solidFill>
                        <a:srgbClr val="CC0000"/>
                      </a:solidFill>
                      <a:round/>
                      <a:headEnd/>
                      <a:tailEnd/>
                    </a:ln>
                  </p:spPr>
                  <p:txBody>
                    <a:bodyPr/>
                    <a:lstStyle/>
                    <a:p>
                      <a:endParaRPr lang="en-US"/>
                    </a:p>
                  </p:txBody>
                </p:sp>
                <p:sp>
                  <p:nvSpPr>
                    <p:cNvPr id="9421" name="Freeform 121"/>
                    <p:cNvSpPr>
                      <a:spLocks/>
                    </p:cNvSpPr>
                    <p:nvPr/>
                  </p:nvSpPr>
                  <p:spPr bwMode="auto">
                    <a:xfrm>
                      <a:off x="1573" y="2331"/>
                      <a:ext cx="65" cy="69"/>
                    </a:xfrm>
                    <a:custGeom>
                      <a:avLst/>
                      <a:gdLst>
                        <a:gd name="T0" fmla="*/ 46 w 65"/>
                        <a:gd name="T1" fmla="*/ 65 h 69"/>
                        <a:gd name="T2" fmla="*/ 59 w 65"/>
                        <a:gd name="T3" fmla="*/ 54 h 69"/>
                        <a:gd name="T4" fmla="*/ 65 w 65"/>
                        <a:gd name="T5" fmla="*/ 39 h 69"/>
                        <a:gd name="T6" fmla="*/ 61 w 65"/>
                        <a:gd name="T7" fmla="*/ 21 h 69"/>
                        <a:gd name="T8" fmla="*/ 50 w 65"/>
                        <a:gd name="T9" fmla="*/ 8 h 69"/>
                        <a:gd name="T10" fmla="*/ 35 w 65"/>
                        <a:gd name="T11" fmla="*/ 0 h 69"/>
                        <a:gd name="T12" fmla="*/ 19 w 65"/>
                        <a:gd name="T13" fmla="*/ 2 h 69"/>
                        <a:gd name="T14" fmla="*/ 6 w 65"/>
                        <a:gd name="T15" fmla="*/ 13 h 69"/>
                        <a:gd name="T16" fmla="*/ 0 w 65"/>
                        <a:gd name="T17" fmla="*/ 30 h 69"/>
                        <a:gd name="T18" fmla="*/ 4 w 65"/>
                        <a:gd name="T19" fmla="*/ 47 h 69"/>
                        <a:gd name="T20" fmla="*/ 15 w 65"/>
                        <a:gd name="T21" fmla="*/ 62 h 69"/>
                        <a:gd name="T22" fmla="*/ 30 w 65"/>
                        <a:gd name="T23" fmla="*/ 69 h 69"/>
                        <a:gd name="T24" fmla="*/ 46 w 65"/>
                        <a:gd name="T25" fmla="*/ 65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9"/>
                        <a:gd name="T41" fmla="*/ 65 w 65"/>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9">
                          <a:moveTo>
                            <a:pt x="46" y="65"/>
                          </a:moveTo>
                          <a:lnTo>
                            <a:pt x="59" y="54"/>
                          </a:lnTo>
                          <a:lnTo>
                            <a:pt x="65" y="39"/>
                          </a:lnTo>
                          <a:lnTo>
                            <a:pt x="61" y="21"/>
                          </a:lnTo>
                          <a:lnTo>
                            <a:pt x="50" y="8"/>
                          </a:lnTo>
                          <a:lnTo>
                            <a:pt x="35" y="0"/>
                          </a:lnTo>
                          <a:lnTo>
                            <a:pt x="19" y="2"/>
                          </a:lnTo>
                          <a:lnTo>
                            <a:pt x="6" y="13"/>
                          </a:lnTo>
                          <a:lnTo>
                            <a:pt x="0" y="30"/>
                          </a:lnTo>
                          <a:lnTo>
                            <a:pt x="4" y="47"/>
                          </a:lnTo>
                          <a:lnTo>
                            <a:pt x="15" y="62"/>
                          </a:lnTo>
                          <a:lnTo>
                            <a:pt x="30" y="69"/>
                          </a:lnTo>
                          <a:lnTo>
                            <a:pt x="46" y="65"/>
                          </a:lnTo>
                        </a:path>
                      </a:pathLst>
                    </a:custGeom>
                    <a:noFill/>
                    <a:ln w="11113">
                      <a:solidFill>
                        <a:srgbClr val="000000"/>
                      </a:solidFill>
                      <a:round/>
                      <a:headEnd/>
                      <a:tailEnd/>
                    </a:ln>
                  </p:spPr>
                  <p:txBody>
                    <a:bodyPr/>
                    <a:lstStyle/>
                    <a:p>
                      <a:endParaRPr lang="en-US"/>
                    </a:p>
                  </p:txBody>
                </p:sp>
                <p:sp>
                  <p:nvSpPr>
                    <p:cNvPr id="9422" name="Line 122"/>
                    <p:cNvSpPr>
                      <a:spLocks noChangeShapeType="1"/>
                    </p:cNvSpPr>
                    <p:nvPr/>
                  </p:nvSpPr>
                  <p:spPr bwMode="auto">
                    <a:xfrm>
                      <a:off x="2061" y="2192"/>
                      <a:ext cx="11" cy="8"/>
                    </a:xfrm>
                    <a:prstGeom prst="line">
                      <a:avLst/>
                    </a:prstGeom>
                    <a:noFill/>
                    <a:ln w="11113">
                      <a:solidFill>
                        <a:srgbClr val="FF0000"/>
                      </a:solidFill>
                      <a:round/>
                      <a:headEnd/>
                      <a:tailEnd/>
                    </a:ln>
                  </p:spPr>
                  <p:txBody>
                    <a:bodyPr/>
                    <a:lstStyle/>
                    <a:p>
                      <a:endParaRPr lang="en-US"/>
                    </a:p>
                  </p:txBody>
                </p:sp>
                <p:sp>
                  <p:nvSpPr>
                    <p:cNvPr id="9423" name="Freeform 130"/>
                    <p:cNvSpPr>
                      <a:spLocks/>
                    </p:cNvSpPr>
                    <p:nvPr/>
                  </p:nvSpPr>
                  <p:spPr bwMode="auto">
                    <a:xfrm>
                      <a:off x="1108" y="2576"/>
                      <a:ext cx="72" cy="117"/>
                    </a:xfrm>
                    <a:custGeom>
                      <a:avLst/>
                      <a:gdLst>
                        <a:gd name="T0" fmla="*/ 72 w 72"/>
                        <a:gd name="T1" fmla="*/ 117 h 117"/>
                        <a:gd name="T2" fmla="*/ 72 w 72"/>
                        <a:gd name="T3" fmla="*/ 34 h 117"/>
                        <a:gd name="T4" fmla="*/ 0 w 72"/>
                        <a:gd name="T5" fmla="*/ 0 h 117"/>
                        <a:gd name="T6" fmla="*/ 0 w 72"/>
                        <a:gd name="T7" fmla="*/ 84 h 117"/>
                        <a:gd name="T8" fmla="*/ 72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72" y="117"/>
                          </a:moveTo>
                          <a:lnTo>
                            <a:pt x="72" y="34"/>
                          </a:lnTo>
                          <a:lnTo>
                            <a:pt x="0" y="0"/>
                          </a:lnTo>
                          <a:lnTo>
                            <a:pt x="0" y="84"/>
                          </a:lnTo>
                          <a:lnTo>
                            <a:pt x="72" y="117"/>
                          </a:lnTo>
                          <a:close/>
                        </a:path>
                      </a:pathLst>
                    </a:custGeom>
                    <a:solidFill>
                      <a:srgbClr val="00B200"/>
                    </a:solidFill>
                    <a:ln w="0">
                      <a:solidFill>
                        <a:srgbClr val="00B200"/>
                      </a:solidFill>
                      <a:round/>
                      <a:headEnd/>
                      <a:tailEnd/>
                    </a:ln>
                  </p:spPr>
                  <p:txBody>
                    <a:bodyPr/>
                    <a:lstStyle/>
                    <a:p>
                      <a:endParaRPr lang="en-US"/>
                    </a:p>
                  </p:txBody>
                </p:sp>
                <p:sp>
                  <p:nvSpPr>
                    <p:cNvPr id="9424" name="Freeform 131"/>
                    <p:cNvSpPr>
                      <a:spLocks/>
                    </p:cNvSpPr>
                    <p:nvPr/>
                  </p:nvSpPr>
                  <p:spPr bwMode="auto">
                    <a:xfrm>
                      <a:off x="1180" y="2576"/>
                      <a:ext cx="70" cy="117"/>
                    </a:xfrm>
                    <a:custGeom>
                      <a:avLst/>
                      <a:gdLst>
                        <a:gd name="T0" fmla="*/ 0 w 70"/>
                        <a:gd name="T1" fmla="*/ 117 h 117"/>
                        <a:gd name="T2" fmla="*/ 0 w 70"/>
                        <a:gd name="T3" fmla="*/ 34 h 117"/>
                        <a:gd name="T4" fmla="*/ 70 w 70"/>
                        <a:gd name="T5" fmla="*/ 0 h 117"/>
                        <a:gd name="T6" fmla="*/ 70 w 70"/>
                        <a:gd name="T7" fmla="*/ 84 h 117"/>
                        <a:gd name="T8" fmla="*/ 0 w 70"/>
                        <a:gd name="T9" fmla="*/ 117 h 117"/>
                        <a:gd name="T10" fmla="*/ 0 60000 65536"/>
                        <a:gd name="T11" fmla="*/ 0 60000 65536"/>
                        <a:gd name="T12" fmla="*/ 0 60000 65536"/>
                        <a:gd name="T13" fmla="*/ 0 60000 65536"/>
                        <a:gd name="T14" fmla="*/ 0 60000 65536"/>
                        <a:gd name="T15" fmla="*/ 0 w 70"/>
                        <a:gd name="T16" fmla="*/ 0 h 117"/>
                        <a:gd name="T17" fmla="*/ 70 w 70"/>
                        <a:gd name="T18" fmla="*/ 117 h 117"/>
                      </a:gdLst>
                      <a:ahLst/>
                      <a:cxnLst>
                        <a:cxn ang="T10">
                          <a:pos x="T0" y="T1"/>
                        </a:cxn>
                        <a:cxn ang="T11">
                          <a:pos x="T2" y="T3"/>
                        </a:cxn>
                        <a:cxn ang="T12">
                          <a:pos x="T4" y="T5"/>
                        </a:cxn>
                        <a:cxn ang="T13">
                          <a:pos x="T6" y="T7"/>
                        </a:cxn>
                        <a:cxn ang="T14">
                          <a:pos x="T8" y="T9"/>
                        </a:cxn>
                      </a:cxnLst>
                      <a:rect l="T15" t="T16" r="T17" b="T18"/>
                      <a:pathLst>
                        <a:path w="70" h="117">
                          <a:moveTo>
                            <a:pt x="0" y="117"/>
                          </a:moveTo>
                          <a:lnTo>
                            <a:pt x="0" y="34"/>
                          </a:lnTo>
                          <a:lnTo>
                            <a:pt x="70" y="0"/>
                          </a:lnTo>
                          <a:lnTo>
                            <a:pt x="70" y="84"/>
                          </a:lnTo>
                          <a:lnTo>
                            <a:pt x="0" y="117"/>
                          </a:lnTo>
                          <a:close/>
                        </a:path>
                      </a:pathLst>
                    </a:custGeom>
                    <a:solidFill>
                      <a:srgbClr val="000000"/>
                    </a:solidFill>
                    <a:ln w="0">
                      <a:solidFill>
                        <a:srgbClr val="000000"/>
                      </a:solidFill>
                      <a:round/>
                      <a:headEnd/>
                      <a:tailEnd/>
                    </a:ln>
                  </p:spPr>
                  <p:txBody>
                    <a:bodyPr/>
                    <a:lstStyle/>
                    <a:p>
                      <a:endParaRPr lang="en-US"/>
                    </a:p>
                  </p:txBody>
                </p:sp>
                <p:sp>
                  <p:nvSpPr>
                    <p:cNvPr id="9425" name="Line 132"/>
                    <p:cNvSpPr>
                      <a:spLocks noChangeShapeType="1"/>
                    </p:cNvSpPr>
                    <p:nvPr/>
                  </p:nvSpPr>
                  <p:spPr bwMode="auto">
                    <a:xfrm flipH="1">
                      <a:off x="1250" y="2552"/>
                      <a:ext cx="43" cy="24"/>
                    </a:xfrm>
                    <a:prstGeom prst="line">
                      <a:avLst/>
                    </a:prstGeom>
                    <a:noFill/>
                    <a:ln w="11113">
                      <a:solidFill>
                        <a:srgbClr val="FF0000"/>
                      </a:solidFill>
                      <a:round/>
                      <a:headEnd/>
                      <a:tailEnd/>
                    </a:ln>
                  </p:spPr>
                  <p:txBody>
                    <a:bodyPr/>
                    <a:lstStyle/>
                    <a:p>
                      <a:endParaRPr lang="en-US"/>
                    </a:p>
                  </p:txBody>
                </p:sp>
                <p:sp>
                  <p:nvSpPr>
                    <p:cNvPr id="9426" name="Freeform 133"/>
                    <p:cNvSpPr>
                      <a:spLocks/>
                    </p:cNvSpPr>
                    <p:nvPr/>
                  </p:nvSpPr>
                  <p:spPr bwMode="auto">
                    <a:xfrm>
                      <a:off x="1271" y="2285"/>
                      <a:ext cx="1075" cy="471"/>
                    </a:xfrm>
                    <a:custGeom>
                      <a:avLst/>
                      <a:gdLst>
                        <a:gd name="T0" fmla="*/ 1075 w 1075"/>
                        <a:gd name="T1" fmla="*/ 402 h 471"/>
                        <a:gd name="T2" fmla="*/ 981 w 1075"/>
                        <a:gd name="T3" fmla="*/ 295 h 471"/>
                        <a:gd name="T4" fmla="*/ 977 w 1075"/>
                        <a:gd name="T5" fmla="*/ 297 h 471"/>
                        <a:gd name="T6" fmla="*/ 966 w 1075"/>
                        <a:gd name="T7" fmla="*/ 304 h 471"/>
                        <a:gd name="T8" fmla="*/ 949 w 1075"/>
                        <a:gd name="T9" fmla="*/ 315 h 471"/>
                        <a:gd name="T10" fmla="*/ 925 w 1075"/>
                        <a:gd name="T11" fmla="*/ 330 h 471"/>
                        <a:gd name="T12" fmla="*/ 897 w 1075"/>
                        <a:gd name="T13" fmla="*/ 347 h 471"/>
                        <a:gd name="T14" fmla="*/ 866 w 1075"/>
                        <a:gd name="T15" fmla="*/ 365 h 471"/>
                        <a:gd name="T16" fmla="*/ 829 w 1075"/>
                        <a:gd name="T17" fmla="*/ 384 h 471"/>
                        <a:gd name="T18" fmla="*/ 790 w 1075"/>
                        <a:gd name="T19" fmla="*/ 402 h 471"/>
                        <a:gd name="T20" fmla="*/ 749 w 1075"/>
                        <a:gd name="T21" fmla="*/ 419 h 471"/>
                        <a:gd name="T22" fmla="*/ 708 w 1075"/>
                        <a:gd name="T23" fmla="*/ 436 h 471"/>
                        <a:gd name="T24" fmla="*/ 665 w 1075"/>
                        <a:gd name="T25" fmla="*/ 449 h 471"/>
                        <a:gd name="T26" fmla="*/ 662 w 1075"/>
                        <a:gd name="T27" fmla="*/ 451 h 471"/>
                        <a:gd name="T28" fmla="*/ 653 w 1075"/>
                        <a:gd name="T29" fmla="*/ 453 h 471"/>
                        <a:gd name="T30" fmla="*/ 638 w 1075"/>
                        <a:gd name="T31" fmla="*/ 456 h 471"/>
                        <a:gd name="T32" fmla="*/ 615 w 1075"/>
                        <a:gd name="T33" fmla="*/ 462 h 471"/>
                        <a:gd name="T34" fmla="*/ 586 w 1075"/>
                        <a:gd name="T35" fmla="*/ 466 h 471"/>
                        <a:gd name="T36" fmla="*/ 549 w 1075"/>
                        <a:gd name="T37" fmla="*/ 469 h 471"/>
                        <a:gd name="T38" fmla="*/ 502 w 1075"/>
                        <a:gd name="T39" fmla="*/ 471 h 471"/>
                        <a:gd name="T40" fmla="*/ 447 w 1075"/>
                        <a:gd name="T41" fmla="*/ 471 h 471"/>
                        <a:gd name="T42" fmla="*/ 380 w 1075"/>
                        <a:gd name="T43" fmla="*/ 469 h 471"/>
                        <a:gd name="T44" fmla="*/ 304 w 1075"/>
                        <a:gd name="T45" fmla="*/ 464 h 471"/>
                        <a:gd name="T46" fmla="*/ 298 w 1075"/>
                        <a:gd name="T47" fmla="*/ 462 h 471"/>
                        <a:gd name="T48" fmla="*/ 280 w 1075"/>
                        <a:gd name="T49" fmla="*/ 460 h 471"/>
                        <a:gd name="T50" fmla="*/ 254 w 1075"/>
                        <a:gd name="T51" fmla="*/ 454 h 471"/>
                        <a:gd name="T52" fmla="*/ 222 w 1075"/>
                        <a:gd name="T53" fmla="*/ 445 h 471"/>
                        <a:gd name="T54" fmla="*/ 185 w 1075"/>
                        <a:gd name="T55" fmla="*/ 434 h 471"/>
                        <a:gd name="T56" fmla="*/ 146 w 1075"/>
                        <a:gd name="T57" fmla="*/ 417 h 471"/>
                        <a:gd name="T58" fmla="*/ 107 w 1075"/>
                        <a:gd name="T59" fmla="*/ 395 h 471"/>
                        <a:gd name="T60" fmla="*/ 70 w 1075"/>
                        <a:gd name="T61" fmla="*/ 367 h 471"/>
                        <a:gd name="T62" fmla="*/ 39 w 1075"/>
                        <a:gd name="T63" fmla="*/ 332 h 471"/>
                        <a:gd name="T64" fmla="*/ 37 w 1075"/>
                        <a:gd name="T65" fmla="*/ 330 h 471"/>
                        <a:gd name="T66" fmla="*/ 31 w 1075"/>
                        <a:gd name="T67" fmla="*/ 321 h 471"/>
                        <a:gd name="T68" fmla="*/ 22 w 1075"/>
                        <a:gd name="T69" fmla="*/ 308 h 471"/>
                        <a:gd name="T70" fmla="*/ 15 w 1075"/>
                        <a:gd name="T71" fmla="*/ 291 h 471"/>
                        <a:gd name="T72" fmla="*/ 5 w 1075"/>
                        <a:gd name="T73" fmla="*/ 269 h 471"/>
                        <a:gd name="T74" fmla="*/ 2 w 1075"/>
                        <a:gd name="T75" fmla="*/ 243 h 471"/>
                        <a:gd name="T76" fmla="*/ 0 w 1075"/>
                        <a:gd name="T77" fmla="*/ 215 h 471"/>
                        <a:gd name="T78" fmla="*/ 4 w 1075"/>
                        <a:gd name="T79" fmla="*/ 186 h 471"/>
                        <a:gd name="T80" fmla="*/ 16 w 1075"/>
                        <a:gd name="T81" fmla="*/ 152 h 471"/>
                        <a:gd name="T82" fmla="*/ 37 w 1075"/>
                        <a:gd name="T83" fmla="*/ 119 h 471"/>
                        <a:gd name="T84" fmla="*/ 68 w 1075"/>
                        <a:gd name="T85" fmla="*/ 84 h 471"/>
                        <a:gd name="T86" fmla="*/ 70 w 1075"/>
                        <a:gd name="T87" fmla="*/ 82 h 471"/>
                        <a:gd name="T88" fmla="*/ 80 w 1075"/>
                        <a:gd name="T89" fmla="*/ 72 h 471"/>
                        <a:gd name="T90" fmla="*/ 93 w 1075"/>
                        <a:gd name="T91" fmla="*/ 59 h 471"/>
                        <a:gd name="T92" fmla="*/ 115 w 1075"/>
                        <a:gd name="T93" fmla="*/ 43 h 471"/>
                        <a:gd name="T94" fmla="*/ 144 w 1075"/>
                        <a:gd name="T95" fmla="*/ 22 h 471"/>
                        <a:gd name="T96" fmla="*/ 182 w 1075"/>
                        <a:gd name="T97" fmla="*/ 0 h 471"/>
                        <a:gd name="T98" fmla="*/ 322 w 1075"/>
                        <a:gd name="T99" fmla="*/ 85 h 4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75"/>
                        <a:gd name="T151" fmla="*/ 0 h 471"/>
                        <a:gd name="T152" fmla="*/ 1075 w 1075"/>
                        <a:gd name="T153" fmla="*/ 471 h 47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75" h="471">
                          <a:moveTo>
                            <a:pt x="1075" y="402"/>
                          </a:moveTo>
                          <a:lnTo>
                            <a:pt x="981" y="295"/>
                          </a:lnTo>
                          <a:lnTo>
                            <a:pt x="977" y="297"/>
                          </a:lnTo>
                          <a:lnTo>
                            <a:pt x="966" y="304"/>
                          </a:lnTo>
                          <a:lnTo>
                            <a:pt x="949" y="315"/>
                          </a:lnTo>
                          <a:lnTo>
                            <a:pt x="925" y="330"/>
                          </a:lnTo>
                          <a:lnTo>
                            <a:pt x="897" y="347"/>
                          </a:lnTo>
                          <a:lnTo>
                            <a:pt x="866" y="365"/>
                          </a:lnTo>
                          <a:lnTo>
                            <a:pt x="829" y="384"/>
                          </a:lnTo>
                          <a:lnTo>
                            <a:pt x="790" y="402"/>
                          </a:lnTo>
                          <a:lnTo>
                            <a:pt x="749" y="419"/>
                          </a:lnTo>
                          <a:lnTo>
                            <a:pt x="708" y="436"/>
                          </a:lnTo>
                          <a:lnTo>
                            <a:pt x="665" y="449"/>
                          </a:lnTo>
                          <a:lnTo>
                            <a:pt x="662" y="451"/>
                          </a:lnTo>
                          <a:lnTo>
                            <a:pt x="653" y="453"/>
                          </a:lnTo>
                          <a:lnTo>
                            <a:pt x="638" y="456"/>
                          </a:lnTo>
                          <a:lnTo>
                            <a:pt x="615" y="462"/>
                          </a:lnTo>
                          <a:lnTo>
                            <a:pt x="586" y="466"/>
                          </a:lnTo>
                          <a:lnTo>
                            <a:pt x="549" y="469"/>
                          </a:lnTo>
                          <a:lnTo>
                            <a:pt x="502" y="471"/>
                          </a:lnTo>
                          <a:lnTo>
                            <a:pt x="447" y="471"/>
                          </a:lnTo>
                          <a:lnTo>
                            <a:pt x="380" y="469"/>
                          </a:lnTo>
                          <a:lnTo>
                            <a:pt x="304" y="464"/>
                          </a:lnTo>
                          <a:lnTo>
                            <a:pt x="298" y="462"/>
                          </a:lnTo>
                          <a:lnTo>
                            <a:pt x="280" y="460"/>
                          </a:lnTo>
                          <a:lnTo>
                            <a:pt x="254" y="454"/>
                          </a:lnTo>
                          <a:lnTo>
                            <a:pt x="222" y="445"/>
                          </a:lnTo>
                          <a:lnTo>
                            <a:pt x="185" y="434"/>
                          </a:lnTo>
                          <a:lnTo>
                            <a:pt x="146" y="417"/>
                          </a:lnTo>
                          <a:lnTo>
                            <a:pt x="107" y="395"/>
                          </a:lnTo>
                          <a:lnTo>
                            <a:pt x="70" y="367"/>
                          </a:lnTo>
                          <a:lnTo>
                            <a:pt x="39" y="332"/>
                          </a:lnTo>
                          <a:lnTo>
                            <a:pt x="37" y="330"/>
                          </a:lnTo>
                          <a:lnTo>
                            <a:pt x="31" y="321"/>
                          </a:lnTo>
                          <a:lnTo>
                            <a:pt x="22" y="308"/>
                          </a:lnTo>
                          <a:lnTo>
                            <a:pt x="15" y="291"/>
                          </a:lnTo>
                          <a:lnTo>
                            <a:pt x="5" y="269"/>
                          </a:lnTo>
                          <a:lnTo>
                            <a:pt x="2" y="243"/>
                          </a:lnTo>
                          <a:lnTo>
                            <a:pt x="0" y="215"/>
                          </a:lnTo>
                          <a:lnTo>
                            <a:pt x="4" y="186"/>
                          </a:lnTo>
                          <a:lnTo>
                            <a:pt x="16" y="152"/>
                          </a:lnTo>
                          <a:lnTo>
                            <a:pt x="37" y="119"/>
                          </a:lnTo>
                          <a:lnTo>
                            <a:pt x="68" y="84"/>
                          </a:lnTo>
                          <a:lnTo>
                            <a:pt x="70" y="82"/>
                          </a:lnTo>
                          <a:lnTo>
                            <a:pt x="80" y="72"/>
                          </a:lnTo>
                          <a:lnTo>
                            <a:pt x="93" y="59"/>
                          </a:lnTo>
                          <a:lnTo>
                            <a:pt x="115" y="43"/>
                          </a:lnTo>
                          <a:lnTo>
                            <a:pt x="144" y="22"/>
                          </a:lnTo>
                          <a:lnTo>
                            <a:pt x="182" y="0"/>
                          </a:lnTo>
                          <a:lnTo>
                            <a:pt x="322" y="85"/>
                          </a:lnTo>
                        </a:path>
                      </a:pathLst>
                    </a:custGeom>
                    <a:noFill/>
                    <a:ln w="11113">
                      <a:solidFill>
                        <a:srgbClr val="FF0000"/>
                      </a:solidFill>
                      <a:round/>
                      <a:headEnd/>
                      <a:tailEnd/>
                    </a:ln>
                  </p:spPr>
                  <p:txBody>
                    <a:bodyPr/>
                    <a:lstStyle/>
                    <a:p>
                      <a:endParaRPr lang="en-US"/>
                    </a:p>
                  </p:txBody>
                </p:sp>
                <p:sp>
                  <p:nvSpPr>
                    <p:cNvPr id="9427" name="Freeform 134"/>
                    <p:cNvSpPr>
                      <a:spLocks/>
                    </p:cNvSpPr>
                    <p:nvPr/>
                  </p:nvSpPr>
                  <p:spPr bwMode="auto">
                    <a:xfrm>
                      <a:off x="1260" y="2354"/>
                      <a:ext cx="1075" cy="469"/>
                    </a:xfrm>
                    <a:custGeom>
                      <a:avLst/>
                      <a:gdLst>
                        <a:gd name="T0" fmla="*/ 1075 w 1075"/>
                        <a:gd name="T1" fmla="*/ 354 h 469"/>
                        <a:gd name="T2" fmla="*/ 981 w 1075"/>
                        <a:gd name="T3" fmla="*/ 293 h 469"/>
                        <a:gd name="T4" fmla="*/ 977 w 1075"/>
                        <a:gd name="T5" fmla="*/ 295 h 469"/>
                        <a:gd name="T6" fmla="*/ 966 w 1075"/>
                        <a:gd name="T7" fmla="*/ 303 h 469"/>
                        <a:gd name="T8" fmla="*/ 949 w 1075"/>
                        <a:gd name="T9" fmla="*/ 314 h 469"/>
                        <a:gd name="T10" fmla="*/ 925 w 1075"/>
                        <a:gd name="T11" fmla="*/ 328 h 469"/>
                        <a:gd name="T12" fmla="*/ 897 w 1075"/>
                        <a:gd name="T13" fmla="*/ 345 h 469"/>
                        <a:gd name="T14" fmla="*/ 866 w 1075"/>
                        <a:gd name="T15" fmla="*/ 364 h 469"/>
                        <a:gd name="T16" fmla="*/ 829 w 1075"/>
                        <a:gd name="T17" fmla="*/ 382 h 469"/>
                        <a:gd name="T18" fmla="*/ 790 w 1075"/>
                        <a:gd name="T19" fmla="*/ 401 h 469"/>
                        <a:gd name="T20" fmla="*/ 749 w 1075"/>
                        <a:gd name="T21" fmla="*/ 419 h 469"/>
                        <a:gd name="T22" fmla="*/ 708 w 1075"/>
                        <a:gd name="T23" fmla="*/ 434 h 469"/>
                        <a:gd name="T24" fmla="*/ 665 w 1075"/>
                        <a:gd name="T25" fmla="*/ 447 h 469"/>
                        <a:gd name="T26" fmla="*/ 662 w 1075"/>
                        <a:gd name="T27" fmla="*/ 449 h 469"/>
                        <a:gd name="T28" fmla="*/ 653 w 1075"/>
                        <a:gd name="T29" fmla="*/ 451 h 469"/>
                        <a:gd name="T30" fmla="*/ 638 w 1075"/>
                        <a:gd name="T31" fmla="*/ 456 h 469"/>
                        <a:gd name="T32" fmla="*/ 615 w 1075"/>
                        <a:gd name="T33" fmla="*/ 460 h 469"/>
                        <a:gd name="T34" fmla="*/ 586 w 1075"/>
                        <a:gd name="T35" fmla="*/ 464 h 469"/>
                        <a:gd name="T36" fmla="*/ 549 w 1075"/>
                        <a:gd name="T37" fmla="*/ 468 h 469"/>
                        <a:gd name="T38" fmla="*/ 502 w 1075"/>
                        <a:gd name="T39" fmla="*/ 469 h 469"/>
                        <a:gd name="T40" fmla="*/ 447 w 1075"/>
                        <a:gd name="T41" fmla="*/ 469 h 469"/>
                        <a:gd name="T42" fmla="*/ 380 w 1075"/>
                        <a:gd name="T43" fmla="*/ 468 h 469"/>
                        <a:gd name="T44" fmla="*/ 304 w 1075"/>
                        <a:gd name="T45" fmla="*/ 462 h 469"/>
                        <a:gd name="T46" fmla="*/ 298 w 1075"/>
                        <a:gd name="T47" fmla="*/ 462 h 469"/>
                        <a:gd name="T48" fmla="*/ 280 w 1075"/>
                        <a:gd name="T49" fmla="*/ 458 h 469"/>
                        <a:gd name="T50" fmla="*/ 254 w 1075"/>
                        <a:gd name="T51" fmla="*/ 453 h 469"/>
                        <a:gd name="T52" fmla="*/ 222 w 1075"/>
                        <a:gd name="T53" fmla="*/ 445 h 469"/>
                        <a:gd name="T54" fmla="*/ 185 w 1075"/>
                        <a:gd name="T55" fmla="*/ 432 h 469"/>
                        <a:gd name="T56" fmla="*/ 146 w 1075"/>
                        <a:gd name="T57" fmla="*/ 416 h 469"/>
                        <a:gd name="T58" fmla="*/ 107 w 1075"/>
                        <a:gd name="T59" fmla="*/ 393 h 469"/>
                        <a:gd name="T60" fmla="*/ 70 w 1075"/>
                        <a:gd name="T61" fmla="*/ 366 h 469"/>
                        <a:gd name="T62" fmla="*/ 39 w 1075"/>
                        <a:gd name="T63" fmla="*/ 332 h 469"/>
                        <a:gd name="T64" fmla="*/ 37 w 1075"/>
                        <a:gd name="T65" fmla="*/ 328 h 469"/>
                        <a:gd name="T66" fmla="*/ 31 w 1075"/>
                        <a:gd name="T67" fmla="*/ 321 h 469"/>
                        <a:gd name="T68" fmla="*/ 22 w 1075"/>
                        <a:gd name="T69" fmla="*/ 306 h 469"/>
                        <a:gd name="T70" fmla="*/ 15 w 1075"/>
                        <a:gd name="T71" fmla="*/ 290 h 469"/>
                        <a:gd name="T72" fmla="*/ 5 w 1075"/>
                        <a:gd name="T73" fmla="*/ 267 h 469"/>
                        <a:gd name="T74" fmla="*/ 2 w 1075"/>
                        <a:gd name="T75" fmla="*/ 243 h 469"/>
                        <a:gd name="T76" fmla="*/ 0 w 1075"/>
                        <a:gd name="T77" fmla="*/ 215 h 469"/>
                        <a:gd name="T78" fmla="*/ 4 w 1075"/>
                        <a:gd name="T79" fmla="*/ 184 h 469"/>
                        <a:gd name="T80" fmla="*/ 16 w 1075"/>
                        <a:gd name="T81" fmla="*/ 152 h 469"/>
                        <a:gd name="T82" fmla="*/ 37 w 1075"/>
                        <a:gd name="T83" fmla="*/ 117 h 469"/>
                        <a:gd name="T84" fmla="*/ 68 w 1075"/>
                        <a:gd name="T85" fmla="*/ 84 h 469"/>
                        <a:gd name="T86" fmla="*/ 70 w 1075"/>
                        <a:gd name="T87" fmla="*/ 80 h 469"/>
                        <a:gd name="T88" fmla="*/ 80 w 1075"/>
                        <a:gd name="T89" fmla="*/ 73 h 469"/>
                        <a:gd name="T90" fmla="*/ 93 w 1075"/>
                        <a:gd name="T91" fmla="*/ 60 h 469"/>
                        <a:gd name="T92" fmla="*/ 115 w 1075"/>
                        <a:gd name="T93" fmla="*/ 41 h 469"/>
                        <a:gd name="T94" fmla="*/ 144 w 1075"/>
                        <a:gd name="T95" fmla="*/ 23 h 469"/>
                        <a:gd name="T96" fmla="*/ 182 w 1075"/>
                        <a:gd name="T97" fmla="*/ 0 h 469"/>
                        <a:gd name="T98" fmla="*/ 315 w 1075"/>
                        <a:gd name="T99" fmla="*/ 37 h 4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75"/>
                        <a:gd name="T151" fmla="*/ 0 h 469"/>
                        <a:gd name="T152" fmla="*/ 1075 w 1075"/>
                        <a:gd name="T153" fmla="*/ 469 h 4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75" h="469">
                          <a:moveTo>
                            <a:pt x="1075" y="354"/>
                          </a:moveTo>
                          <a:lnTo>
                            <a:pt x="981" y="293"/>
                          </a:lnTo>
                          <a:lnTo>
                            <a:pt x="977" y="295"/>
                          </a:lnTo>
                          <a:lnTo>
                            <a:pt x="966" y="303"/>
                          </a:lnTo>
                          <a:lnTo>
                            <a:pt x="949" y="314"/>
                          </a:lnTo>
                          <a:lnTo>
                            <a:pt x="925" y="328"/>
                          </a:lnTo>
                          <a:lnTo>
                            <a:pt x="897" y="345"/>
                          </a:lnTo>
                          <a:lnTo>
                            <a:pt x="866" y="364"/>
                          </a:lnTo>
                          <a:lnTo>
                            <a:pt x="829" y="382"/>
                          </a:lnTo>
                          <a:lnTo>
                            <a:pt x="790" y="401"/>
                          </a:lnTo>
                          <a:lnTo>
                            <a:pt x="749" y="419"/>
                          </a:lnTo>
                          <a:lnTo>
                            <a:pt x="708" y="434"/>
                          </a:lnTo>
                          <a:lnTo>
                            <a:pt x="665" y="447"/>
                          </a:lnTo>
                          <a:lnTo>
                            <a:pt x="662" y="449"/>
                          </a:lnTo>
                          <a:lnTo>
                            <a:pt x="653" y="451"/>
                          </a:lnTo>
                          <a:lnTo>
                            <a:pt x="638" y="456"/>
                          </a:lnTo>
                          <a:lnTo>
                            <a:pt x="615" y="460"/>
                          </a:lnTo>
                          <a:lnTo>
                            <a:pt x="586" y="464"/>
                          </a:lnTo>
                          <a:lnTo>
                            <a:pt x="549" y="468"/>
                          </a:lnTo>
                          <a:lnTo>
                            <a:pt x="502" y="469"/>
                          </a:lnTo>
                          <a:lnTo>
                            <a:pt x="447" y="469"/>
                          </a:lnTo>
                          <a:lnTo>
                            <a:pt x="380" y="468"/>
                          </a:lnTo>
                          <a:lnTo>
                            <a:pt x="304" y="462"/>
                          </a:lnTo>
                          <a:lnTo>
                            <a:pt x="298" y="462"/>
                          </a:lnTo>
                          <a:lnTo>
                            <a:pt x="280" y="458"/>
                          </a:lnTo>
                          <a:lnTo>
                            <a:pt x="254" y="453"/>
                          </a:lnTo>
                          <a:lnTo>
                            <a:pt x="222" y="445"/>
                          </a:lnTo>
                          <a:lnTo>
                            <a:pt x="185" y="432"/>
                          </a:lnTo>
                          <a:lnTo>
                            <a:pt x="146" y="416"/>
                          </a:lnTo>
                          <a:lnTo>
                            <a:pt x="107" y="393"/>
                          </a:lnTo>
                          <a:lnTo>
                            <a:pt x="70" y="366"/>
                          </a:lnTo>
                          <a:lnTo>
                            <a:pt x="39" y="332"/>
                          </a:lnTo>
                          <a:lnTo>
                            <a:pt x="37" y="328"/>
                          </a:lnTo>
                          <a:lnTo>
                            <a:pt x="31" y="321"/>
                          </a:lnTo>
                          <a:lnTo>
                            <a:pt x="22" y="306"/>
                          </a:lnTo>
                          <a:lnTo>
                            <a:pt x="15" y="290"/>
                          </a:lnTo>
                          <a:lnTo>
                            <a:pt x="5" y="267"/>
                          </a:lnTo>
                          <a:lnTo>
                            <a:pt x="2" y="243"/>
                          </a:lnTo>
                          <a:lnTo>
                            <a:pt x="0" y="215"/>
                          </a:lnTo>
                          <a:lnTo>
                            <a:pt x="4" y="184"/>
                          </a:lnTo>
                          <a:lnTo>
                            <a:pt x="16" y="152"/>
                          </a:lnTo>
                          <a:lnTo>
                            <a:pt x="37" y="117"/>
                          </a:lnTo>
                          <a:lnTo>
                            <a:pt x="68" y="84"/>
                          </a:lnTo>
                          <a:lnTo>
                            <a:pt x="70" y="80"/>
                          </a:lnTo>
                          <a:lnTo>
                            <a:pt x="80" y="73"/>
                          </a:lnTo>
                          <a:lnTo>
                            <a:pt x="93" y="60"/>
                          </a:lnTo>
                          <a:lnTo>
                            <a:pt x="115" y="41"/>
                          </a:lnTo>
                          <a:lnTo>
                            <a:pt x="144" y="23"/>
                          </a:lnTo>
                          <a:lnTo>
                            <a:pt x="182" y="0"/>
                          </a:lnTo>
                          <a:lnTo>
                            <a:pt x="315" y="37"/>
                          </a:lnTo>
                        </a:path>
                      </a:pathLst>
                    </a:custGeom>
                    <a:noFill/>
                    <a:ln w="11113">
                      <a:solidFill>
                        <a:srgbClr val="FF0000"/>
                      </a:solidFill>
                      <a:round/>
                      <a:headEnd/>
                      <a:tailEnd/>
                    </a:ln>
                  </p:spPr>
                  <p:txBody>
                    <a:bodyPr/>
                    <a:lstStyle/>
                    <a:p>
                      <a:endParaRPr lang="en-US"/>
                    </a:p>
                  </p:txBody>
                </p:sp>
                <p:sp>
                  <p:nvSpPr>
                    <p:cNvPr id="9428" name="Freeform 136"/>
                    <p:cNvSpPr>
                      <a:spLocks/>
                    </p:cNvSpPr>
                    <p:nvPr/>
                  </p:nvSpPr>
                  <p:spPr bwMode="auto">
                    <a:xfrm>
                      <a:off x="2100" y="2572"/>
                      <a:ext cx="44" cy="58"/>
                    </a:xfrm>
                    <a:custGeom>
                      <a:avLst/>
                      <a:gdLst>
                        <a:gd name="T0" fmla="*/ 44 w 44"/>
                        <a:gd name="T1" fmla="*/ 0 h 58"/>
                        <a:gd name="T2" fmla="*/ 0 w 44"/>
                        <a:gd name="T3" fmla="*/ 25 h 58"/>
                        <a:gd name="T4" fmla="*/ 0 w 44"/>
                        <a:gd name="T5" fmla="*/ 58 h 58"/>
                        <a:gd name="T6" fmla="*/ 44 w 44"/>
                        <a:gd name="T7" fmla="*/ 34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5"/>
                          </a:lnTo>
                          <a:lnTo>
                            <a:pt x="0" y="58"/>
                          </a:lnTo>
                          <a:lnTo>
                            <a:pt x="44" y="34"/>
                          </a:lnTo>
                          <a:lnTo>
                            <a:pt x="44" y="0"/>
                          </a:lnTo>
                          <a:close/>
                        </a:path>
                      </a:pathLst>
                    </a:custGeom>
                    <a:solidFill>
                      <a:srgbClr val="000000"/>
                    </a:solidFill>
                    <a:ln w="0">
                      <a:solidFill>
                        <a:srgbClr val="000000"/>
                      </a:solidFill>
                      <a:round/>
                      <a:headEnd/>
                      <a:tailEnd/>
                    </a:ln>
                  </p:spPr>
                  <p:txBody>
                    <a:bodyPr/>
                    <a:lstStyle/>
                    <a:p>
                      <a:endParaRPr lang="en-US"/>
                    </a:p>
                  </p:txBody>
                </p:sp>
                <p:sp>
                  <p:nvSpPr>
                    <p:cNvPr id="9429" name="Freeform 137"/>
                    <p:cNvSpPr>
                      <a:spLocks/>
                    </p:cNvSpPr>
                    <p:nvPr/>
                  </p:nvSpPr>
                  <p:spPr bwMode="auto">
                    <a:xfrm>
                      <a:off x="2100" y="2572"/>
                      <a:ext cx="44" cy="58"/>
                    </a:xfrm>
                    <a:custGeom>
                      <a:avLst/>
                      <a:gdLst>
                        <a:gd name="T0" fmla="*/ 44 w 44"/>
                        <a:gd name="T1" fmla="*/ 0 h 58"/>
                        <a:gd name="T2" fmla="*/ 0 w 44"/>
                        <a:gd name="T3" fmla="*/ 25 h 58"/>
                        <a:gd name="T4" fmla="*/ 0 w 44"/>
                        <a:gd name="T5" fmla="*/ 58 h 58"/>
                        <a:gd name="T6" fmla="*/ 44 w 44"/>
                        <a:gd name="T7" fmla="*/ 34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5"/>
                          </a:lnTo>
                          <a:lnTo>
                            <a:pt x="0" y="58"/>
                          </a:lnTo>
                          <a:lnTo>
                            <a:pt x="44" y="34"/>
                          </a:lnTo>
                          <a:lnTo>
                            <a:pt x="44" y="0"/>
                          </a:lnTo>
                        </a:path>
                      </a:pathLst>
                    </a:custGeom>
                    <a:noFill/>
                    <a:ln w="6350">
                      <a:solidFill>
                        <a:srgbClr val="000000"/>
                      </a:solidFill>
                      <a:round/>
                      <a:headEnd/>
                      <a:tailEnd/>
                    </a:ln>
                  </p:spPr>
                  <p:txBody>
                    <a:bodyPr/>
                    <a:lstStyle/>
                    <a:p>
                      <a:endParaRPr lang="en-US"/>
                    </a:p>
                  </p:txBody>
                </p:sp>
                <p:sp>
                  <p:nvSpPr>
                    <p:cNvPr id="9430" name="Freeform 138"/>
                    <p:cNvSpPr>
                      <a:spLocks/>
                    </p:cNvSpPr>
                    <p:nvPr/>
                  </p:nvSpPr>
                  <p:spPr bwMode="auto">
                    <a:xfrm>
                      <a:off x="2100" y="2632"/>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close/>
                        </a:path>
                      </a:pathLst>
                    </a:custGeom>
                    <a:solidFill>
                      <a:srgbClr val="000000"/>
                    </a:solidFill>
                    <a:ln w="0">
                      <a:solidFill>
                        <a:srgbClr val="000000"/>
                      </a:solidFill>
                      <a:round/>
                      <a:headEnd/>
                      <a:tailEnd/>
                    </a:ln>
                  </p:spPr>
                  <p:txBody>
                    <a:bodyPr/>
                    <a:lstStyle/>
                    <a:p>
                      <a:endParaRPr lang="en-US"/>
                    </a:p>
                  </p:txBody>
                </p:sp>
                <p:sp>
                  <p:nvSpPr>
                    <p:cNvPr id="9431" name="Freeform 139"/>
                    <p:cNvSpPr>
                      <a:spLocks/>
                    </p:cNvSpPr>
                    <p:nvPr/>
                  </p:nvSpPr>
                  <p:spPr bwMode="auto">
                    <a:xfrm>
                      <a:off x="2100" y="2632"/>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path>
                      </a:pathLst>
                    </a:custGeom>
                    <a:noFill/>
                    <a:ln w="6350">
                      <a:solidFill>
                        <a:srgbClr val="000000"/>
                      </a:solidFill>
                      <a:round/>
                      <a:headEnd/>
                      <a:tailEnd/>
                    </a:ln>
                  </p:spPr>
                  <p:txBody>
                    <a:bodyPr/>
                    <a:lstStyle/>
                    <a:p>
                      <a:endParaRPr lang="en-US"/>
                    </a:p>
                  </p:txBody>
                </p:sp>
                <p:sp>
                  <p:nvSpPr>
                    <p:cNvPr id="9432" name="Freeform 140"/>
                    <p:cNvSpPr>
                      <a:spLocks/>
                    </p:cNvSpPr>
                    <p:nvPr/>
                  </p:nvSpPr>
                  <p:spPr bwMode="auto">
                    <a:xfrm>
                      <a:off x="2100" y="2680"/>
                      <a:ext cx="44" cy="58"/>
                    </a:xfrm>
                    <a:custGeom>
                      <a:avLst/>
                      <a:gdLst>
                        <a:gd name="T0" fmla="*/ 44 w 44"/>
                        <a:gd name="T1" fmla="*/ 0 h 58"/>
                        <a:gd name="T2" fmla="*/ 0 w 44"/>
                        <a:gd name="T3" fmla="*/ 24 h 58"/>
                        <a:gd name="T4" fmla="*/ 0 w 44"/>
                        <a:gd name="T5" fmla="*/ 58 h 58"/>
                        <a:gd name="T6" fmla="*/ 44 w 44"/>
                        <a:gd name="T7" fmla="*/ 33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4"/>
                          </a:lnTo>
                          <a:lnTo>
                            <a:pt x="0" y="58"/>
                          </a:lnTo>
                          <a:lnTo>
                            <a:pt x="44" y="33"/>
                          </a:lnTo>
                          <a:lnTo>
                            <a:pt x="44" y="0"/>
                          </a:lnTo>
                          <a:close/>
                        </a:path>
                      </a:pathLst>
                    </a:custGeom>
                    <a:solidFill>
                      <a:srgbClr val="000000"/>
                    </a:solidFill>
                    <a:ln w="0">
                      <a:solidFill>
                        <a:srgbClr val="000000"/>
                      </a:solidFill>
                      <a:round/>
                      <a:headEnd/>
                      <a:tailEnd/>
                    </a:ln>
                  </p:spPr>
                  <p:txBody>
                    <a:bodyPr/>
                    <a:lstStyle/>
                    <a:p>
                      <a:endParaRPr lang="en-US"/>
                    </a:p>
                  </p:txBody>
                </p:sp>
                <p:sp>
                  <p:nvSpPr>
                    <p:cNvPr id="9433" name="Freeform 141"/>
                    <p:cNvSpPr>
                      <a:spLocks/>
                    </p:cNvSpPr>
                    <p:nvPr/>
                  </p:nvSpPr>
                  <p:spPr bwMode="auto">
                    <a:xfrm>
                      <a:off x="2100" y="2680"/>
                      <a:ext cx="44" cy="58"/>
                    </a:xfrm>
                    <a:custGeom>
                      <a:avLst/>
                      <a:gdLst>
                        <a:gd name="T0" fmla="*/ 44 w 44"/>
                        <a:gd name="T1" fmla="*/ 0 h 58"/>
                        <a:gd name="T2" fmla="*/ 0 w 44"/>
                        <a:gd name="T3" fmla="*/ 24 h 58"/>
                        <a:gd name="T4" fmla="*/ 0 w 44"/>
                        <a:gd name="T5" fmla="*/ 58 h 58"/>
                        <a:gd name="T6" fmla="*/ 44 w 44"/>
                        <a:gd name="T7" fmla="*/ 33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4"/>
                          </a:lnTo>
                          <a:lnTo>
                            <a:pt x="0" y="58"/>
                          </a:lnTo>
                          <a:lnTo>
                            <a:pt x="44" y="33"/>
                          </a:lnTo>
                          <a:lnTo>
                            <a:pt x="44" y="0"/>
                          </a:lnTo>
                        </a:path>
                      </a:pathLst>
                    </a:custGeom>
                    <a:noFill/>
                    <a:ln w="6350">
                      <a:solidFill>
                        <a:srgbClr val="000000"/>
                      </a:solidFill>
                      <a:round/>
                      <a:headEnd/>
                      <a:tailEnd/>
                    </a:ln>
                  </p:spPr>
                  <p:txBody>
                    <a:bodyPr/>
                    <a:lstStyle/>
                    <a:p>
                      <a:endParaRPr lang="en-US"/>
                    </a:p>
                  </p:txBody>
                </p:sp>
                <p:sp>
                  <p:nvSpPr>
                    <p:cNvPr id="9434" name="Freeform 142"/>
                    <p:cNvSpPr>
                      <a:spLocks/>
                    </p:cNvSpPr>
                    <p:nvPr/>
                  </p:nvSpPr>
                  <p:spPr bwMode="auto">
                    <a:xfrm>
                      <a:off x="2100" y="2734"/>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close/>
                        </a:path>
                      </a:pathLst>
                    </a:custGeom>
                    <a:solidFill>
                      <a:srgbClr val="000000"/>
                    </a:solidFill>
                    <a:ln w="0">
                      <a:solidFill>
                        <a:srgbClr val="000000"/>
                      </a:solidFill>
                      <a:round/>
                      <a:headEnd/>
                      <a:tailEnd/>
                    </a:ln>
                  </p:spPr>
                  <p:txBody>
                    <a:bodyPr/>
                    <a:lstStyle/>
                    <a:p>
                      <a:endParaRPr lang="en-US"/>
                    </a:p>
                  </p:txBody>
                </p:sp>
                <p:sp>
                  <p:nvSpPr>
                    <p:cNvPr id="9435" name="Freeform 143"/>
                    <p:cNvSpPr>
                      <a:spLocks/>
                    </p:cNvSpPr>
                    <p:nvPr/>
                  </p:nvSpPr>
                  <p:spPr bwMode="auto">
                    <a:xfrm>
                      <a:off x="2100" y="2734"/>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path>
                      </a:pathLst>
                    </a:custGeom>
                    <a:noFill/>
                    <a:ln w="6350">
                      <a:solidFill>
                        <a:srgbClr val="000000"/>
                      </a:solidFill>
                      <a:round/>
                      <a:headEnd/>
                      <a:tailEnd/>
                    </a:ln>
                  </p:spPr>
                  <p:txBody>
                    <a:bodyPr/>
                    <a:lstStyle/>
                    <a:p>
                      <a:endParaRPr lang="en-US"/>
                    </a:p>
                  </p:txBody>
                </p:sp>
                <p:sp>
                  <p:nvSpPr>
                    <p:cNvPr id="9436" name="Freeform 144"/>
                    <p:cNvSpPr>
                      <a:spLocks/>
                    </p:cNvSpPr>
                    <p:nvPr/>
                  </p:nvSpPr>
                  <p:spPr bwMode="auto">
                    <a:xfrm>
                      <a:off x="2105" y="2623"/>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close/>
                        </a:path>
                      </a:pathLst>
                    </a:custGeom>
                    <a:solidFill>
                      <a:srgbClr val="FFFF00"/>
                    </a:solidFill>
                    <a:ln w="0">
                      <a:solidFill>
                        <a:srgbClr val="FFFF00"/>
                      </a:solidFill>
                      <a:round/>
                      <a:headEnd/>
                      <a:tailEnd/>
                    </a:ln>
                  </p:spPr>
                  <p:txBody>
                    <a:bodyPr/>
                    <a:lstStyle/>
                    <a:p>
                      <a:endParaRPr lang="en-US"/>
                    </a:p>
                  </p:txBody>
                </p:sp>
                <p:sp>
                  <p:nvSpPr>
                    <p:cNvPr id="9437" name="Freeform 145"/>
                    <p:cNvSpPr>
                      <a:spLocks/>
                    </p:cNvSpPr>
                    <p:nvPr/>
                  </p:nvSpPr>
                  <p:spPr bwMode="auto">
                    <a:xfrm>
                      <a:off x="2105" y="2623"/>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path>
                      </a:pathLst>
                    </a:custGeom>
                    <a:noFill/>
                    <a:ln w="6350">
                      <a:solidFill>
                        <a:srgbClr val="000000"/>
                      </a:solidFill>
                      <a:round/>
                      <a:headEnd/>
                      <a:tailEnd/>
                    </a:ln>
                  </p:spPr>
                  <p:txBody>
                    <a:bodyPr/>
                    <a:lstStyle/>
                    <a:p>
                      <a:endParaRPr lang="en-US"/>
                    </a:p>
                  </p:txBody>
                </p:sp>
                <p:sp>
                  <p:nvSpPr>
                    <p:cNvPr id="9438" name="Freeform 146"/>
                    <p:cNvSpPr>
                      <a:spLocks/>
                    </p:cNvSpPr>
                    <p:nvPr/>
                  </p:nvSpPr>
                  <p:spPr bwMode="auto">
                    <a:xfrm>
                      <a:off x="2105" y="2671"/>
                      <a:ext cx="45" cy="57"/>
                    </a:xfrm>
                    <a:custGeom>
                      <a:avLst/>
                      <a:gdLst>
                        <a:gd name="T0" fmla="*/ 45 w 45"/>
                        <a:gd name="T1" fmla="*/ 0 h 57"/>
                        <a:gd name="T2" fmla="*/ 0 w 45"/>
                        <a:gd name="T3" fmla="*/ 24 h 57"/>
                        <a:gd name="T4" fmla="*/ 0 w 45"/>
                        <a:gd name="T5" fmla="*/ 57 h 57"/>
                        <a:gd name="T6" fmla="*/ 45 w 45"/>
                        <a:gd name="T7" fmla="*/ 33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3"/>
                          </a:lnTo>
                          <a:lnTo>
                            <a:pt x="45" y="0"/>
                          </a:lnTo>
                          <a:close/>
                        </a:path>
                      </a:pathLst>
                    </a:custGeom>
                    <a:solidFill>
                      <a:srgbClr val="FFFF00"/>
                    </a:solidFill>
                    <a:ln w="0">
                      <a:solidFill>
                        <a:srgbClr val="FFFF00"/>
                      </a:solidFill>
                      <a:round/>
                      <a:headEnd/>
                      <a:tailEnd/>
                    </a:ln>
                  </p:spPr>
                  <p:txBody>
                    <a:bodyPr/>
                    <a:lstStyle/>
                    <a:p>
                      <a:endParaRPr lang="en-US"/>
                    </a:p>
                  </p:txBody>
                </p:sp>
                <p:sp>
                  <p:nvSpPr>
                    <p:cNvPr id="9439" name="Freeform 147"/>
                    <p:cNvSpPr>
                      <a:spLocks/>
                    </p:cNvSpPr>
                    <p:nvPr/>
                  </p:nvSpPr>
                  <p:spPr bwMode="auto">
                    <a:xfrm>
                      <a:off x="2105" y="2671"/>
                      <a:ext cx="45" cy="57"/>
                    </a:xfrm>
                    <a:custGeom>
                      <a:avLst/>
                      <a:gdLst>
                        <a:gd name="T0" fmla="*/ 45 w 45"/>
                        <a:gd name="T1" fmla="*/ 0 h 57"/>
                        <a:gd name="T2" fmla="*/ 0 w 45"/>
                        <a:gd name="T3" fmla="*/ 24 h 57"/>
                        <a:gd name="T4" fmla="*/ 0 w 45"/>
                        <a:gd name="T5" fmla="*/ 57 h 57"/>
                        <a:gd name="T6" fmla="*/ 45 w 45"/>
                        <a:gd name="T7" fmla="*/ 33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3"/>
                          </a:lnTo>
                          <a:lnTo>
                            <a:pt x="45" y="0"/>
                          </a:lnTo>
                        </a:path>
                      </a:pathLst>
                    </a:custGeom>
                    <a:noFill/>
                    <a:ln w="6350">
                      <a:solidFill>
                        <a:srgbClr val="000000"/>
                      </a:solidFill>
                      <a:round/>
                      <a:headEnd/>
                      <a:tailEnd/>
                    </a:ln>
                  </p:spPr>
                  <p:txBody>
                    <a:bodyPr/>
                    <a:lstStyle/>
                    <a:p>
                      <a:endParaRPr lang="en-US"/>
                    </a:p>
                  </p:txBody>
                </p:sp>
                <p:sp>
                  <p:nvSpPr>
                    <p:cNvPr id="9440" name="Freeform 148"/>
                    <p:cNvSpPr>
                      <a:spLocks/>
                    </p:cNvSpPr>
                    <p:nvPr/>
                  </p:nvSpPr>
                  <p:spPr bwMode="auto">
                    <a:xfrm>
                      <a:off x="2105" y="2725"/>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close/>
                        </a:path>
                      </a:pathLst>
                    </a:custGeom>
                    <a:solidFill>
                      <a:srgbClr val="FFFF00"/>
                    </a:solidFill>
                    <a:ln w="0">
                      <a:solidFill>
                        <a:srgbClr val="FFFF00"/>
                      </a:solidFill>
                      <a:round/>
                      <a:headEnd/>
                      <a:tailEnd/>
                    </a:ln>
                  </p:spPr>
                  <p:txBody>
                    <a:bodyPr/>
                    <a:lstStyle/>
                    <a:p>
                      <a:endParaRPr lang="en-US"/>
                    </a:p>
                  </p:txBody>
                </p:sp>
                <p:sp>
                  <p:nvSpPr>
                    <p:cNvPr id="9441" name="Freeform 149"/>
                    <p:cNvSpPr>
                      <a:spLocks/>
                    </p:cNvSpPr>
                    <p:nvPr/>
                  </p:nvSpPr>
                  <p:spPr bwMode="auto">
                    <a:xfrm>
                      <a:off x="2105" y="2725"/>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path>
                      </a:pathLst>
                    </a:custGeom>
                    <a:noFill/>
                    <a:ln w="6350">
                      <a:solidFill>
                        <a:srgbClr val="000000"/>
                      </a:solidFill>
                      <a:round/>
                      <a:headEnd/>
                      <a:tailEnd/>
                    </a:ln>
                  </p:spPr>
                  <p:txBody>
                    <a:bodyPr/>
                    <a:lstStyle/>
                    <a:p>
                      <a:endParaRPr lang="en-US"/>
                    </a:p>
                  </p:txBody>
                </p:sp>
                <p:sp>
                  <p:nvSpPr>
                    <p:cNvPr id="9442" name="Freeform 159"/>
                    <p:cNvSpPr>
                      <a:spLocks/>
                    </p:cNvSpPr>
                    <p:nvPr/>
                  </p:nvSpPr>
                  <p:spPr bwMode="auto">
                    <a:xfrm>
                      <a:off x="2537" y="2166"/>
                      <a:ext cx="673" cy="414"/>
                    </a:xfrm>
                    <a:custGeom>
                      <a:avLst/>
                      <a:gdLst>
                        <a:gd name="T0" fmla="*/ 0 w 673"/>
                        <a:gd name="T1" fmla="*/ 362 h 414"/>
                        <a:gd name="T2" fmla="*/ 633 w 673"/>
                        <a:gd name="T3" fmla="*/ 2 h 414"/>
                        <a:gd name="T4" fmla="*/ 634 w 673"/>
                        <a:gd name="T5" fmla="*/ 0 h 414"/>
                        <a:gd name="T6" fmla="*/ 640 w 673"/>
                        <a:gd name="T7" fmla="*/ 0 h 414"/>
                        <a:gd name="T8" fmla="*/ 647 w 673"/>
                        <a:gd name="T9" fmla="*/ 2 h 414"/>
                        <a:gd name="T10" fmla="*/ 655 w 673"/>
                        <a:gd name="T11" fmla="*/ 4 h 414"/>
                        <a:gd name="T12" fmla="*/ 662 w 673"/>
                        <a:gd name="T13" fmla="*/ 10 h 414"/>
                        <a:gd name="T14" fmla="*/ 670 w 673"/>
                        <a:gd name="T15" fmla="*/ 19 h 414"/>
                        <a:gd name="T16" fmla="*/ 673 w 673"/>
                        <a:gd name="T17" fmla="*/ 34 h 414"/>
                        <a:gd name="T18" fmla="*/ 673 w 673"/>
                        <a:gd name="T19" fmla="*/ 54 h 414"/>
                        <a:gd name="T20" fmla="*/ 41 w 673"/>
                        <a:gd name="T21" fmla="*/ 414 h 414"/>
                        <a:gd name="T22" fmla="*/ 0 w 673"/>
                        <a:gd name="T23" fmla="*/ 362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3"/>
                        <a:gd name="T37" fmla="*/ 0 h 414"/>
                        <a:gd name="T38" fmla="*/ 673 w 673"/>
                        <a:gd name="T39" fmla="*/ 414 h 4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3" h="414">
                          <a:moveTo>
                            <a:pt x="0" y="362"/>
                          </a:moveTo>
                          <a:lnTo>
                            <a:pt x="633" y="2"/>
                          </a:lnTo>
                          <a:lnTo>
                            <a:pt x="634" y="0"/>
                          </a:lnTo>
                          <a:lnTo>
                            <a:pt x="640" y="0"/>
                          </a:lnTo>
                          <a:lnTo>
                            <a:pt x="647" y="2"/>
                          </a:lnTo>
                          <a:lnTo>
                            <a:pt x="655" y="4"/>
                          </a:lnTo>
                          <a:lnTo>
                            <a:pt x="662" y="10"/>
                          </a:lnTo>
                          <a:lnTo>
                            <a:pt x="670" y="19"/>
                          </a:lnTo>
                          <a:lnTo>
                            <a:pt x="673" y="34"/>
                          </a:lnTo>
                          <a:lnTo>
                            <a:pt x="673" y="54"/>
                          </a:lnTo>
                          <a:lnTo>
                            <a:pt x="41" y="414"/>
                          </a:lnTo>
                          <a:lnTo>
                            <a:pt x="0" y="362"/>
                          </a:lnTo>
                          <a:close/>
                        </a:path>
                      </a:pathLst>
                    </a:custGeom>
                    <a:solidFill>
                      <a:srgbClr val="FF0000"/>
                    </a:solidFill>
                    <a:ln w="0">
                      <a:solidFill>
                        <a:srgbClr val="FF0000"/>
                      </a:solidFill>
                      <a:round/>
                      <a:headEnd/>
                      <a:tailEnd/>
                    </a:ln>
                  </p:spPr>
                  <p:txBody>
                    <a:bodyPr/>
                    <a:lstStyle/>
                    <a:p>
                      <a:endParaRPr lang="en-US"/>
                    </a:p>
                  </p:txBody>
                </p:sp>
                <p:sp>
                  <p:nvSpPr>
                    <p:cNvPr id="9443" name="Freeform 160"/>
                    <p:cNvSpPr>
                      <a:spLocks/>
                    </p:cNvSpPr>
                    <p:nvPr/>
                  </p:nvSpPr>
                  <p:spPr bwMode="auto">
                    <a:xfrm>
                      <a:off x="2537" y="2166"/>
                      <a:ext cx="673" cy="414"/>
                    </a:xfrm>
                    <a:custGeom>
                      <a:avLst/>
                      <a:gdLst>
                        <a:gd name="T0" fmla="*/ 0 w 673"/>
                        <a:gd name="T1" fmla="*/ 362 h 414"/>
                        <a:gd name="T2" fmla="*/ 633 w 673"/>
                        <a:gd name="T3" fmla="*/ 2 h 414"/>
                        <a:gd name="T4" fmla="*/ 634 w 673"/>
                        <a:gd name="T5" fmla="*/ 0 h 414"/>
                        <a:gd name="T6" fmla="*/ 640 w 673"/>
                        <a:gd name="T7" fmla="*/ 0 h 414"/>
                        <a:gd name="T8" fmla="*/ 647 w 673"/>
                        <a:gd name="T9" fmla="*/ 2 h 414"/>
                        <a:gd name="T10" fmla="*/ 655 w 673"/>
                        <a:gd name="T11" fmla="*/ 4 h 414"/>
                        <a:gd name="T12" fmla="*/ 662 w 673"/>
                        <a:gd name="T13" fmla="*/ 10 h 414"/>
                        <a:gd name="T14" fmla="*/ 670 w 673"/>
                        <a:gd name="T15" fmla="*/ 19 h 414"/>
                        <a:gd name="T16" fmla="*/ 673 w 673"/>
                        <a:gd name="T17" fmla="*/ 34 h 414"/>
                        <a:gd name="T18" fmla="*/ 673 w 673"/>
                        <a:gd name="T19" fmla="*/ 54 h 414"/>
                        <a:gd name="T20" fmla="*/ 41 w 673"/>
                        <a:gd name="T21" fmla="*/ 414 h 414"/>
                        <a:gd name="T22" fmla="*/ 0 w 673"/>
                        <a:gd name="T23" fmla="*/ 362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3"/>
                        <a:gd name="T37" fmla="*/ 0 h 414"/>
                        <a:gd name="T38" fmla="*/ 673 w 673"/>
                        <a:gd name="T39" fmla="*/ 414 h 4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3" h="414">
                          <a:moveTo>
                            <a:pt x="0" y="362"/>
                          </a:moveTo>
                          <a:lnTo>
                            <a:pt x="633" y="2"/>
                          </a:lnTo>
                          <a:lnTo>
                            <a:pt x="634" y="0"/>
                          </a:lnTo>
                          <a:lnTo>
                            <a:pt x="640" y="0"/>
                          </a:lnTo>
                          <a:lnTo>
                            <a:pt x="647" y="2"/>
                          </a:lnTo>
                          <a:lnTo>
                            <a:pt x="655" y="4"/>
                          </a:lnTo>
                          <a:lnTo>
                            <a:pt x="662" y="10"/>
                          </a:lnTo>
                          <a:lnTo>
                            <a:pt x="670" y="19"/>
                          </a:lnTo>
                          <a:lnTo>
                            <a:pt x="673" y="34"/>
                          </a:lnTo>
                          <a:lnTo>
                            <a:pt x="673" y="54"/>
                          </a:lnTo>
                          <a:lnTo>
                            <a:pt x="41" y="414"/>
                          </a:lnTo>
                          <a:lnTo>
                            <a:pt x="0" y="362"/>
                          </a:lnTo>
                        </a:path>
                      </a:pathLst>
                    </a:custGeom>
                    <a:noFill/>
                    <a:ln w="11113">
                      <a:solidFill>
                        <a:srgbClr val="000000"/>
                      </a:solidFill>
                      <a:round/>
                      <a:headEnd/>
                      <a:tailEnd/>
                    </a:ln>
                  </p:spPr>
                  <p:txBody>
                    <a:bodyPr/>
                    <a:lstStyle/>
                    <a:p>
                      <a:endParaRPr lang="en-US"/>
                    </a:p>
                  </p:txBody>
                </p:sp>
                <p:sp>
                  <p:nvSpPr>
                    <p:cNvPr id="9444" name="Freeform 161"/>
                    <p:cNvSpPr>
                      <a:spLocks/>
                    </p:cNvSpPr>
                    <p:nvPr/>
                  </p:nvSpPr>
                  <p:spPr bwMode="auto">
                    <a:xfrm>
                      <a:off x="2543" y="2168"/>
                      <a:ext cx="667" cy="406"/>
                    </a:xfrm>
                    <a:custGeom>
                      <a:avLst/>
                      <a:gdLst>
                        <a:gd name="T0" fmla="*/ 630 w 667"/>
                        <a:gd name="T1" fmla="*/ 0 h 406"/>
                        <a:gd name="T2" fmla="*/ 632 w 667"/>
                        <a:gd name="T3" fmla="*/ 0 h 406"/>
                        <a:gd name="T4" fmla="*/ 638 w 667"/>
                        <a:gd name="T5" fmla="*/ 0 h 406"/>
                        <a:gd name="T6" fmla="*/ 645 w 667"/>
                        <a:gd name="T7" fmla="*/ 2 h 406"/>
                        <a:gd name="T8" fmla="*/ 654 w 667"/>
                        <a:gd name="T9" fmla="*/ 6 h 406"/>
                        <a:gd name="T10" fmla="*/ 662 w 667"/>
                        <a:gd name="T11" fmla="*/ 15 h 406"/>
                        <a:gd name="T12" fmla="*/ 666 w 667"/>
                        <a:gd name="T13" fmla="*/ 28 h 406"/>
                        <a:gd name="T14" fmla="*/ 667 w 667"/>
                        <a:gd name="T15" fmla="*/ 47 h 406"/>
                        <a:gd name="T16" fmla="*/ 35 w 667"/>
                        <a:gd name="T17" fmla="*/ 406 h 406"/>
                        <a:gd name="T18" fmla="*/ 0 w 667"/>
                        <a:gd name="T19" fmla="*/ 360 h 406"/>
                        <a:gd name="T20" fmla="*/ 630 w 667"/>
                        <a:gd name="T21" fmla="*/ 0 h 4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7"/>
                        <a:gd name="T34" fmla="*/ 0 h 406"/>
                        <a:gd name="T35" fmla="*/ 667 w 667"/>
                        <a:gd name="T36" fmla="*/ 406 h 4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7" h="406">
                          <a:moveTo>
                            <a:pt x="630" y="0"/>
                          </a:moveTo>
                          <a:lnTo>
                            <a:pt x="632" y="0"/>
                          </a:lnTo>
                          <a:lnTo>
                            <a:pt x="638" y="0"/>
                          </a:lnTo>
                          <a:lnTo>
                            <a:pt x="645" y="2"/>
                          </a:lnTo>
                          <a:lnTo>
                            <a:pt x="654" y="6"/>
                          </a:lnTo>
                          <a:lnTo>
                            <a:pt x="662" y="15"/>
                          </a:lnTo>
                          <a:lnTo>
                            <a:pt x="666" y="28"/>
                          </a:lnTo>
                          <a:lnTo>
                            <a:pt x="667" y="47"/>
                          </a:lnTo>
                          <a:lnTo>
                            <a:pt x="35" y="406"/>
                          </a:lnTo>
                          <a:lnTo>
                            <a:pt x="0" y="360"/>
                          </a:lnTo>
                          <a:lnTo>
                            <a:pt x="630" y="0"/>
                          </a:lnTo>
                          <a:close/>
                        </a:path>
                      </a:pathLst>
                    </a:custGeom>
                    <a:solidFill>
                      <a:srgbClr val="FF2B2B"/>
                    </a:solidFill>
                    <a:ln w="0">
                      <a:solidFill>
                        <a:srgbClr val="FF2B2B"/>
                      </a:solidFill>
                      <a:round/>
                      <a:headEnd/>
                      <a:tailEnd/>
                    </a:ln>
                  </p:spPr>
                  <p:txBody>
                    <a:bodyPr/>
                    <a:lstStyle/>
                    <a:p>
                      <a:endParaRPr lang="en-US"/>
                    </a:p>
                  </p:txBody>
                </p:sp>
                <p:sp>
                  <p:nvSpPr>
                    <p:cNvPr id="9445" name="Freeform 162"/>
                    <p:cNvSpPr>
                      <a:spLocks/>
                    </p:cNvSpPr>
                    <p:nvPr/>
                  </p:nvSpPr>
                  <p:spPr bwMode="auto">
                    <a:xfrm>
                      <a:off x="2548" y="2170"/>
                      <a:ext cx="661" cy="397"/>
                    </a:xfrm>
                    <a:custGeom>
                      <a:avLst/>
                      <a:gdLst>
                        <a:gd name="T0" fmla="*/ 629 w 661"/>
                        <a:gd name="T1" fmla="*/ 0 h 397"/>
                        <a:gd name="T2" fmla="*/ 631 w 661"/>
                        <a:gd name="T3" fmla="*/ 0 h 397"/>
                        <a:gd name="T4" fmla="*/ 638 w 661"/>
                        <a:gd name="T5" fmla="*/ 0 h 397"/>
                        <a:gd name="T6" fmla="*/ 646 w 661"/>
                        <a:gd name="T7" fmla="*/ 4 h 397"/>
                        <a:gd name="T8" fmla="*/ 655 w 661"/>
                        <a:gd name="T9" fmla="*/ 11 h 397"/>
                        <a:gd name="T10" fmla="*/ 661 w 661"/>
                        <a:gd name="T11" fmla="*/ 22 h 397"/>
                        <a:gd name="T12" fmla="*/ 661 w 661"/>
                        <a:gd name="T13" fmla="*/ 39 h 397"/>
                        <a:gd name="T14" fmla="*/ 32 w 661"/>
                        <a:gd name="T15" fmla="*/ 397 h 397"/>
                        <a:gd name="T16" fmla="*/ 0 w 661"/>
                        <a:gd name="T17" fmla="*/ 358 h 397"/>
                        <a:gd name="T18" fmla="*/ 629 w 661"/>
                        <a:gd name="T19" fmla="*/ 0 h 3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1"/>
                        <a:gd name="T31" fmla="*/ 0 h 397"/>
                        <a:gd name="T32" fmla="*/ 661 w 661"/>
                        <a:gd name="T33" fmla="*/ 397 h 3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1" h="397">
                          <a:moveTo>
                            <a:pt x="629" y="0"/>
                          </a:moveTo>
                          <a:lnTo>
                            <a:pt x="631" y="0"/>
                          </a:lnTo>
                          <a:lnTo>
                            <a:pt x="638" y="0"/>
                          </a:lnTo>
                          <a:lnTo>
                            <a:pt x="646" y="4"/>
                          </a:lnTo>
                          <a:lnTo>
                            <a:pt x="655" y="11"/>
                          </a:lnTo>
                          <a:lnTo>
                            <a:pt x="661" y="22"/>
                          </a:lnTo>
                          <a:lnTo>
                            <a:pt x="661" y="39"/>
                          </a:lnTo>
                          <a:lnTo>
                            <a:pt x="32" y="397"/>
                          </a:lnTo>
                          <a:lnTo>
                            <a:pt x="0" y="358"/>
                          </a:lnTo>
                          <a:lnTo>
                            <a:pt x="629" y="0"/>
                          </a:lnTo>
                          <a:close/>
                        </a:path>
                      </a:pathLst>
                    </a:custGeom>
                    <a:solidFill>
                      <a:srgbClr val="FF5555"/>
                    </a:solidFill>
                    <a:ln w="0">
                      <a:solidFill>
                        <a:srgbClr val="FF5555"/>
                      </a:solidFill>
                      <a:round/>
                      <a:headEnd/>
                      <a:tailEnd/>
                    </a:ln>
                  </p:spPr>
                  <p:txBody>
                    <a:bodyPr/>
                    <a:lstStyle/>
                    <a:p>
                      <a:endParaRPr lang="en-US"/>
                    </a:p>
                  </p:txBody>
                </p:sp>
                <p:sp>
                  <p:nvSpPr>
                    <p:cNvPr id="9446" name="Freeform 163"/>
                    <p:cNvSpPr>
                      <a:spLocks/>
                    </p:cNvSpPr>
                    <p:nvPr/>
                  </p:nvSpPr>
                  <p:spPr bwMode="auto">
                    <a:xfrm>
                      <a:off x="2556" y="2170"/>
                      <a:ext cx="653" cy="391"/>
                    </a:xfrm>
                    <a:custGeom>
                      <a:avLst/>
                      <a:gdLst>
                        <a:gd name="T0" fmla="*/ 625 w 653"/>
                        <a:gd name="T1" fmla="*/ 0 h 391"/>
                        <a:gd name="T2" fmla="*/ 627 w 653"/>
                        <a:gd name="T3" fmla="*/ 0 h 391"/>
                        <a:gd name="T4" fmla="*/ 632 w 653"/>
                        <a:gd name="T5" fmla="*/ 2 h 391"/>
                        <a:gd name="T6" fmla="*/ 640 w 653"/>
                        <a:gd name="T7" fmla="*/ 6 h 391"/>
                        <a:gd name="T8" fmla="*/ 647 w 653"/>
                        <a:gd name="T9" fmla="*/ 11 h 391"/>
                        <a:gd name="T10" fmla="*/ 651 w 653"/>
                        <a:gd name="T11" fmla="*/ 21 h 391"/>
                        <a:gd name="T12" fmla="*/ 653 w 653"/>
                        <a:gd name="T13" fmla="*/ 33 h 391"/>
                        <a:gd name="T14" fmla="*/ 24 w 653"/>
                        <a:gd name="T15" fmla="*/ 391 h 391"/>
                        <a:gd name="T16" fmla="*/ 0 w 653"/>
                        <a:gd name="T17" fmla="*/ 358 h 391"/>
                        <a:gd name="T18" fmla="*/ 625 w 653"/>
                        <a:gd name="T19" fmla="*/ 0 h 3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3"/>
                        <a:gd name="T31" fmla="*/ 0 h 391"/>
                        <a:gd name="T32" fmla="*/ 653 w 653"/>
                        <a:gd name="T33" fmla="*/ 391 h 3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3" h="391">
                          <a:moveTo>
                            <a:pt x="625" y="0"/>
                          </a:moveTo>
                          <a:lnTo>
                            <a:pt x="627" y="0"/>
                          </a:lnTo>
                          <a:lnTo>
                            <a:pt x="632" y="2"/>
                          </a:lnTo>
                          <a:lnTo>
                            <a:pt x="640" y="6"/>
                          </a:lnTo>
                          <a:lnTo>
                            <a:pt x="647" y="11"/>
                          </a:lnTo>
                          <a:lnTo>
                            <a:pt x="651" y="21"/>
                          </a:lnTo>
                          <a:lnTo>
                            <a:pt x="653" y="33"/>
                          </a:lnTo>
                          <a:lnTo>
                            <a:pt x="24" y="391"/>
                          </a:lnTo>
                          <a:lnTo>
                            <a:pt x="0" y="358"/>
                          </a:lnTo>
                          <a:lnTo>
                            <a:pt x="625" y="0"/>
                          </a:lnTo>
                          <a:close/>
                        </a:path>
                      </a:pathLst>
                    </a:custGeom>
                    <a:solidFill>
                      <a:srgbClr val="FF8080"/>
                    </a:solidFill>
                    <a:ln w="0">
                      <a:solidFill>
                        <a:srgbClr val="FF8080"/>
                      </a:solidFill>
                      <a:round/>
                      <a:headEnd/>
                      <a:tailEnd/>
                    </a:ln>
                  </p:spPr>
                  <p:txBody>
                    <a:bodyPr/>
                    <a:lstStyle/>
                    <a:p>
                      <a:endParaRPr lang="en-US"/>
                    </a:p>
                  </p:txBody>
                </p:sp>
                <p:sp>
                  <p:nvSpPr>
                    <p:cNvPr id="9447" name="Freeform 164"/>
                    <p:cNvSpPr>
                      <a:spLocks/>
                    </p:cNvSpPr>
                    <p:nvPr/>
                  </p:nvSpPr>
                  <p:spPr bwMode="auto">
                    <a:xfrm>
                      <a:off x="2561" y="2170"/>
                      <a:ext cx="646" cy="384"/>
                    </a:xfrm>
                    <a:custGeom>
                      <a:avLst/>
                      <a:gdLst>
                        <a:gd name="T0" fmla="*/ 623 w 646"/>
                        <a:gd name="T1" fmla="*/ 0 h 384"/>
                        <a:gd name="T2" fmla="*/ 625 w 646"/>
                        <a:gd name="T3" fmla="*/ 2 h 384"/>
                        <a:gd name="T4" fmla="*/ 627 w 646"/>
                        <a:gd name="T5" fmla="*/ 2 h 384"/>
                        <a:gd name="T6" fmla="*/ 631 w 646"/>
                        <a:gd name="T7" fmla="*/ 4 h 384"/>
                        <a:gd name="T8" fmla="*/ 635 w 646"/>
                        <a:gd name="T9" fmla="*/ 6 h 384"/>
                        <a:gd name="T10" fmla="*/ 638 w 646"/>
                        <a:gd name="T11" fmla="*/ 9 h 384"/>
                        <a:gd name="T12" fmla="*/ 642 w 646"/>
                        <a:gd name="T13" fmla="*/ 13 h 384"/>
                        <a:gd name="T14" fmla="*/ 644 w 646"/>
                        <a:gd name="T15" fmla="*/ 17 h 384"/>
                        <a:gd name="T16" fmla="*/ 646 w 646"/>
                        <a:gd name="T17" fmla="*/ 22 h 384"/>
                        <a:gd name="T18" fmla="*/ 646 w 646"/>
                        <a:gd name="T19" fmla="*/ 30 h 384"/>
                        <a:gd name="T20" fmla="*/ 19 w 646"/>
                        <a:gd name="T21" fmla="*/ 384 h 384"/>
                        <a:gd name="T22" fmla="*/ 0 w 646"/>
                        <a:gd name="T23" fmla="*/ 358 h 384"/>
                        <a:gd name="T24" fmla="*/ 623 w 646"/>
                        <a:gd name="T25" fmla="*/ 0 h 3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6"/>
                        <a:gd name="T40" fmla="*/ 0 h 384"/>
                        <a:gd name="T41" fmla="*/ 646 w 646"/>
                        <a:gd name="T42" fmla="*/ 384 h 3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6" h="384">
                          <a:moveTo>
                            <a:pt x="623" y="0"/>
                          </a:moveTo>
                          <a:lnTo>
                            <a:pt x="625" y="2"/>
                          </a:lnTo>
                          <a:lnTo>
                            <a:pt x="627" y="2"/>
                          </a:lnTo>
                          <a:lnTo>
                            <a:pt x="631" y="4"/>
                          </a:lnTo>
                          <a:lnTo>
                            <a:pt x="635" y="6"/>
                          </a:lnTo>
                          <a:lnTo>
                            <a:pt x="638" y="9"/>
                          </a:lnTo>
                          <a:lnTo>
                            <a:pt x="642" y="13"/>
                          </a:lnTo>
                          <a:lnTo>
                            <a:pt x="644" y="17"/>
                          </a:lnTo>
                          <a:lnTo>
                            <a:pt x="646" y="22"/>
                          </a:lnTo>
                          <a:lnTo>
                            <a:pt x="646" y="30"/>
                          </a:lnTo>
                          <a:lnTo>
                            <a:pt x="19" y="384"/>
                          </a:lnTo>
                          <a:lnTo>
                            <a:pt x="0" y="358"/>
                          </a:lnTo>
                          <a:lnTo>
                            <a:pt x="623" y="0"/>
                          </a:lnTo>
                          <a:close/>
                        </a:path>
                      </a:pathLst>
                    </a:custGeom>
                    <a:solidFill>
                      <a:srgbClr val="FFAAAA"/>
                    </a:solidFill>
                    <a:ln w="0">
                      <a:solidFill>
                        <a:srgbClr val="FFAAAA"/>
                      </a:solidFill>
                      <a:round/>
                      <a:headEnd/>
                      <a:tailEnd/>
                    </a:ln>
                  </p:spPr>
                  <p:txBody>
                    <a:bodyPr/>
                    <a:lstStyle/>
                    <a:p>
                      <a:endParaRPr lang="en-US"/>
                    </a:p>
                  </p:txBody>
                </p:sp>
                <p:sp>
                  <p:nvSpPr>
                    <p:cNvPr id="9448" name="Freeform 165"/>
                    <p:cNvSpPr>
                      <a:spLocks/>
                    </p:cNvSpPr>
                    <p:nvPr/>
                  </p:nvSpPr>
                  <p:spPr bwMode="auto">
                    <a:xfrm>
                      <a:off x="2569" y="2172"/>
                      <a:ext cx="638" cy="376"/>
                    </a:xfrm>
                    <a:custGeom>
                      <a:avLst/>
                      <a:gdLst>
                        <a:gd name="T0" fmla="*/ 619 w 638"/>
                        <a:gd name="T1" fmla="*/ 0 h 376"/>
                        <a:gd name="T2" fmla="*/ 621 w 638"/>
                        <a:gd name="T3" fmla="*/ 0 h 376"/>
                        <a:gd name="T4" fmla="*/ 623 w 638"/>
                        <a:gd name="T5" fmla="*/ 2 h 376"/>
                        <a:gd name="T6" fmla="*/ 627 w 638"/>
                        <a:gd name="T7" fmla="*/ 6 h 376"/>
                        <a:gd name="T8" fmla="*/ 632 w 638"/>
                        <a:gd name="T9" fmla="*/ 9 h 376"/>
                        <a:gd name="T10" fmla="*/ 634 w 638"/>
                        <a:gd name="T11" fmla="*/ 13 h 376"/>
                        <a:gd name="T12" fmla="*/ 638 w 638"/>
                        <a:gd name="T13" fmla="*/ 17 h 376"/>
                        <a:gd name="T14" fmla="*/ 638 w 638"/>
                        <a:gd name="T15" fmla="*/ 22 h 376"/>
                        <a:gd name="T16" fmla="*/ 13 w 638"/>
                        <a:gd name="T17" fmla="*/ 376 h 376"/>
                        <a:gd name="T18" fmla="*/ 0 w 638"/>
                        <a:gd name="T19" fmla="*/ 356 h 376"/>
                        <a:gd name="T20" fmla="*/ 619 w 638"/>
                        <a:gd name="T21" fmla="*/ 0 h 3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8"/>
                        <a:gd name="T34" fmla="*/ 0 h 376"/>
                        <a:gd name="T35" fmla="*/ 638 w 638"/>
                        <a:gd name="T36" fmla="*/ 376 h 3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8" h="376">
                          <a:moveTo>
                            <a:pt x="619" y="0"/>
                          </a:moveTo>
                          <a:lnTo>
                            <a:pt x="621" y="0"/>
                          </a:lnTo>
                          <a:lnTo>
                            <a:pt x="623" y="2"/>
                          </a:lnTo>
                          <a:lnTo>
                            <a:pt x="627" y="6"/>
                          </a:lnTo>
                          <a:lnTo>
                            <a:pt x="632" y="9"/>
                          </a:lnTo>
                          <a:lnTo>
                            <a:pt x="634" y="13"/>
                          </a:lnTo>
                          <a:lnTo>
                            <a:pt x="638" y="17"/>
                          </a:lnTo>
                          <a:lnTo>
                            <a:pt x="638" y="22"/>
                          </a:lnTo>
                          <a:lnTo>
                            <a:pt x="13" y="376"/>
                          </a:lnTo>
                          <a:lnTo>
                            <a:pt x="0" y="356"/>
                          </a:lnTo>
                          <a:lnTo>
                            <a:pt x="619" y="0"/>
                          </a:lnTo>
                          <a:close/>
                        </a:path>
                      </a:pathLst>
                    </a:custGeom>
                    <a:solidFill>
                      <a:srgbClr val="FFD5D5"/>
                    </a:solidFill>
                    <a:ln w="0">
                      <a:solidFill>
                        <a:srgbClr val="FFD5D5"/>
                      </a:solidFill>
                      <a:round/>
                      <a:headEnd/>
                      <a:tailEnd/>
                    </a:ln>
                  </p:spPr>
                  <p:txBody>
                    <a:bodyPr/>
                    <a:lstStyle/>
                    <a:p>
                      <a:endParaRPr lang="en-US"/>
                    </a:p>
                  </p:txBody>
                </p:sp>
                <p:sp>
                  <p:nvSpPr>
                    <p:cNvPr id="9449" name="Freeform 166"/>
                    <p:cNvSpPr>
                      <a:spLocks/>
                    </p:cNvSpPr>
                    <p:nvPr/>
                  </p:nvSpPr>
                  <p:spPr bwMode="auto">
                    <a:xfrm>
                      <a:off x="2574" y="2172"/>
                      <a:ext cx="633" cy="371"/>
                    </a:xfrm>
                    <a:custGeom>
                      <a:avLst/>
                      <a:gdLst>
                        <a:gd name="T0" fmla="*/ 633 w 633"/>
                        <a:gd name="T1" fmla="*/ 17 h 371"/>
                        <a:gd name="T2" fmla="*/ 8 w 633"/>
                        <a:gd name="T3" fmla="*/ 371 h 371"/>
                        <a:gd name="T4" fmla="*/ 0 w 633"/>
                        <a:gd name="T5" fmla="*/ 356 h 371"/>
                        <a:gd name="T6" fmla="*/ 620 w 633"/>
                        <a:gd name="T7" fmla="*/ 0 h 371"/>
                        <a:gd name="T8" fmla="*/ 633 w 633"/>
                        <a:gd name="T9" fmla="*/ 17 h 371"/>
                        <a:gd name="T10" fmla="*/ 0 60000 65536"/>
                        <a:gd name="T11" fmla="*/ 0 60000 65536"/>
                        <a:gd name="T12" fmla="*/ 0 60000 65536"/>
                        <a:gd name="T13" fmla="*/ 0 60000 65536"/>
                        <a:gd name="T14" fmla="*/ 0 60000 65536"/>
                        <a:gd name="T15" fmla="*/ 0 w 633"/>
                        <a:gd name="T16" fmla="*/ 0 h 371"/>
                        <a:gd name="T17" fmla="*/ 633 w 633"/>
                        <a:gd name="T18" fmla="*/ 371 h 371"/>
                      </a:gdLst>
                      <a:ahLst/>
                      <a:cxnLst>
                        <a:cxn ang="T10">
                          <a:pos x="T0" y="T1"/>
                        </a:cxn>
                        <a:cxn ang="T11">
                          <a:pos x="T2" y="T3"/>
                        </a:cxn>
                        <a:cxn ang="T12">
                          <a:pos x="T4" y="T5"/>
                        </a:cxn>
                        <a:cxn ang="T13">
                          <a:pos x="T6" y="T7"/>
                        </a:cxn>
                        <a:cxn ang="T14">
                          <a:pos x="T8" y="T9"/>
                        </a:cxn>
                      </a:cxnLst>
                      <a:rect l="T15" t="T16" r="T17" b="T18"/>
                      <a:pathLst>
                        <a:path w="633" h="371">
                          <a:moveTo>
                            <a:pt x="633" y="17"/>
                          </a:moveTo>
                          <a:lnTo>
                            <a:pt x="8" y="371"/>
                          </a:lnTo>
                          <a:lnTo>
                            <a:pt x="0" y="356"/>
                          </a:lnTo>
                          <a:lnTo>
                            <a:pt x="620" y="0"/>
                          </a:lnTo>
                          <a:lnTo>
                            <a:pt x="633" y="17"/>
                          </a:lnTo>
                          <a:close/>
                        </a:path>
                      </a:pathLst>
                    </a:custGeom>
                    <a:solidFill>
                      <a:srgbClr val="FFFFFF"/>
                    </a:solidFill>
                    <a:ln w="0">
                      <a:solidFill>
                        <a:srgbClr val="FFFFFF"/>
                      </a:solidFill>
                      <a:round/>
                      <a:headEnd/>
                      <a:tailEnd/>
                    </a:ln>
                  </p:spPr>
                  <p:txBody>
                    <a:bodyPr/>
                    <a:lstStyle/>
                    <a:p>
                      <a:endParaRPr lang="en-US"/>
                    </a:p>
                  </p:txBody>
                </p:sp>
                <p:sp>
                  <p:nvSpPr>
                    <p:cNvPr id="9450" name="Freeform 167"/>
                    <p:cNvSpPr>
                      <a:spLocks/>
                    </p:cNvSpPr>
                    <p:nvPr/>
                  </p:nvSpPr>
                  <p:spPr bwMode="auto">
                    <a:xfrm>
                      <a:off x="2522" y="2522"/>
                      <a:ext cx="65" cy="67"/>
                    </a:xfrm>
                    <a:custGeom>
                      <a:avLst/>
                      <a:gdLst>
                        <a:gd name="T0" fmla="*/ 47 w 65"/>
                        <a:gd name="T1" fmla="*/ 65 h 67"/>
                        <a:gd name="T2" fmla="*/ 60 w 65"/>
                        <a:gd name="T3" fmla="*/ 54 h 67"/>
                        <a:gd name="T4" fmla="*/ 65 w 65"/>
                        <a:gd name="T5" fmla="*/ 38 h 67"/>
                        <a:gd name="T6" fmla="*/ 62 w 65"/>
                        <a:gd name="T7" fmla="*/ 21 h 67"/>
                        <a:gd name="T8" fmla="*/ 51 w 65"/>
                        <a:gd name="T9" fmla="*/ 6 h 67"/>
                        <a:gd name="T10" fmla="*/ 36 w 65"/>
                        <a:gd name="T11" fmla="*/ 0 h 67"/>
                        <a:gd name="T12" fmla="*/ 19 w 65"/>
                        <a:gd name="T13" fmla="*/ 2 h 67"/>
                        <a:gd name="T14" fmla="*/ 6 w 65"/>
                        <a:gd name="T15" fmla="*/ 13 h 67"/>
                        <a:gd name="T16" fmla="*/ 0 w 65"/>
                        <a:gd name="T17" fmla="*/ 28 h 67"/>
                        <a:gd name="T18" fmla="*/ 4 w 65"/>
                        <a:gd name="T19" fmla="*/ 47 h 67"/>
                        <a:gd name="T20" fmla="*/ 15 w 65"/>
                        <a:gd name="T21" fmla="*/ 60 h 67"/>
                        <a:gd name="T22" fmla="*/ 30 w 65"/>
                        <a:gd name="T23" fmla="*/ 67 h 67"/>
                        <a:gd name="T24" fmla="*/ 47 w 65"/>
                        <a:gd name="T25" fmla="*/ 65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7"/>
                        <a:gd name="T41" fmla="*/ 65 w 65"/>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7">
                          <a:moveTo>
                            <a:pt x="47" y="65"/>
                          </a:moveTo>
                          <a:lnTo>
                            <a:pt x="60" y="54"/>
                          </a:lnTo>
                          <a:lnTo>
                            <a:pt x="65" y="38"/>
                          </a:lnTo>
                          <a:lnTo>
                            <a:pt x="62" y="21"/>
                          </a:lnTo>
                          <a:lnTo>
                            <a:pt x="51" y="6"/>
                          </a:lnTo>
                          <a:lnTo>
                            <a:pt x="36" y="0"/>
                          </a:lnTo>
                          <a:lnTo>
                            <a:pt x="19" y="2"/>
                          </a:lnTo>
                          <a:lnTo>
                            <a:pt x="6" y="13"/>
                          </a:lnTo>
                          <a:lnTo>
                            <a:pt x="0" y="28"/>
                          </a:lnTo>
                          <a:lnTo>
                            <a:pt x="4" y="47"/>
                          </a:lnTo>
                          <a:lnTo>
                            <a:pt x="15" y="60"/>
                          </a:lnTo>
                          <a:lnTo>
                            <a:pt x="30" y="67"/>
                          </a:lnTo>
                          <a:lnTo>
                            <a:pt x="47" y="65"/>
                          </a:lnTo>
                          <a:close/>
                        </a:path>
                      </a:pathLst>
                    </a:custGeom>
                    <a:solidFill>
                      <a:srgbClr val="CC0000"/>
                    </a:solidFill>
                    <a:ln w="0">
                      <a:solidFill>
                        <a:srgbClr val="CC0000"/>
                      </a:solidFill>
                      <a:round/>
                      <a:headEnd/>
                      <a:tailEnd/>
                    </a:ln>
                  </p:spPr>
                  <p:txBody>
                    <a:bodyPr/>
                    <a:lstStyle/>
                    <a:p>
                      <a:endParaRPr lang="en-US"/>
                    </a:p>
                  </p:txBody>
                </p:sp>
                <p:sp>
                  <p:nvSpPr>
                    <p:cNvPr id="9451" name="Freeform 168"/>
                    <p:cNvSpPr>
                      <a:spLocks/>
                    </p:cNvSpPr>
                    <p:nvPr/>
                  </p:nvSpPr>
                  <p:spPr bwMode="auto">
                    <a:xfrm>
                      <a:off x="2522" y="2522"/>
                      <a:ext cx="65" cy="67"/>
                    </a:xfrm>
                    <a:custGeom>
                      <a:avLst/>
                      <a:gdLst>
                        <a:gd name="T0" fmla="*/ 47 w 65"/>
                        <a:gd name="T1" fmla="*/ 65 h 67"/>
                        <a:gd name="T2" fmla="*/ 60 w 65"/>
                        <a:gd name="T3" fmla="*/ 54 h 67"/>
                        <a:gd name="T4" fmla="*/ 65 w 65"/>
                        <a:gd name="T5" fmla="*/ 38 h 67"/>
                        <a:gd name="T6" fmla="*/ 62 w 65"/>
                        <a:gd name="T7" fmla="*/ 21 h 67"/>
                        <a:gd name="T8" fmla="*/ 51 w 65"/>
                        <a:gd name="T9" fmla="*/ 6 h 67"/>
                        <a:gd name="T10" fmla="*/ 36 w 65"/>
                        <a:gd name="T11" fmla="*/ 0 h 67"/>
                        <a:gd name="T12" fmla="*/ 19 w 65"/>
                        <a:gd name="T13" fmla="*/ 2 h 67"/>
                        <a:gd name="T14" fmla="*/ 6 w 65"/>
                        <a:gd name="T15" fmla="*/ 13 h 67"/>
                        <a:gd name="T16" fmla="*/ 0 w 65"/>
                        <a:gd name="T17" fmla="*/ 28 h 67"/>
                        <a:gd name="T18" fmla="*/ 4 w 65"/>
                        <a:gd name="T19" fmla="*/ 47 h 67"/>
                        <a:gd name="T20" fmla="*/ 15 w 65"/>
                        <a:gd name="T21" fmla="*/ 60 h 67"/>
                        <a:gd name="T22" fmla="*/ 30 w 65"/>
                        <a:gd name="T23" fmla="*/ 67 h 67"/>
                        <a:gd name="T24" fmla="*/ 47 w 65"/>
                        <a:gd name="T25" fmla="*/ 65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7"/>
                        <a:gd name="T41" fmla="*/ 65 w 65"/>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7">
                          <a:moveTo>
                            <a:pt x="47" y="65"/>
                          </a:moveTo>
                          <a:lnTo>
                            <a:pt x="60" y="54"/>
                          </a:lnTo>
                          <a:lnTo>
                            <a:pt x="65" y="38"/>
                          </a:lnTo>
                          <a:lnTo>
                            <a:pt x="62" y="21"/>
                          </a:lnTo>
                          <a:lnTo>
                            <a:pt x="51" y="6"/>
                          </a:lnTo>
                          <a:lnTo>
                            <a:pt x="36" y="0"/>
                          </a:lnTo>
                          <a:lnTo>
                            <a:pt x="19" y="2"/>
                          </a:lnTo>
                          <a:lnTo>
                            <a:pt x="6" y="13"/>
                          </a:lnTo>
                          <a:lnTo>
                            <a:pt x="0" y="28"/>
                          </a:lnTo>
                          <a:lnTo>
                            <a:pt x="4" y="47"/>
                          </a:lnTo>
                          <a:lnTo>
                            <a:pt x="15" y="60"/>
                          </a:lnTo>
                          <a:lnTo>
                            <a:pt x="30" y="67"/>
                          </a:lnTo>
                          <a:lnTo>
                            <a:pt x="47" y="65"/>
                          </a:lnTo>
                        </a:path>
                      </a:pathLst>
                    </a:custGeom>
                    <a:noFill/>
                    <a:ln w="11113">
                      <a:solidFill>
                        <a:srgbClr val="000000"/>
                      </a:solidFill>
                      <a:round/>
                      <a:headEnd/>
                      <a:tailEnd/>
                    </a:ln>
                  </p:spPr>
                  <p:txBody>
                    <a:bodyPr/>
                    <a:lstStyle/>
                    <a:p>
                      <a:endParaRPr lang="en-US"/>
                    </a:p>
                  </p:txBody>
                </p:sp>
                <p:sp>
                  <p:nvSpPr>
                    <p:cNvPr id="9452" name="Freeform 169"/>
                    <p:cNvSpPr>
                      <a:spLocks/>
                    </p:cNvSpPr>
                    <p:nvPr/>
                  </p:nvSpPr>
                  <p:spPr bwMode="auto">
                    <a:xfrm>
                      <a:off x="1109" y="2545"/>
                      <a:ext cx="141" cy="63"/>
                    </a:xfrm>
                    <a:custGeom>
                      <a:avLst/>
                      <a:gdLst>
                        <a:gd name="T0" fmla="*/ 0 w 141"/>
                        <a:gd name="T1" fmla="*/ 31 h 63"/>
                        <a:gd name="T2" fmla="*/ 75 w 141"/>
                        <a:gd name="T3" fmla="*/ 0 h 63"/>
                        <a:gd name="T4" fmla="*/ 141 w 141"/>
                        <a:gd name="T5" fmla="*/ 29 h 63"/>
                        <a:gd name="T6" fmla="*/ 71 w 141"/>
                        <a:gd name="T7" fmla="*/ 63 h 63"/>
                        <a:gd name="T8" fmla="*/ 0 w 141"/>
                        <a:gd name="T9" fmla="*/ 31 h 63"/>
                        <a:gd name="T10" fmla="*/ 0 60000 65536"/>
                        <a:gd name="T11" fmla="*/ 0 60000 65536"/>
                        <a:gd name="T12" fmla="*/ 0 60000 65536"/>
                        <a:gd name="T13" fmla="*/ 0 60000 65536"/>
                        <a:gd name="T14" fmla="*/ 0 60000 65536"/>
                        <a:gd name="T15" fmla="*/ 0 w 141"/>
                        <a:gd name="T16" fmla="*/ 0 h 63"/>
                        <a:gd name="T17" fmla="*/ 141 w 141"/>
                        <a:gd name="T18" fmla="*/ 63 h 63"/>
                      </a:gdLst>
                      <a:ahLst/>
                      <a:cxnLst>
                        <a:cxn ang="T10">
                          <a:pos x="T0" y="T1"/>
                        </a:cxn>
                        <a:cxn ang="T11">
                          <a:pos x="T2" y="T3"/>
                        </a:cxn>
                        <a:cxn ang="T12">
                          <a:pos x="T4" y="T5"/>
                        </a:cxn>
                        <a:cxn ang="T13">
                          <a:pos x="T6" y="T7"/>
                        </a:cxn>
                        <a:cxn ang="T14">
                          <a:pos x="T8" y="T9"/>
                        </a:cxn>
                      </a:cxnLst>
                      <a:rect l="T15" t="T16" r="T17" b="T18"/>
                      <a:pathLst>
                        <a:path w="141" h="63">
                          <a:moveTo>
                            <a:pt x="0" y="31"/>
                          </a:moveTo>
                          <a:lnTo>
                            <a:pt x="75" y="0"/>
                          </a:lnTo>
                          <a:lnTo>
                            <a:pt x="141" y="29"/>
                          </a:lnTo>
                          <a:lnTo>
                            <a:pt x="71" y="63"/>
                          </a:lnTo>
                          <a:lnTo>
                            <a:pt x="0" y="31"/>
                          </a:lnTo>
                          <a:close/>
                        </a:path>
                      </a:pathLst>
                    </a:custGeom>
                    <a:solidFill>
                      <a:srgbClr val="80FF80"/>
                    </a:solidFill>
                    <a:ln w="0">
                      <a:solidFill>
                        <a:srgbClr val="80FF80"/>
                      </a:solidFill>
                      <a:round/>
                      <a:headEnd/>
                      <a:tailEnd/>
                    </a:ln>
                  </p:spPr>
                  <p:txBody>
                    <a:bodyPr/>
                    <a:lstStyle/>
                    <a:p>
                      <a:endParaRPr lang="en-US"/>
                    </a:p>
                  </p:txBody>
                </p:sp>
                <p:sp>
                  <p:nvSpPr>
                    <p:cNvPr id="9453" name="Freeform 175"/>
                    <p:cNvSpPr>
                      <a:spLocks/>
                    </p:cNvSpPr>
                    <p:nvPr/>
                  </p:nvSpPr>
                  <p:spPr bwMode="auto">
                    <a:xfrm>
                      <a:off x="1271" y="2228"/>
                      <a:ext cx="1073" cy="471"/>
                    </a:xfrm>
                    <a:custGeom>
                      <a:avLst/>
                      <a:gdLst>
                        <a:gd name="T0" fmla="*/ 1073 w 1073"/>
                        <a:gd name="T1" fmla="*/ 456 h 471"/>
                        <a:gd name="T2" fmla="*/ 981 w 1073"/>
                        <a:gd name="T3" fmla="*/ 294 h 471"/>
                        <a:gd name="T4" fmla="*/ 977 w 1073"/>
                        <a:gd name="T5" fmla="*/ 296 h 471"/>
                        <a:gd name="T6" fmla="*/ 966 w 1073"/>
                        <a:gd name="T7" fmla="*/ 304 h 471"/>
                        <a:gd name="T8" fmla="*/ 949 w 1073"/>
                        <a:gd name="T9" fmla="*/ 315 h 471"/>
                        <a:gd name="T10" fmla="*/ 925 w 1073"/>
                        <a:gd name="T11" fmla="*/ 330 h 471"/>
                        <a:gd name="T12" fmla="*/ 897 w 1073"/>
                        <a:gd name="T13" fmla="*/ 346 h 471"/>
                        <a:gd name="T14" fmla="*/ 866 w 1073"/>
                        <a:gd name="T15" fmla="*/ 365 h 471"/>
                        <a:gd name="T16" fmla="*/ 829 w 1073"/>
                        <a:gd name="T17" fmla="*/ 383 h 471"/>
                        <a:gd name="T18" fmla="*/ 790 w 1073"/>
                        <a:gd name="T19" fmla="*/ 402 h 471"/>
                        <a:gd name="T20" fmla="*/ 749 w 1073"/>
                        <a:gd name="T21" fmla="*/ 421 h 471"/>
                        <a:gd name="T22" fmla="*/ 708 w 1073"/>
                        <a:gd name="T23" fmla="*/ 435 h 471"/>
                        <a:gd name="T24" fmla="*/ 665 w 1073"/>
                        <a:gd name="T25" fmla="*/ 448 h 471"/>
                        <a:gd name="T26" fmla="*/ 662 w 1073"/>
                        <a:gd name="T27" fmla="*/ 450 h 471"/>
                        <a:gd name="T28" fmla="*/ 653 w 1073"/>
                        <a:gd name="T29" fmla="*/ 452 h 471"/>
                        <a:gd name="T30" fmla="*/ 638 w 1073"/>
                        <a:gd name="T31" fmla="*/ 456 h 471"/>
                        <a:gd name="T32" fmla="*/ 615 w 1073"/>
                        <a:gd name="T33" fmla="*/ 461 h 471"/>
                        <a:gd name="T34" fmla="*/ 586 w 1073"/>
                        <a:gd name="T35" fmla="*/ 465 h 471"/>
                        <a:gd name="T36" fmla="*/ 549 w 1073"/>
                        <a:gd name="T37" fmla="*/ 469 h 471"/>
                        <a:gd name="T38" fmla="*/ 502 w 1073"/>
                        <a:gd name="T39" fmla="*/ 471 h 471"/>
                        <a:gd name="T40" fmla="*/ 447 w 1073"/>
                        <a:gd name="T41" fmla="*/ 471 h 471"/>
                        <a:gd name="T42" fmla="*/ 380 w 1073"/>
                        <a:gd name="T43" fmla="*/ 469 h 471"/>
                        <a:gd name="T44" fmla="*/ 304 w 1073"/>
                        <a:gd name="T45" fmla="*/ 463 h 471"/>
                        <a:gd name="T46" fmla="*/ 298 w 1073"/>
                        <a:gd name="T47" fmla="*/ 463 h 471"/>
                        <a:gd name="T48" fmla="*/ 280 w 1073"/>
                        <a:gd name="T49" fmla="*/ 459 h 471"/>
                        <a:gd name="T50" fmla="*/ 254 w 1073"/>
                        <a:gd name="T51" fmla="*/ 454 h 471"/>
                        <a:gd name="T52" fmla="*/ 222 w 1073"/>
                        <a:gd name="T53" fmla="*/ 446 h 471"/>
                        <a:gd name="T54" fmla="*/ 185 w 1073"/>
                        <a:gd name="T55" fmla="*/ 433 h 471"/>
                        <a:gd name="T56" fmla="*/ 146 w 1073"/>
                        <a:gd name="T57" fmla="*/ 417 h 471"/>
                        <a:gd name="T58" fmla="*/ 107 w 1073"/>
                        <a:gd name="T59" fmla="*/ 395 h 471"/>
                        <a:gd name="T60" fmla="*/ 70 w 1073"/>
                        <a:gd name="T61" fmla="*/ 367 h 471"/>
                        <a:gd name="T62" fmla="*/ 39 w 1073"/>
                        <a:gd name="T63" fmla="*/ 333 h 471"/>
                        <a:gd name="T64" fmla="*/ 37 w 1073"/>
                        <a:gd name="T65" fmla="*/ 330 h 471"/>
                        <a:gd name="T66" fmla="*/ 31 w 1073"/>
                        <a:gd name="T67" fmla="*/ 322 h 471"/>
                        <a:gd name="T68" fmla="*/ 22 w 1073"/>
                        <a:gd name="T69" fmla="*/ 307 h 471"/>
                        <a:gd name="T70" fmla="*/ 15 w 1073"/>
                        <a:gd name="T71" fmla="*/ 291 h 471"/>
                        <a:gd name="T72" fmla="*/ 5 w 1073"/>
                        <a:gd name="T73" fmla="*/ 268 h 471"/>
                        <a:gd name="T74" fmla="*/ 2 w 1073"/>
                        <a:gd name="T75" fmla="*/ 244 h 471"/>
                        <a:gd name="T76" fmla="*/ 0 w 1073"/>
                        <a:gd name="T77" fmla="*/ 215 h 471"/>
                        <a:gd name="T78" fmla="*/ 4 w 1073"/>
                        <a:gd name="T79" fmla="*/ 185 h 471"/>
                        <a:gd name="T80" fmla="*/ 16 w 1073"/>
                        <a:gd name="T81" fmla="*/ 154 h 471"/>
                        <a:gd name="T82" fmla="*/ 37 w 1073"/>
                        <a:gd name="T83" fmla="*/ 118 h 471"/>
                        <a:gd name="T84" fmla="*/ 68 w 1073"/>
                        <a:gd name="T85" fmla="*/ 85 h 471"/>
                        <a:gd name="T86" fmla="*/ 70 w 1073"/>
                        <a:gd name="T87" fmla="*/ 81 h 471"/>
                        <a:gd name="T88" fmla="*/ 80 w 1073"/>
                        <a:gd name="T89" fmla="*/ 72 h 471"/>
                        <a:gd name="T90" fmla="*/ 93 w 1073"/>
                        <a:gd name="T91" fmla="*/ 61 h 471"/>
                        <a:gd name="T92" fmla="*/ 115 w 1073"/>
                        <a:gd name="T93" fmla="*/ 42 h 471"/>
                        <a:gd name="T94" fmla="*/ 144 w 1073"/>
                        <a:gd name="T95" fmla="*/ 24 h 471"/>
                        <a:gd name="T96" fmla="*/ 182 w 1073"/>
                        <a:gd name="T97" fmla="*/ 0 h 471"/>
                        <a:gd name="T98" fmla="*/ 328 w 1073"/>
                        <a:gd name="T99" fmla="*/ 141 h 471"/>
                        <a:gd name="T100" fmla="*/ 137 w 1073"/>
                        <a:gd name="T101" fmla="*/ 259 h 47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73"/>
                        <a:gd name="T154" fmla="*/ 0 h 471"/>
                        <a:gd name="T155" fmla="*/ 1073 w 1073"/>
                        <a:gd name="T156" fmla="*/ 471 h 47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73" h="471">
                          <a:moveTo>
                            <a:pt x="1073" y="456"/>
                          </a:moveTo>
                          <a:lnTo>
                            <a:pt x="981" y="294"/>
                          </a:lnTo>
                          <a:lnTo>
                            <a:pt x="977" y="296"/>
                          </a:lnTo>
                          <a:lnTo>
                            <a:pt x="966" y="304"/>
                          </a:lnTo>
                          <a:lnTo>
                            <a:pt x="949" y="315"/>
                          </a:lnTo>
                          <a:lnTo>
                            <a:pt x="925" y="330"/>
                          </a:lnTo>
                          <a:lnTo>
                            <a:pt x="897" y="346"/>
                          </a:lnTo>
                          <a:lnTo>
                            <a:pt x="866" y="365"/>
                          </a:lnTo>
                          <a:lnTo>
                            <a:pt x="829" y="383"/>
                          </a:lnTo>
                          <a:lnTo>
                            <a:pt x="790" y="402"/>
                          </a:lnTo>
                          <a:lnTo>
                            <a:pt x="749" y="421"/>
                          </a:lnTo>
                          <a:lnTo>
                            <a:pt x="708" y="435"/>
                          </a:lnTo>
                          <a:lnTo>
                            <a:pt x="665" y="448"/>
                          </a:lnTo>
                          <a:lnTo>
                            <a:pt x="662" y="450"/>
                          </a:lnTo>
                          <a:lnTo>
                            <a:pt x="653" y="452"/>
                          </a:lnTo>
                          <a:lnTo>
                            <a:pt x="638" y="456"/>
                          </a:lnTo>
                          <a:lnTo>
                            <a:pt x="615" y="461"/>
                          </a:lnTo>
                          <a:lnTo>
                            <a:pt x="586" y="465"/>
                          </a:lnTo>
                          <a:lnTo>
                            <a:pt x="549" y="469"/>
                          </a:lnTo>
                          <a:lnTo>
                            <a:pt x="502" y="471"/>
                          </a:lnTo>
                          <a:lnTo>
                            <a:pt x="447" y="471"/>
                          </a:lnTo>
                          <a:lnTo>
                            <a:pt x="380" y="469"/>
                          </a:lnTo>
                          <a:lnTo>
                            <a:pt x="304" y="463"/>
                          </a:lnTo>
                          <a:lnTo>
                            <a:pt x="298" y="463"/>
                          </a:lnTo>
                          <a:lnTo>
                            <a:pt x="280" y="459"/>
                          </a:lnTo>
                          <a:lnTo>
                            <a:pt x="254" y="454"/>
                          </a:lnTo>
                          <a:lnTo>
                            <a:pt x="222" y="446"/>
                          </a:lnTo>
                          <a:lnTo>
                            <a:pt x="185" y="433"/>
                          </a:lnTo>
                          <a:lnTo>
                            <a:pt x="146" y="417"/>
                          </a:lnTo>
                          <a:lnTo>
                            <a:pt x="107" y="395"/>
                          </a:lnTo>
                          <a:lnTo>
                            <a:pt x="70" y="367"/>
                          </a:lnTo>
                          <a:lnTo>
                            <a:pt x="39" y="333"/>
                          </a:lnTo>
                          <a:lnTo>
                            <a:pt x="37" y="330"/>
                          </a:lnTo>
                          <a:lnTo>
                            <a:pt x="31" y="322"/>
                          </a:lnTo>
                          <a:lnTo>
                            <a:pt x="22" y="307"/>
                          </a:lnTo>
                          <a:lnTo>
                            <a:pt x="15" y="291"/>
                          </a:lnTo>
                          <a:lnTo>
                            <a:pt x="5" y="268"/>
                          </a:lnTo>
                          <a:lnTo>
                            <a:pt x="2" y="244"/>
                          </a:lnTo>
                          <a:lnTo>
                            <a:pt x="0" y="215"/>
                          </a:lnTo>
                          <a:lnTo>
                            <a:pt x="4" y="185"/>
                          </a:lnTo>
                          <a:lnTo>
                            <a:pt x="16" y="154"/>
                          </a:lnTo>
                          <a:lnTo>
                            <a:pt x="37" y="118"/>
                          </a:lnTo>
                          <a:lnTo>
                            <a:pt x="68" y="85"/>
                          </a:lnTo>
                          <a:lnTo>
                            <a:pt x="70" y="81"/>
                          </a:lnTo>
                          <a:lnTo>
                            <a:pt x="80" y="72"/>
                          </a:lnTo>
                          <a:lnTo>
                            <a:pt x="93" y="61"/>
                          </a:lnTo>
                          <a:lnTo>
                            <a:pt x="115" y="42"/>
                          </a:lnTo>
                          <a:lnTo>
                            <a:pt x="144" y="24"/>
                          </a:lnTo>
                          <a:lnTo>
                            <a:pt x="182" y="0"/>
                          </a:lnTo>
                          <a:lnTo>
                            <a:pt x="328" y="141"/>
                          </a:lnTo>
                          <a:lnTo>
                            <a:pt x="137" y="259"/>
                          </a:lnTo>
                        </a:path>
                      </a:pathLst>
                    </a:custGeom>
                    <a:noFill/>
                    <a:ln w="11113">
                      <a:solidFill>
                        <a:srgbClr val="FF0000"/>
                      </a:solidFill>
                      <a:round/>
                      <a:headEnd/>
                      <a:tailEnd/>
                    </a:ln>
                  </p:spPr>
                  <p:txBody>
                    <a:bodyPr/>
                    <a:lstStyle/>
                    <a:p>
                      <a:endParaRPr lang="en-US"/>
                    </a:p>
                  </p:txBody>
                </p:sp>
                <p:sp>
                  <p:nvSpPr>
                    <p:cNvPr id="9454" name="Freeform 176"/>
                    <p:cNvSpPr>
                      <a:spLocks/>
                    </p:cNvSpPr>
                    <p:nvPr/>
                  </p:nvSpPr>
                  <p:spPr bwMode="auto">
                    <a:xfrm>
                      <a:off x="2105" y="2563"/>
                      <a:ext cx="45" cy="58"/>
                    </a:xfrm>
                    <a:custGeom>
                      <a:avLst/>
                      <a:gdLst>
                        <a:gd name="T0" fmla="*/ 45 w 45"/>
                        <a:gd name="T1" fmla="*/ 0 h 58"/>
                        <a:gd name="T2" fmla="*/ 0 w 45"/>
                        <a:gd name="T3" fmla="*/ 24 h 58"/>
                        <a:gd name="T4" fmla="*/ 0 w 45"/>
                        <a:gd name="T5" fmla="*/ 58 h 58"/>
                        <a:gd name="T6" fmla="*/ 45 w 45"/>
                        <a:gd name="T7" fmla="*/ 34 h 58"/>
                        <a:gd name="T8" fmla="*/ 45 w 45"/>
                        <a:gd name="T9" fmla="*/ 0 h 58"/>
                        <a:gd name="T10" fmla="*/ 0 60000 65536"/>
                        <a:gd name="T11" fmla="*/ 0 60000 65536"/>
                        <a:gd name="T12" fmla="*/ 0 60000 65536"/>
                        <a:gd name="T13" fmla="*/ 0 60000 65536"/>
                        <a:gd name="T14" fmla="*/ 0 60000 65536"/>
                        <a:gd name="T15" fmla="*/ 0 w 45"/>
                        <a:gd name="T16" fmla="*/ 0 h 58"/>
                        <a:gd name="T17" fmla="*/ 45 w 45"/>
                        <a:gd name="T18" fmla="*/ 58 h 58"/>
                      </a:gdLst>
                      <a:ahLst/>
                      <a:cxnLst>
                        <a:cxn ang="T10">
                          <a:pos x="T0" y="T1"/>
                        </a:cxn>
                        <a:cxn ang="T11">
                          <a:pos x="T2" y="T3"/>
                        </a:cxn>
                        <a:cxn ang="T12">
                          <a:pos x="T4" y="T5"/>
                        </a:cxn>
                        <a:cxn ang="T13">
                          <a:pos x="T6" y="T7"/>
                        </a:cxn>
                        <a:cxn ang="T14">
                          <a:pos x="T8" y="T9"/>
                        </a:cxn>
                      </a:cxnLst>
                      <a:rect l="T15" t="T16" r="T17" b="T18"/>
                      <a:pathLst>
                        <a:path w="45" h="58">
                          <a:moveTo>
                            <a:pt x="45" y="0"/>
                          </a:moveTo>
                          <a:lnTo>
                            <a:pt x="0" y="24"/>
                          </a:lnTo>
                          <a:lnTo>
                            <a:pt x="0" y="58"/>
                          </a:lnTo>
                          <a:lnTo>
                            <a:pt x="45" y="34"/>
                          </a:lnTo>
                          <a:lnTo>
                            <a:pt x="45" y="0"/>
                          </a:lnTo>
                          <a:close/>
                        </a:path>
                      </a:pathLst>
                    </a:custGeom>
                    <a:solidFill>
                      <a:srgbClr val="FFFF00"/>
                    </a:solidFill>
                    <a:ln w="0">
                      <a:solidFill>
                        <a:srgbClr val="FFFF00"/>
                      </a:solidFill>
                      <a:round/>
                      <a:headEnd/>
                      <a:tailEnd/>
                    </a:ln>
                  </p:spPr>
                  <p:txBody>
                    <a:bodyPr/>
                    <a:lstStyle/>
                    <a:p>
                      <a:endParaRPr lang="en-US"/>
                    </a:p>
                  </p:txBody>
                </p:sp>
                <p:sp>
                  <p:nvSpPr>
                    <p:cNvPr id="9455" name="Freeform 177"/>
                    <p:cNvSpPr>
                      <a:spLocks/>
                    </p:cNvSpPr>
                    <p:nvPr/>
                  </p:nvSpPr>
                  <p:spPr bwMode="auto">
                    <a:xfrm>
                      <a:off x="2105" y="2563"/>
                      <a:ext cx="45" cy="58"/>
                    </a:xfrm>
                    <a:custGeom>
                      <a:avLst/>
                      <a:gdLst>
                        <a:gd name="T0" fmla="*/ 45 w 45"/>
                        <a:gd name="T1" fmla="*/ 0 h 58"/>
                        <a:gd name="T2" fmla="*/ 0 w 45"/>
                        <a:gd name="T3" fmla="*/ 24 h 58"/>
                        <a:gd name="T4" fmla="*/ 0 w 45"/>
                        <a:gd name="T5" fmla="*/ 58 h 58"/>
                        <a:gd name="T6" fmla="*/ 45 w 45"/>
                        <a:gd name="T7" fmla="*/ 34 h 58"/>
                        <a:gd name="T8" fmla="*/ 45 w 45"/>
                        <a:gd name="T9" fmla="*/ 0 h 58"/>
                        <a:gd name="T10" fmla="*/ 0 60000 65536"/>
                        <a:gd name="T11" fmla="*/ 0 60000 65536"/>
                        <a:gd name="T12" fmla="*/ 0 60000 65536"/>
                        <a:gd name="T13" fmla="*/ 0 60000 65536"/>
                        <a:gd name="T14" fmla="*/ 0 60000 65536"/>
                        <a:gd name="T15" fmla="*/ 0 w 45"/>
                        <a:gd name="T16" fmla="*/ 0 h 58"/>
                        <a:gd name="T17" fmla="*/ 45 w 45"/>
                        <a:gd name="T18" fmla="*/ 58 h 58"/>
                      </a:gdLst>
                      <a:ahLst/>
                      <a:cxnLst>
                        <a:cxn ang="T10">
                          <a:pos x="T0" y="T1"/>
                        </a:cxn>
                        <a:cxn ang="T11">
                          <a:pos x="T2" y="T3"/>
                        </a:cxn>
                        <a:cxn ang="T12">
                          <a:pos x="T4" y="T5"/>
                        </a:cxn>
                        <a:cxn ang="T13">
                          <a:pos x="T6" y="T7"/>
                        </a:cxn>
                        <a:cxn ang="T14">
                          <a:pos x="T8" y="T9"/>
                        </a:cxn>
                      </a:cxnLst>
                      <a:rect l="T15" t="T16" r="T17" b="T18"/>
                      <a:pathLst>
                        <a:path w="45" h="58">
                          <a:moveTo>
                            <a:pt x="45" y="0"/>
                          </a:moveTo>
                          <a:lnTo>
                            <a:pt x="0" y="24"/>
                          </a:lnTo>
                          <a:lnTo>
                            <a:pt x="0" y="58"/>
                          </a:lnTo>
                          <a:lnTo>
                            <a:pt x="45" y="34"/>
                          </a:lnTo>
                          <a:lnTo>
                            <a:pt x="45" y="0"/>
                          </a:lnTo>
                        </a:path>
                      </a:pathLst>
                    </a:custGeom>
                    <a:noFill/>
                    <a:ln w="6350">
                      <a:solidFill>
                        <a:srgbClr val="000000"/>
                      </a:solidFill>
                      <a:round/>
                      <a:headEnd/>
                      <a:tailEnd/>
                    </a:ln>
                  </p:spPr>
                  <p:txBody>
                    <a:bodyPr/>
                    <a:lstStyle/>
                    <a:p>
                      <a:endParaRPr lang="en-US"/>
                    </a:p>
                  </p:txBody>
                </p:sp>
                <p:sp>
                  <p:nvSpPr>
                    <p:cNvPr id="9456" name="Freeform 178"/>
                    <p:cNvSpPr>
                      <a:spLocks/>
                    </p:cNvSpPr>
                    <p:nvPr/>
                  </p:nvSpPr>
                  <p:spPr bwMode="auto">
                    <a:xfrm>
                      <a:off x="2450" y="1440"/>
                      <a:ext cx="1040" cy="732"/>
                    </a:xfrm>
                    <a:custGeom>
                      <a:avLst/>
                      <a:gdLst>
                        <a:gd name="T0" fmla="*/ 0 w 1040"/>
                        <a:gd name="T1" fmla="*/ 420 h 732"/>
                        <a:gd name="T2" fmla="*/ 72 w 1040"/>
                        <a:gd name="T3" fmla="*/ 166 h 732"/>
                        <a:gd name="T4" fmla="*/ 78 w 1040"/>
                        <a:gd name="T5" fmla="*/ 165 h 732"/>
                        <a:gd name="T6" fmla="*/ 89 w 1040"/>
                        <a:gd name="T7" fmla="*/ 155 h 732"/>
                        <a:gd name="T8" fmla="*/ 110 w 1040"/>
                        <a:gd name="T9" fmla="*/ 144 h 732"/>
                        <a:gd name="T10" fmla="*/ 136 w 1040"/>
                        <a:gd name="T11" fmla="*/ 129 h 732"/>
                        <a:gd name="T12" fmla="*/ 167 w 1040"/>
                        <a:gd name="T13" fmla="*/ 113 h 732"/>
                        <a:gd name="T14" fmla="*/ 206 w 1040"/>
                        <a:gd name="T15" fmla="*/ 92 h 732"/>
                        <a:gd name="T16" fmla="*/ 247 w 1040"/>
                        <a:gd name="T17" fmla="*/ 74 h 732"/>
                        <a:gd name="T18" fmla="*/ 295 w 1040"/>
                        <a:gd name="T19" fmla="*/ 55 h 732"/>
                        <a:gd name="T20" fmla="*/ 345 w 1040"/>
                        <a:gd name="T21" fmla="*/ 37 h 732"/>
                        <a:gd name="T22" fmla="*/ 397 w 1040"/>
                        <a:gd name="T23" fmla="*/ 22 h 732"/>
                        <a:gd name="T24" fmla="*/ 453 w 1040"/>
                        <a:gd name="T25" fmla="*/ 11 h 732"/>
                        <a:gd name="T26" fmla="*/ 510 w 1040"/>
                        <a:gd name="T27" fmla="*/ 3 h 732"/>
                        <a:gd name="T28" fmla="*/ 568 w 1040"/>
                        <a:gd name="T29" fmla="*/ 0 h 732"/>
                        <a:gd name="T30" fmla="*/ 575 w 1040"/>
                        <a:gd name="T31" fmla="*/ 0 h 732"/>
                        <a:gd name="T32" fmla="*/ 592 w 1040"/>
                        <a:gd name="T33" fmla="*/ 0 h 732"/>
                        <a:gd name="T34" fmla="*/ 619 w 1040"/>
                        <a:gd name="T35" fmla="*/ 1 h 732"/>
                        <a:gd name="T36" fmla="*/ 655 w 1040"/>
                        <a:gd name="T37" fmla="*/ 3 h 732"/>
                        <a:gd name="T38" fmla="*/ 696 w 1040"/>
                        <a:gd name="T39" fmla="*/ 7 h 732"/>
                        <a:gd name="T40" fmla="*/ 740 w 1040"/>
                        <a:gd name="T41" fmla="*/ 14 h 732"/>
                        <a:gd name="T42" fmla="*/ 788 w 1040"/>
                        <a:gd name="T43" fmla="*/ 22 h 732"/>
                        <a:gd name="T44" fmla="*/ 836 w 1040"/>
                        <a:gd name="T45" fmla="*/ 35 h 732"/>
                        <a:gd name="T46" fmla="*/ 883 w 1040"/>
                        <a:gd name="T47" fmla="*/ 51 h 732"/>
                        <a:gd name="T48" fmla="*/ 927 w 1040"/>
                        <a:gd name="T49" fmla="*/ 72 h 732"/>
                        <a:gd name="T50" fmla="*/ 966 w 1040"/>
                        <a:gd name="T51" fmla="*/ 98 h 732"/>
                        <a:gd name="T52" fmla="*/ 998 w 1040"/>
                        <a:gd name="T53" fmla="*/ 127 h 732"/>
                        <a:gd name="T54" fmla="*/ 1001 w 1040"/>
                        <a:gd name="T55" fmla="*/ 131 h 732"/>
                        <a:gd name="T56" fmla="*/ 1009 w 1040"/>
                        <a:gd name="T57" fmla="*/ 142 h 732"/>
                        <a:gd name="T58" fmla="*/ 1018 w 1040"/>
                        <a:gd name="T59" fmla="*/ 159 h 732"/>
                        <a:gd name="T60" fmla="*/ 1027 w 1040"/>
                        <a:gd name="T61" fmla="*/ 179 h 732"/>
                        <a:gd name="T62" fmla="*/ 1037 w 1040"/>
                        <a:gd name="T63" fmla="*/ 207 h 732"/>
                        <a:gd name="T64" fmla="*/ 1040 w 1040"/>
                        <a:gd name="T65" fmla="*/ 239 h 732"/>
                        <a:gd name="T66" fmla="*/ 1040 w 1040"/>
                        <a:gd name="T67" fmla="*/ 274 h 732"/>
                        <a:gd name="T68" fmla="*/ 1031 w 1040"/>
                        <a:gd name="T69" fmla="*/ 311 h 732"/>
                        <a:gd name="T70" fmla="*/ 1013 w 1040"/>
                        <a:gd name="T71" fmla="*/ 352 h 732"/>
                        <a:gd name="T72" fmla="*/ 1011 w 1040"/>
                        <a:gd name="T73" fmla="*/ 356 h 732"/>
                        <a:gd name="T74" fmla="*/ 1003 w 1040"/>
                        <a:gd name="T75" fmla="*/ 365 h 732"/>
                        <a:gd name="T76" fmla="*/ 990 w 1040"/>
                        <a:gd name="T77" fmla="*/ 378 h 732"/>
                        <a:gd name="T78" fmla="*/ 976 w 1040"/>
                        <a:gd name="T79" fmla="*/ 394 h 732"/>
                        <a:gd name="T80" fmla="*/ 955 w 1040"/>
                        <a:gd name="T81" fmla="*/ 413 h 732"/>
                        <a:gd name="T82" fmla="*/ 933 w 1040"/>
                        <a:gd name="T83" fmla="*/ 430 h 732"/>
                        <a:gd name="T84" fmla="*/ 907 w 1040"/>
                        <a:gd name="T85" fmla="*/ 448 h 732"/>
                        <a:gd name="T86" fmla="*/ 877 w 1040"/>
                        <a:gd name="T87" fmla="*/ 463 h 732"/>
                        <a:gd name="T88" fmla="*/ 759 w 1040"/>
                        <a:gd name="T89" fmla="*/ 732 h 7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40"/>
                        <a:gd name="T136" fmla="*/ 0 h 732"/>
                        <a:gd name="T137" fmla="*/ 1040 w 1040"/>
                        <a:gd name="T138" fmla="*/ 732 h 7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40" h="732">
                          <a:moveTo>
                            <a:pt x="0" y="420"/>
                          </a:moveTo>
                          <a:lnTo>
                            <a:pt x="72" y="166"/>
                          </a:lnTo>
                          <a:lnTo>
                            <a:pt x="78" y="165"/>
                          </a:lnTo>
                          <a:lnTo>
                            <a:pt x="89" y="155"/>
                          </a:lnTo>
                          <a:lnTo>
                            <a:pt x="110" y="144"/>
                          </a:lnTo>
                          <a:lnTo>
                            <a:pt x="136" y="129"/>
                          </a:lnTo>
                          <a:lnTo>
                            <a:pt x="167" y="113"/>
                          </a:lnTo>
                          <a:lnTo>
                            <a:pt x="206" y="92"/>
                          </a:lnTo>
                          <a:lnTo>
                            <a:pt x="247" y="74"/>
                          </a:lnTo>
                          <a:lnTo>
                            <a:pt x="295" y="55"/>
                          </a:lnTo>
                          <a:lnTo>
                            <a:pt x="345" y="37"/>
                          </a:lnTo>
                          <a:lnTo>
                            <a:pt x="397" y="22"/>
                          </a:lnTo>
                          <a:lnTo>
                            <a:pt x="453" y="11"/>
                          </a:lnTo>
                          <a:lnTo>
                            <a:pt x="510" y="3"/>
                          </a:lnTo>
                          <a:lnTo>
                            <a:pt x="568" y="0"/>
                          </a:lnTo>
                          <a:lnTo>
                            <a:pt x="575" y="0"/>
                          </a:lnTo>
                          <a:lnTo>
                            <a:pt x="592" y="0"/>
                          </a:lnTo>
                          <a:lnTo>
                            <a:pt x="619" y="1"/>
                          </a:lnTo>
                          <a:lnTo>
                            <a:pt x="655" y="3"/>
                          </a:lnTo>
                          <a:lnTo>
                            <a:pt x="696" y="7"/>
                          </a:lnTo>
                          <a:lnTo>
                            <a:pt x="740" y="14"/>
                          </a:lnTo>
                          <a:lnTo>
                            <a:pt x="788" y="22"/>
                          </a:lnTo>
                          <a:lnTo>
                            <a:pt x="836" y="35"/>
                          </a:lnTo>
                          <a:lnTo>
                            <a:pt x="883" y="51"/>
                          </a:lnTo>
                          <a:lnTo>
                            <a:pt x="927" y="72"/>
                          </a:lnTo>
                          <a:lnTo>
                            <a:pt x="966" y="98"/>
                          </a:lnTo>
                          <a:lnTo>
                            <a:pt x="998" y="127"/>
                          </a:lnTo>
                          <a:lnTo>
                            <a:pt x="1001" y="131"/>
                          </a:lnTo>
                          <a:lnTo>
                            <a:pt x="1009" y="142"/>
                          </a:lnTo>
                          <a:lnTo>
                            <a:pt x="1018" y="159"/>
                          </a:lnTo>
                          <a:lnTo>
                            <a:pt x="1027" y="179"/>
                          </a:lnTo>
                          <a:lnTo>
                            <a:pt x="1037" y="207"/>
                          </a:lnTo>
                          <a:lnTo>
                            <a:pt x="1040" y="239"/>
                          </a:lnTo>
                          <a:lnTo>
                            <a:pt x="1040" y="274"/>
                          </a:lnTo>
                          <a:lnTo>
                            <a:pt x="1031" y="311"/>
                          </a:lnTo>
                          <a:lnTo>
                            <a:pt x="1013" y="352"/>
                          </a:lnTo>
                          <a:lnTo>
                            <a:pt x="1011" y="356"/>
                          </a:lnTo>
                          <a:lnTo>
                            <a:pt x="1003" y="365"/>
                          </a:lnTo>
                          <a:lnTo>
                            <a:pt x="990" y="378"/>
                          </a:lnTo>
                          <a:lnTo>
                            <a:pt x="976" y="394"/>
                          </a:lnTo>
                          <a:lnTo>
                            <a:pt x="955" y="413"/>
                          </a:lnTo>
                          <a:lnTo>
                            <a:pt x="933" y="430"/>
                          </a:lnTo>
                          <a:lnTo>
                            <a:pt x="907" y="448"/>
                          </a:lnTo>
                          <a:lnTo>
                            <a:pt x="877" y="463"/>
                          </a:lnTo>
                          <a:lnTo>
                            <a:pt x="759" y="732"/>
                          </a:lnTo>
                        </a:path>
                      </a:pathLst>
                    </a:custGeom>
                    <a:noFill/>
                    <a:ln w="11113">
                      <a:solidFill>
                        <a:srgbClr val="FF0000"/>
                      </a:solidFill>
                      <a:round/>
                      <a:headEnd/>
                      <a:tailEnd/>
                    </a:ln>
                  </p:spPr>
                  <p:txBody>
                    <a:bodyPr/>
                    <a:lstStyle/>
                    <a:p>
                      <a:endParaRPr lang="en-US"/>
                    </a:p>
                  </p:txBody>
                </p:sp>
                <p:sp>
                  <p:nvSpPr>
                    <p:cNvPr id="9457" name="Freeform 179"/>
                    <p:cNvSpPr>
                      <a:spLocks/>
                    </p:cNvSpPr>
                    <p:nvPr/>
                  </p:nvSpPr>
                  <p:spPr bwMode="auto">
                    <a:xfrm>
                      <a:off x="2448" y="1497"/>
                      <a:ext cx="1042" cy="677"/>
                    </a:xfrm>
                    <a:custGeom>
                      <a:avLst/>
                      <a:gdLst>
                        <a:gd name="T0" fmla="*/ 0 w 1042"/>
                        <a:gd name="T1" fmla="*/ 369 h 677"/>
                        <a:gd name="T2" fmla="*/ 74 w 1042"/>
                        <a:gd name="T3" fmla="*/ 167 h 677"/>
                        <a:gd name="T4" fmla="*/ 80 w 1042"/>
                        <a:gd name="T5" fmla="*/ 165 h 677"/>
                        <a:gd name="T6" fmla="*/ 91 w 1042"/>
                        <a:gd name="T7" fmla="*/ 156 h 677"/>
                        <a:gd name="T8" fmla="*/ 112 w 1042"/>
                        <a:gd name="T9" fmla="*/ 145 h 677"/>
                        <a:gd name="T10" fmla="*/ 138 w 1042"/>
                        <a:gd name="T11" fmla="*/ 130 h 677"/>
                        <a:gd name="T12" fmla="*/ 169 w 1042"/>
                        <a:gd name="T13" fmla="*/ 111 h 677"/>
                        <a:gd name="T14" fmla="*/ 208 w 1042"/>
                        <a:gd name="T15" fmla="*/ 93 h 677"/>
                        <a:gd name="T16" fmla="*/ 249 w 1042"/>
                        <a:gd name="T17" fmla="*/ 74 h 677"/>
                        <a:gd name="T18" fmla="*/ 297 w 1042"/>
                        <a:gd name="T19" fmla="*/ 56 h 677"/>
                        <a:gd name="T20" fmla="*/ 347 w 1042"/>
                        <a:gd name="T21" fmla="*/ 37 h 677"/>
                        <a:gd name="T22" fmla="*/ 399 w 1042"/>
                        <a:gd name="T23" fmla="*/ 22 h 677"/>
                        <a:gd name="T24" fmla="*/ 455 w 1042"/>
                        <a:gd name="T25" fmla="*/ 11 h 677"/>
                        <a:gd name="T26" fmla="*/ 512 w 1042"/>
                        <a:gd name="T27" fmla="*/ 2 h 677"/>
                        <a:gd name="T28" fmla="*/ 570 w 1042"/>
                        <a:gd name="T29" fmla="*/ 0 h 677"/>
                        <a:gd name="T30" fmla="*/ 577 w 1042"/>
                        <a:gd name="T31" fmla="*/ 0 h 677"/>
                        <a:gd name="T32" fmla="*/ 594 w 1042"/>
                        <a:gd name="T33" fmla="*/ 0 h 677"/>
                        <a:gd name="T34" fmla="*/ 621 w 1042"/>
                        <a:gd name="T35" fmla="*/ 2 h 677"/>
                        <a:gd name="T36" fmla="*/ 657 w 1042"/>
                        <a:gd name="T37" fmla="*/ 4 h 677"/>
                        <a:gd name="T38" fmla="*/ 698 w 1042"/>
                        <a:gd name="T39" fmla="*/ 7 h 677"/>
                        <a:gd name="T40" fmla="*/ 742 w 1042"/>
                        <a:gd name="T41" fmla="*/ 13 h 677"/>
                        <a:gd name="T42" fmla="*/ 790 w 1042"/>
                        <a:gd name="T43" fmla="*/ 22 h 677"/>
                        <a:gd name="T44" fmla="*/ 838 w 1042"/>
                        <a:gd name="T45" fmla="*/ 35 h 677"/>
                        <a:gd name="T46" fmla="*/ 885 w 1042"/>
                        <a:gd name="T47" fmla="*/ 52 h 677"/>
                        <a:gd name="T48" fmla="*/ 929 w 1042"/>
                        <a:gd name="T49" fmla="*/ 72 h 677"/>
                        <a:gd name="T50" fmla="*/ 968 w 1042"/>
                        <a:gd name="T51" fmla="*/ 98 h 677"/>
                        <a:gd name="T52" fmla="*/ 1000 w 1042"/>
                        <a:gd name="T53" fmla="*/ 128 h 677"/>
                        <a:gd name="T54" fmla="*/ 1003 w 1042"/>
                        <a:gd name="T55" fmla="*/ 132 h 677"/>
                        <a:gd name="T56" fmla="*/ 1011 w 1042"/>
                        <a:gd name="T57" fmla="*/ 143 h 677"/>
                        <a:gd name="T58" fmla="*/ 1020 w 1042"/>
                        <a:gd name="T59" fmla="*/ 158 h 677"/>
                        <a:gd name="T60" fmla="*/ 1029 w 1042"/>
                        <a:gd name="T61" fmla="*/ 180 h 677"/>
                        <a:gd name="T62" fmla="*/ 1039 w 1042"/>
                        <a:gd name="T63" fmla="*/ 208 h 677"/>
                        <a:gd name="T64" fmla="*/ 1042 w 1042"/>
                        <a:gd name="T65" fmla="*/ 237 h 677"/>
                        <a:gd name="T66" fmla="*/ 1042 w 1042"/>
                        <a:gd name="T67" fmla="*/ 273 h 677"/>
                        <a:gd name="T68" fmla="*/ 1033 w 1042"/>
                        <a:gd name="T69" fmla="*/ 312 h 677"/>
                        <a:gd name="T70" fmla="*/ 1015 w 1042"/>
                        <a:gd name="T71" fmla="*/ 352 h 677"/>
                        <a:gd name="T72" fmla="*/ 1013 w 1042"/>
                        <a:gd name="T73" fmla="*/ 356 h 677"/>
                        <a:gd name="T74" fmla="*/ 1005 w 1042"/>
                        <a:gd name="T75" fmla="*/ 365 h 677"/>
                        <a:gd name="T76" fmla="*/ 992 w 1042"/>
                        <a:gd name="T77" fmla="*/ 378 h 677"/>
                        <a:gd name="T78" fmla="*/ 978 w 1042"/>
                        <a:gd name="T79" fmla="*/ 395 h 677"/>
                        <a:gd name="T80" fmla="*/ 957 w 1042"/>
                        <a:gd name="T81" fmla="*/ 412 h 677"/>
                        <a:gd name="T82" fmla="*/ 935 w 1042"/>
                        <a:gd name="T83" fmla="*/ 430 h 677"/>
                        <a:gd name="T84" fmla="*/ 909 w 1042"/>
                        <a:gd name="T85" fmla="*/ 447 h 677"/>
                        <a:gd name="T86" fmla="*/ 879 w 1042"/>
                        <a:gd name="T87" fmla="*/ 462 h 677"/>
                        <a:gd name="T88" fmla="*/ 766 w 1042"/>
                        <a:gd name="T89" fmla="*/ 677 h 67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42"/>
                        <a:gd name="T136" fmla="*/ 0 h 677"/>
                        <a:gd name="T137" fmla="*/ 1042 w 1042"/>
                        <a:gd name="T138" fmla="*/ 677 h 67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42" h="677">
                          <a:moveTo>
                            <a:pt x="0" y="369"/>
                          </a:moveTo>
                          <a:lnTo>
                            <a:pt x="74" y="167"/>
                          </a:lnTo>
                          <a:lnTo>
                            <a:pt x="80" y="165"/>
                          </a:lnTo>
                          <a:lnTo>
                            <a:pt x="91" y="156"/>
                          </a:lnTo>
                          <a:lnTo>
                            <a:pt x="112" y="145"/>
                          </a:lnTo>
                          <a:lnTo>
                            <a:pt x="138" y="130"/>
                          </a:lnTo>
                          <a:lnTo>
                            <a:pt x="169" y="111"/>
                          </a:lnTo>
                          <a:lnTo>
                            <a:pt x="208" y="93"/>
                          </a:lnTo>
                          <a:lnTo>
                            <a:pt x="249" y="74"/>
                          </a:lnTo>
                          <a:lnTo>
                            <a:pt x="297" y="56"/>
                          </a:lnTo>
                          <a:lnTo>
                            <a:pt x="347" y="37"/>
                          </a:lnTo>
                          <a:lnTo>
                            <a:pt x="399" y="22"/>
                          </a:lnTo>
                          <a:lnTo>
                            <a:pt x="455" y="11"/>
                          </a:lnTo>
                          <a:lnTo>
                            <a:pt x="512" y="2"/>
                          </a:lnTo>
                          <a:lnTo>
                            <a:pt x="570" y="0"/>
                          </a:lnTo>
                          <a:lnTo>
                            <a:pt x="577" y="0"/>
                          </a:lnTo>
                          <a:lnTo>
                            <a:pt x="594" y="0"/>
                          </a:lnTo>
                          <a:lnTo>
                            <a:pt x="621" y="2"/>
                          </a:lnTo>
                          <a:lnTo>
                            <a:pt x="657" y="4"/>
                          </a:lnTo>
                          <a:lnTo>
                            <a:pt x="698" y="7"/>
                          </a:lnTo>
                          <a:lnTo>
                            <a:pt x="742" y="13"/>
                          </a:lnTo>
                          <a:lnTo>
                            <a:pt x="790" y="22"/>
                          </a:lnTo>
                          <a:lnTo>
                            <a:pt x="838" y="35"/>
                          </a:lnTo>
                          <a:lnTo>
                            <a:pt x="885" y="52"/>
                          </a:lnTo>
                          <a:lnTo>
                            <a:pt x="929" y="72"/>
                          </a:lnTo>
                          <a:lnTo>
                            <a:pt x="968" y="98"/>
                          </a:lnTo>
                          <a:lnTo>
                            <a:pt x="1000" y="128"/>
                          </a:lnTo>
                          <a:lnTo>
                            <a:pt x="1003" y="132"/>
                          </a:lnTo>
                          <a:lnTo>
                            <a:pt x="1011" y="143"/>
                          </a:lnTo>
                          <a:lnTo>
                            <a:pt x="1020" y="158"/>
                          </a:lnTo>
                          <a:lnTo>
                            <a:pt x="1029" y="180"/>
                          </a:lnTo>
                          <a:lnTo>
                            <a:pt x="1039" y="208"/>
                          </a:lnTo>
                          <a:lnTo>
                            <a:pt x="1042" y="237"/>
                          </a:lnTo>
                          <a:lnTo>
                            <a:pt x="1042" y="273"/>
                          </a:lnTo>
                          <a:lnTo>
                            <a:pt x="1033" y="312"/>
                          </a:lnTo>
                          <a:lnTo>
                            <a:pt x="1015" y="352"/>
                          </a:lnTo>
                          <a:lnTo>
                            <a:pt x="1013" y="356"/>
                          </a:lnTo>
                          <a:lnTo>
                            <a:pt x="1005" y="365"/>
                          </a:lnTo>
                          <a:lnTo>
                            <a:pt x="992" y="378"/>
                          </a:lnTo>
                          <a:lnTo>
                            <a:pt x="978" y="395"/>
                          </a:lnTo>
                          <a:lnTo>
                            <a:pt x="957" y="412"/>
                          </a:lnTo>
                          <a:lnTo>
                            <a:pt x="935" y="430"/>
                          </a:lnTo>
                          <a:lnTo>
                            <a:pt x="909" y="447"/>
                          </a:lnTo>
                          <a:lnTo>
                            <a:pt x="879" y="462"/>
                          </a:lnTo>
                          <a:lnTo>
                            <a:pt x="766" y="677"/>
                          </a:lnTo>
                        </a:path>
                      </a:pathLst>
                    </a:custGeom>
                    <a:noFill/>
                    <a:ln w="11113">
                      <a:solidFill>
                        <a:srgbClr val="FF0000"/>
                      </a:solidFill>
                      <a:round/>
                      <a:headEnd/>
                      <a:tailEnd/>
                    </a:ln>
                  </p:spPr>
                  <p:txBody>
                    <a:bodyPr/>
                    <a:lstStyle/>
                    <a:p>
                      <a:endParaRPr lang="en-US"/>
                    </a:p>
                  </p:txBody>
                </p:sp>
                <p:sp>
                  <p:nvSpPr>
                    <p:cNvPr id="9458" name="Freeform 180"/>
                    <p:cNvSpPr>
                      <a:spLocks/>
                    </p:cNvSpPr>
                    <p:nvPr/>
                  </p:nvSpPr>
                  <p:spPr bwMode="auto">
                    <a:xfrm>
                      <a:off x="2442" y="1574"/>
                      <a:ext cx="1034" cy="632"/>
                    </a:xfrm>
                    <a:custGeom>
                      <a:avLst/>
                      <a:gdLst>
                        <a:gd name="T0" fmla="*/ 0 w 1034"/>
                        <a:gd name="T1" fmla="*/ 311 h 632"/>
                        <a:gd name="T2" fmla="*/ 66 w 1034"/>
                        <a:gd name="T3" fmla="*/ 167 h 632"/>
                        <a:gd name="T4" fmla="*/ 72 w 1034"/>
                        <a:gd name="T5" fmla="*/ 163 h 632"/>
                        <a:gd name="T6" fmla="*/ 83 w 1034"/>
                        <a:gd name="T7" fmla="*/ 155 h 632"/>
                        <a:gd name="T8" fmla="*/ 104 w 1034"/>
                        <a:gd name="T9" fmla="*/ 144 h 632"/>
                        <a:gd name="T10" fmla="*/ 130 w 1034"/>
                        <a:gd name="T11" fmla="*/ 128 h 632"/>
                        <a:gd name="T12" fmla="*/ 161 w 1034"/>
                        <a:gd name="T13" fmla="*/ 111 h 632"/>
                        <a:gd name="T14" fmla="*/ 200 w 1034"/>
                        <a:gd name="T15" fmla="*/ 92 h 632"/>
                        <a:gd name="T16" fmla="*/ 241 w 1034"/>
                        <a:gd name="T17" fmla="*/ 72 h 632"/>
                        <a:gd name="T18" fmla="*/ 289 w 1034"/>
                        <a:gd name="T19" fmla="*/ 53 h 632"/>
                        <a:gd name="T20" fmla="*/ 339 w 1034"/>
                        <a:gd name="T21" fmla="*/ 37 h 632"/>
                        <a:gd name="T22" fmla="*/ 391 w 1034"/>
                        <a:gd name="T23" fmla="*/ 22 h 632"/>
                        <a:gd name="T24" fmla="*/ 447 w 1034"/>
                        <a:gd name="T25" fmla="*/ 9 h 632"/>
                        <a:gd name="T26" fmla="*/ 504 w 1034"/>
                        <a:gd name="T27" fmla="*/ 1 h 632"/>
                        <a:gd name="T28" fmla="*/ 562 w 1034"/>
                        <a:gd name="T29" fmla="*/ 0 h 632"/>
                        <a:gd name="T30" fmla="*/ 569 w 1034"/>
                        <a:gd name="T31" fmla="*/ 0 h 632"/>
                        <a:gd name="T32" fmla="*/ 586 w 1034"/>
                        <a:gd name="T33" fmla="*/ 0 h 632"/>
                        <a:gd name="T34" fmla="*/ 613 w 1034"/>
                        <a:gd name="T35" fmla="*/ 0 h 632"/>
                        <a:gd name="T36" fmla="*/ 649 w 1034"/>
                        <a:gd name="T37" fmla="*/ 1 h 632"/>
                        <a:gd name="T38" fmla="*/ 690 w 1034"/>
                        <a:gd name="T39" fmla="*/ 7 h 632"/>
                        <a:gd name="T40" fmla="*/ 734 w 1034"/>
                        <a:gd name="T41" fmla="*/ 13 h 632"/>
                        <a:gd name="T42" fmla="*/ 782 w 1034"/>
                        <a:gd name="T43" fmla="*/ 22 h 632"/>
                        <a:gd name="T44" fmla="*/ 830 w 1034"/>
                        <a:gd name="T45" fmla="*/ 35 h 632"/>
                        <a:gd name="T46" fmla="*/ 877 w 1034"/>
                        <a:gd name="T47" fmla="*/ 50 h 632"/>
                        <a:gd name="T48" fmla="*/ 921 w 1034"/>
                        <a:gd name="T49" fmla="*/ 70 h 632"/>
                        <a:gd name="T50" fmla="*/ 960 w 1034"/>
                        <a:gd name="T51" fmla="*/ 96 h 632"/>
                        <a:gd name="T52" fmla="*/ 992 w 1034"/>
                        <a:gd name="T53" fmla="*/ 128 h 632"/>
                        <a:gd name="T54" fmla="*/ 995 w 1034"/>
                        <a:gd name="T55" fmla="*/ 131 h 632"/>
                        <a:gd name="T56" fmla="*/ 1003 w 1034"/>
                        <a:gd name="T57" fmla="*/ 141 h 632"/>
                        <a:gd name="T58" fmla="*/ 1012 w 1034"/>
                        <a:gd name="T59" fmla="*/ 157 h 632"/>
                        <a:gd name="T60" fmla="*/ 1021 w 1034"/>
                        <a:gd name="T61" fmla="*/ 180 h 632"/>
                        <a:gd name="T62" fmla="*/ 1031 w 1034"/>
                        <a:gd name="T63" fmla="*/ 205 h 632"/>
                        <a:gd name="T64" fmla="*/ 1034 w 1034"/>
                        <a:gd name="T65" fmla="*/ 237 h 632"/>
                        <a:gd name="T66" fmla="*/ 1034 w 1034"/>
                        <a:gd name="T67" fmla="*/ 272 h 632"/>
                        <a:gd name="T68" fmla="*/ 1025 w 1034"/>
                        <a:gd name="T69" fmla="*/ 311 h 632"/>
                        <a:gd name="T70" fmla="*/ 1007 w 1034"/>
                        <a:gd name="T71" fmla="*/ 352 h 632"/>
                        <a:gd name="T72" fmla="*/ 1005 w 1034"/>
                        <a:gd name="T73" fmla="*/ 356 h 632"/>
                        <a:gd name="T74" fmla="*/ 997 w 1034"/>
                        <a:gd name="T75" fmla="*/ 363 h 632"/>
                        <a:gd name="T76" fmla="*/ 984 w 1034"/>
                        <a:gd name="T77" fmla="*/ 378 h 632"/>
                        <a:gd name="T78" fmla="*/ 970 w 1034"/>
                        <a:gd name="T79" fmla="*/ 393 h 632"/>
                        <a:gd name="T80" fmla="*/ 949 w 1034"/>
                        <a:gd name="T81" fmla="*/ 411 h 632"/>
                        <a:gd name="T82" fmla="*/ 927 w 1034"/>
                        <a:gd name="T83" fmla="*/ 430 h 632"/>
                        <a:gd name="T84" fmla="*/ 901 w 1034"/>
                        <a:gd name="T85" fmla="*/ 447 h 632"/>
                        <a:gd name="T86" fmla="*/ 871 w 1034"/>
                        <a:gd name="T87" fmla="*/ 461 h 632"/>
                        <a:gd name="T88" fmla="*/ 758 w 1034"/>
                        <a:gd name="T89" fmla="*/ 632 h 6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34"/>
                        <a:gd name="T136" fmla="*/ 0 h 632"/>
                        <a:gd name="T137" fmla="*/ 1034 w 1034"/>
                        <a:gd name="T138" fmla="*/ 632 h 6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34" h="632">
                          <a:moveTo>
                            <a:pt x="0" y="311"/>
                          </a:moveTo>
                          <a:lnTo>
                            <a:pt x="66" y="167"/>
                          </a:lnTo>
                          <a:lnTo>
                            <a:pt x="72" y="163"/>
                          </a:lnTo>
                          <a:lnTo>
                            <a:pt x="83" y="155"/>
                          </a:lnTo>
                          <a:lnTo>
                            <a:pt x="104" y="144"/>
                          </a:lnTo>
                          <a:lnTo>
                            <a:pt x="130" y="128"/>
                          </a:lnTo>
                          <a:lnTo>
                            <a:pt x="161" y="111"/>
                          </a:lnTo>
                          <a:lnTo>
                            <a:pt x="200" y="92"/>
                          </a:lnTo>
                          <a:lnTo>
                            <a:pt x="241" y="72"/>
                          </a:lnTo>
                          <a:lnTo>
                            <a:pt x="289" y="53"/>
                          </a:lnTo>
                          <a:lnTo>
                            <a:pt x="339" y="37"/>
                          </a:lnTo>
                          <a:lnTo>
                            <a:pt x="391" y="22"/>
                          </a:lnTo>
                          <a:lnTo>
                            <a:pt x="447" y="9"/>
                          </a:lnTo>
                          <a:lnTo>
                            <a:pt x="504" y="1"/>
                          </a:lnTo>
                          <a:lnTo>
                            <a:pt x="562" y="0"/>
                          </a:lnTo>
                          <a:lnTo>
                            <a:pt x="569" y="0"/>
                          </a:lnTo>
                          <a:lnTo>
                            <a:pt x="586" y="0"/>
                          </a:lnTo>
                          <a:lnTo>
                            <a:pt x="613" y="0"/>
                          </a:lnTo>
                          <a:lnTo>
                            <a:pt x="649" y="1"/>
                          </a:lnTo>
                          <a:lnTo>
                            <a:pt x="690" y="7"/>
                          </a:lnTo>
                          <a:lnTo>
                            <a:pt x="734" y="13"/>
                          </a:lnTo>
                          <a:lnTo>
                            <a:pt x="782" y="22"/>
                          </a:lnTo>
                          <a:lnTo>
                            <a:pt x="830" y="35"/>
                          </a:lnTo>
                          <a:lnTo>
                            <a:pt x="877" y="50"/>
                          </a:lnTo>
                          <a:lnTo>
                            <a:pt x="921" y="70"/>
                          </a:lnTo>
                          <a:lnTo>
                            <a:pt x="960" y="96"/>
                          </a:lnTo>
                          <a:lnTo>
                            <a:pt x="992" y="128"/>
                          </a:lnTo>
                          <a:lnTo>
                            <a:pt x="995" y="131"/>
                          </a:lnTo>
                          <a:lnTo>
                            <a:pt x="1003" y="141"/>
                          </a:lnTo>
                          <a:lnTo>
                            <a:pt x="1012" y="157"/>
                          </a:lnTo>
                          <a:lnTo>
                            <a:pt x="1021" y="180"/>
                          </a:lnTo>
                          <a:lnTo>
                            <a:pt x="1031" y="205"/>
                          </a:lnTo>
                          <a:lnTo>
                            <a:pt x="1034" y="237"/>
                          </a:lnTo>
                          <a:lnTo>
                            <a:pt x="1034" y="272"/>
                          </a:lnTo>
                          <a:lnTo>
                            <a:pt x="1025" y="311"/>
                          </a:lnTo>
                          <a:lnTo>
                            <a:pt x="1007" y="352"/>
                          </a:lnTo>
                          <a:lnTo>
                            <a:pt x="1005" y="356"/>
                          </a:lnTo>
                          <a:lnTo>
                            <a:pt x="997" y="363"/>
                          </a:lnTo>
                          <a:lnTo>
                            <a:pt x="984" y="378"/>
                          </a:lnTo>
                          <a:lnTo>
                            <a:pt x="970" y="393"/>
                          </a:lnTo>
                          <a:lnTo>
                            <a:pt x="949" y="411"/>
                          </a:lnTo>
                          <a:lnTo>
                            <a:pt x="927" y="430"/>
                          </a:lnTo>
                          <a:lnTo>
                            <a:pt x="901" y="447"/>
                          </a:lnTo>
                          <a:lnTo>
                            <a:pt x="871" y="461"/>
                          </a:lnTo>
                          <a:lnTo>
                            <a:pt x="758" y="632"/>
                          </a:lnTo>
                        </a:path>
                      </a:pathLst>
                    </a:custGeom>
                    <a:noFill/>
                    <a:ln w="11113">
                      <a:solidFill>
                        <a:srgbClr val="FF0000"/>
                      </a:solidFill>
                      <a:round/>
                      <a:headEnd/>
                      <a:tailEnd/>
                    </a:ln>
                  </p:spPr>
                  <p:txBody>
                    <a:bodyPr/>
                    <a:lstStyle/>
                    <a:p>
                      <a:endParaRPr lang="en-US"/>
                    </a:p>
                  </p:txBody>
                </p:sp>
                <p:sp>
                  <p:nvSpPr>
                    <p:cNvPr id="9459" name="Freeform 181"/>
                    <p:cNvSpPr>
                      <a:spLocks/>
                    </p:cNvSpPr>
                    <p:nvPr/>
                  </p:nvSpPr>
                  <p:spPr bwMode="auto">
                    <a:xfrm>
                      <a:off x="2456" y="1599"/>
                      <a:ext cx="1034" cy="586"/>
                    </a:xfrm>
                    <a:custGeom>
                      <a:avLst/>
                      <a:gdLst>
                        <a:gd name="T0" fmla="*/ 0 w 1034"/>
                        <a:gd name="T1" fmla="*/ 276 h 586"/>
                        <a:gd name="T2" fmla="*/ 66 w 1034"/>
                        <a:gd name="T3" fmla="*/ 167 h 586"/>
                        <a:gd name="T4" fmla="*/ 72 w 1034"/>
                        <a:gd name="T5" fmla="*/ 163 h 586"/>
                        <a:gd name="T6" fmla="*/ 83 w 1034"/>
                        <a:gd name="T7" fmla="*/ 156 h 586"/>
                        <a:gd name="T8" fmla="*/ 104 w 1034"/>
                        <a:gd name="T9" fmla="*/ 145 h 586"/>
                        <a:gd name="T10" fmla="*/ 130 w 1034"/>
                        <a:gd name="T11" fmla="*/ 130 h 586"/>
                        <a:gd name="T12" fmla="*/ 161 w 1034"/>
                        <a:gd name="T13" fmla="*/ 111 h 586"/>
                        <a:gd name="T14" fmla="*/ 200 w 1034"/>
                        <a:gd name="T15" fmla="*/ 93 h 586"/>
                        <a:gd name="T16" fmla="*/ 241 w 1034"/>
                        <a:gd name="T17" fmla="*/ 74 h 586"/>
                        <a:gd name="T18" fmla="*/ 289 w 1034"/>
                        <a:gd name="T19" fmla="*/ 56 h 586"/>
                        <a:gd name="T20" fmla="*/ 339 w 1034"/>
                        <a:gd name="T21" fmla="*/ 37 h 586"/>
                        <a:gd name="T22" fmla="*/ 391 w 1034"/>
                        <a:gd name="T23" fmla="*/ 22 h 586"/>
                        <a:gd name="T24" fmla="*/ 447 w 1034"/>
                        <a:gd name="T25" fmla="*/ 11 h 586"/>
                        <a:gd name="T26" fmla="*/ 504 w 1034"/>
                        <a:gd name="T27" fmla="*/ 2 h 586"/>
                        <a:gd name="T28" fmla="*/ 562 w 1034"/>
                        <a:gd name="T29" fmla="*/ 0 h 586"/>
                        <a:gd name="T30" fmla="*/ 569 w 1034"/>
                        <a:gd name="T31" fmla="*/ 0 h 586"/>
                        <a:gd name="T32" fmla="*/ 586 w 1034"/>
                        <a:gd name="T33" fmla="*/ 0 h 586"/>
                        <a:gd name="T34" fmla="*/ 613 w 1034"/>
                        <a:gd name="T35" fmla="*/ 0 h 586"/>
                        <a:gd name="T36" fmla="*/ 649 w 1034"/>
                        <a:gd name="T37" fmla="*/ 4 h 586"/>
                        <a:gd name="T38" fmla="*/ 690 w 1034"/>
                        <a:gd name="T39" fmla="*/ 7 h 586"/>
                        <a:gd name="T40" fmla="*/ 734 w 1034"/>
                        <a:gd name="T41" fmla="*/ 13 h 586"/>
                        <a:gd name="T42" fmla="*/ 782 w 1034"/>
                        <a:gd name="T43" fmla="*/ 22 h 586"/>
                        <a:gd name="T44" fmla="*/ 830 w 1034"/>
                        <a:gd name="T45" fmla="*/ 35 h 586"/>
                        <a:gd name="T46" fmla="*/ 877 w 1034"/>
                        <a:gd name="T47" fmla="*/ 52 h 586"/>
                        <a:gd name="T48" fmla="*/ 921 w 1034"/>
                        <a:gd name="T49" fmla="*/ 72 h 586"/>
                        <a:gd name="T50" fmla="*/ 960 w 1034"/>
                        <a:gd name="T51" fmla="*/ 96 h 586"/>
                        <a:gd name="T52" fmla="*/ 992 w 1034"/>
                        <a:gd name="T53" fmla="*/ 128 h 586"/>
                        <a:gd name="T54" fmla="*/ 995 w 1034"/>
                        <a:gd name="T55" fmla="*/ 132 h 586"/>
                        <a:gd name="T56" fmla="*/ 1003 w 1034"/>
                        <a:gd name="T57" fmla="*/ 143 h 586"/>
                        <a:gd name="T58" fmla="*/ 1012 w 1034"/>
                        <a:gd name="T59" fmla="*/ 158 h 586"/>
                        <a:gd name="T60" fmla="*/ 1021 w 1034"/>
                        <a:gd name="T61" fmla="*/ 180 h 586"/>
                        <a:gd name="T62" fmla="*/ 1031 w 1034"/>
                        <a:gd name="T63" fmla="*/ 208 h 586"/>
                        <a:gd name="T64" fmla="*/ 1034 w 1034"/>
                        <a:gd name="T65" fmla="*/ 237 h 586"/>
                        <a:gd name="T66" fmla="*/ 1034 w 1034"/>
                        <a:gd name="T67" fmla="*/ 273 h 586"/>
                        <a:gd name="T68" fmla="*/ 1025 w 1034"/>
                        <a:gd name="T69" fmla="*/ 312 h 586"/>
                        <a:gd name="T70" fmla="*/ 1007 w 1034"/>
                        <a:gd name="T71" fmla="*/ 352 h 586"/>
                        <a:gd name="T72" fmla="*/ 1005 w 1034"/>
                        <a:gd name="T73" fmla="*/ 356 h 586"/>
                        <a:gd name="T74" fmla="*/ 997 w 1034"/>
                        <a:gd name="T75" fmla="*/ 365 h 586"/>
                        <a:gd name="T76" fmla="*/ 984 w 1034"/>
                        <a:gd name="T77" fmla="*/ 378 h 586"/>
                        <a:gd name="T78" fmla="*/ 970 w 1034"/>
                        <a:gd name="T79" fmla="*/ 395 h 586"/>
                        <a:gd name="T80" fmla="*/ 949 w 1034"/>
                        <a:gd name="T81" fmla="*/ 412 h 586"/>
                        <a:gd name="T82" fmla="*/ 927 w 1034"/>
                        <a:gd name="T83" fmla="*/ 430 h 586"/>
                        <a:gd name="T84" fmla="*/ 901 w 1034"/>
                        <a:gd name="T85" fmla="*/ 447 h 586"/>
                        <a:gd name="T86" fmla="*/ 871 w 1034"/>
                        <a:gd name="T87" fmla="*/ 462 h 586"/>
                        <a:gd name="T88" fmla="*/ 758 w 1034"/>
                        <a:gd name="T89" fmla="*/ 586 h 5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34"/>
                        <a:gd name="T136" fmla="*/ 0 h 586"/>
                        <a:gd name="T137" fmla="*/ 1034 w 1034"/>
                        <a:gd name="T138" fmla="*/ 586 h 5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34" h="586">
                          <a:moveTo>
                            <a:pt x="0" y="276"/>
                          </a:moveTo>
                          <a:lnTo>
                            <a:pt x="66" y="167"/>
                          </a:lnTo>
                          <a:lnTo>
                            <a:pt x="72" y="163"/>
                          </a:lnTo>
                          <a:lnTo>
                            <a:pt x="83" y="156"/>
                          </a:lnTo>
                          <a:lnTo>
                            <a:pt x="104" y="145"/>
                          </a:lnTo>
                          <a:lnTo>
                            <a:pt x="130" y="130"/>
                          </a:lnTo>
                          <a:lnTo>
                            <a:pt x="161" y="111"/>
                          </a:lnTo>
                          <a:lnTo>
                            <a:pt x="200" y="93"/>
                          </a:lnTo>
                          <a:lnTo>
                            <a:pt x="241" y="74"/>
                          </a:lnTo>
                          <a:lnTo>
                            <a:pt x="289" y="56"/>
                          </a:lnTo>
                          <a:lnTo>
                            <a:pt x="339" y="37"/>
                          </a:lnTo>
                          <a:lnTo>
                            <a:pt x="391" y="22"/>
                          </a:lnTo>
                          <a:lnTo>
                            <a:pt x="447" y="11"/>
                          </a:lnTo>
                          <a:lnTo>
                            <a:pt x="504" y="2"/>
                          </a:lnTo>
                          <a:lnTo>
                            <a:pt x="562" y="0"/>
                          </a:lnTo>
                          <a:lnTo>
                            <a:pt x="569" y="0"/>
                          </a:lnTo>
                          <a:lnTo>
                            <a:pt x="586" y="0"/>
                          </a:lnTo>
                          <a:lnTo>
                            <a:pt x="613" y="0"/>
                          </a:lnTo>
                          <a:lnTo>
                            <a:pt x="649" y="4"/>
                          </a:lnTo>
                          <a:lnTo>
                            <a:pt x="690" y="7"/>
                          </a:lnTo>
                          <a:lnTo>
                            <a:pt x="734" y="13"/>
                          </a:lnTo>
                          <a:lnTo>
                            <a:pt x="782" y="22"/>
                          </a:lnTo>
                          <a:lnTo>
                            <a:pt x="830" y="35"/>
                          </a:lnTo>
                          <a:lnTo>
                            <a:pt x="877" y="52"/>
                          </a:lnTo>
                          <a:lnTo>
                            <a:pt x="921" y="72"/>
                          </a:lnTo>
                          <a:lnTo>
                            <a:pt x="960" y="96"/>
                          </a:lnTo>
                          <a:lnTo>
                            <a:pt x="992" y="128"/>
                          </a:lnTo>
                          <a:lnTo>
                            <a:pt x="995" y="132"/>
                          </a:lnTo>
                          <a:lnTo>
                            <a:pt x="1003" y="143"/>
                          </a:lnTo>
                          <a:lnTo>
                            <a:pt x="1012" y="158"/>
                          </a:lnTo>
                          <a:lnTo>
                            <a:pt x="1021" y="180"/>
                          </a:lnTo>
                          <a:lnTo>
                            <a:pt x="1031" y="208"/>
                          </a:lnTo>
                          <a:lnTo>
                            <a:pt x="1034" y="237"/>
                          </a:lnTo>
                          <a:lnTo>
                            <a:pt x="1034" y="273"/>
                          </a:lnTo>
                          <a:lnTo>
                            <a:pt x="1025" y="312"/>
                          </a:lnTo>
                          <a:lnTo>
                            <a:pt x="1007" y="352"/>
                          </a:lnTo>
                          <a:lnTo>
                            <a:pt x="1005" y="356"/>
                          </a:lnTo>
                          <a:lnTo>
                            <a:pt x="997" y="365"/>
                          </a:lnTo>
                          <a:lnTo>
                            <a:pt x="984" y="378"/>
                          </a:lnTo>
                          <a:lnTo>
                            <a:pt x="970" y="395"/>
                          </a:lnTo>
                          <a:lnTo>
                            <a:pt x="949" y="412"/>
                          </a:lnTo>
                          <a:lnTo>
                            <a:pt x="927" y="430"/>
                          </a:lnTo>
                          <a:lnTo>
                            <a:pt x="901" y="447"/>
                          </a:lnTo>
                          <a:lnTo>
                            <a:pt x="871" y="462"/>
                          </a:lnTo>
                          <a:lnTo>
                            <a:pt x="758" y="586"/>
                          </a:lnTo>
                        </a:path>
                      </a:pathLst>
                    </a:custGeom>
                    <a:noFill/>
                    <a:ln w="11113">
                      <a:solidFill>
                        <a:srgbClr val="FF0000"/>
                      </a:solidFill>
                      <a:round/>
                      <a:headEnd/>
                      <a:tailEnd/>
                    </a:ln>
                  </p:spPr>
                  <p:txBody>
                    <a:bodyPr/>
                    <a:lstStyle/>
                    <a:p>
                      <a:endParaRPr lang="en-US"/>
                    </a:p>
                  </p:txBody>
                </p:sp>
                <p:sp>
                  <p:nvSpPr>
                    <p:cNvPr id="9460" name="Freeform 182"/>
                    <p:cNvSpPr>
                      <a:spLocks/>
                    </p:cNvSpPr>
                    <p:nvPr/>
                  </p:nvSpPr>
                  <p:spPr bwMode="auto">
                    <a:xfrm>
                      <a:off x="2463" y="1651"/>
                      <a:ext cx="1027" cy="534"/>
                    </a:xfrm>
                    <a:custGeom>
                      <a:avLst/>
                      <a:gdLst>
                        <a:gd name="T0" fmla="*/ 0 w 1027"/>
                        <a:gd name="T1" fmla="*/ 221 h 534"/>
                        <a:gd name="T2" fmla="*/ 59 w 1027"/>
                        <a:gd name="T3" fmla="*/ 169 h 534"/>
                        <a:gd name="T4" fmla="*/ 65 w 1027"/>
                        <a:gd name="T5" fmla="*/ 165 h 534"/>
                        <a:gd name="T6" fmla="*/ 76 w 1027"/>
                        <a:gd name="T7" fmla="*/ 158 h 534"/>
                        <a:gd name="T8" fmla="*/ 97 w 1027"/>
                        <a:gd name="T9" fmla="*/ 145 h 534"/>
                        <a:gd name="T10" fmla="*/ 123 w 1027"/>
                        <a:gd name="T11" fmla="*/ 130 h 534"/>
                        <a:gd name="T12" fmla="*/ 154 w 1027"/>
                        <a:gd name="T13" fmla="*/ 113 h 534"/>
                        <a:gd name="T14" fmla="*/ 193 w 1027"/>
                        <a:gd name="T15" fmla="*/ 94 h 534"/>
                        <a:gd name="T16" fmla="*/ 234 w 1027"/>
                        <a:gd name="T17" fmla="*/ 74 h 534"/>
                        <a:gd name="T18" fmla="*/ 282 w 1027"/>
                        <a:gd name="T19" fmla="*/ 56 h 534"/>
                        <a:gd name="T20" fmla="*/ 332 w 1027"/>
                        <a:gd name="T21" fmla="*/ 39 h 534"/>
                        <a:gd name="T22" fmla="*/ 384 w 1027"/>
                        <a:gd name="T23" fmla="*/ 24 h 534"/>
                        <a:gd name="T24" fmla="*/ 440 w 1027"/>
                        <a:gd name="T25" fmla="*/ 11 h 534"/>
                        <a:gd name="T26" fmla="*/ 497 w 1027"/>
                        <a:gd name="T27" fmla="*/ 4 h 534"/>
                        <a:gd name="T28" fmla="*/ 555 w 1027"/>
                        <a:gd name="T29" fmla="*/ 0 h 534"/>
                        <a:gd name="T30" fmla="*/ 562 w 1027"/>
                        <a:gd name="T31" fmla="*/ 0 h 534"/>
                        <a:gd name="T32" fmla="*/ 579 w 1027"/>
                        <a:gd name="T33" fmla="*/ 2 h 534"/>
                        <a:gd name="T34" fmla="*/ 606 w 1027"/>
                        <a:gd name="T35" fmla="*/ 2 h 534"/>
                        <a:gd name="T36" fmla="*/ 642 w 1027"/>
                        <a:gd name="T37" fmla="*/ 4 h 534"/>
                        <a:gd name="T38" fmla="*/ 683 w 1027"/>
                        <a:gd name="T39" fmla="*/ 7 h 534"/>
                        <a:gd name="T40" fmla="*/ 727 w 1027"/>
                        <a:gd name="T41" fmla="*/ 15 h 534"/>
                        <a:gd name="T42" fmla="*/ 775 w 1027"/>
                        <a:gd name="T43" fmla="*/ 24 h 534"/>
                        <a:gd name="T44" fmla="*/ 823 w 1027"/>
                        <a:gd name="T45" fmla="*/ 35 h 534"/>
                        <a:gd name="T46" fmla="*/ 870 w 1027"/>
                        <a:gd name="T47" fmla="*/ 52 h 534"/>
                        <a:gd name="T48" fmla="*/ 914 w 1027"/>
                        <a:gd name="T49" fmla="*/ 72 h 534"/>
                        <a:gd name="T50" fmla="*/ 953 w 1027"/>
                        <a:gd name="T51" fmla="*/ 98 h 534"/>
                        <a:gd name="T52" fmla="*/ 985 w 1027"/>
                        <a:gd name="T53" fmla="*/ 130 h 534"/>
                        <a:gd name="T54" fmla="*/ 988 w 1027"/>
                        <a:gd name="T55" fmla="*/ 133 h 534"/>
                        <a:gd name="T56" fmla="*/ 996 w 1027"/>
                        <a:gd name="T57" fmla="*/ 143 h 534"/>
                        <a:gd name="T58" fmla="*/ 1005 w 1027"/>
                        <a:gd name="T59" fmla="*/ 159 h 534"/>
                        <a:gd name="T60" fmla="*/ 1014 w 1027"/>
                        <a:gd name="T61" fmla="*/ 182 h 534"/>
                        <a:gd name="T62" fmla="*/ 1024 w 1027"/>
                        <a:gd name="T63" fmla="*/ 208 h 534"/>
                        <a:gd name="T64" fmla="*/ 1027 w 1027"/>
                        <a:gd name="T65" fmla="*/ 239 h 534"/>
                        <a:gd name="T66" fmla="*/ 1027 w 1027"/>
                        <a:gd name="T67" fmla="*/ 274 h 534"/>
                        <a:gd name="T68" fmla="*/ 1018 w 1027"/>
                        <a:gd name="T69" fmla="*/ 311 h 534"/>
                        <a:gd name="T70" fmla="*/ 1000 w 1027"/>
                        <a:gd name="T71" fmla="*/ 354 h 534"/>
                        <a:gd name="T72" fmla="*/ 998 w 1027"/>
                        <a:gd name="T73" fmla="*/ 356 h 534"/>
                        <a:gd name="T74" fmla="*/ 990 w 1027"/>
                        <a:gd name="T75" fmla="*/ 365 h 534"/>
                        <a:gd name="T76" fmla="*/ 977 w 1027"/>
                        <a:gd name="T77" fmla="*/ 378 h 534"/>
                        <a:gd name="T78" fmla="*/ 963 w 1027"/>
                        <a:gd name="T79" fmla="*/ 395 h 534"/>
                        <a:gd name="T80" fmla="*/ 942 w 1027"/>
                        <a:gd name="T81" fmla="*/ 413 h 534"/>
                        <a:gd name="T82" fmla="*/ 920 w 1027"/>
                        <a:gd name="T83" fmla="*/ 432 h 534"/>
                        <a:gd name="T84" fmla="*/ 894 w 1027"/>
                        <a:gd name="T85" fmla="*/ 449 h 534"/>
                        <a:gd name="T86" fmla="*/ 864 w 1027"/>
                        <a:gd name="T87" fmla="*/ 463 h 534"/>
                        <a:gd name="T88" fmla="*/ 751 w 1027"/>
                        <a:gd name="T89" fmla="*/ 534 h 53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27"/>
                        <a:gd name="T136" fmla="*/ 0 h 534"/>
                        <a:gd name="T137" fmla="*/ 1027 w 1027"/>
                        <a:gd name="T138" fmla="*/ 534 h 53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27" h="534">
                          <a:moveTo>
                            <a:pt x="0" y="221"/>
                          </a:moveTo>
                          <a:lnTo>
                            <a:pt x="59" y="169"/>
                          </a:lnTo>
                          <a:lnTo>
                            <a:pt x="65" y="165"/>
                          </a:lnTo>
                          <a:lnTo>
                            <a:pt x="76" y="158"/>
                          </a:lnTo>
                          <a:lnTo>
                            <a:pt x="97" y="145"/>
                          </a:lnTo>
                          <a:lnTo>
                            <a:pt x="123" y="130"/>
                          </a:lnTo>
                          <a:lnTo>
                            <a:pt x="154" y="113"/>
                          </a:lnTo>
                          <a:lnTo>
                            <a:pt x="193" y="94"/>
                          </a:lnTo>
                          <a:lnTo>
                            <a:pt x="234" y="74"/>
                          </a:lnTo>
                          <a:lnTo>
                            <a:pt x="282" y="56"/>
                          </a:lnTo>
                          <a:lnTo>
                            <a:pt x="332" y="39"/>
                          </a:lnTo>
                          <a:lnTo>
                            <a:pt x="384" y="24"/>
                          </a:lnTo>
                          <a:lnTo>
                            <a:pt x="440" y="11"/>
                          </a:lnTo>
                          <a:lnTo>
                            <a:pt x="497" y="4"/>
                          </a:lnTo>
                          <a:lnTo>
                            <a:pt x="555" y="0"/>
                          </a:lnTo>
                          <a:lnTo>
                            <a:pt x="562" y="0"/>
                          </a:lnTo>
                          <a:lnTo>
                            <a:pt x="579" y="2"/>
                          </a:lnTo>
                          <a:lnTo>
                            <a:pt x="606" y="2"/>
                          </a:lnTo>
                          <a:lnTo>
                            <a:pt x="642" y="4"/>
                          </a:lnTo>
                          <a:lnTo>
                            <a:pt x="683" y="7"/>
                          </a:lnTo>
                          <a:lnTo>
                            <a:pt x="727" y="15"/>
                          </a:lnTo>
                          <a:lnTo>
                            <a:pt x="775" y="24"/>
                          </a:lnTo>
                          <a:lnTo>
                            <a:pt x="823" y="35"/>
                          </a:lnTo>
                          <a:lnTo>
                            <a:pt x="870" y="52"/>
                          </a:lnTo>
                          <a:lnTo>
                            <a:pt x="914" y="72"/>
                          </a:lnTo>
                          <a:lnTo>
                            <a:pt x="953" y="98"/>
                          </a:lnTo>
                          <a:lnTo>
                            <a:pt x="985" y="130"/>
                          </a:lnTo>
                          <a:lnTo>
                            <a:pt x="988" y="133"/>
                          </a:lnTo>
                          <a:lnTo>
                            <a:pt x="996" y="143"/>
                          </a:lnTo>
                          <a:lnTo>
                            <a:pt x="1005" y="159"/>
                          </a:lnTo>
                          <a:lnTo>
                            <a:pt x="1014" y="182"/>
                          </a:lnTo>
                          <a:lnTo>
                            <a:pt x="1024" y="208"/>
                          </a:lnTo>
                          <a:lnTo>
                            <a:pt x="1027" y="239"/>
                          </a:lnTo>
                          <a:lnTo>
                            <a:pt x="1027" y="274"/>
                          </a:lnTo>
                          <a:lnTo>
                            <a:pt x="1018" y="311"/>
                          </a:lnTo>
                          <a:lnTo>
                            <a:pt x="1000" y="354"/>
                          </a:lnTo>
                          <a:lnTo>
                            <a:pt x="998" y="356"/>
                          </a:lnTo>
                          <a:lnTo>
                            <a:pt x="990" y="365"/>
                          </a:lnTo>
                          <a:lnTo>
                            <a:pt x="977" y="378"/>
                          </a:lnTo>
                          <a:lnTo>
                            <a:pt x="963" y="395"/>
                          </a:lnTo>
                          <a:lnTo>
                            <a:pt x="942" y="413"/>
                          </a:lnTo>
                          <a:lnTo>
                            <a:pt x="920" y="432"/>
                          </a:lnTo>
                          <a:lnTo>
                            <a:pt x="894" y="449"/>
                          </a:lnTo>
                          <a:lnTo>
                            <a:pt x="864" y="463"/>
                          </a:lnTo>
                          <a:lnTo>
                            <a:pt x="751" y="534"/>
                          </a:lnTo>
                        </a:path>
                      </a:pathLst>
                    </a:custGeom>
                    <a:noFill/>
                    <a:ln w="11113">
                      <a:solidFill>
                        <a:srgbClr val="FF0000"/>
                      </a:solidFill>
                      <a:round/>
                      <a:headEnd/>
                      <a:tailEnd/>
                    </a:ln>
                  </p:spPr>
                  <p:txBody>
                    <a:bodyPr/>
                    <a:lstStyle/>
                    <a:p>
                      <a:endParaRPr lang="en-US"/>
                    </a:p>
                  </p:txBody>
                </p:sp>
                <p:sp>
                  <p:nvSpPr>
                    <p:cNvPr id="9461" name="Freeform 251"/>
                    <p:cNvSpPr>
                      <a:spLocks/>
                    </p:cNvSpPr>
                    <p:nvPr/>
                  </p:nvSpPr>
                  <p:spPr bwMode="auto">
                    <a:xfrm>
                      <a:off x="2524" y="2521"/>
                      <a:ext cx="63" cy="64"/>
                    </a:xfrm>
                    <a:custGeom>
                      <a:avLst/>
                      <a:gdLst>
                        <a:gd name="T0" fmla="*/ 45 w 63"/>
                        <a:gd name="T1" fmla="*/ 63 h 64"/>
                        <a:gd name="T2" fmla="*/ 58 w 63"/>
                        <a:gd name="T3" fmla="*/ 51 h 64"/>
                        <a:gd name="T4" fmla="*/ 63 w 63"/>
                        <a:gd name="T5" fmla="*/ 37 h 64"/>
                        <a:gd name="T6" fmla="*/ 60 w 63"/>
                        <a:gd name="T7" fmla="*/ 18 h 64"/>
                        <a:gd name="T8" fmla="*/ 49 w 63"/>
                        <a:gd name="T9" fmla="*/ 5 h 64"/>
                        <a:gd name="T10" fmla="*/ 34 w 63"/>
                        <a:gd name="T11" fmla="*/ 0 h 64"/>
                        <a:gd name="T12" fmla="*/ 17 w 63"/>
                        <a:gd name="T13" fmla="*/ 1 h 64"/>
                        <a:gd name="T14" fmla="*/ 6 w 63"/>
                        <a:gd name="T15" fmla="*/ 13 h 64"/>
                        <a:gd name="T16" fmla="*/ 0 w 63"/>
                        <a:gd name="T17" fmla="*/ 27 h 64"/>
                        <a:gd name="T18" fmla="*/ 4 w 63"/>
                        <a:gd name="T19" fmla="*/ 44 h 64"/>
                        <a:gd name="T20" fmla="*/ 13 w 63"/>
                        <a:gd name="T21" fmla="*/ 59 h 64"/>
                        <a:gd name="T22" fmla="*/ 30 w 63"/>
                        <a:gd name="T23" fmla="*/ 64 h 64"/>
                        <a:gd name="T24" fmla="*/ 45 w 63"/>
                        <a:gd name="T25" fmla="*/ 63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4"/>
                        <a:gd name="T41" fmla="*/ 63 w 63"/>
                        <a:gd name="T42" fmla="*/ 64 h 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4">
                          <a:moveTo>
                            <a:pt x="45" y="63"/>
                          </a:moveTo>
                          <a:lnTo>
                            <a:pt x="58" y="51"/>
                          </a:lnTo>
                          <a:lnTo>
                            <a:pt x="63" y="37"/>
                          </a:lnTo>
                          <a:lnTo>
                            <a:pt x="60" y="18"/>
                          </a:lnTo>
                          <a:lnTo>
                            <a:pt x="49" y="5"/>
                          </a:lnTo>
                          <a:lnTo>
                            <a:pt x="34" y="0"/>
                          </a:lnTo>
                          <a:lnTo>
                            <a:pt x="17" y="1"/>
                          </a:lnTo>
                          <a:lnTo>
                            <a:pt x="6" y="13"/>
                          </a:lnTo>
                          <a:lnTo>
                            <a:pt x="0" y="27"/>
                          </a:lnTo>
                          <a:lnTo>
                            <a:pt x="4" y="44"/>
                          </a:lnTo>
                          <a:lnTo>
                            <a:pt x="13" y="59"/>
                          </a:lnTo>
                          <a:lnTo>
                            <a:pt x="30" y="64"/>
                          </a:lnTo>
                          <a:lnTo>
                            <a:pt x="45" y="63"/>
                          </a:lnTo>
                          <a:close/>
                        </a:path>
                      </a:pathLst>
                    </a:custGeom>
                    <a:solidFill>
                      <a:srgbClr val="D90000"/>
                    </a:solidFill>
                    <a:ln w="0">
                      <a:solidFill>
                        <a:srgbClr val="D90000"/>
                      </a:solidFill>
                      <a:round/>
                      <a:headEnd/>
                      <a:tailEnd/>
                    </a:ln>
                  </p:spPr>
                  <p:txBody>
                    <a:bodyPr/>
                    <a:lstStyle/>
                    <a:p>
                      <a:endParaRPr lang="en-US"/>
                    </a:p>
                  </p:txBody>
                </p:sp>
                <p:sp>
                  <p:nvSpPr>
                    <p:cNvPr id="9462" name="Freeform 252"/>
                    <p:cNvSpPr>
                      <a:spLocks/>
                    </p:cNvSpPr>
                    <p:nvPr/>
                  </p:nvSpPr>
                  <p:spPr bwMode="auto">
                    <a:xfrm>
                      <a:off x="2524" y="2521"/>
                      <a:ext cx="63" cy="64"/>
                    </a:xfrm>
                    <a:custGeom>
                      <a:avLst/>
                      <a:gdLst>
                        <a:gd name="T0" fmla="*/ 45 w 63"/>
                        <a:gd name="T1" fmla="*/ 63 h 64"/>
                        <a:gd name="T2" fmla="*/ 58 w 63"/>
                        <a:gd name="T3" fmla="*/ 51 h 64"/>
                        <a:gd name="T4" fmla="*/ 63 w 63"/>
                        <a:gd name="T5" fmla="*/ 37 h 64"/>
                        <a:gd name="T6" fmla="*/ 60 w 63"/>
                        <a:gd name="T7" fmla="*/ 18 h 64"/>
                        <a:gd name="T8" fmla="*/ 49 w 63"/>
                        <a:gd name="T9" fmla="*/ 5 h 64"/>
                        <a:gd name="T10" fmla="*/ 34 w 63"/>
                        <a:gd name="T11" fmla="*/ 0 h 64"/>
                        <a:gd name="T12" fmla="*/ 17 w 63"/>
                        <a:gd name="T13" fmla="*/ 1 h 64"/>
                        <a:gd name="T14" fmla="*/ 6 w 63"/>
                        <a:gd name="T15" fmla="*/ 13 h 64"/>
                        <a:gd name="T16" fmla="*/ 0 w 63"/>
                        <a:gd name="T17" fmla="*/ 27 h 64"/>
                        <a:gd name="T18" fmla="*/ 4 w 63"/>
                        <a:gd name="T19" fmla="*/ 44 h 64"/>
                        <a:gd name="T20" fmla="*/ 13 w 63"/>
                        <a:gd name="T21" fmla="*/ 59 h 64"/>
                        <a:gd name="T22" fmla="*/ 30 w 63"/>
                        <a:gd name="T23" fmla="*/ 64 h 64"/>
                        <a:gd name="T24" fmla="*/ 45 w 63"/>
                        <a:gd name="T25" fmla="*/ 63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4"/>
                        <a:gd name="T41" fmla="*/ 63 w 63"/>
                        <a:gd name="T42" fmla="*/ 64 h 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4">
                          <a:moveTo>
                            <a:pt x="45" y="63"/>
                          </a:moveTo>
                          <a:lnTo>
                            <a:pt x="58" y="51"/>
                          </a:lnTo>
                          <a:lnTo>
                            <a:pt x="63" y="37"/>
                          </a:lnTo>
                          <a:lnTo>
                            <a:pt x="60" y="18"/>
                          </a:lnTo>
                          <a:lnTo>
                            <a:pt x="49" y="5"/>
                          </a:lnTo>
                          <a:lnTo>
                            <a:pt x="34" y="0"/>
                          </a:lnTo>
                          <a:lnTo>
                            <a:pt x="17" y="1"/>
                          </a:lnTo>
                          <a:lnTo>
                            <a:pt x="6" y="13"/>
                          </a:lnTo>
                          <a:lnTo>
                            <a:pt x="0" y="27"/>
                          </a:lnTo>
                          <a:lnTo>
                            <a:pt x="4" y="44"/>
                          </a:lnTo>
                          <a:lnTo>
                            <a:pt x="13" y="59"/>
                          </a:lnTo>
                          <a:lnTo>
                            <a:pt x="30" y="64"/>
                          </a:lnTo>
                          <a:lnTo>
                            <a:pt x="45" y="63"/>
                          </a:lnTo>
                        </a:path>
                      </a:pathLst>
                    </a:custGeom>
                    <a:noFill/>
                    <a:ln w="9525">
                      <a:solidFill>
                        <a:srgbClr val="000000"/>
                      </a:solidFill>
                      <a:round/>
                      <a:headEnd/>
                      <a:tailEnd/>
                    </a:ln>
                  </p:spPr>
                  <p:txBody>
                    <a:bodyPr/>
                    <a:lstStyle/>
                    <a:p>
                      <a:endParaRPr lang="en-US"/>
                    </a:p>
                  </p:txBody>
                </p:sp>
                <p:sp>
                  <p:nvSpPr>
                    <p:cNvPr id="9463" name="Line 254"/>
                    <p:cNvSpPr>
                      <a:spLocks noChangeShapeType="1"/>
                    </p:cNvSpPr>
                    <p:nvPr/>
                  </p:nvSpPr>
                  <p:spPr bwMode="auto">
                    <a:xfrm flipV="1">
                      <a:off x="2350" y="2569"/>
                      <a:ext cx="185" cy="111"/>
                    </a:xfrm>
                    <a:prstGeom prst="line">
                      <a:avLst/>
                    </a:prstGeom>
                    <a:noFill/>
                    <a:ln w="11113">
                      <a:solidFill>
                        <a:srgbClr val="FF0000"/>
                      </a:solidFill>
                      <a:round/>
                      <a:headEnd/>
                      <a:tailEnd/>
                    </a:ln>
                  </p:spPr>
                  <p:txBody>
                    <a:bodyPr/>
                    <a:lstStyle/>
                    <a:p>
                      <a:endParaRPr lang="en-US"/>
                    </a:p>
                  </p:txBody>
                </p:sp>
                <p:sp>
                  <p:nvSpPr>
                    <p:cNvPr id="9464" name="Freeform 296"/>
                    <p:cNvSpPr>
                      <a:spLocks/>
                    </p:cNvSpPr>
                    <p:nvPr/>
                  </p:nvSpPr>
                  <p:spPr bwMode="auto">
                    <a:xfrm>
                      <a:off x="2343" y="2530"/>
                      <a:ext cx="235" cy="172"/>
                    </a:xfrm>
                    <a:custGeom>
                      <a:avLst/>
                      <a:gdLst>
                        <a:gd name="T0" fmla="*/ 40 w 235"/>
                        <a:gd name="T1" fmla="*/ 172 h 172"/>
                        <a:gd name="T2" fmla="*/ 235 w 235"/>
                        <a:gd name="T3" fmla="*/ 54 h 172"/>
                        <a:gd name="T4" fmla="*/ 235 w 235"/>
                        <a:gd name="T5" fmla="*/ 33 h 172"/>
                        <a:gd name="T6" fmla="*/ 231 w 235"/>
                        <a:gd name="T7" fmla="*/ 18 h 172"/>
                        <a:gd name="T8" fmla="*/ 224 w 235"/>
                        <a:gd name="T9" fmla="*/ 9 h 172"/>
                        <a:gd name="T10" fmla="*/ 217 w 235"/>
                        <a:gd name="T11" fmla="*/ 4 h 172"/>
                        <a:gd name="T12" fmla="*/ 209 w 235"/>
                        <a:gd name="T13" fmla="*/ 2 h 172"/>
                        <a:gd name="T14" fmla="*/ 202 w 235"/>
                        <a:gd name="T15" fmla="*/ 0 h 172"/>
                        <a:gd name="T16" fmla="*/ 196 w 235"/>
                        <a:gd name="T17" fmla="*/ 0 h 172"/>
                        <a:gd name="T18" fmla="*/ 194 w 235"/>
                        <a:gd name="T19" fmla="*/ 2 h 172"/>
                        <a:gd name="T20" fmla="*/ 0 w 235"/>
                        <a:gd name="T21" fmla="*/ 119 h 172"/>
                        <a:gd name="T22" fmla="*/ 1 w 235"/>
                        <a:gd name="T23" fmla="*/ 117 h 172"/>
                        <a:gd name="T24" fmla="*/ 7 w 235"/>
                        <a:gd name="T25" fmla="*/ 115 h 172"/>
                        <a:gd name="T26" fmla="*/ 14 w 235"/>
                        <a:gd name="T27" fmla="*/ 113 h 172"/>
                        <a:gd name="T28" fmla="*/ 22 w 235"/>
                        <a:gd name="T29" fmla="*/ 111 h 172"/>
                        <a:gd name="T30" fmla="*/ 29 w 235"/>
                        <a:gd name="T31" fmla="*/ 113 h 172"/>
                        <a:gd name="T32" fmla="*/ 37 w 235"/>
                        <a:gd name="T33" fmla="*/ 119 h 172"/>
                        <a:gd name="T34" fmla="*/ 42 w 235"/>
                        <a:gd name="T35" fmla="*/ 130 h 172"/>
                        <a:gd name="T36" fmla="*/ 42 w 235"/>
                        <a:gd name="T37" fmla="*/ 146 h 172"/>
                        <a:gd name="T38" fmla="*/ 40 w 235"/>
                        <a:gd name="T39" fmla="*/ 172 h 1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5"/>
                        <a:gd name="T61" fmla="*/ 0 h 172"/>
                        <a:gd name="T62" fmla="*/ 235 w 235"/>
                        <a:gd name="T63" fmla="*/ 172 h 1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5" h="172">
                          <a:moveTo>
                            <a:pt x="40" y="172"/>
                          </a:moveTo>
                          <a:lnTo>
                            <a:pt x="235" y="54"/>
                          </a:lnTo>
                          <a:lnTo>
                            <a:pt x="235" y="33"/>
                          </a:lnTo>
                          <a:lnTo>
                            <a:pt x="231" y="18"/>
                          </a:lnTo>
                          <a:lnTo>
                            <a:pt x="224" y="9"/>
                          </a:lnTo>
                          <a:lnTo>
                            <a:pt x="217" y="4"/>
                          </a:lnTo>
                          <a:lnTo>
                            <a:pt x="209" y="2"/>
                          </a:lnTo>
                          <a:lnTo>
                            <a:pt x="202" y="0"/>
                          </a:lnTo>
                          <a:lnTo>
                            <a:pt x="196" y="0"/>
                          </a:lnTo>
                          <a:lnTo>
                            <a:pt x="194" y="2"/>
                          </a:lnTo>
                          <a:lnTo>
                            <a:pt x="0" y="119"/>
                          </a:lnTo>
                          <a:lnTo>
                            <a:pt x="1" y="117"/>
                          </a:lnTo>
                          <a:lnTo>
                            <a:pt x="7" y="115"/>
                          </a:lnTo>
                          <a:lnTo>
                            <a:pt x="14" y="113"/>
                          </a:lnTo>
                          <a:lnTo>
                            <a:pt x="22" y="111"/>
                          </a:lnTo>
                          <a:lnTo>
                            <a:pt x="29" y="113"/>
                          </a:lnTo>
                          <a:lnTo>
                            <a:pt x="37" y="119"/>
                          </a:lnTo>
                          <a:lnTo>
                            <a:pt x="42" y="130"/>
                          </a:lnTo>
                          <a:lnTo>
                            <a:pt x="42" y="146"/>
                          </a:lnTo>
                          <a:lnTo>
                            <a:pt x="40" y="172"/>
                          </a:lnTo>
                          <a:close/>
                        </a:path>
                      </a:pathLst>
                    </a:custGeom>
                    <a:solidFill>
                      <a:srgbClr val="0000FF"/>
                    </a:solidFill>
                    <a:ln w="0">
                      <a:solidFill>
                        <a:srgbClr val="0000FF"/>
                      </a:solidFill>
                      <a:round/>
                      <a:headEnd/>
                      <a:tailEnd/>
                    </a:ln>
                  </p:spPr>
                  <p:txBody>
                    <a:bodyPr/>
                    <a:lstStyle/>
                    <a:p>
                      <a:endParaRPr lang="en-US"/>
                    </a:p>
                  </p:txBody>
                </p:sp>
                <p:sp>
                  <p:nvSpPr>
                    <p:cNvPr id="9465" name="Freeform 297"/>
                    <p:cNvSpPr>
                      <a:spLocks/>
                    </p:cNvSpPr>
                    <p:nvPr/>
                  </p:nvSpPr>
                  <p:spPr bwMode="auto">
                    <a:xfrm>
                      <a:off x="2343" y="2530"/>
                      <a:ext cx="235" cy="172"/>
                    </a:xfrm>
                    <a:custGeom>
                      <a:avLst/>
                      <a:gdLst>
                        <a:gd name="T0" fmla="*/ 40 w 235"/>
                        <a:gd name="T1" fmla="*/ 172 h 172"/>
                        <a:gd name="T2" fmla="*/ 235 w 235"/>
                        <a:gd name="T3" fmla="*/ 54 h 172"/>
                        <a:gd name="T4" fmla="*/ 235 w 235"/>
                        <a:gd name="T5" fmla="*/ 33 h 172"/>
                        <a:gd name="T6" fmla="*/ 231 w 235"/>
                        <a:gd name="T7" fmla="*/ 18 h 172"/>
                        <a:gd name="T8" fmla="*/ 224 w 235"/>
                        <a:gd name="T9" fmla="*/ 9 h 172"/>
                        <a:gd name="T10" fmla="*/ 217 w 235"/>
                        <a:gd name="T11" fmla="*/ 4 h 172"/>
                        <a:gd name="T12" fmla="*/ 209 w 235"/>
                        <a:gd name="T13" fmla="*/ 2 h 172"/>
                        <a:gd name="T14" fmla="*/ 202 w 235"/>
                        <a:gd name="T15" fmla="*/ 0 h 172"/>
                        <a:gd name="T16" fmla="*/ 196 w 235"/>
                        <a:gd name="T17" fmla="*/ 0 h 172"/>
                        <a:gd name="T18" fmla="*/ 194 w 235"/>
                        <a:gd name="T19" fmla="*/ 2 h 172"/>
                        <a:gd name="T20" fmla="*/ 0 w 235"/>
                        <a:gd name="T21" fmla="*/ 119 h 172"/>
                        <a:gd name="T22" fmla="*/ 1 w 235"/>
                        <a:gd name="T23" fmla="*/ 117 h 172"/>
                        <a:gd name="T24" fmla="*/ 7 w 235"/>
                        <a:gd name="T25" fmla="*/ 115 h 172"/>
                        <a:gd name="T26" fmla="*/ 14 w 235"/>
                        <a:gd name="T27" fmla="*/ 113 h 172"/>
                        <a:gd name="T28" fmla="*/ 22 w 235"/>
                        <a:gd name="T29" fmla="*/ 111 h 172"/>
                        <a:gd name="T30" fmla="*/ 29 w 235"/>
                        <a:gd name="T31" fmla="*/ 113 h 172"/>
                        <a:gd name="T32" fmla="*/ 37 w 235"/>
                        <a:gd name="T33" fmla="*/ 119 h 172"/>
                        <a:gd name="T34" fmla="*/ 42 w 235"/>
                        <a:gd name="T35" fmla="*/ 130 h 172"/>
                        <a:gd name="T36" fmla="*/ 42 w 235"/>
                        <a:gd name="T37" fmla="*/ 146 h 172"/>
                        <a:gd name="T38" fmla="*/ 40 w 235"/>
                        <a:gd name="T39" fmla="*/ 172 h 1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5"/>
                        <a:gd name="T61" fmla="*/ 0 h 172"/>
                        <a:gd name="T62" fmla="*/ 235 w 235"/>
                        <a:gd name="T63" fmla="*/ 172 h 1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5" h="172">
                          <a:moveTo>
                            <a:pt x="40" y="172"/>
                          </a:moveTo>
                          <a:lnTo>
                            <a:pt x="235" y="54"/>
                          </a:lnTo>
                          <a:lnTo>
                            <a:pt x="235" y="33"/>
                          </a:lnTo>
                          <a:lnTo>
                            <a:pt x="231" y="18"/>
                          </a:lnTo>
                          <a:lnTo>
                            <a:pt x="224" y="9"/>
                          </a:lnTo>
                          <a:lnTo>
                            <a:pt x="217" y="4"/>
                          </a:lnTo>
                          <a:lnTo>
                            <a:pt x="209" y="2"/>
                          </a:lnTo>
                          <a:lnTo>
                            <a:pt x="202" y="0"/>
                          </a:lnTo>
                          <a:lnTo>
                            <a:pt x="196" y="0"/>
                          </a:lnTo>
                          <a:lnTo>
                            <a:pt x="194" y="2"/>
                          </a:lnTo>
                          <a:lnTo>
                            <a:pt x="0" y="119"/>
                          </a:lnTo>
                          <a:lnTo>
                            <a:pt x="1" y="117"/>
                          </a:lnTo>
                          <a:lnTo>
                            <a:pt x="7" y="115"/>
                          </a:lnTo>
                          <a:lnTo>
                            <a:pt x="14" y="113"/>
                          </a:lnTo>
                          <a:lnTo>
                            <a:pt x="22" y="111"/>
                          </a:lnTo>
                          <a:lnTo>
                            <a:pt x="29" y="113"/>
                          </a:lnTo>
                          <a:lnTo>
                            <a:pt x="37" y="119"/>
                          </a:lnTo>
                          <a:lnTo>
                            <a:pt x="42" y="130"/>
                          </a:lnTo>
                          <a:lnTo>
                            <a:pt x="42" y="146"/>
                          </a:lnTo>
                          <a:lnTo>
                            <a:pt x="40" y="172"/>
                          </a:lnTo>
                        </a:path>
                      </a:pathLst>
                    </a:custGeom>
                    <a:noFill/>
                    <a:ln w="11113">
                      <a:solidFill>
                        <a:srgbClr val="000000"/>
                      </a:solidFill>
                      <a:round/>
                      <a:headEnd/>
                      <a:tailEnd/>
                    </a:ln>
                  </p:spPr>
                  <p:txBody>
                    <a:bodyPr/>
                    <a:lstStyle/>
                    <a:p>
                      <a:endParaRPr lang="en-US"/>
                    </a:p>
                  </p:txBody>
                </p:sp>
                <p:sp>
                  <p:nvSpPr>
                    <p:cNvPr id="9466" name="Freeform 298"/>
                    <p:cNvSpPr>
                      <a:spLocks/>
                    </p:cNvSpPr>
                    <p:nvPr/>
                  </p:nvSpPr>
                  <p:spPr bwMode="auto">
                    <a:xfrm>
                      <a:off x="2348" y="2532"/>
                      <a:ext cx="228" cy="165"/>
                    </a:xfrm>
                    <a:custGeom>
                      <a:avLst/>
                      <a:gdLst>
                        <a:gd name="T0" fmla="*/ 191 w 228"/>
                        <a:gd name="T1" fmla="*/ 0 h 165"/>
                        <a:gd name="T2" fmla="*/ 193 w 228"/>
                        <a:gd name="T3" fmla="*/ 0 h 165"/>
                        <a:gd name="T4" fmla="*/ 200 w 228"/>
                        <a:gd name="T5" fmla="*/ 0 h 165"/>
                        <a:gd name="T6" fmla="*/ 208 w 228"/>
                        <a:gd name="T7" fmla="*/ 2 h 165"/>
                        <a:gd name="T8" fmla="*/ 215 w 228"/>
                        <a:gd name="T9" fmla="*/ 5 h 165"/>
                        <a:gd name="T10" fmla="*/ 223 w 228"/>
                        <a:gd name="T11" fmla="*/ 15 h 165"/>
                        <a:gd name="T12" fmla="*/ 228 w 228"/>
                        <a:gd name="T13" fmla="*/ 28 h 165"/>
                        <a:gd name="T14" fmla="*/ 228 w 228"/>
                        <a:gd name="T15" fmla="*/ 48 h 165"/>
                        <a:gd name="T16" fmla="*/ 35 w 228"/>
                        <a:gd name="T17" fmla="*/ 165 h 165"/>
                        <a:gd name="T18" fmla="*/ 39 w 228"/>
                        <a:gd name="T19" fmla="*/ 142 h 165"/>
                        <a:gd name="T20" fmla="*/ 37 w 228"/>
                        <a:gd name="T21" fmla="*/ 128 h 165"/>
                        <a:gd name="T22" fmla="*/ 34 w 228"/>
                        <a:gd name="T23" fmla="*/ 118 h 165"/>
                        <a:gd name="T24" fmla="*/ 28 w 228"/>
                        <a:gd name="T25" fmla="*/ 113 h 165"/>
                        <a:gd name="T26" fmla="*/ 21 w 228"/>
                        <a:gd name="T27" fmla="*/ 111 h 165"/>
                        <a:gd name="T28" fmla="*/ 13 w 228"/>
                        <a:gd name="T29" fmla="*/ 111 h 165"/>
                        <a:gd name="T30" fmla="*/ 6 w 228"/>
                        <a:gd name="T31" fmla="*/ 113 h 165"/>
                        <a:gd name="T32" fmla="*/ 2 w 228"/>
                        <a:gd name="T33" fmla="*/ 115 h 165"/>
                        <a:gd name="T34" fmla="*/ 0 w 228"/>
                        <a:gd name="T35" fmla="*/ 115 h 165"/>
                        <a:gd name="T36" fmla="*/ 191 w 228"/>
                        <a:gd name="T37" fmla="*/ 0 h 1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8"/>
                        <a:gd name="T58" fmla="*/ 0 h 165"/>
                        <a:gd name="T59" fmla="*/ 228 w 228"/>
                        <a:gd name="T60" fmla="*/ 165 h 1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8" h="165">
                          <a:moveTo>
                            <a:pt x="191" y="0"/>
                          </a:moveTo>
                          <a:lnTo>
                            <a:pt x="193" y="0"/>
                          </a:lnTo>
                          <a:lnTo>
                            <a:pt x="200" y="0"/>
                          </a:lnTo>
                          <a:lnTo>
                            <a:pt x="208" y="2"/>
                          </a:lnTo>
                          <a:lnTo>
                            <a:pt x="215" y="5"/>
                          </a:lnTo>
                          <a:lnTo>
                            <a:pt x="223" y="15"/>
                          </a:lnTo>
                          <a:lnTo>
                            <a:pt x="228" y="28"/>
                          </a:lnTo>
                          <a:lnTo>
                            <a:pt x="228" y="48"/>
                          </a:lnTo>
                          <a:lnTo>
                            <a:pt x="35" y="165"/>
                          </a:lnTo>
                          <a:lnTo>
                            <a:pt x="39" y="142"/>
                          </a:lnTo>
                          <a:lnTo>
                            <a:pt x="37" y="128"/>
                          </a:lnTo>
                          <a:lnTo>
                            <a:pt x="34" y="118"/>
                          </a:lnTo>
                          <a:lnTo>
                            <a:pt x="28" y="113"/>
                          </a:lnTo>
                          <a:lnTo>
                            <a:pt x="21" y="111"/>
                          </a:lnTo>
                          <a:lnTo>
                            <a:pt x="13" y="111"/>
                          </a:lnTo>
                          <a:lnTo>
                            <a:pt x="6" y="113"/>
                          </a:lnTo>
                          <a:lnTo>
                            <a:pt x="2" y="115"/>
                          </a:lnTo>
                          <a:lnTo>
                            <a:pt x="0" y="115"/>
                          </a:lnTo>
                          <a:lnTo>
                            <a:pt x="191" y="0"/>
                          </a:lnTo>
                          <a:close/>
                        </a:path>
                      </a:pathLst>
                    </a:custGeom>
                    <a:solidFill>
                      <a:srgbClr val="2424FF"/>
                    </a:solidFill>
                    <a:ln w="0">
                      <a:solidFill>
                        <a:srgbClr val="2424FF"/>
                      </a:solidFill>
                      <a:round/>
                      <a:headEnd/>
                      <a:tailEnd/>
                    </a:ln>
                  </p:spPr>
                  <p:txBody>
                    <a:bodyPr/>
                    <a:lstStyle/>
                    <a:p>
                      <a:endParaRPr lang="en-US"/>
                    </a:p>
                  </p:txBody>
                </p:sp>
                <p:sp>
                  <p:nvSpPr>
                    <p:cNvPr id="9467" name="Freeform 299"/>
                    <p:cNvSpPr>
                      <a:spLocks/>
                    </p:cNvSpPr>
                    <p:nvPr/>
                  </p:nvSpPr>
                  <p:spPr bwMode="auto">
                    <a:xfrm>
                      <a:off x="2354" y="2532"/>
                      <a:ext cx="220" cy="159"/>
                    </a:xfrm>
                    <a:custGeom>
                      <a:avLst/>
                      <a:gdLst>
                        <a:gd name="T0" fmla="*/ 187 w 220"/>
                        <a:gd name="T1" fmla="*/ 0 h 159"/>
                        <a:gd name="T2" fmla="*/ 189 w 220"/>
                        <a:gd name="T3" fmla="*/ 0 h 159"/>
                        <a:gd name="T4" fmla="*/ 194 w 220"/>
                        <a:gd name="T5" fmla="*/ 0 h 159"/>
                        <a:gd name="T6" fmla="*/ 202 w 220"/>
                        <a:gd name="T7" fmla="*/ 2 h 159"/>
                        <a:gd name="T8" fmla="*/ 209 w 220"/>
                        <a:gd name="T9" fmla="*/ 7 h 159"/>
                        <a:gd name="T10" fmla="*/ 217 w 220"/>
                        <a:gd name="T11" fmla="*/ 15 h 159"/>
                        <a:gd name="T12" fmla="*/ 220 w 220"/>
                        <a:gd name="T13" fmla="*/ 26 h 159"/>
                        <a:gd name="T14" fmla="*/ 220 w 220"/>
                        <a:gd name="T15" fmla="*/ 44 h 159"/>
                        <a:gd name="T16" fmla="*/ 31 w 220"/>
                        <a:gd name="T17" fmla="*/ 159 h 159"/>
                        <a:gd name="T18" fmla="*/ 33 w 220"/>
                        <a:gd name="T19" fmla="*/ 139 h 159"/>
                        <a:gd name="T20" fmla="*/ 31 w 220"/>
                        <a:gd name="T21" fmla="*/ 126 h 159"/>
                        <a:gd name="T22" fmla="*/ 28 w 220"/>
                        <a:gd name="T23" fmla="*/ 117 h 159"/>
                        <a:gd name="T24" fmla="*/ 20 w 220"/>
                        <a:gd name="T25" fmla="*/ 113 h 159"/>
                        <a:gd name="T26" fmla="*/ 13 w 220"/>
                        <a:gd name="T27" fmla="*/ 111 h 159"/>
                        <a:gd name="T28" fmla="*/ 5 w 220"/>
                        <a:gd name="T29" fmla="*/ 113 h 159"/>
                        <a:gd name="T30" fmla="*/ 2 w 220"/>
                        <a:gd name="T31" fmla="*/ 115 h 159"/>
                        <a:gd name="T32" fmla="*/ 0 w 220"/>
                        <a:gd name="T33" fmla="*/ 115 h 159"/>
                        <a:gd name="T34" fmla="*/ 187 w 220"/>
                        <a:gd name="T35" fmla="*/ 0 h 15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0"/>
                        <a:gd name="T55" fmla="*/ 0 h 159"/>
                        <a:gd name="T56" fmla="*/ 220 w 220"/>
                        <a:gd name="T57" fmla="*/ 159 h 15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0" h="159">
                          <a:moveTo>
                            <a:pt x="187" y="0"/>
                          </a:moveTo>
                          <a:lnTo>
                            <a:pt x="189" y="0"/>
                          </a:lnTo>
                          <a:lnTo>
                            <a:pt x="194" y="0"/>
                          </a:lnTo>
                          <a:lnTo>
                            <a:pt x="202" y="2"/>
                          </a:lnTo>
                          <a:lnTo>
                            <a:pt x="209" y="7"/>
                          </a:lnTo>
                          <a:lnTo>
                            <a:pt x="217" y="15"/>
                          </a:lnTo>
                          <a:lnTo>
                            <a:pt x="220" y="26"/>
                          </a:lnTo>
                          <a:lnTo>
                            <a:pt x="220" y="44"/>
                          </a:lnTo>
                          <a:lnTo>
                            <a:pt x="31" y="159"/>
                          </a:lnTo>
                          <a:lnTo>
                            <a:pt x="33" y="139"/>
                          </a:lnTo>
                          <a:lnTo>
                            <a:pt x="31" y="126"/>
                          </a:lnTo>
                          <a:lnTo>
                            <a:pt x="28" y="117"/>
                          </a:lnTo>
                          <a:lnTo>
                            <a:pt x="20" y="113"/>
                          </a:lnTo>
                          <a:lnTo>
                            <a:pt x="13" y="111"/>
                          </a:lnTo>
                          <a:lnTo>
                            <a:pt x="5" y="113"/>
                          </a:lnTo>
                          <a:lnTo>
                            <a:pt x="2" y="115"/>
                          </a:lnTo>
                          <a:lnTo>
                            <a:pt x="0" y="115"/>
                          </a:lnTo>
                          <a:lnTo>
                            <a:pt x="187" y="0"/>
                          </a:lnTo>
                          <a:close/>
                        </a:path>
                      </a:pathLst>
                    </a:custGeom>
                    <a:solidFill>
                      <a:srgbClr val="4949FF"/>
                    </a:solidFill>
                    <a:ln w="0">
                      <a:solidFill>
                        <a:srgbClr val="4949FF"/>
                      </a:solidFill>
                      <a:round/>
                      <a:headEnd/>
                      <a:tailEnd/>
                    </a:ln>
                  </p:spPr>
                  <p:txBody>
                    <a:bodyPr/>
                    <a:lstStyle/>
                    <a:p>
                      <a:endParaRPr lang="en-US"/>
                    </a:p>
                  </p:txBody>
                </p:sp>
                <p:sp>
                  <p:nvSpPr>
                    <p:cNvPr id="9468" name="Freeform 300"/>
                    <p:cNvSpPr>
                      <a:spLocks/>
                    </p:cNvSpPr>
                    <p:nvPr/>
                  </p:nvSpPr>
                  <p:spPr bwMode="auto">
                    <a:xfrm>
                      <a:off x="2359" y="2532"/>
                      <a:ext cx="215" cy="154"/>
                    </a:xfrm>
                    <a:custGeom>
                      <a:avLst/>
                      <a:gdLst>
                        <a:gd name="T0" fmla="*/ 184 w 215"/>
                        <a:gd name="T1" fmla="*/ 0 h 154"/>
                        <a:gd name="T2" fmla="*/ 188 w 215"/>
                        <a:gd name="T3" fmla="*/ 0 h 154"/>
                        <a:gd name="T4" fmla="*/ 193 w 215"/>
                        <a:gd name="T5" fmla="*/ 2 h 154"/>
                        <a:gd name="T6" fmla="*/ 201 w 215"/>
                        <a:gd name="T7" fmla="*/ 5 h 154"/>
                        <a:gd name="T8" fmla="*/ 210 w 215"/>
                        <a:gd name="T9" fmla="*/ 11 h 154"/>
                        <a:gd name="T10" fmla="*/ 214 w 215"/>
                        <a:gd name="T11" fmla="*/ 24 h 154"/>
                        <a:gd name="T12" fmla="*/ 215 w 215"/>
                        <a:gd name="T13" fmla="*/ 40 h 154"/>
                        <a:gd name="T14" fmla="*/ 28 w 215"/>
                        <a:gd name="T15" fmla="*/ 154 h 154"/>
                        <a:gd name="T16" fmla="*/ 30 w 215"/>
                        <a:gd name="T17" fmla="*/ 135 h 154"/>
                        <a:gd name="T18" fmla="*/ 26 w 215"/>
                        <a:gd name="T19" fmla="*/ 124 h 154"/>
                        <a:gd name="T20" fmla="*/ 21 w 215"/>
                        <a:gd name="T21" fmla="*/ 117 h 154"/>
                        <a:gd name="T22" fmla="*/ 13 w 215"/>
                        <a:gd name="T23" fmla="*/ 113 h 154"/>
                        <a:gd name="T24" fmla="*/ 8 w 215"/>
                        <a:gd name="T25" fmla="*/ 113 h 154"/>
                        <a:gd name="T26" fmla="*/ 2 w 215"/>
                        <a:gd name="T27" fmla="*/ 113 h 154"/>
                        <a:gd name="T28" fmla="*/ 0 w 215"/>
                        <a:gd name="T29" fmla="*/ 113 h 154"/>
                        <a:gd name="T30" fmla="*/ 184 w 215"/>
                        <a:gd name="T31" fmla="*/ 0 h 1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5"/>
                        <a:gd name="T49" fmla="*/ 0 h 154"/>
                        <a:gd name="T50" fmla="*/ 215 w 215"/>
                        <a:gd name="T51" fmla="*/ 154 h 1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5" h="154">
                          <a:moveTo>
                            <a:pt x="184" y="0"/>
                          </a:moveTo>
                          <a:lnTo>
                            <a:pt x="188" y="0"/>
                          </a:lnTo>
                          <a:lnTo>
                            <a:pt x="193" y="2"/>
                          </a:lnTo>
                          <a:lnTo>
                            <a:pt x="201" y="5"/>
                          </a:lnTo>
                          <a:lnTo>
                            <a:pt x="210" y="11"/>
                          </a:lnTo>
                          <a:lnTo>
                            <a:pt x="214" y="24"/>
                          </a:lnTo>
                          <a:lnTo>
                            <a:pt x="215" y="40"/>
                          </a:lnTo>
                          <a:lnTo>
                            <a:pt x="28" y="154"/>
                          </a:lnTo>
                          <a:lnTo>
                            <a:pt x="30" y="135"/>
                          </a:lnTo>
                          <a:lnTo>
                            <a:pt x="26" y="124"/>
                          </a:lnTo>
                          <a:lnTo>
                            <a:pt x="21" y="117"/>
                          </a:lnTo>
                          <a:lnTo>
                            <a:pt x="13" y="113"/>
                          </a:lnTo>
                          <a:lnTo>
                            <a:pt x="8" y="113"/>
                          </a:lnTo>
                          <a:lnTo>
                            <a:pt x="2" y="113"/>
                          </a:lnTo>
                          <a:lnTo>
                            <a:pt x="0" y="113"/>
                          </a:lnTo>
                          <a:lnTo>
                            <a:pt x="184" y="0"/>
                          </a:lnTo>
                          <a:close/>
                        </a:path>
                      </a:pathLst>
                    </a:custGeom>
                    <a:solidFill>
                      <a:srgbClr val="6D6DFF"/>
                    </a:solidFill>
                    <a:ln w="0">
                      <a:solidFill>
                        <a:srgbClr val="6D6DFF"/>
                      </a:solidFill>
                      <a:round/>
                      <a:headEnd/>
                      <a:tailEnd/>
                    </a:ln>
                  </p:spPr>
                  <p:txBody>
                    <a:bodyPr/>
                    <a:lstStyle/>
                    <a:p>
                      <a:endParaRPr lang="en-US"/>
                    </a:p>
                  </p:txBody>
                </p:sp>
                <p:sp>
                  <p:nvSpPr>
                    <p:cNvPr id="9469" name="Freeform 301"/>
                    <p:cNvSpPr>
                      <a:spLocks/>
                    </p:cNvSpPr>
                    <p:nvPr/>
                  </p:nvSpPr>
                  <p:spPr bwMode="auto">
                    <a:xfrm>
                      <a:off x="2365" y="2534"/>
                      <a:ext cx="208" cy="146"/>
                    </a:xfrm>
                    <a:custGeom>
                      <a:avLst/>
                      <a:gdLst>
                        <a:gd name="T0" fmla="*/ 182 w 208"/>
                        <a:gd name="T1" fmla="*/ 0 h 146"/>
                        <a:gd name="T2" fmla="*/ 183 w 208"/>
                        <a:gd name="T3" fmla="*/ 0 h 146"/>
                        <a:gd name="T4" fmla="*/ 189 w 208"/>
                        <a:gd name="T5" fmla="*/ 1 h 146"/>
                        <a:gd name="T6" fmla="*/ 196 w 208"/>
                        <a:gd name="T7" fmla="*/ 3 h 146"/>
                        <a:gd name="T8" fmla="*/ 202 w 208"/>
                        <a:gd name="T9" fmla="*/ 11 h 146"/>
                        <a:gd name="T10" fmla="*/ 208 w 208"/>
                        <a:gd name="T11" fmla="*/ 20 h 146"/>
                        <a:gd name="T12" fmla="*/ 208 w 208"/>
                        <a:gd name="T13" fmla="*/ 35 h 146"/>
                        <a:gd name="T14" fmla="*/ 24 w 208"/>
                        <a:gd name="T15" fmla="*/ 146 h 146"/>
                        <a:gd name="T16" fmla="*/ 24 w 208"/>
                        <a:gd name="T17" fmla="*/ 129 h 146"/>
                        <a:gd name="T18" fmla="*/ 20 w 208"/>
                        <a:gd name="T19" fmla="*/ 120 h 146"/>
                        <a:gd name="T20" fmla="*/ 15 w 208"/>
                        <a:gd name="T21" fmla="*/ 115 h 146"/>
                        <a:gd name="T22" fmla="*/ 7 w 208"/>
                        <a:gd name="T23" fmla="*/ 111 h 146"/>
                        <a:gd name="T24" fmla="*/ 2 w 208"/>
                        <a:gd name="T25" fmla="*/ 111 h 146"/>
                        <a:gd name="T26" fmla="*/ 0 w 208"/>
                        <a:gd name="T27" fmla="*/ 111 h 146"/>
                        <a:gd name="T28" fmla="*/ 182 w 208"/>
                        <a:gd name="T29" fmla="*/ 0 h 1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8"/>
                        <a:gd name="T46" fmla="*/ 0 h 146"/>
                        <a:gd name="T47" fmla="*/ 208 w 208"/>
                        <a:gd name="T48" fmla="*/ 146 h 1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8" h="146">
                          <a:moveTo>
                            <a:pt x="182" y="0"/>
                          </a:moveTo>
                          <a:lnTo>
                            <a:pt x="183" y="0"/>
                          </a:lnTo>
                          <a:lnTo>
                            <a:pt x="189" y="1"/>
                          </a:lnTo>
                          <a:lnTo>
                            <a:pt x="196" y="3"/>
                          </a:lnTo>
                          <a:lnTo>
                            <a:pt x="202" y="11"/>
                          </a:lnTo>
                          <a:lnTo>
                            <a:pt x="208" y="20"/>
                          </a:lnTo>
                          <a:lnTo>
                            <a:pt x="208" y="35"/>
                          </a:lnTo>
                          <a:lnTo>
                            <a:pt x="24" y="146"/>
                          </a:lnTo>
                          <a:lnTo>
                            <a:pt x="24" y="129"/>
                          </a:lnTo>
                          <a:lnTo>
                            <a:pt x="20" y="120"/>
                          </a:lnTo>
                          <a:lnTo>
                            <a:pt x="15" y="115"/>
                          </a:lnTo>
                          <a:lnTo>
                            <a:pt x="7" y="111"/>
                          </a:lnTo>
                          <a:lnTo>
                            <a:pt x="2" y="111"/>
                          </a:lnTo>
                          <a:lnTo>
                            <a:pt x="0" y="111"/>
                          </a:lnTo>
                          <a:lnTo>
                            <a:pt x="182" y="0"/>
                          </a:lnTo>
                          <a:close/>
                        </a:path>
                      </a:pathLst>
                    </a:custGeom>
                    <a:solidFill>
                      <a:srgbClr val="9292FF"/>
                    </a:solidFill>
                    <a:ln w="0">
                      <a:solidFill>
                        <a:srgbClr val="9292FF"/>
                      </a:solidFill>
                      <a:round/>
                      <a:headEnd/>
                      <a:tailEnd/>
                    </a:ln>
                  </p:spPr>
                  <p:txBody>
                    <a:bodyPr/>
                    <a:lstStyle/>
                    <a:p>
                      <a:endParaRPr lang="en-US"/>
                    </a:p>
                  </p:txBody>
                </p:sp>
                <p:sp>
                  <p:nvSpPr>
                    <p:cNvPr id="9470" name="Freeform 302"/>
                    <p:cNvSpPr>
                      <a:spLocks/>
                    </p:cNvSpPr>
                    <p:nvPr/>
                  </p:nvSpPr>
                  <p:spPr bwMode="auto">
                    <a:xfrm>
                      <a:off x="2370" y="2534"/>
                      <a:ext cx="203" cy="140"/>
                    </a:xfrm>
                    <a:custGeom>
                      <a:avLst/>
                      <a:gdLst>
                        <a:gd name="T0" fmla="*/ 178 w 203"/>
                        <a:gd name="T1" fmla="*/ 0 h 140"/>
                        <a:gd name="T2" fmla="*/ 180 w 203"/>
                        <a:gd name="T3" fmla="*/ 0 h 140"/>
                        <a:gd name="T4" fmla="*/ 188 w 203"/>
                        <a:gd name="T5" fmla="*/ 3 h 140"/>
                        <a:gd name="T6" fmla="*/ 195 w 203"/>
                        <a:gd name="T7" fmla="*/ 9 h 140"/>
                        <a:gd name="T8" fmla="*/ 201 w 203"/>
                        <a:gd name="T9" fmla="*/ 18 h 140"/>
                        <a:gd name="T10" fmla="*/ 203 w 203"/>
                        <a:gd name="T11" fmla="*/ 31 h 140"/>
                        <a:gd name="T12" fmla="*/ 21 w 203"/>
                        <a:gd name="T13" fmla="*/ 140 h 140"/>
                        <a:gd name="T14" fmla="*/ 21 w 203"/>
                        <a:gd name="T15" fmla="*/ 127 h 140"/>
                        <a:gd name="T16" fmla="*/ 15 w 203"/>
                        <a:gd name="T17" fmla="*/ 118 h 140"/>
                        <a:gd name="T18" fmla="*/ 8 w 203"/>
                        <a:gd name="T19" fmla="*/ 113 h 140"/>
                        <a:gd name="T20" fmla="*/ 2 w 203"/>
                        <a:gd name="T21" fmla="*/ 111 h 140"/>
                        <a:gd name="T22" fmla="*/ 0 w 203"/>
                        <a:gd name="T23" fmla="*/ 109 h 140"/>
                        <a:gd name="T24" fmla="*/ 178 w 203"/>
                        <a:gd name="T25" fmla="*/ 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3"/>
                        <a:gd name="T40" fmla="*/ 0 h 140"/>
                        <a:gd name="T41" fmla="*/ 203 w 203"/>
                        <a:gd name="T42" fmla="*/ 140 h 1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3" h="140">
                          <a:moveTo>
                            <a:pt x="178" y="0"/>
                          </a:moveTo>
                          <a:lnTo>
                            <a:pt x="180" y="0"/>
                          </a:lnTo>
                          <a:lnTo>
                            <a:pt x="188" y="3"/>
                          </a:lnTo>
                          <a:lnTo>
                            <a:pt x="195" y="9"/>
                          </a:lnTo>
                          <a:lnTo>
                            <a:pt x="201" y="18"/>
                          </a:lnTo>
                          <a:lnTo>
                            <a:pt x="203" y="31"/>
                          </a:lnTo>
                          <a:lnTo>
                            <a:pt x="21" y="140"/>
                          </a:lnTo>
                          <a:lnTo>
                            <a:pt x="21" y="127"/>
                          </a:lnTo>
                          <a:lnTo>
                            <a:pt x="15" y="118"/>
                          </a:lnTo>
                          <a:lnTo>
                            <a:pt x="8" y="113"/>
                          </a:lnTo>
                          <a:lnTo>
                            <a:pt x="2" y="111"/>
                          </a:lnTo>
                          <a:lnTo>
                            <a:pt x="0" y="109"/>
                          </a:lnTo>
                          <a:lnTo>
                            <a:pt x="178" y="0"/>
                          </a:lnTo>
                          <a:close/>
                        </a:path>
                      </a:pathLst>
                    </a:custGeom>
                    <a:solidFill>
                      <a:srgbClr val="B6B6FF"/>
                    </a:solidFill>
                    <a:ln w="0">
                      <a:solidFill>
                        <a:srgbClr val="B6B6FF"/>
                      </a:solidFill>
                      <a:round/>
                      <a:headEnd/>
                      <a:tailEnd/>
                    </a:ln>
                  </p:spPr>
                  <p:txBody>
                    <a:bodyPr/>
                    <a:lstStyle/>
                    <a:p>
                      <a:endParaRPr lang="en-US"/>
                    </a:p>
                  </p:txBody>
                </p:sp>
                <p:sp>
                  <p:nvSpPr>
                    <p:cNvPr id="9471" name="Freeform 303"/>
                    <p:cNvSpPr>
                      <a:spLocks/>
                    </p:cNvSpPr>
                    <p:nvPr/>
                  </p:nvSpPr>
                  <p:spPr bwMode="auto">
                    <a:xfrm>
                      <a:off x="2376" y="2534"/>
                      <a:ext cx="195" cy="135"/>
                    </a:xfrm>
                    <a:custGeom>
                      <a:avLst/>
                      <a:gdLst>
                        <a:gd name="T0" fmla="*/ 174 w 195"/>
                        <a:gd name="T1" fmla="*/ 0 h 135"/>
                        <a:gd name="T2" fmla="*/ 174 w 195"/>
                        <a:gd name="T3" fmla="*/ 0 h 135"/>
                        <a:gd name="T4" fmla="*/ 178 w 195"/>
                        <a:gd name="T5" fmla="*/ 1 h 135"/>
                        <a:gd name="T6" fmla="*/ 182 w 195"/>
                        <a:gd name="T7" fmla="*/ 3 h 135"/>
                        <a:gd name="T8" fmla="*/ 185 w 195"/>
                        <a:gd name="T9" fmla="*/ 7 h 135"/>
                        <a:gd name="T10" fmla="*/ 189 w 195"/>
                        <a:gd name="T11" fmla="*/ 11 h 135"/>
                        <a:gd name="T12" fmla="*/ 193 w 195"/>
                        <a:gd name="T13" fmla="*/ 14 h 135"/>
                        <a:gd name="T14" fmla="*/ 195 w 195"/>
                        <a:gd name="T15" fmla="*/ 20 h 135"/>
                        <a:gd name="T16" fmla="*/ 195 w 195"/>
                        <a:gd name="T17" fmla="*/ 26 h 135"/>
                        <a:gd name="T18" fmla="*/ 17 w 195"/>
                        <a:gd name="T19" fmla="*/ 135 h 135"/>
                        <a:gd name="T20" fmla="*/ 17 w 195"/>
                        <a:gd name="T21" fmla="*/ 129 h 135"/>
                        <a:gd name="T22" fmla="*/ 15 w 195"/>
                        <a:gd name="T23" fmla="*/ 126 h 135"/>
                        <a:gd name="T24" fmla="*/ 11 w 195"/>
                        <a:gd name="T25" fmla="*/ 120 h 135"/>
                        <a:gd name="T26" fmla="*/ 9 w 195"/>
                        <a:gd name="T27" fmla="*/ 116 h 135"/>
                        <a:gd name="T28" fmla="*/ 6 w 195"/>
                        <a:gd name="T29" fmla="*/ 113 h 135"/>
                        <a:gd name="T30" fmla="*/ 2 w 195"/>
                        <a:gd name="T31" fmla="*/ 111 h 135"/>
                        <a:gd name="T32" fmla="*/ 0 w 195"/>
                        <a:gd name="T33" fmla="*/ 109 h 135"/>
                        <a:gd name="T34" fmla="*/ 0 w 195"/>
                        <a:gd name="T35" fmla="*/ 109 h 135"/>
                        <a:gd name="T36" fmla="*/ 174 w 195"/>
                        <a:gd name="T37" fmla="*/ 0 h 1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5"/>
                        <a:gd name="T58" fmla="*/ 0 h 135"/>
                        <a:gd name="T59" fmla="*/ 195 w 195"/>
                        <a:gd name="T60" fmla="*/ 135 h 1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5" h="135">
                          <a:moveTo>
                            <a:pt x="174" y="0"/>
                          </a:moveTo>
                          <a:lnTo>
                            <a:pt x="174" y="0"/>
                          </a:lnTo>
                          <a:lnTo>
                            <a:pt x="178" y="1"/>
                          </a:lnTo>
                          <a:lnTo>
                            <a:pt x="182" y="3"/>
                          </a:lnTo>
                          <a:lnTo>
                            <a:pt x="185" y="7"/>
                          </a:lnTo>
                          <a:lnTo>
                            <a:pt x="189" y="11"/>
                          </a:lnTo>
                          <a:lnTo>
                            <a:pt x="193" y="14"/>
                          </a:lnTo>
                          <a:lnTo>
                            <a:pt x="195" y="20"/>
                          </a:lnTo>
                          <a:lnTo>
                            <a:pt x="195" y="26"/>
                          </a:lnTo>
                          <a:lnTo>
                            <a:pt x="17" y="135"/>
                          </a:lnTo>
                          <a:lnTo>
                            <a:pt x="17" y="129"/>
                          </a:lnTo>
                          <a:lnTo>
                            <a:pt x="15" y="126"/>
                          </a:lnTo>
                          <a:lnTo>
                            <a:pt x="11" y="120"/>
                          </a:lnTo>
                          <a:lnTo>
                            <a:pt x="9" y="116"/>
                          </a:lnTo>
                          <a:lnTo>
                            <a:pt x="6" y="113"/>
                          </a:lnTo>
                          <a:lnTo>
                            <a:pt x="2" y="111"/>
                          </a:lnTo>
                          <a:lnTo>
                            <a:pt x="0" y="109"/>
                          </a:lnTo>
                          <a:lnTo>
                            <a:pt x="174" y="0"/>
                          </a:lnTo>
                          <a:close/>
                        </a:path>
                      </a:pathLst>
                    </a:custGeom>
                    <a:solidFill>
                      <a:srgbClr val="DBDBFF"/>
                    </a:solidFill>
                    <a:ln w="0">
                      <a:solidFill>
                        <a:srgbClr val="DBDBFF"/>
                      </a:solidFill>
                      <a:round/>
                      <a:headEnd/>
                      <a:tailEnd/>
                    </a:ln>
                  </p:spPr>
                  <p:txBody>
                    <a:bodyPr/>
                    <a:lstStyle/>
                    <a:p>
                      <a:endParaRPr lang="en-US"/>
                    </a:p>
                  </p:txBody>
                </p:sp>
                <p:sp>
                  <p:nvSpPr>
                    <p:cNvPr id="9472" name="Freeform 304"/>
                    <p:cNvSpPr>
                      <a:spLocks/>
                    </p:cNvSpPr>
                    <p:nvPr/>
                  </p:nvSpPr>
                  <p:spPr bwMode="auto">
                    <a:xfrm>
                      <a:off x="2382" y="2535"/>
                      <a:ext cx="189" cy="128"/>
                    </a:xfrm>
                    <a:custGeom>
                      <a:avLst/>
                      <a:gdLst>
                        <a:gd name="T0" fmla="*/ 170 w 189"/>
                        <a:gd name="T1" fmla="*/ 0 h 128"/>
                        <a:gd name="T2" fmla="*/ 172 w 189"/>
                        <a:gd name="T3" fmla="*/ 0 h 128"/>
                        <a:gd name="T4" fmla="*/ 174 w 189"/>
                        <a:gd name="T5" fmla="*/ 2 h 128"/>
                        <a:gd name="T6" fmla="*/ 178 w 189"/>
                        <a:gd name="T7" fmla="*/ 4 h 128"/>
                        <a:gd name="T8" fmla="*/ 181 w 189"/>
                        <a:gd name="T9" fmla="*/ 8 h 128"/>
                        <a:gd name="T10" fmla="*/ 185 w 189"/>
                        <a:gd name="T11" fmla="*/ 12 h 128"/>
                        <a:gd name="T12" fmla="*/ 187 w 189"/>
                        <a:gd name="T13" fmla="*/ 17 h 128"/>
                        <a:gd name="T14" fmla="*/ 189 w 189"/>
                        <a:gd name="T15" fmla="*/ 21 h 128"/>
                        <a:gd name="T16" fmla="*/ 13 w 189"/>
                        <a:gd name="T17" fmla="*/ 128 h 128"/>
                        <a:gd name="T18" fmla="*/ 0 w 189"/>
                        <a:gd name="T19" fmla="*/ 106 h 128"/>
                        <a:gd name="T20" fmla="*/ 170 w 189"/>
                        <a:gd name="T21" fmla="*/ 0 h 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9"/>
                        <a:gd name="T34" fmla="*/ 0 h 128"/>
                        <a:gd name="T35" fmla="*/ 189 w 189"/>
                        <a:gd name="T36" fmla="*/ 128 h 1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9" h="128">
                          <a:moveTo>
                            <a:pt x="170" y="0"/>
                          </a:moveTo>
                          <a:lnTo>
                            <a:pt x="172" y="0"/>
                          </a:lnTo>
                          <a:lnTo>
                            <a:pt x="174" y="2"/>
                          </a:lnTo>
                          <a:lnTo>
                            <a:pt x="178" y="4"/>
                          </a:lnTo>
                          <a:lnTo>
                            <a:pt x="181" y="8"/>
                          </a:lnTo>
                          <a:lnTo>
                            <a:pt x="185" y="12"/>
                          </a:lnTo>
                          <a:lnTo>
                            <a:pt x="187" y="17"/>
                          </a:lnTo>
                          <a:lnTo>
                            <a:pt x="189" y="21"/>
                          </a:lnTo>
                          <a:lnTo>
                            <a:pt x="13" y="128"/>
                          </a:lnTo>
                          <a:lnTo>
                            <a:pt x="0" y="106"/>
                          </a:lnTo>
                          <a:lnTo>
                            <a:pt x="170" y="0"/>
                          </a:lnTo>
                          <a:close/>
                        </a:path>
                      </a:pathLst>
                    </a:custGeom>
                    <a:solidFill>
                      <a:srgbClr val="FFFFFF"/>
                    </a:solidFill>
                    <a:ln w="0">
                      <a:solidFill>
                        <a:srgbClr val="FFFFFF"/>
                      </a:solidFill>
                      <a:round/>
                      <a:headEnd/>
                      <a:tailEnd/>
                    </a:ln>
                  </p:spPr>
                  <p:txBody>
                    <a:bodyPr/>
                    <a:lstStyle/>
                    <a:p>
                      <a:endParaRPr lang="en-US"/>
                    </a:p>
                  </p:txBody>
                </p:sp>
                <p:sp>
                  <p:nvSpPr>
                    <p:cNvPr id="9473" name="Freeform 314"/>
                    <p:cNvSpPr>
                      <a:spLocks/>
                    </p:cNvSpPr>
                    <p:nvPr/>
                  </p:nvSpPr>
                  <p:spPr bwMode="auto">
                    <a:xfrm>
                      <a:off x="2322" y="2647"/>
                      <a:ext cx="63" cy="68"/>
                    </a:xfrm>
                    <a:custGeom>
                      <a:avLst/>
                      <a:gdLst>
                        <a:gd name="T0" fmla="*/ 45 w 63"/>
                        <a:gd name="T1" fmla="*/ 65 h 68"/>
                        <a:gd name="T2" fmla="*/ 58 w 63"/>
                        <a:gd name="T3" fmla="*/ 53 h 68"/>
                        <a:gd name="T4" fmla="*/ 63 w 63"/>
                        <a:gd name="T5" fmla="*/ 39 h 68"/>
                        <a:gd name="T6" fmla="*/ 60 w 63"/>
                        <a:gd name="T7" fmla="*/ 20 h 68"/>
                        <a:gd name="T8" fmla="*/ 48 w 63"/>
                        <a:gd name="T9" fmla="*/ 5 h 68"/>
                        <a:gd name="T10" fmla="*/ 34 w 63"/>
                        <a:gd name="T11" fmla="*/ 0 h 68"/>
                        <a:gd name="T12" fmla="*/ 17 w 63"/>
                        <a:gd name="T13" fmla="*/ 2 h 68"/>
                        <a:gd name="T14" fmla="*/ 6 w 63"/>
                        <a:gd name="T15" fmla="*/ 13 h 68"/>
                        <a:gd name="T16" fmla="*/ 0 w 63"/>
                        <a:gd name="T17" fmla="*/ 29 h 68"/>
                        <a:gd name="T18" fmla="*/ 4 w 63"/>
                        <a:gd name="T19" fmla="*/ 46 h 68"/>
                        <a:gd name="T20" fmla="*/ 13 w 63"/>
                        <a:gd name="T21" fmla="*/ 61 h 68"/>
                        <a:gd name="T22" fmla="*/ 30 w 63"/>
                        <a:gd name="T23" fmla="*/ 68 h 68"/>
                        <a:gd name="T24" fmla="*/ 45 w 63"/>
                        <a:gd name="T25" fmla="*/ 65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5" y="65"/>
                          </a:moveTo>
                          <a:lnTo>
                            <a:pt x="58" y="53"/>
                          </a:lnTo>
                          <a:lnTo>
                            <a:pt x="63" y="39"/>
                          </a:lnTo>
                          <a:lnTo>
                            <a:pt x="60" y="20"/>
                          </a:lnTo>
                          <a:lnTo>
                            <a:pt x="48" y="5"/>
                          </a:lnTo>
                          <a:lnTo>
                            <a:pt x="34" y="0"/>
                          </a:lnTo>
                          <a:lnTo>
                            <a:pt x="17" y="2"/>
                          </a:lnTo>
                          <a:lnTo>
                            <a:pt x="6" y="13"/>
                          </a:lnTo>
                          <a:lnTo>
                            <a:pt x="0" y="29"/>
                          </a:lnTo>
                          <a:lnTo>
                            <a:pt x="4" y="46"/>
                          </a:lnTo>
                          <a:lnTo>
                            <a:pt x="13" y="61"/>
                          </a:lnTo>
                          <a:lnTo>
                            <a:pt x="30" y="68"/>
                          </a:lnTo>
                          <a:lnTo>
                            <a:pt x="45" y="65"/>
                          </a:lnTo>
                          <a:close/>
                        </a:path>
                      </a:pathLst>
                    </a:custGeom>
                    <a:solidFill>
                      <a:srgbClr val="0000FF"/>
                    </a:solidFill>
                    <a:ln w="0">
                      <a:solidFill>
                        <a:srgbClr val="0000FF"/>
                      </a:solidFill>
                      <a:round/>
                      <a:headEnd/>
                      <a:tailEnd/>
                    </a:ln>
                  </p:spPr>
                  <p:txBody>
                    <a:bodyPr/>
                    <a:lstStyle/>
                    <a:p>
                      <a:endParaRPr lang="en-US"/>
                    </a:p>
                  </p:txBody>
                </p:sp>
                <p:sp>
                  <p:nvSpPr>
                    <p:cNvPr id="9474" name="Freeform 315"/>
                    <p:cNvSpPr>
                      <a:spLocks/>
                    </p:cNvSpPr>
                    <p:nvPr/>
                  </p:nvSpPr>
                  <p:spPr bwMode="auto">
                    <a:xfrm>
                      <a:off x="2322" y="2647"/>
                      <a:ext cx="63" cy="68"/>
                    </a:xfrm>
                    <a:custGeom>
                      <a:avLst/>
                      <a:gdLst>
                        <a:gd name="T0" fmla="*/ 45 w 63"/>
                        <a:gd name="T1" fmla="*/ 65 h 68"/>
                        <a:gd name="T2" fmla="*/ 58 w 63"/>
                        <a:gd name="T3" fmla="*/ 53 h 68"/>
                        <a:gd name="T4" fmla="*/ 63 w 63"/>
                        <a:gd name="T5" fmla="*/ 39 h 68"/>
                        <a:gd name="T6" fmla="*/ 60 w 63"/>
                        <a:gd name="T7" fmla="*/ 20 h 68"/>
                        <a:gd name="T8" fmla="*/ 48 w 63"/>
                        <a:gd name="T9" fmla="*/ 5 h 68"/>
                        <a:gd name="T10" fmla="*/ 34 w 63"/>
                        <a:gd name="T11" fmla="*/ 0 h 68"/>
                        <a:gd name="T12" fmla="*/ 17 w 63"/>
                        <a:gd name="T13" fmla="*/ 2 h 68"/>
                        <a:gd name="T14" fmla="*/ 6 w 63"/>
                        <a:gd name="T15" fmla="*/ 13 h 68"/>
                        <a:gd name="T16" fmla="*/ 0 w 63"/>
                        <a:gd name="T17" fmla="*/ 29 h 68"/>
                        <a:gd name="T18" fmla="*/ 4 w 63"/>
                        <a:gd name="T19" fmla="*/ 46 h 68"/>
                        <a:gd name="T20" fmla="*/ 13 w 63"/>
                        <a:gd name="T21" fmla="*/ 61 h 68"/>
                        <a:gd name="T22" fmla="*/ 30 w 63"/>
                        <a:gd name="T23" fmla="*/ 68 h 68"/>
                        <a:gd name="T24" fmla="*/ 45 w 63"/>
                        <a:gd name="T25" fmla="*/ 65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5" y="65"/>
                          </a:moveTo>
                          <a:lnTo>
                            <a:pt x="58" y="53"/>
                          </a:lnTo>
                          <a:lnTo>
                            <a:pt x="63" y="39"/>
                          </a:lnTo>
                          <a:lnTo>
                            <a:pt x="60" y="20"/>
                          </a:lnTo>
                          <a:lnTo>
                            <a:pt x="48" y="5"/>
                          </a:lnTo>
                          <a:lnTo>
                            <a:pt x="34" y="0"/>
                          </a:lnTo>
                          <a:lnTo>
                            <a:pt x="17" y="2"/>
                          </a:lnTo>
                          <a:lnTo>
                            <a:pt x="6" y="13"/>
                          </a:lnTo>
                          <a:lnTo>
                            <a:pt x="0" y="29"/>
                          </a:lnTo>
                          <a:lnTo>
                            <a:pt x="4" y="46"/>
                          </a:lnTo>
                          <a:lnTo>
                            <a:pt x="13" y="61"/>
                          </a:lnTo>
                          <a:lnTo>
                            <a:pt x="30" y="68"/>
                          </a:lnTo>
                          <a:lnTo>
                            <a:pt x="45" y="65"/>
                          </a:lnTo>
                        </a:path>
                      </a:pathLst>
                    </a:custGeom>
                    <a:noFill/>
                    <a:ln w="9525">
                      <a:solidFill>
                        <a:srgbClr val="000000"/>
                      </a:solidFill>
                      <a:round/>
                      <a:headEnd/>
                      <a:tailEnd/>
                    </a:ln>
                  </p:spPr>
                  <p:txBody>
                    <a:bodyPr/>
                    <a:lstStyle/>
                    <a:p>
                      <a:endParaRPr lang="en-US"/>
                    </a:p>
                  </p:txBody>
                </p:sp>
                <p:sp>
                  <p:nvSpPr>
                    <p:cNvPr id="9475" name="Freeform 317"/>
                    <p:cNvSpPr>
                      <a:spLocks/>
                    </p:cNvSpPr>
                    <p:nvPr/>
                  </p:nvSpPr>
                  <p:spPr bwMode="auto">
                    <a:xfrm>
                      <a:off x="2535" y="2530"/>
                      <a:ext cx="43" cy="54"/>
                    </a:xfrm>
                    <a:custGeom>
                      <a:avLst/>
                      <a:gdLst>
                        <a:gd name="T0" fmla="*/ 0 w 43"/>
                        <a:gd name="T1" fmla="*/ 4 h 54"/>
                        <a:gd name="T2" fmla="*/ 2 w 43"/>
                        <a:gd name="T3" fmla="*/ 4 h 54"/>
                        <a:gd name="T4" fmla="*/ 8 w 43"/>
                        <a:gd name="T5" fmla="*/ 2 h 54"/>
                        <a:gd name="T6" fmla="*/ 13 w 43"/>
                        <a:gd name="T7" fmla="*/ 0 h 54"/>
                        <a:gd name="T8" fmla="*/ 21 w 43"/>
                        <a:gd name="T9" fmla="*/ 0 h 54"/>
                        <a:gd name="T10" fmla="*/ 28 w 43"/>
                        <a:gd name="T11" fmla="*/ 4 h 54"/>
                        <a:gd name="T12" fmla="*/ 36 w 43"/>
                        <a:gd name="T13" fmla="*/ 15 h 54"/>
                        <a:gd name="T14" fmla="*/ 39 w 43"/>
                        <a:gd name="T15" fmla="*/ 30 h 54"/>
                        <a:gd name="T16" fmla="*/ 43 w 43"/>
                        <a:gd name="T17" fmla="*/ 54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
                        <a:gd name="T28" fmla="*/ 0 h 54"/>
                        <a:gd name="T29" fmla="*/ 43 w 43"/>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 h="54">
                          <a:moveTo>
                            <a:pt x="0" y="4"/>
                          </a:moveTo>
                          <a:lnTo>
                            <a:pt x="2" y="4"/>
                          </a:lnTo>
                          <a:lnTo>
                            <a:pt x="8" y="2"/>
                          </a:lnTo>
                          <a:lnTo>
                            <a:pt x="13" y="0"/>
                          </a:lnTo>
                          <a:lnTo>
                            <a:pt x="21" y="0"/>
                          </a:lnTo>
                          <a:lnTo>
                            <a:pt x="28" y="4"/>
                          </a:lnTo>
                          <a:lnTo>
                            <a:pt x="36" y="15"/>
                          </a:lnTo>
                          <a:lnTo>
                            <a:pt x="39" y="30"/>
                          </a:lnTo>
                          <a:lnTo>
                            <a:pt x="43" y="54"/>
                          </a:lnTo>
                        </a:path>
                      </a:pathLst>
                    </a:custGeom>
                    <a:noFill/>
                    <a:ln w="11113">
                      <a:solidFill>
                        <a:srgbClr val="0000FF"/>
                      </a:solidFill>
                      <a:round/>
                      <a:headEnd/>
                      <a:tailEnd/>
                    </a:ln>
                  </p:spPr>
                  <p:txBody>
                    <a:bodyPr/>
                    <a:lstStyle/>
                    <a:p>
                      <a:endParaRPr lang="en-US"/>
                    </a:p>
                  </p:txBody>
                </p:sp>
                <p:sp>
                  <p:nvSpPr>
                    <p:cNvPr id="9476" name="Freeform 373"/>
                    <p:cNvSpPr>
                      <a:spLocks/>
                    </p:cNvSpPr>
                    <p:nvPr/>
                  </p:nvSpPr>
                  <p:spPr bwMode="auto">
                    <a:xfrm>
                      <a:off x="944" y="2654"/>
                      <a:ext cx="351" cy="143"/>
                    </a:xfrm>
                    <a:custGeom>
                      <a:avLst/>
                      <a:gdLst>
                        <a:gd name="T0" fmla="*/ 0 w 351"/>
                        <a:gd name="T1" fmla="*/ 0 h 143"/>
                        <a:gd name="T2" fmla="*/ 4 w 351"/>
                        <a:gd name="T3" fmla="*/ 4 h 143"/>
                        <a:gd name="T4" fmla="*/ 15 w 351"/>
                        <a:gd name="T5" fmla="*/ 11 h 143"/>
                        <a:gd name="T6" fmla="*/ 32 w 351"/>
                        <a:gd name="T7" fmla="*/ 22 h 143"/>
                        <a:gd name="T8" fmla="*/ 54 w 351"/>
                        <a:gd name="T9" fmla="*/ 37 h 143"/>
                        <a:gd name="T10" fmla="*/ 80 w 351"/>
                        <a:gd name="T11" fmla="*/ 54 h 143"/>
                        <a:gd name="T12" fmla="*/ 108 w 351"/>
                        <a:gd name="T13" fmla="*/ 70 h 143"/>
                        <a:gd name="T14" fmla="*/ 138 w 351"/>
                        <a:gd name="T15" fmla="*/ 87 h 143"/>
                        <a:gd name="T16" fmla="*/ 169 w 351"/>
                        <a:gd name="T17" fmla="*/ 102 h 143"/>
                        <a:gd name="T18" fmla="*/ 201 w 351"/>
                        <a:gd name="T19" fmla="*/ 115 h 143"/>
                        <a:gd name="T20" fmla="*/ 230 w 351"/>
                        <a:gd name="T21" fmla="*/ 122 h 143"/>
                        <a:gd name="T22" fmla="*/ 258 w 351"/>
                        <a:gd name="T23" fmla="*/ 128 h 143"/>
                        <a:gd name="T24" fmla="*/ 284 w 351"/>
                        <a:gd name="T25" fmla="*/ 126 h 143"/>
                        <a:gd name="T26" fmla="*/ 282 w 351"/>
                        <a:gd name="T27" fmla="*/ 143 h 143"/>
                        <a:gd name="T28" fmla="*/ 351 w 351"/>
                        <a:gd name="T29" fmla="*/ 111 h 143"/>
                        <a:gd name="T30" fmla="*/ 293 w 351"/>
                        <a:gd name="T31" fmla="*/ 61 h 143"/>
                        <a:gd name="T32" fmla="*/ 293 w 351"/>
                        <a:gd name="T33" fmla="*/ 81 h 143"/>
                        <a:gd name="T34" fmla="*/ 286 w 351"/>
                        <a:gd name="T35" fmla="*/ 81 h 143"/>
                        <a:gd name="T36" fmla="*/ 267 w 351"/>
                        <a:gd name="T37" fmla="*/ 83 h 143"/>
                        <a:gd name="T38" fmla="*/ 242 w 351"/>
                        <a:gd name="T39" fmla="*/ 81 h 143"/>
                        <a:gd name="T40" fmla="*/ 206 w 351"/>
                        <a:gd name="T41" fmla="*/ 80 h 143"/>
                        <a:gd name="T42" fmla="*/ 167 w 351"/>
                        <a:gd name="T43" fmla="*/ 74 h 143"/>
                        <a:gd name="T44" fmla="*/ 125 w 351"/>
                        <a:gd name="T45" fmla="*/ 65 h 143"/>
                        <a:gd name="T46" fmla="*/ 80 w 351"/>
                        <a:gd name="T47" fmla="*/ 50 h 143"/>
                        <a:gd name="T48" fmla="*/ 39 w 351"/>
                        <a:gd name="T49" fmla="*/ 29 h 143"/>
                        <a:gd name="T50" fmla="*/ 0 w 351"/>
                        <a:gd name="T51" fmla="*/ 0 h 1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51"/>
                        <a:gd name="T79" fmla="*/ 0 h 143"/>
                        <a:gd name="T80" fmla="*/ 351 w 351"/>
                        <a:gd name="T81" fmla="*/ 143 h 1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51" h="143">
                          <a:moveTo>
                            <a:pt x="0" y="0"/>
                          </a:moveTo>
                          <a:lnTo>
                            <a:pt x="4" y="4"/>
                          </a:lnTo>
                          <a:lnTo>
                            <a:pt x="15" y="11"/>
                          </a:lnTo>
                          <a:lnTo>
                            <a:pt x="32" y="22"/>
                          </a:lnTo>
                          <a:lnTo>
                            <a:pt x="54" y="37"/>
                          </a:lnTo>
                          <a:lnTo>
                            <a:pt x="80" y="54"/>
                          </a:lnTo>
                          <a:lnTo>
                            <a:pt x="108" y="70"/>
                          </a:lnTo>
                          <a:lnTo>
                            <a:pt x="138" y="87"/>
                          </a:lnTo>
                          <a:lnTo>
                            <a:pt x="169" y="102"/>
                          </a:lnTo>
                          <a:lnTo>
                            <a:pt x="201" y="115"/>
                          </a:lnTo>
                          <a:lnTo>
                            <a:pt x="230" y="122"/>
                          </a:lnTo>
                          <a:lnTo>
                            <a:pt x="258" y="128"/>
                          </a:lnTo>
                          <a:lnTo>
                            <a:pt x="284" y="126"/>
                          </a:lnTo>
                          <a:lnTo>
                            <a:pt x="282" y="143"/>
                          </a:lnTo>
                          <a:lnTo>
                            <a:pt x="351" y="111"/>
                          </a:lnTo>
                          <a:lnTo>
                            <a:pt x="293" y="61"/>
                          </a:lnTo>
                          <a:lnTo>
                            <a:pt x="293" y="81"/>
                          </a:lnTo>
                          <a:lnTo>
                            <a:pt x="286" y="81"/>
                          </a:lnTo>
                          <a:lnTo>
                            <a:pt x="267" y="83"/>
                          </a:lnTo>
                          <a:lnTo>
                            <a:pt x="242" y="81"/>
                          </a:lnTo>
                          <a:lnTo>
                            <a:pt x="206" y="80"/>
                          </a:lnTo>
                          <a:lnTo>
                            <a:pt x="167" y="74"/>
                          </a:lnTo>
                          <a:lnTo>
                            <a:pt x="125" y="65"/>
                          </a:lnTo>
                          <a:lnTo>
                            <a:pt x="80" y="50"/>
                          </a:lnTo>
                          <a:lnTo>
                            <a:pt x="39" y="29"/>
                          </a:lnTo>
                          <a:lnTo>
                            <a:pt x="0" y="0"/>
                          </a:lnTo>
                          <a:close/>
                        </a:path>
                      </a:pathLst>
                    </a:custGeom>
                    <a:solidFill>
                      <a:srgbClr val="00FFFF"/>
                    </a:solidFill>
                    <a:ln w="0">
                      <a:solidFill>
                        <a:srgbClr val="00FFFF"/>
                      </a:solidFill>
                      <a:round/>
                      <a:headEnd/>
                      <a:tailEnd/>
                    </a:ln>
                  </p:spPr>
                  <p:txBody>
                    <a:bodyPr/>
                    <a:lstStyle/>
                    <a:p>
                      <a:endParaRPr lang="en-US"/>
                    </a:p>
                  </p:txBody>
                </p:sp>
                <p:sp>
                  <p:nvSpPr>
                    <p:cNvPr id="9477" name="Freeform 374"/>
                    <p:cNvSpPr>
                      <a:spLocks/>
                    </p:cNvSpPr>
                    <p:nvPr/>
                  </p:nvSpPr>
                  <p:spPr bwMode="auto">
                    <a:xfrm>
                      <a:off x="952" y="2648"/>
                      <a:ext cx="347" cy="149"/>
                    </a:xfrm>
                    <a:custGeom>
                      <a:avLst/>
                      <a:gdLst>
                        <a:gd name="T0" fmla="*/ 0 w 347"/>
                        <a:gd name="T1" fmla="*/ 0 h 149"/>
                        <a:gd name="T2" fmla="*/ 4 w 347"/>
                        <a:gd name="T3" fmla="*/ 4 h 149"/>
                        <a:gd name="T4" fmla="*/ 15 w 347"/>
                        <a:gd name="T5" fmla="*/ 11 h 149"/>
                        <a:gd name="T6" fmla="*/ 31 w 347"/>
                        <a:gd name="T7" fmla="*/ 22 h 149"/>
                        <a:gd name="T8" fmla="*/ 52 w 347"/>
                        <a:gd name="T9" fmla="*/ 37 h 149"/>
                        <a:gd name="T10" fmla="*/ 78 w 347"/>
                        <a:gd name="T11" fmla="*/ 54 h 149"/>
                        <a:gd name="T12" fmla="*/ 106 w 347"/>
                        <a:gd name="T13" fmla="*/ 71 h 149"/>
                        <a:gd name="T14" fmla="*/ 135 w 347"/>
                        <a:gd name="T15" fmla="*/ 89 h 149"/>
                        <a:gd name="T16" fmla="*/ 167 w 347"/>
                        <a:gd name="T17" fmla="*/ 104 h 149"/>
                        <a:gd name="T18" fmla="*/ 198 w 347"/>
                        <a:gd name="T19" fmla="*/ 117 h 149"/>
                        <a:gd name="T20" fmla="*/ 228 w 347"/>
                        <a:gd name="T21" fmla="*/ 126 h 149"/>
                        <a:gd name="T22" fmla="*/ 256 w 347"/>
                        <a:gd name="T23" fmla="*/ 132 h 149"/>
                        <a:gd name="T24" fmla="*/ 280 w 347"/>
                        <a:gd name="T25" fmla="*/ 132 h 149"/>
                        <a:gd name="T26" fmla="*/ 278 w 347"/>
                        <a:gd name="T27" fmla="*/ 149 h 149"/>
                        <a:gd name="T28" fmla="*/ 347 w 347"/>
                        <a:gd name="T29" fmla="*/ 121 h 149"/>
                        <a:gd name="T30" fmla="*/ 291 w 347"/>
                        <a:gd name="T31" fmla="*/ 69 h 149"/>
                        <a:gd name="T32" fmla="*/ 291 w 347"/>
                        <a:gd name="T33" fmla="*/ 87 h 149"/>
                        <a:gd name="T34" fmla="*/ 284 w 347"/>
                        <a:gd name="T35" fmla="*/ 87 h 149"/>
                        <a:gd name="T36" fmla="*/ 265 w 347"/>
                        <a:gd name="T37" fmla="*/ 89 h 149"/>
                        <a:gd name="T38" fmla="*/ 239 w 347"/>
                        <a:gd name="T39" fmla="*/ 87 h 149"/>
                        <a:gd name="T40" fmla="*/ 204 w 347"/>
                        <a:gd name="T41" fmla="*/ 86 h 149"/>
                        <a:gd name="T42" fmla="*/ 163 w 347"/>
                        <a:gd name="T43" fmla="*/ 78 h 149"/>
                        <a:gd name="T44" fmla="*/ 122 w 347"/>
                        <a:gd name="T45" fmla="*/ 69 h 149"/>
                        <a:gd name="T46" fmla="*/ 78 w 347"/>
                        <a:gd name="T47" fmla="*/ 52 h 149"/>
                        <a:gd name="T48" fmla="*/ 37 w 347"/>
                        <a:gd name="T49" fmla="*/ 30 h 149"/>
                        <a:gd name="T50" fmla="*/ 0 w 347"/>
                        <a:gd name="T51" fmla="*/ 0 h 1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47"/>
                        <a:gd name="T79" fmla="*/ 0 h 149"/>
                        <a:gd name="T80" fmla="*/ 347 w 347"/>
                        <a:gd name="T81" fmla="*/ 149 h 1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47" h="149">
                          <a:moveTo>
                            <a:pt x="0" y="0"/>
                          </a:moveTo>
                          <a:lnTo>
                            <a:pt x="4" y="4"/>
                          </a:lnTo>
                          <a:lnTo>
                            <a:pt x="15" y="11"/>
                          </a:lnTo>
                          <a:lnTo>
                            <a:pt x="31" y="22"/>
                          </a:lnTo>
                          <a:lnTo>
                            <a:pt x="52" y="37"/>
                          </a:lnTo>
                          <a:lnTo>
                            <a:pt x="78" y="54"/>
                          </a:lnTo>
                          <a:lnTo>
                            <a:pt x="106" y="71"/>
                          </a:lnTo>
                          <a:lnTo>
                            <a:pt x="135" y="89"/>
                          </a:lnTo>
                          <a:lnTo>
                            <a:pt x="167" y="104"/>
                          </a:lnTo>
                          <a:lnTo>
                            <a:pt x="198" y="117"/>
                          </a:lnTo>
                          <a:lnTo>
                            <a:pt x="228" y="126"/>
                          </a:lnTo>
                          <a:lnTo>
                            <a:pt x="256" y="132"/>
                          </a:lnTo>
                          <a:lnTo>
                            <a:pt x="280" y="132"/>
                          </a:lnTo>
                          <a:lnTo>
                            <a:pt x="278" y="149"/>
                          </a:lnTo>
                          <a:lnTo>
                            <a:pt x="347" y="121"/>
                          </a:lnTo>
                          <a:lnTo>
                            <a:pt x="291" y="69"/>
                          </a:lnTo>
                          <a:lnTo>
                            <a:pt x="291" y="87"/>
                          </a:lnTo>
                          <a:lnTo>
                            <a:pt x="284" y="87"/>
                          </a:lnTo>
                          <a:lnTo>
                            <a:pt x="265" y="89"/>
                          </a:lnTo>
                          <a:lnTo>
                            <a:pt x="239" y="87"/>
                          </a:lnTo>
                          <a:lnTo>
                            <a:pt x="204" y="86"/>
                          </a:lnTo>
                          <a:lnTo>
                            <a:pt x="163" y="78"/>
                          </a:lnTo>
                          <a:lnTo>
                            <a:pt x="122" y="69"/>
                          </a:lnTo>
                          <a:lnTo>
                            <a:pt x="78" y="52"/>
                          </a:lnTo>
                          <a:lnTo>
                            <a:pt x="37" y="30"/>
                          </a:lnTo>
                          <a:lnTo>
                            <a:pt x="0" y="0"/>
                          </a:lnTo>
                          <a:close/>
                        </a:path>
                      </a:pathLst>
                    </a:custGeom>
                    <a:solidFill>
                      <a:srgbClr val="0000FF"/>
                    </a:solidFill>
                    <a:ln w="0">
                      <a:solidFill>
                        <a:srgbClr val="0000FF"/>
                      </a:solidFill>
                      <a:round/>
                      <a:headEnd/>
                      <a:tailEnd/>
                    </a:ln>
                  </p:spPr>
                  <p:txBody>
                    <a:bodyPr/>
                    <a:lstStyle/>
                    <a:p>
                      <a:endParaRPr lang="en-US"/>
                    </a:p>
                  </p:txBody>
                </p:sp>
                <p:sp>
                  <p:nvSpPr>
                    <p:cNvPr id="9478" name="Line 50"/>
                    <p:cNvSpPr>
                      <a:spLocks noChangeShapeType="1"/>
                    </p:cNvSpPr>
                    <p:nvPr/>
                  </p:nvSpPr>
                  <p:spPr bwMode="auto">
                    <a:xfrm flipV="1">
                      <a:off x="2113" y="2152"/>
                      <a:ext cx="13" cy="5"/>
                    </a:xfrm>
                    <a:prstGeom prst="line">
                      <a:avLst/>
                    </a:prstGeom>
                    <a:noFill/>
                    <a:ln w="11113">
                      <a:solidFill>
                        <a:srgbClr val="FF0000"/>
                      </a:solidFill>
                      <a:round/>
                      <a:headEnd/>
                      <a:tailEnd/>
                    </a:ln>
                  </p:spPr>
                  <p:txBody>
                    <a:bodyPr/>
                    <a:lstStyle/>
                    <a:p>
                      <a:endParaRPr lang="en-US"/>
                    </a:p>
                  </p:txBody>
                </p:sp>
                <p:sp>
                  <p:nvSpPr>
                    <p:cNvPr id="9479" name="Line 52"/>
                    <p:cNvSpPr>
                      <a:spLocks noChangeShapeType="1"/>
                    </p:cNvSpPr>
                    <p:nvPr/>
                  </p:nvSpPr>
                  <p:spPr bwMode="auto">
                    <a:xfrm flipV="1">
                      <a:off x="2163" y="2122"/>
                      <a:ext cx="11" cy="7"/>
                    </a:xfrm>
                    <a:prstGeom prst="line">
                      <a:avLst/>
                    </a:prstGeom>
                    <a:noFill/>
                    <a:ln w="11113">
                      <a:solidFill>
                        <a:srgbClr val="FF0000"/>
                      </a:solidFill>
                      <a:round/>
                      <a:headEnd/>
                      <a:tailEnd/>
                    </a:ln>
                  </p:spPr>
                  <p:txBody>
                    <a:bodyPr/>
                    <a:lstStyle/>
                    <a:p>
                      <a:endParaRPr lang="en-US"/>
                    </a:p>
                  </p:txBody>
                </p:sp>
                <p:sp>
                  <p:nvSpPr>
                    <p:cNvPr id="9480" name="Line 53"/>
                    <p:cNvSpPr>
                      <a:spLocks noChangeShapeType="1"/>
                    </p:cNvSpPr>
                    <p:nvPr/>
                  </p:nvSpPr>
                  <p:spPr bwMode="auto">
                    <a:xfrm flipV="1">
                      <a:off x="2187" y="2107"/>
                      <a:ext cx="13" cy="7"/>
                    </a:xfrm>
                    <a:prstGeom prst="line">
                      <a:avLst/>
                    </a:prstGeom>
                    <a:noFill/>
                    <a:ln w="11113">
                      <a:solidFill>
                        <a:srgbClr val="FF0000"/>
                      </a:solidFill>
                      <a:round/>
                      <a:headEnd/>
                      <a:tailEnd/>
                    </a:ln>
                  </p:spPr>
                  <p:txBody>
                    <a:bodyPr/>
                    <a:lstStyle/>
                    <a:p>
                      <a:endParaRPr lang="en-US"/>
                    </a:p>
                  </p:txBody>
                </p:sp>
                <p:sp>
                  <p:nvSpPr>
                    <p:cNvPr id="9481" name="Line 54"/>
                    <p:cNvSpPr>
                      <a:spLocks noChangeShapeType="1"/>
                    </p:cNvSpPr>
                    <p:nvPr/>
                  </p:nvSpPr>
                  <p:spPr bwMode="auto">
                    <a:xfrm flipV="1">
                      <a:off x="2211" y="2094"/>
                      <a:ext cx="13" cy="6"/>
                    </a:xfrm>
                    <a:prstGeom prst="line">
                      <a:avLst/>
                    </a:prstGeom>
                    <a:noFill/>
                    <a:ln w="11113">
                      <a:solidFill>
                        <a:srgbClr val="FF0000"/>
                      </a:solidFill>
                      <a:round/>
                      <a:headEnd/>
                      <a:tailEnd/>
                    </a:ln>
                  </p:spPr>
                  <p:txBody>
                    <a:bodyPr/>
                    <a:lstStyle/>
                    <a:p>
                      <a:endParaRPr lang="en-US"/>
                    </a:p>
                  </p:txBody>
                </p:sp>
                <p:sp>
                  <p:nvSpPr>
                    <p:cNvPr id="9482" name="Line 55"/>
                    <p:cNvSpPr>
                      <a:spLocks noChangeShapeType="1"/>
                    </p:cNvSpPr>
                    <p:nvPr/>
                  </p:nvSpPr>
                  <p:spPr bwMode="auto">
                    <a:xfrm flipV="1">
                      <a:off x="2237" y="2079"/>
                      <a:ext cx="11" cy="8"/>
                    </a:xfrm>
                    <a:prstGeom prst="line">
                      <a:avLst/>
                    </a:prstGeom>
                    <a:noFill/>
                    <a:ln w="11113">
                      <a:solidFill>
                        <a:srgbClr val="FF0000"/>
                      </a:solidFill>
                      <a:round/>
                      <a:headEnd/>
                      <a:tailEnd/>
                    </a:ln>
                  </p:spPr>
                  <p:txBody>
                    <a:bodyPr/>
                    <a:lstStyle/>
                    <a:p>
                      <a:endParaRPr lang="en-US"/>
                    </a:p>
                  </p:txBody>
                </p:sp>
                <p:sp>
                  <p:nvSpPr>
                    <p:cNvPr id="9483" name="Line 56"/>
                    <p:cNvSpPr>
                      <a:spLocks noChangeShapeType="1"/>
                    </p:cNvSpPr>
                    <p:nvPr/>
                  </p:nvSpPr>
                  <p:spPr bwMode="auto">
                    <a:xfrm flipV="1">
                      <a:off x="2261" y="2064"/>
                      <a:ext cx="11" cy="8"/>
                    </a:xfrm>
                    <a:prstGeom prst="line">
                      <a:avLst/>
                    </a:prstGeom>
                    <a:noFill/>
                    <a:ln w="11113">
                      <a:solidFill>
                        <a:srgbClr val="FF0000"/>
                      </a:solidFill>
                      <a:round/>
                      <a:headEnd/>
                      <a:tailEnd/>
                    </a:ln>
                  </p:spPr>
                  <p:txBody>
                    <a:bodyPr/>
                    <a:lstStyle/>
                    <a:p>
                      <a:endParaRPr lang="en-US"/>
                    </a:p>
                  </p:txBody>
                </p:sp>
                <p:sp>
                  <p:nvSpPr>
                    <p:cNvPr id="9484" name="Line 57"/>
                    <p:cNvSpPr>
                      <a:spLocks noChangeShapeType="1"/>
                    </p:cNvSpPr>
                    <p:nvPr/>
                  </p:nvSpPr>
                  <p:spPr bwMode="auto">
                    <a:xfrm flipV="1">
                      <a:off x="2285" y="2050"/>
                      <a:ext cx="13" cy="7"/>
                    </a:xfrm>
                    <a:prstGeom prst="line">
                      <a:avLst/>
                    </a:prstGeom>
                    <a:noFill/>
                    <a:ln w="11113">
                      <a:solidFill>
                        <a:srgbClr val="FF0000"/>
                      </a:solidFill>
                      <a:round/>
                      <a:headEnd/>
                      <a:tailEnd/>
                    </a:ln>
                  </p:spPr>
                  <p:txBody>
                    <a:bodyPr/>
                    <a:lstStyle/>
                    <a:p>
                      <a:endParaRPr lang="en-US"/>
                    </a:p>
                  </p:txBody>
                </p:sp>
                <p:sp>
                  <p:nvSpPr>
                    <p:cNvPr id="9485" name="Line 58"/>
                    <p:cNvSpPr>
                      <a:spLocks noChangeShapeType="1"/>
                    </p:cNvSpPr>
                    <p:nvPr/>
                  </p:nvSpPr>
                  <p:spPr bwMode="auto">
                    <a:xfrm flipV="1">
                      <a:off x="2309" y="2037"/>
                      <a:ext cx="13" cy="7"/>
                    </a:xfrm>
                    <a:prstGeom prst="line">
                      <a:avLst/>
                    </a:prstGeom>
                    <a:noFill/>
                    <a:ln w="11113">
                      <a:solidFill>
                        <a:srgbClr val="FF0000"/>
                      </a:solidFill>
                      <a:round/>
                      <a:headEnd/>
                      <a:tailEnd/>
                    </a:ln>
                  </p:spPr>
                  <p:txBody>
                    <a:bodyPr/>
                    <a:lstStyle/>
                    <a:p>
                      <a:endParaRPr lang="en-US"/>
                    </a:p>
                  </p:txBody>
                </p:sp>
                <p:sp>
                  <p:nvSpPr>
                    <p:cNvPr id="9486" name="Line 59"/>
                    <p:cNvSpPr>
                      <a:spLocks noChangeShapeType="1"/>
                    </p:cNvSpPr>
                    <p:nvPr/>
                  </p:nvSpPr>
                  <p:spPr bwMode="auto">
                    <a:xfrm flipV="1">
                      <a:off x="2335" y="2022"/>
                      <a:ext cx="11" cy="7"/>
                    </a:xfrm>
                    <a:prstGeom prst="line">
                      <a:avLst/>
                    </a:prstGeom>
                    <a:noFill/>
                    <a:ln w="11113">
                      <a:solidFill>
                        <a:srgbClr val="FF0000"/>
                      </a:solidFill>
                      <a:round/>
                      <a:headEnd/>
                      <a:tailEnd/>
                    </a:ln>
                  </p:spPr>
                  <p:txBody>
                    <a:bodyPr/>
                    <a:lstStyle/>
                    <a:p>
                      <a:endParaRPr lang="en-US"/>
                    </a:p>
                  </p:txBody>
                </p:sp>
                <p:sp>
                  <p:nvSpPr>
                    <p:cNvPr id="9487" name="Line 60"/>
                    <p:cNvSpPr>
                      <a:spLocks noChangeShapeType="1"/>
                    </p:cNvSpPr>
                    <p:nvPr/>
                  </p:nvSpPr>
                  <p:spPr bwMode="auto">
                    <a:xfrm flipV="1">
                      <a:off x="2359" y="2007"/>
                      <a:ext cx="13" cy="7"/>
                    </a:xfrm>
                    <a:prstGeom prst="line">
                      <a:avLst/>
                    </a:prstGeom>
                    <a:noFill/>
                    <a:ln w="11113">
                      <a:solidFill>
                        <a:srgbClr val="FF0000"/>
                      </a:solidFill>
                      <a:round/>
                      <a:headEnd/>
                      <a:tailEnd/>
                    </a:ln>
                  </p:spPr>
                  <p:txBody>
                    <a:bodyPr/>
                    <a:lstStyle/>
                    <a:p>
                      <a:endParaRPr lang="en-US"/>
                    </a:p>
                  </p:txBody>
                </p:sp>
                <p:sp>
                  <p:nvSpPr>
                    <p:cNvPr id="9488" name="Line 61"/>
                    <p:cNvSpPr>
                      <a:spLocks noChangeShapeType="1"/>
                    </p:cNvSpPr>
                    <p:nvPr/>
                  </p:nvSpPr>
                  <p:spPr bwMode="auto">
                    <a:xfrm flipV="1">
                      <a:off x="2383" y="1994"/>
                      <a:ext cx="13" cy="6"/>
                    </a:xfrm>
                    <a:prstGeom prst="line">
                      <a:avLst/>
                    </a:prstGeom>
                    <a:noFill/>
                    <a:ln w="11113">
                      <a:solidFill>
                        <a:srgbClr val="FF0000"/>
                      </a:solidFill>
                      <a:round/>
                      <a:headEnd/>
                      <a:tailEnd/>
                    </a:ln>
                  </p:spPr>
                  <p:txBody>
                    <a:bodyPr/>
                    <a:lstStyle/>
                    <a:p>
                      <a:endParaRPr lang="en-US"/>
                    </a:p>
                  </p:txBody>
                </p:sp>
                <p:sp>
                  <p:nvSpPr>
                    <p:cNvPr id="9489" name="Line 62"/>
                    <p:cNvSpPr>
                      <a:spLocks noChangeShapeType="1"/>
                    </p:cNvSpPr>
                    <p:nvPr/>
                  </p:nvSpPr>
                  <p:spPr bwMode="auto">
                    <a:xfrm flipV="1">
                      <a:off x="2407" y="1979"/>
                      <a:ext cx="13" cy="8"/>
                    </a:xfrm>
                    <a:prstGeom prst="line">
                      <a:avLst/>
                    </a:prstGeom>
                    <a:noFill/>
                    <a:ln w="11113">
                      <a:solidFill>
                        <a:srgbClr val="FF0000"/>
                      </a:solidFill>
                      <a:round/>
                      <a:headEnd/>
                      <a:tailEnd/>
                    </a:ln>
                  </p:spPr>
                  <p:txBody>
                    <a:bodyPr/>
                    <a:lstStyle/>
                    <a:p>
                      <a:endParaRPr lang="en-US"/>
                    </a:p>
                  </p:txBody>
                </p:sp>
                <p:sp>
                  <p:nvSpPr>
                    <p:cNvPr id="9490" name="Line 63"/>
                    <p:cNvSpPr>
                      <a:spLocks noChangeShapeType="1"/>
                    </p:cNvSpPr>
                    <p:nvPr/>
                  </p:nvSpPr>
                  <p:spPr bwMode="auto">
                    <a:xfrm flipV="1">
                      <a:off x="2433" y="1964"/>
                      <a:ext cx="12" cy="8"/>
                    </a:xfrm>
                    <a:prstGeom prst="line">
                      <a:avLst/>
                    </a:prstGeom>
                    <a:noFill/>
                    <a:ln w="11113">
                      <a:solidFill>
                        <a:srgbClr val="FF0000"/>
                      </a:solidFill>
                      <a:round/>
                      <a:headEnd/>
                      <a:tailEnd/>
                    </a:ln>
                  </p:spPr>
                  <p:txBody>
                    <a:bodyPr/>
                    <a:lstStyle/>
                    <a:p>
                      <a:endParaRPr lang="en-US"/>
                    </a:p>
                  </p:txBody>
                </p:sp>
                <p:sp>
                  <p:nvSpPr>
                    <p:cNvPr id="9491" name="Line 64"/>
                    <p:cNvSpPr>
                      <a:spLocks noChangeShapeType="1"/>
                    </p:cNvSpPr>
                    <p:nvPr/>
                  </p:nvSpPr>
                  <p:spPr bwMode="auto">
                    <a:xfrm flipV="1">
                      <a:off x="2458" y="1949"/>
                      <a:ext cx="13" cy="8"/>
                    </a:xfrm>
                    <a:prstGeom prst="line">
                      <a:avLst/>
                    </a:prstGeom>
                    <a:noFill/>
                    <a:ln w="11113">
                      <a:solidFill>
                        <a:srgbClr val="FF0000"/>
                      </a:solidFill>
                      <a:round/>
                      <a:headEnd/>
                      <a:tailEnd/>
                    </a:ln>
                  </p:spPr>
                  <p:txBody>
                    <a:bodyPr/>
                    <a:lstStyle/>
                    <a:p>
                      <a:endParaRPr lang="en-US"/>
                    </a:p>
                  </p:txBody>
                </p:sp>
                <p:sp>
                  <p:nvSpPr>
                    <p:cNvPr id="9492" name="Line 65"/>
                    <p:cNvSpPr>
                      <a:spLocks noChangeShapeType="1"/>
                    </p:cNvSpPr>
                    <p:nvPr/>
                  </p:nvSpPr>
                  <p:spPr bwMode="auto">
                    <a:xfrm flipV="1">
                      <a:off x="2482" y="1936"/>
                      <a:ext cx="13" cy="6"/>
                    </a:xfrm>
                    <a:prstGeom prst="line">
                      <a:avLst/>
                    </a:prstGeom>
                    <a:noFill/>
                    <a:ln w="11113">
                      <a:solidFill>
                        <a:srgbClr val="FF0000"/>
                      </a:solidFill>
                      <a:round/>
                      <a:headEnd/>
                      <a:tailEnd/>
                    </a:ln>
                  </p:spPr>
                  <p:txBody>
                    <a:bodyPr/>
                    <a:lstStyle/>
                    <a:p>
                      <a:endParaRPr lang="en-US"/>
                    </a:p>
                  </p:txBody>
                </p:sp>
                <p:sp>
                  <p:nvSpPr>
                    <p:cNvPr id="9493" name="Line 66"/>
                    <p:cNvSpPr>
                      <a:spLocks noChangeShapeType="1"/>
                    </p:cNvSpPr>
                    <p:nvPr/>
                  </p:nvSpPr>
                  <p:spPr bwMode="auto">
                    <a:xfrm flipV="1">
                      <a:off x="2508" y="1922"/>
                      <a:ext cx="11" cy="7"/>
                    </a:xfrm>
                    <a:prstGeom prst="line">
                      <a:avLst/>
                    </a:prstGeom>
                    <a:noFill/>
                    <a:ln w="11113">
                      <a:solidFill>
                        <a:srgbClr val="FF0000"/>
                      </a:solidFill>
                      <a:round/>
                      <a:headEnd/>
                      <a:tailEnd/>
                    </a:ln>
                  </p:spPr>
                  <p:txBody>
                    <a:bodyPr/>
                    <a:lstStyle/>
                    <a:p>
                      <a:endParaRPr lang="en-US"/>
                    </a:p>
                  </p:txBody>
                </p:sp>
                <p:sp>
                  <p:nvSpPr>
                    <p:cNvPr id="9494" name="Line 67"/>
                    <p:cNvSpPr>
                      <a:spLocks noChangeShapeType="1"/>
                    </p:cNvSpPr>
                    <p:nvPr/>
                  </p:nvSpPr>
                  <p:spPr bwMode="auto">
                    <a:xfrm flipV="1">
                      <a:off x="2532" y="1907"/>
                      <a:ext cx="11" cy="7"/>
                    </a:xfrm>
                    <a:prstGeom prst="line">
                      <a:avLst/>
                    </a:prstGeom>
                    <a:noFill/>
                    <a:ln w="11113">
                      <a:solidFill>
                        <a:srgbClr val="FF0000"/>
                      </a:solidFill>
                      <a:round/>
                      <a:headEnd/>
                      <a:tailEnd/>
                    </a:ln>
                  </p:spPr>
                  <p:txBody>
                    <a:bodyPr/>
                    <a:lstStyle/>
                    <a:p>
                      <a:endParaRPr lang="en-US"/>
                    </a:p>
                  </p:txBody>
                </p:sp>
                <p:sp>
                  <p:nvSpPr>
                    <p:cNvPr id="9495" name="Line 71"/>
                    <p:cNvSpPr>
                      <a:spLocks noChangeShapeType="1"/>
                    </p:cNvSpPr>
                    <p:nvPr/>
                  </p:nvSpPr>
                  <p:spPr bwMode="auto">
                    <a:xfrm flipH="1" flipV="1">
                      <a:off x="2425" y="1862"/>
                      <a:ext cx="124" cy="48"/>
                    </a:xfrm>
                    <a:prstGeom prst="line">
                      <a:avLst/>
                    </a:prstGeom>
                    <a:noFill/>
                    <a:ln w="11113">
                      <a:solidFill>
                        <a:srgbClr val="FF0000"/>
                      </a:solidFill>
                      <a:round/>
                      <a:headEnd/>
                      <a:tailEnd/>
                    </a:ln>
                  </p:spPr>
                  <p:txBody>
                    <a:bodyPr/>
                    <a:lstStyle/>
                    <a:p>
                      <a:endParaRPr lang="en-US"/>
                    </a:p>
                  </p:txBody>
                </p:sp>
                <p:grpSp>
                  <p:nvGrpSpPr>
                    <p:cNvPr id="9" name="Group 396"/>
                    <p:cNvGrpSpPr>
                      <a:grpSpLocks/>
                    </p:cNvGrpSpPr>
                    <p:nvPr/>
                  </p:nvGrpSpPr>
                  <p:grpSpPr bwMode="auto">
                    <a:xfrm>
                      <a:off x="2587" y="2137"/>
                      <a:ext cx="616" cy="339"/>
                      <a:chOff x="2582" y="2147"/>
                      <a:chExt cx="616" cy="339"/>
                    </a:xfrm>
                  </p:grpSpPr>
                  <p:sp>
                    <p:nvSpPr>
                      <p:cNvPr id="9511" name="Line 93"/>
                      <p:cNvSpPr>
                        <a:spLocks noChangeShapeType="1"/>
                      </p:cNvSpPr>
                      <p:nvPr/>
                    </p:nvSpPr>
                    <p:spPr bwMode="auto">
                      <a:xfrm flipH="1">
                        <a:off x="2686" y="2419"/>
                        <a:ext cx="13" cy="8"/>
                      </a:xfrm>
                      <a:prstGeom prst="line">
                        <a:avLst/>
                      </a:prstGeom>
                      <a:noFill/>
                      <a:ln w="11113">
                        <a:solidFill>
                          <a:srgbClr val="FF0000"/>
                        </a:solidFill>
                        <a:round/>
                        <a:headEnd/>
                        <a:tailEnd/>
                      </a:ln>
                    </p:spPr>
                    <p:txBody>
                      <a:bodyPr/>
                      <a:lstStyle/>
                      <a:p>
                        <a:endParaRPr lang="en-US"/>
                      </a:p>
                    </p:txBody>
                  </p:sp>
                  <p:sp>
                    <p:nvSpPr>
                      <p:cNvPr id="9512" name="Line 94"/>
                      <p:cNvSpPr>
                        <a:spLocks noChangeShapeType="1"/>
                      </p:cNvSpPr>
                      <p:nvPr/>
                    </p:nvSpPr>
                    <p:spPr bwMode="auto">
                      <a:xfrm flipH="1">
                        <a:off x="2673" y="2432"/>
                        <a:ext cx="2" cy="2"/>
                      </a:xfrm>
                      <a:prstGeom prst="line">
                        <a:avLst/>
                      </a:prstGeom>
                      <a:noFill/>
                      <a:ln w="11113">
                        <a:solidFill>
                          <a:srgbClr val="FF0000"/>
                        </a:solidFill>
                        <a:round/>
                        <a:headEnd/>
                        <a:tailEnd/>
                      </a:ln>
                    </p:spPr>
                    <p:txBody>
                      <a:bodyPr/>
                      <a:lstStyle/>
                      <a:p>
                        <a:endParaRPr lang="en-US"/>
                      </a:p>
                    </p:txBody>
                  </p:sp>
                  <p:sp>
                    <p:nvSpPr>
                      <p:cNvPr id="9513" name="Line 95"/>
                      <p:cNvSpPr>
                        <a:spLocks noChangeShapeType="1"/>
                      </p:cNvSpPr>
                      <p:nvPr/>
                    </p:nvSpPr>
                    <p:spPr bwMode="auto">
                      <a:xfrm flipH="1">
                        <a:off x="2606" y="2466"/>
                        <a:ext cx="13" cy="5"/>
                      </a:xfrm>
                      <a:prstGeom prst="line">
                        <a:avLst/>
                      </a:prstGeom>
                      <a:noFill/>
                      <a:ln w="11113">
                        <a:solidFill>
                          <a:srgbClr val="FF0000"/>
                        </a:solidFill>
                        <a:round/>
                        <a:headEnd/>
                        <a:tailEnd/>
                      </a:ln>
                    </p:spPr>
                    <p:txBody>
                      <a:bodyPr/>
                      <a:lstStyle/>
                      <a:p>
                        <a:endParaRPr lang="en-US"/>
                      </a:p>
                    </p:txBody>
                  </p:sp>
                  <p:sp>
                    <p:nvSpPr>
                      <p:cNvPr id="9514" name="Line 96"/>
                      <p:cNvSpPr>
                        <a:spLocks noChangeShapeType="1"/>
                      </p:cNvSpPr>
                      <p:nvPr/>
                    </p:nvSpPr>
                    <p:spPr bwMode="auto">
                      <a:xfrm flipH="1">
                        <a:off x="2582" y="2479"/>
                        <a:ext cx="13" cy="7"/>
                      </a:xfrm>
                      <a:prstGeom prst="line">
                        <a:avLst/>
                      </a:prstGeom>
                      <a:noFill/>
                      <a:ln w="11113">
                        <a:solidFill>
                          <a:srgbClr val="FF0000"/>
                        </a:solidFill>
                        <a:round/>
                        <a:headEnd/>
                        <a:tailEnd/>
                      </a:ln>
                    </p:spPr>
                    <p:txBody>
                      <a:bodyPr/>
                      <a:lstStyle/>
                      <a:p>
                        <a:endParaRPr lang="en-US"/>
                      </a:p>
                    </p:txBody>
                  </p:sp>
                  <p:sp>
                    <p:nvSpPr>
                      <p:cNvPr id="9515" name="Line 126"/>
                      <p:cNvSpPr>
                        <a:spLocks noChangeShapeType="1"/>
                      </p:cNvSpPr>
                      <p:nvPr/>
                    </p:nvSpPr>
                    <p:spPr bwMode="auto">
                      <a:xfrm flipH="1" flipV="1">
                        <a:off x="2605" y="2455"/>
                        <a:ext cx="13" cy="7"/>
                      </a:xfrm>
                      <a:prstGeom prst="line">
                        <a:avLst/>
                      </a:prstGeom>
                      <a:noFill/>
                      <a:ln w="11113">
                        <a:solidFill>
                          <a:srgbClr val="FF0000"/>
                        </a:solidFill>
                        <a:round/>
                        <a:headEnd/>
                        <a:tailEnd/>
                      </a:ln>
                    </p:spPr>
                    <p:txBody>
                      <a:bodyPr/>
                      <a:lstStyle/>
                      <a:p>
                        <a:endParaRPr lang="en-US"/>
                      </a:p>
                    </p:txBody>
                  </p:sp>
                  <p:sp>
                    <p:nvSpPr>
                      <p:cNvPr id="9516" name="Line 127"/>
                      <p:cNvSpPr>
                        <a:spLocks noChangeShapeType="1"/>
                      </p:cNvSpPr>
                      <p:nvPr/>
                    </p:nvSpPr>
                    <p:spPr bwMode="auto">
                      <a:xfrm flipV="1">
                        <a:off x="2612" y="2440"/>
                        <a:ext cx="13" cy="7"/>
                      </a:xfrm>
                      <a:prstGeom prst="line">
                        <a:avLst/>
                      </a:prstGeom>
                      <a:noFill/>
                      <a:ln w="11113">
                        <a:solidFill>
                          <a:srgbClr val="FF0000"/>
                        </a:solidFill>
                        <a:round/>
                        <a:headEnd/>
                        <a:tailEnd/>
                      </a:ln>
                    </p:spPr>
                    <p:txBody>
                      <a:bodyPr/>
                      <a:lstStyle/>
                      <a:p>
                        <a:endParaRPr lang="en-US"/>
                      </a:p>
                    </p:txBody>
                  </p:sp>
                  <p:sp>
                    <p:nvSpPr>
                      <p:cNvPr id="9517" name="Line 128"/>
                      <p:cNvSpPr>
                        <a:spLocks noChangeShapeType="1"/>
                      </p:cNvSpPr>
                      <p:nvPr/>
                    </p:nvSpPr>
                    <p:spPr bwMode="auto">
                      <a:xfrm flipV="1">
                        <a:off x="2638" y="2425"/>
                        <a:ext cx="11" cy="7"/>
                      </a:xfrm>
                      <a:prstGeom prst="line">
                        <a:avLst/>
                      </a:prstGeom>
                      <a:noFill/>
                      <a:ln w="11113">
                        <a:solidFill>
                          <a:srgbClr val="FF0000"/>
                        </a:solidFill>
                        <a:round/>
                        <a:headEnd/>
                        <a:tailEnd/>
                      </a:ln>
                    </p:spPr>
                    <p:txBody>
                      <a:bodyPr/>
                      <a:lstStyle/>
                      <a:p>
                        <a:endParaRPr lang="en-US"/>
                      </a:p>
                    </p:txBody>
                  </p:sp>
                  <p:sp>
                    <p:nvSpPr>
                      <p:cNvPr id="9518" name="Line 129"/>
                      <p:cNvSpPr>
                        <a:spLocks noChangeShapeType="1"/>
                      </p:cNvSpPr>
                      <p:nvPr/>
                    </p:nvSpPr>
                    <p:spPr bwMode="auto">
                      <a:xfrm>
                        <a:off x="2662" y="2429"/>
                        <a:ext cx="8" cy="3"/>
                      </a:xfrm>
                      <a:prstGeom prst="line">
                        <a:avLst/>
                      </a:prstGeom>
                      <a:noFill/>
                      <a:ln w="11113">
                        <a:solidFill>
                          <a:srgbClr val="FF0000"/>
                        </a:solidFill>
                        <a:round/>
                        <a:headEnd/>
                        <a:tailEnd/>
                      </a:ln>
                    </p:spPr>
                    <p:txBody>
                      <a:bodyPr/>
                      <a:lstStyle/>
                      <a:p>
                        <a:endParaRPr lang="en-US"/>
                      </a:p>
                    </p:txBody>
                  </p:sp>
                  <p:sp>
                    <p:nvSpPr>
                      <p:cNvPr id="9519" name="Line 72"/>
                      <p:cNvSpPr>
                        <a:spLocks noChangeShapeType="1"/>
                      </p:cNvSpPr>
                      <p:nvPr/>
                    </p:nvSpPr>
                    <p:spPr bwMode="auto">
                      <a:xfrm flipV="1">
                        <a:off x="3187" y="2169"/>
                        <a:ext cx="11" cy="6"/>
                      </a:xfrm>
                      <a:prstGeom prst="line">
                        <a:avLst/>
                      </a:prstGeom>
                      <a:noFill/>
                      <a:ln w="11113">
                        <a:solidFill>
                          <a:srgbClr val="FF0000"/>
                        </a:solidFill>
                        <a:round/>
                        <a:headEnd/>
                        <a:tailEnd/>
                      </a:ln>
                    </p:spPr>
                    <p:txBody>
                      <a:bodyPr/>
                      <a:lstStyle/>
                      <a:p>
                        <a:endParaRPr lang="en-US"/>
                      </a:p>
                    </p:txBody>
                  </p:sp>
                  <p:sp>
                    <p:nvSpPr>
                      <p:cNvPr id="9520" name="Line 73"/>
                      <p:cNvSpPr>
                        <a:spLocks noChangeShapeType="1"/>
                      </p:cNvSpPr>
                      <p:nvPr/>
                    </p:nvSpPr>
                    <p:spPr bwMode="auto">
                      <a:xfrm flipH="1" flipV="1">
                        <a:off x="3179" y="2152"/>
                        <a:ext cx="12" cy="10"/>
                      </a:xfrm>
                      <a:prstGeom prst="line">
                        <a:avLst/>
                      </a:prstGeom>
                      <a:noFill/>
                      <a:ln w="11113">
                        <a:solidFill>
                          <a:srgbClr val="FF0000"/>
                        </a:solidFill>
                        <a:round/>
                        <a:headEnd/>
                        <a:tailEnd/>
                      </a:ln>
                    </p:spPr>
                    <p:txBody>
                      <a:bodyPr/>
                      <a:lstStyle/>
                      <a:p>
                        <a:endParaRPr lang="en-US"/>
                      </a:p>
                    </p:txBody>
                  </p:sp>
                  <p:sp>
                    <p:nvSpPr>
                      <p:cNvPr id="9521" name="Line 74"/>
                      <p:cNvSpPr>
                        <a:spLocks noChangeShapeType="1"/>
                      </p:cNvSpPr>
                      <p:nvPr/>
                    </p:nvSpPr>
                    <p:spPr bwMode="auto">
                      <a:xfrm flipH="1">
                        <a:off x="3153" y="2147"/>
                        <a:ext cx="13" cy="7"/>
                      </a:xfrm>
                      <a:prstGeom prst="line">
                        <a:avLst/>
                      </a:prstGeom>
                      <a:noFill/>
                      <a:ln w="11113">
                        <a:solidFill>
                          <a:srgbClr val="FF0000"/>
                        </a:solidFill>
                        <a:round/>
                        <a:headEnd/>
                        <a:tailEnd/>
                      </a:ln>
                    </p:spPr>
                    <p:txBody>
                      <a:bodyPr/>
                      <a:lstStyle/>
                      <a:p>
                        <a:endParaRPr lang="en-US"/>
                      </a:p>
                    </p:txBody>
                  </p:sp>
                  <p:sp>
                    <p:nvSpPr>
                      <p:cNvPr id="9522" name="Line 75"/>
                      <p:cNvSpPr>
                        <a:spLocks noChangeShapeType="1"/>
                      </p:cNvSpPr>
                      <p:nvPr/>
                    </p:nvSpPr>
                    <p:spPr bwMode="auto">
                      <a:xfrm flipH="1">
                        <a:off x="3129" y="2160"/>
                        <a:ext cx="13" cy="7"/>
                      </a:xfrm>
                      <a:prstGeom prst="line">
                        <a:avLst/>
                      </a:prstGeom>
                      <a:noFill/>
                      <a:ln w="11113">
                        <a:solidFill>
                          <a:srgbClr val="FF0000"/>
                        </a:solidFill>
                        <a:round/>
                        <a:headEnd/>
                        <a:tailEnd/>
                      </a:ln>
                    </p:spPr>
                    <p:txBody>
                      <a:bodyPr/>
                      <a:lstStyle/>
                      <a:p>
                        <a:endParaRPr lang="en-US"/>
                      </a:p>
                    </p:txBody>
                  </p:sp>
                  <p:sp>
                    <p:nvSpPr>
                      <p:cNvPr id="9523" name="Line 76"/>
                      <p:cNvSpPr>
                        <a:spLocks noChangeShapeType="1"/>
                      </p:cNvSpPr>
                      <p:nvPr/>
                    </p:nvSpPr>
                    <p:spPr bwMode="auto">
                      <a:xfrm flipH="1">
                        <a:off x="3105" y="2175"/>
                        <a:ext cx="13" cy="7"/>
                      </a:xfrm>
                      <a:prstGeom prst="line">
                        <a:avLst/>
                      </a:prstGeom>
                      <a:noFill/>
                      <a:ln w="11113">
                        <a:solidFill>
                          <a:srgbClr val="FF0000"/>
                        </a:solidFill>
                        <a:round/>
                        <a:headEnd/>
                        <a:tailEnd/>
                      </a:ln>
                    </p:spPr>
                    <p:txBody>
                      <a:bodyPr/>
                      <a:lstStyle/>
                      <a:p>
                        <a:endParaRPr lang="en-US"/>
                      </a:p>
                    </p:txBody>
                  </p:sp>
                  <p:sp>
                    <p:nvSpPr>
                      <p:cNvPr id="9524" name="Line 77"/>
                      <p:cNvSpPr>
                        <a:spLocks noChangeShapeType="1"/>
                      </p:cNvSpPr>
                      <p:nvPr/>
                    </p:nvSpPr>
                    <p:spPr bwMode="auto">
                      <a:xfrm flipH="1">
                        <a:off x="3081" y="2189"/>
                        <a:ext cx="11" cy="8"/>
                      </a:xfrm>
                      <a:prstGeom prst="line">
                        <a:avLst/>
                      </a:prstGeom>
                      <a:noFill/>
                      <a:ln w="11113">
                        <a:solidFill>
                          <a:srgbClr val="FF0000"/>
                        </a:solidFill>
                        <a:round/>
                        <a:headEnd/>
                        <a:tailEnd/>
                      </a:ln>
                    </p:spPr>
                    <p:txBody>
                      <a:bodyPr/>
                      <a:lstStyle/>
                      <a:p>
                        <a:endParaRPr lang="en-US"/>
                      </a:p>
                    </p:txBody>
                  </p:sp>
                  <p:sp>
                    <p:nvSpPr>
                      <p:cNvPr id="9525" name="Line 78"/>
                      <p:cNvSpPr>
                        <a:spLocks noChangeShapeType="1"/>
                      </p:cNvSpPr>
                      <p:nvPr/>
                    </p:nvSpPr>
                    <p:spPr bwMode="auto">
                      <a:xfrm flipH="1">
                        <a:off x="3055" y="2204"/>
                        <a:ext cx="13" cy="8"/>
                      </a:xfrm>
                      <a:prstGeom prst="line">
                        <a:avLst/>
                      </a:prstGeom>
                      <a:noFill/>
                      <a:ln w="11113">
                        <a:solidFill>
                          <a:srgbClr val="FF0000"/>
                        </a:solidFill>
                        <a:round/>
                        <a:headEnd/>
                        <a:tailEnd/>
                      </a:ln>
                    </p:spPr>
                    <p:txBody>
                      <a:bodyPr/>
                      <a:lstStyle/>
                      <a:p>
                        <a:endParaRPr lang="en-US"/>
                      </a:p>
                    </p:txBody>
                  </p:sp>
                  <p:sp>
                    <p:nvSpPr>
                      <p:cNvPr id="9526" name="Line 79"/>
                      <p:cNvSpPr>
                        <a:spLocks noChangeShapeType="1"/>
                      </p:cNvSpPr>
                      <p:nvPr/>
                    </p:nvSpPr>
                    <p:spPr bwMode="auto">
                      <a:xfrm flipH="1">
                        <a:off x="3031" y="2217"/>
                        <a:ext cx="13" cy="8"/>
                      </a:xfrm>
                      <a:prstGeom prst="line">
                        <a:avLst/>
                      </a:prstGeom>
                      <a:noFill/>
                      <a:ln w="11113">
                        <a:solidFill>
                          <a:srgbClr val="FF0000"/>
                        </a:solidFill>
                        <a:round/>
                        <a:headEnd/>
                        <a:tailEnd/>
                      </a:ln>
                    </p:spPr>
                    <p:txBody>
                      <a:bodyPr/>
                      <a:lstStyle/>
                      <a:p>
                        <a:endParaRPr lang="en-US"/>
                      </a:p>
                    </p:txBody>
                  </p:sp>
                  <p:sp>
                    <p:nvSpPr>
                      <p:cNvPr id="9527" name="Line 80"/>
                      <p:cNvSpPr>
                        <a:spLocks noChangeShapeType="1"/>
                      </p:cNvSpPr>
                      <p:nvPr/>
                    </p:nvSpPr>
                    <p:spPr bwMode="auto">
                      <a:xfrm flipH="1">
                        <a:off x="3007" y="2232"/>
                        <a:ext cx="11" cy="7"/>
                      </a:xfrm>
                      <a:prstGeom prst="line">
                        <a:avLst/>
                      </a:prstGeom>
                      <a:noFill/>
                      <a:ln w="11113">
                        <a:solidFill>
                          <a:srgbClr val="FF0000"/>
                        </a:solidFill>
                        <a:round/>
                        <a:headEnd/>
                        <a:tailEnd/>
                      </a:ln>
                    </p:spPr>
                    <p:txBody>
                      <a:bodyPr/>
                      <a:lstStyle/>
                      <a:p>
                        <a:endParaRPr lang="en-US"/>
                      </a:p>
                    </p:txBody>
                  </p:sp>
                  <p:sp>
                    <p:nvSpPr>
                      <p:cNvPr id="9528" name="Line 81"/>
                      <p:cNvSpPr>
                        <a:spLocks noChangeShapeType="1"/>
                      </p:cNvSpPr>
                      <p:nvPr/>
                    </p:nvSpPr>
                    <p:spPr bwMode="auto">
                      <a:xfrm flipH="1">
                        <a:off x="2983" y="2247"/>
                        <a:ext cx="11" cy="7"/>
                      </a:xfrm>
                      <a:prstGeom prst="line">
                        <a:avLst/>
                      </a:prstGeom>
                      <a:noFill/>
                      <a:ln w="11113">
                        <a:solidFill>
                          <a:srgbClr val="FF0000"/>
                        </a:solidFill>
                        <a:round/>
                        <a:headEnd/>
                        <a:tailEnd/>
                      </a:ln>
                    </p:spPr>
                    <p:txBody>
                      <a:bodyPr/>
                      <a:lstStyle/>
                      <a:p>
                        <a:endParaRPr lang="en-US"/>
                      </a:p>
                    </p:txBody>
                  </p:sp>
                  <p:sp>
                    <p:nvSpPr>
                      <p:cNvPr id="9529" name="Line 82"/>
                      <p:cNvSpPr>
                        <a:spLocks noChangeShapeType="1"/>
                      </p:cNvSpPr>
                      <p:nvPr/>
                    </p:nvSpPr>
                    <p:spPr bwMode="auto">
                      <a:xfrm flipH="1">
                        <a:off x="2957" y="2262"/>
                        <a:ext cx="13" cy="5"/>
                      </a:xfrm>
                      <a:prstGeom prst="line">
                        <a:avLst/>
                      </a:prstGeom>
                      <a:noFill/>
                      <a:ln w="11113">
                        <a:solidFill>
                          <a:srgbClr val="FF0000"/>
                        </a:solidFill>
                        <a:round/>
                        <a:headEnd/>
                        <a:tailEnd/>
                      </a:ln>
                    </p:spPr>
                    <p:txBody>
                      <a:bodyPr/>
                      <a:lstStyle/>
                      <a:p>
                        <a:endParaRPr lang="en-US"/>
                      </a:p>
                    </p:txBody>
                  </p:sp>
                  <p:sp>
                    <p:nvSpPr>
                      <p:cNvPr id="9530" name="Line 83"/>
                      <p:cNvSpPr>
                        <a:spLocks noChangeShapeType="1"/>
                      </p:cNvSpPr>
                      <p:nvPr/>
                    </p:nvSpPr>
                    <p:spPr bwMode="auto">
                      <a:xfrm flipH="1">
                        <a:off x="2933" y="2275"/>
                        <a:ext cx="13" cy="7"/>
                      </a:xfrm>
                      <a:prstGeom prst="line">
                        <a:avLst/>
                      </a:prstGeom>
                      <a:noFill/>
                      <a:ln w="11113">
                        <a:solidFill>
                          <a:srgbClr val="FF0000"/>
                        </a:solidFill>
                        <a:round/>
                        <a:headEnd/>
                        <a:tailEnd/>
                      </a:ln>
                    </p:spPr>
                    <p:txBody>
                      <a:bodyPr/>
                      <a:lstStyle/>
                      <a:p>
                        <a:endParaRPr lang="en-US"/>
                      </a:p>
                    </p:txBody>
                  </p:sp>
                  <p:sp>
                    <p:nvSpPr>
                      <p:cNvPr id="9531" name="Line 84"/>
                      <p:cNvSpPr>
                        <a:spLocks noChangeShapeType="1"/>
                      </p:cNvSpPr>
                      <p:nvPr/>
                    </p:nvSpPr>
                    <p:spPr bwMode="auto">
                      <a:xfrm flipH="1">
                        <a:off x="2909" y="2290"/>
                        <a:ext cx="11" cy="7"/>
                      </a:xfrm>
                      <a:prstGeom prst="line">
                        <a:avLst/>
                      </a:prstGeom>
                      <a:noFill/>
                      <a:ln w="11113">
                        <a:solidFill>
                          <a:srgbClr val="FF0000"/>
                        </a:solidFill>
                        <a:round/>
                        <a:headEnd/>
                        <a:tailEnd/>
                      </a:ln>
                    </p:spPr>
                    <p:txBody>
                      <a:bodyPr/>
                      <a:lstStyle/>
                      <a:p>
                        <a:endParaRPr lang="en-US"/>
                      </a:p>
                    </p:txBody>
                  </p:sp>
                  <p:sp>
                    <p:nvSpPr>
                      <p:cNvPr id="9532" name="Line 85"/>
                      <p:cNvSpPr>
                        <a:spLocks noChangeShapeType="1"/>
                      </p:cNvSpPr>
                      <p:nvPr/>
                    </p:nvSpPr>
                    <p:spPr bwMode="auto">
                      <a:xfrm flipH="1">
                        <a:off x="2883" y="2304"/>
                        <a:ext cx="13" cy="8"/>
                      </a:xfrm>
                      <a:prstGeom prst="line">
                        <a:avLst/>
                      </a:prstGeom>
                      <a:noFill/>
                      <a:ln w="11113">
                        <a:solidFill>
                          <a:srgbClr val="FF0000"/>
                        </a:solidFill>
                        <a:round/>
                        <a:headEnd/>
                        <a:tailEnd/>
                      </a:ln>
                    </p:spPr>
                    <p:txBody>
                      <a:bodyPr/>
                      <a:lstStyle/>
                      <a:p>
                        <a:endParaRPr lang="en-US"/>
                      </a:p>
                    </p:txBody>
                  </p:sp>
                  <p:sp>
                    <p:nvSpPr>
                      <p:cNvPr id="9533" name="Line 86"/>
                      <p:cNvSpPr>
                        <a:spLocks noChangeShapeType="1"/>
                      </p:cNvSpPr>
                      <p:nvPr/>
                    </p:nvSpPr>
                    <p:spPr bwMode="auto">
                      <a:xfrm flipH="1">
                        <a:off x="2859" y="2319"/>
                        <a:ext cx="13" cy="6"/>
                      </a:xfrm>
                      <a:prstGeom prst="line">
                        <a:avLst/>
                      </a:prstGeom>
                      <a:noFill/>
                      <a:ln w="11113">
                        <a:solidFill>
                          <a:srgbClr val="FF0000"/>
                        </a:solidFill>
                        <a:round/>
                        <a:headEnd/>
                        <a:tailEnd/>
                      </a:ln>
                    </p:spPr>
                    <p:txBody>
                      <a:bodyPr/>
                      <a:lstStyle/>
                      <a:p>
                        <a:endParaRPr lang="en-US"/>
                      </a:p>
                    </p:txBody>
                  </p:sp>
                  <p:sp>
                    <p:nvSpPr>
                      <p:cNvPr id="9534" name="Line 87"/>
                      <p:cNvSpPr>
                        <a:spLocks noChangeShapeType="1"/>
                      </p:cNvSpPr>
                      <p:nvPr/>
                    </p:nvSpPr>
                    <p:spPr bwMode="auto">
                      <a:xfrm flipH="1">
                        <a:off x="2835" y="2332"/>
                        <a:ext cx="13" cy="8"/>
                      </a:xfrm>
                      <a:prstGeom prst="line">
                        <a:avLst/>
                      </a:prstGeom>
                      <a:noFill/>
                      <a:ln w="11113">
                        <a:solidFill>
                          <a:srgbClr val="FF0000"/>
                        </a:solidFill>
                        <a:round/>
                        <a:headEnd/>
                        <a:tailEnd/>
                      </a:ln>
                    </p:spPr>
                    <p:txBody>
                      <a:bodyPr/>
                      <a:lstStyle/>
                      <a:p>
                        <a:endParaRPr lang="en-US"/>
                      </a:p>
                    </p:txBody>
                  </p:sp>
                  <p:sp>
                    <p:nvSpPr>
                      <p:cNvPr id="9535" name="Line 88"/>
                      <p:cNvSpPr>
                        <a:spLocks noChangeShapeType="1"/>
                      </p:cNvSpPr>
                      <p:nvPr/>
                    </p:nvSpPr>
                    <p:spPr bwMode="auto">
                      <a:xfrm flipH="1">
                        <a:off x="2810" y="2347"/>
                        <a:ext cx="12" cy="7"/>
                      </a:xfrm>
                      <a:prstGeom prst="line">
                        <a:avLst/>
                      </a:prstGeom>
                      <a:noFill/>
                      <a:ln w="11113">
                        <a:solidFill>
                          <a:srgbClr val="FF0000"/>
                        </a:solidFill>
                        <a:round/>
                        <a:headEnd/>
                        <a:tailEnd/>
                      </a:ln>
                    </p:spPr>
                    <p:txBody>
                      <a:bodyPr/>
                      <a:lstStyle/>
                      <a:p>
                        <a:endParaRPr lang="en-US"/>
                      </a:p>
                    </p:txBody>
                  </p:sp>
                  <p:sp>
                    <p:nvSpPr>
                      <p:cNvPr id="9536" name="Line 89"/>
                      <p:cNvSpPr>
                        <a:spLocks noChangeShapeType="1"/>
                      </p:cNvSpPr>
                      <p:nvPr/>
                    </p:nvSpPr>
                    <p:spPr bwMode="auto">
                      <a:xfrm flipH="1">
                        <a:off x="2784" y="2362"/>
                        <a:ext cx="13" cy="7"/>
                      </a:xfrm>
                      <a:prstGeom prst="line">
                        <a:avLst/>
                      </a:prstGeom>
                      <a:noFill/>
                      <a:ln w="11113">
                        <a:solidFill>
                          <a:srgbClr val="FF0000"/>
                        </a:solidFill>
                        <a:round/>
                        <a:headEnd/>
                        <a:tailEnd/>
                      </a:ln>
                    </p:spPr>
                    <p:txBody>
                      <a:bodyPr/>
                      <a:lstStyle/>
                      <a:p>
                        <a:endParaRPr lang="en-US"/>
                      </a:p>
                    </p:txBody>
                  </p:sp>
                  <p:sp>
                    <p:nvSpPr>
                      <p:cNvPr id="9537" name="Line 90"/>
                      <p:cNvSpPr>
                        <a:spLocks noChangeShapeType="1"/>
                      </p:cNvSpPr>
                      <p:nvPr/>
                    </p:nvSpPr>
                    <p:spPr bwMode="auto">
                      <a:xfrm flipH="1">
                        <a:off x="2760" y="2375"/>
                        <a:ext cx="13" cy="7"/>
                      </a:xfrm>
                      <a:prstGeom prst="line">
                        <a:avLst/>
                      </a:prstGeom>
                      <a:noFill/>
                      <a:ln w="11113">
                        <a:solidFill>
                          <a:srgbClr val="FF0000"/>
                        </a:solidFill>
                        <a:round/>
                        <a:headEnd/>
                        <a:tailEnd/>
                      </a:ln>
                    </p:spPr>
                    <p:txBody>
                      <a:bodyPr/>
                      <a:lstStyle/>
                      <a:p>
                        <a:endParaRPr lang="en-US"/>
                      </a:p>
                    </p:txBody>
                  </p:sp>
                  <p:sp>
                    <p:nvSpPr>
                      <p:cNvPr id="9538" name="Line 91"/>
                      <p:cNvSpPr>
                        <a:spLocks noChangeShapeType="1"/>
                      </p:cNvSpPr>
                      <p:nvPr/>
                    </p:nvSpPr>
                    <p:spPr bwMode="auto">
                      <a:xfrm flipH="1">
                        <a:off x="2736" y="2390"/>
                        <a:ext cx="11" cy="7"/>
                      </a:xfrm>
                      <a:prstGeom prst="line">
                        <a:avLst/>
                      </a:prstGeom>
                      <a:noFill/>
                      <a:ln w="11113">
                        <a:solidFill>
                          <a:srgbClr val="FF0000"/>
                        </a:solidFill>
                        <a:round/>
                        <a:headEnd/>
                        <a:tailEnd/>
                      </a:ln>
                    </p:spPr>
                    <p:txBody>
                      <a:bodyPr/>
                      <a:lstStyle/>
                      <a:p>
                        <a:endParaRPr lang="en-US"/>
                      </a:p>
                    </p:txBody>
                  </p:sp>
                  <p:sp>
                    <p:nvSpPr>
                      <p:cNvPr id="9539" name="Line 92"/>
                      <p:cNvSpPr>
                        <a:spLocks noChangeShapeType="1"/>
                      </p:cNvSpPr>
                      <p:nvPr/>
                    </p:nvSpPr>
                    <p:spPr bwMode="auto">
                      <a:xfrm flipH="1">
                        <a:off x="2712" y="2404"/>
                        <a:ext cx="11" cy="8"/>
                      </a:xfrm>
                      <a:prstGeom prst="line">
                        <a:avLst/>
                      </a:prstGeom>
                      <a:noFill/>
                      <a:ln w="11113">
                        <a:solidFill>
                          <a:srgbClr val="FF0000"/>
                        </a:solidFill>
                        <a:round/>
                        <a:headEnd/>
                        <a:tailEnd/>
                      </a:ln>
                    </p:spPr>
                    <p:txBody>
                      <a:bodyPr/>
                      <a:lstStyle/>
                      <a:p>
                        <a:endParaRPr lang="en-US"/>
                      </a:p>
                    </p:txBody>
                  </p:sp>
                </p:grpSp>
                <p:sp>
                  <p:nvSpPr>
                    <p:cNvPr id="9497" name="Line 123"/>
                    <p:cNvSpPr>
                      <a:spLocks noChangeShapeType="1"/>
                    </p:cNvSpPr>
                    <p:nvPr/>
                  </p:nvSpPr>
                  <p:spPr bwMode="auto">
                    <a:xfrm flipV="1">
                      <a:off x="2083" y="2192"/>
                      <a:ext cx="13" cy="6"/>
                    </a:xfrm>
                    <a:prstGeom prst="line">
                      <a:avLst/>
                    </a:prstGeom>
                    <a:noFill/>
                    <a:ln w="11113">
                      <a:solidFill>
                        <a:srgbClr val="FF0000"/>
                      </a:solidFill>
                      <a:round/>
                      <a:headEnd/>
                      <a:tailEnd/>
                    </a:ln>
                  </p:spPr>
                  <p:txBody>
                    <a:bodyPr/>
                    <a:lstStyle/>
                    <a:p>
                      <a:endParaRPr lang="en-US"/>
                    </a:p>
                  </p:txBody>
                </p:sp>
                <p:sp>
                  <p:nvSpPr>
                    <p:cNvPr id="9498" name="Line 124"/>
                    <p:cNvSpPr>
                      <a:spLocks noChangeShapeType="1"/>
                    </p:cNvSpPr>
                    <p:nvPr/>
                  </p:nvSpPr>
                  <p:spPr bwMode="auto">
                    <a:xfrm flipV="1">
                      <a:off x="2109" y="2178"/>
                      <a:ext cx="13" cy="7"/>
                    </a:xfrm>
                    <a:prstGeom prst="line">
                      <a:avLst/>
                    </a:prstGeom>
                    <a:noFill/>
                    <a:ln w="11113">
                      <a:solidFill>
                        <a:srgbClr val="FF0000"/>
                      </a:solidFill>
                      <a:round/>
                      <a:headEnd/>
                      <a:tailEnd/>
                    </a:ln>
                  </p:spPr>
                  <p:txBody>
                    <a:bodyPr/>
                    <a:lstStyle/>
                    <a:p>
                      <a:endParaRPr lang="en-US"/>
                    </a:p>
                  </p:txBody>
                </p:sp>
                <p:sp>
                  <p:nvSpPr>
                    <p:cNvPr id="9499" name="Line 125"/>
                    <p:cNvSpPr>
                      <a:spLocks noChangeShapeType="1"/>
                    </p:cNvSpPr>
                    <p:nvPr/>
                  </p:nvSpPr>
                  <p:spPr bwMode="auto">
                    <a:xfrm flipH="1" flipV="1">
                      <a:off x="2120" y="2163"/>
                      <a:ext cx="11" cy="7"/>
                    </a:xfrm>
                    <a:prstGeom prst="line">
                      <a:avLst/>
                    </a:prstGeom>
                    <a:noFill/>
                    <a:ln w="11113">
                      <a:solidFill>
                        <a:srgbClr val="FF0000"/>
                      </a:solidFill>
                      <a:round/>
                      <a:headEnd/>
                      <a:tailEnd/>
                    </a:ln>
                  </p:spPr>
                  <p:txBody>
                    <a:bodyPr/>
                    <a:lstStyle/>
                    <a:p>
                      <a:endParaRPr lang="en-US"/>
                    </a:p>
                  </p:txBody>
                </p:sp>
                <p:sp>
                  <p:nvSpPr>
                    <p:cNvPr id="9500" name="Line 253"/>
                    <p:cNvSpPr>
                      <a:spLocks noChangeShapeType="1"/>
                    </p:cNvSpPr>
                    <p:nvPr/>
                  </p:nvSpPr>
                  <p:spPr bwMode="auto">
                    <a:xfrm flipV="1">
                      <a:off x="2267" y="1870"/>
                      <a:ext cx="185" cy="111"/>
                    </a:xfrm>
                    <a:prstGeom prst="line">
                      <a:avLst/>
                    </a:prstGeom>
                    <a:noFill/>
                    <a:ln w="11113">
                      <a:solidFill>
                        <a:srgbClr val="FF0000"/>
                      </a:solidFill>
                      <a:round/>
                      <a:headEnd/>
                      <a:tailEnd/>
                    </a:ln>
                  </p:spPr>
                  <p:txBody>
                    <a:bodyPr/>
                    <a:lstStyle/>
                    <a:p>
                      <a:endParaRPr lang="en-US"/>
                    </a:p>
                  </p:txBody>
                </p:sp>
                <p:sp>
                  <p:nvSpPr>
                    <p:cNvPr id="9501" name="Freeform 305"/>
                    <p:cNvSpPr>
                      <a:spLocks/>
                    </p:cNvSpPr>
                    <p:nvPr/>
                  </p:nvSpPr>
                  <p:spPr bwMode="auto">
                    <a:xfrm>
                      <a:off x="2235" y="1844"/>
                      <a:ext cx="234" cy="170"/>
                    </a:xfrm>
                    <a:custGeom>
                      <a:avLst/>
                      <a:gdLst>
                        <a:gd name="T0" fmla="*/ 39 w 234"/>
                        <a:gd name="T1" fmla="*/ 170 h 170"/>
                        <a:gd name="T2" fmla="*/ 234 w 234"/>
                        <a:gd name="T3" fmla="*/ 54 h 170"/>
                        <a:gd name="T4" fmla="*/ 234 w 234"/>
                        <a:gd name="T5" fmla="*/ 33 h 170"/>
                        <a:gd name="T6" fmla="*/ 230 w 234"/>
                        <a:gd name="T7" fmla="*/ 18 h 170"/>
                        <a:gd name="T8" fmla="*/ 224 w 234"/>
                        <a:gd name="T9" fmla="*/ 9 h 170"/>
                        <a:gd name="T10" fmla="*/ 217 w 234"/>
                        <a:gd name="T11" fmla="*/ 3 h 170"/>
                        <a:gd name="T12" fmla="*/ 208 w 234"/>
                        <a:gd name="T13" fmla="*/ 0 h 170"/>
                        <a:gd name="T14" fmla="*/ 200 w 234"/>
                        <a:gd name="T15" fmla="*/ 0 h 170"/>
                        <a:gd name="T16" fmla="*/ 197 w 234"/>
                        <a:gd name="T17" fmla="*/ 0 h 170"/>
                        <a:gd name="T18" fmla="*/ 195 w 234"/>
                        <a:gd name="T19" fmla="*/ 0 h 170"/>
                        <a:gd name="T20" fmla="*/ 0 w 234"/>
                        <a:gd name="T21" fmla="*/ 117 h 170"/>
                        <a:gd name="T22" fmla="*/ 2 w 234"/>
                        <a:gd name="T23" fmla="*/ 117 h 170"/>
                        <a:gd name="T24" fmla="*/ 6 w 234"/>
                        <a:gd name="T25" fmla="*/ 115 h 170"/>
                        <a:gd name="T26" fmla="*/ 13 w 234"/>
                        <a:gd name="T27" fmla="*/ 111 h 170"/>
                        <a:gd name="T28" fmla="*/ 22 w 234"/>
                        <a:gd name="T29" fmla="*/ 111 h 170"/>
                        <a:gd name="T30" fmla="*/ 30 w 234"/>
                        <a:gd name="T31" fmla="*/ 113 h 170"/>
                        <a:gd name="T32" fmla="*/ 37 w 234"/>
                        <a:gd name="T33" fmla="*/ 118 h 170"/>
                        <a:gd name="T34" fmla="*/ 41 w 234"/>
                        <a:gd name="T35" fmla="*/ 128 h 170"/>
                        <a:gd name="T36" fmla="*/ 43 w 234"/>
                        <a:gd name="T37" fmla="*/ 146 h 170"/>
                        <a:gd name="T38" fmla="*/ 39 w 234"/>
                        <a:gd name="T39" fmla="*/ 170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4"/>
                        <a:gd name="T61" fmla="*/ 0 h 170"/>
                        <a:gd name="T62" fmla="*/ 234 w 234"/>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4" h="170">
                          <a:moveTo>
                            <a:pt x="39" y="170"/>
                          </a:moveTo>
                          <a:lnTo>
                            <a:pt x="234" y="54"/>
                          </a:lnTo>
                          <a:lnTo>
                            <a:pt x="234" y="33"/>
                          </a:lnTo>
                          <a:lnTo>
                            <a:pt x="230" y="18"/>
                          </a:lnTo>
                          <a:lnTo>
                            <a:pt x="224" y="9"/>
                          </a:lnTo>
                          <a:lnTo>
                            <a:pt x="217" y="3"/>
                          </a:lnTo>
                          <a:lnTo>
                            <a:pt x="208" y="0"/>
                          </a:lnTo>
                          <a:lnTo>
                            <a:pt x="200" y="0"/>
                          </a:lnTo>
                          <a:lnTo>
                            <a:pt x="197" y="0"/>
                          </a:lnTo>
                          <a:lnTo>
                            <a:pt x="195" y="0"/>
                          </a:lnTo>
                          <a:lnTo>
                            <a:pt x="0" y="117"/>
                          </a:lnTo>
                          <a:lnTo>
                            <a:pt x="2" y="117"/>
                          </a:lnTo>
                          <a:lnTo>
                            <a:pt x="6" y="115"/>
                          </a:lnTo>
                          <a:lnTo>
                            <a:pt x="13" y="111"/>
                          </a:lnTo>
                          <a:lnTo>
                            <a:pt x="22" y="111"/>
                          </a:lnTo>
                          <a:lnTo>
                            <a:pt x="30" y="113"/>
                          </a:lnTo>
                          <a:lnTo>
                            <a:pt x="37" y="118"/>
                          </a:lnTo>
                          <a:lnTo>
                            <a:pt x="41" y="128"/>
                          </a:lnTo>
                          <a:lnTo>
                            <a:pt x="43" y="146"/>
                          </a:lnTo>
                          <a:lnTo>
                            <a:pt x="39" y="170"/>
                          </a:lnTo>
                          <a:close/>
                        </a:path>
                      </a:pathLst>
                    </a:custGeom>
                    <a:solidFill>
                      <a:srgbClr val="0000FF"/>
                    </a:solidFill>
                    <a:ln w="0">
                      <a:solidFill>
                        <a:srgbClr val="0000FF"/>
                      </a:solidFill>
                      <a:round/>
                      <a:headEnd/>
                      <a:tailEnd/>
                    </a:ln>
                  </p:spPr>
                  <p:txBody>
                    <a:bodyPr/>
                    <a:lstStyle/>
                    <a:p>
                      <a:endParaRPr lang="en-US"/>
                    </a:p>
                  </p:txBody>
                </p:sp>
                <p:sp>
                  <p:nvSpPr>
                    <p:cNvPr id="9502" name="Freeform 306"/>
                    <p:cNvSpPr>
                      <a:spLocks/>
                    </p:cNvSpPr>
                    <p:nvPr/>
                  </p:nvSpPr>
                  <p:spPr bwMode="auto">
                    <a:xfrm>
                      <a:off x="2235" y="1844"/>
                      <a:ext cx="234" cy="170"/>
                    </a:xfrm>
                    <a:custGeom>
                      <a:avLst/>
                      <a:gdLst>
                        <a:gd name="T0" fmla="*/ 39 w 234"/>
                        <a:gd name="T1" fmla="*/ 170 h 170"/>
                        <a:gd name="T2" fmla="*/ 234 w 234"/>
                        <a:gd name="T3" fmla="*/ 54 h 170"/>
                        <a:gd name="T4" fmla="*/ 234 w 234"/>
                        <a:gd name="T5" fmla="*/ 33 h 170"/>
                        <a:gd name="T6" fmla="*/ 230 w 234"/>
                        <a:gd name="T7" fmla="*/ 18 h 170"/>
                        <a:gd name="T8" fmla="*/ 224 w 234"/>
                        <a:gd name="T9" fmla="*/ 9 h 170"/>
                        <a:gd name="T10" fmla="*/ 217 w 234"/>
                        <a:gd name="T11" fmla="*/ 3 h 170"/>
                        <a:gd name="T12" fmla="*/ 208 w 234"/>
                        <a:gd name="T13" fmla="*/ 0 h 170"/>
                        <a:gd name="T14" fmla="*/ 200 w 234"/>
                        <a:gd name="T15" fmla="*/ 0 h 170"/>
                        <a:gd name="T16" fmla="*/ 197 w 234"/>
                        <a:gd name="T17" fmla="*/ 0 h 170"/>
                        <a:gd name="T18" fmla="*/ 195 w 234"/>
                        <a:gd name="T19" fmla="*/ 0 h 170"/>
                        <a:gd name="T20" fmla="*/ 0 w 234"/>
                        <a:gd name="T21" fmla="*/ 117 h 170"/>
                        <a:gd name="T22" fmla="*/ 2 w 234"/>
                        <a:gd name="T23" fmla="*/ 117 h 170"/>
                        <a:gd name="T24" fmla="*/ 6 w 234"/>
                        <a:gd name="T25" fmla="*/ 115 h 170"/>
                        <a:gd name="T26" fmla="*/ 13 w 234"/>
                        <a:gd name="T27" fmla="*/ 111 h 170"/>
                        <a:gd name="T28" fmla="*/ 22 w 234"/>
                        <a:gd name="T29" fmla="*/ 111 h 170"/>
                        <a:gd name="T30" fmla="*/ 30 w 234"/>
                        <a:gd name="T31" fmla="*/ 113 h 170"/>
                        <a:gd name="T32" fmla="*/ 37 w 234"/>
                        <a:gd name="T33" fmla="*/ 118 h 170"/>
                        <a:gd name="T34" fmla="*/ 41 w 234"/>
                        <a:gd name="T35" fmla="*/ 128 h 170"/>
                        <a:gd name="T36" fmla="*/ 43 w 234"/>
                        <a:gd name="T37" fmla="*/ 146 h 170"/>
                        <a:gd name="T38" fmla="*/ 39 w 234"/>
                        <a:gd name="T39" fmla="*/ 170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4"/>
                        <a:gd name="T61" fmla="*/ 0 h 170"/>
                        <a:gd name="T62" fmla="*/ 234 w 234"/>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4" h="170">
                          <a:moveTo>
                            <a:pt x="39" y="170"/>
                          </a:moveTo>
                          <a:lnTo>
                            <a:pt x="234" y="54"/>
                          </a:lnTo>
                          <a:lnTo>
                            <a:pt x="234" y="33"/>
                          </a:lnTo>
                          <a:lnTo>
                            <a:pt x="230" y="18"/>
                          </a:lnTo>
                          <a:lnTo>
                            <a:pt x="224" y="9"/>
                          </a:lnTo>
                          <a:lnTo>
                            <a:pt x="217" y="3"/>
                          </a:lnTo>
                          <a:lnTo>
                            <a:pt x="208" y="0"/>
                          </a:lnTo>
                          <a:lnTo>
                            <a:pt x="200" y="0"/>
                          </a:lnTo>
                          <a:lnTo>
                            <a:pt x="197" y="0"/>
                          </a:lnTo>
                          <a:lnTo>
                            <a:pt x="195" y="0"/>
                          </a:lnTo>
                          <a:lnTo>
                            <a:pt x="0" y="117"/>
                          </a:lnTo>
                          <a:lnTo>
                            <a:pt x="2" y="117"/>
                          </a:lnTo>
                          <a:lnTo>
                            <a:pt x="6" y="115"/>
                          </a:lnTo>
                          <a:lnTo>
                            <a:pt x="13" y="111"/>
                          </a:lnTo>
                          <a:lnTo>
                            <a:pt x="22" y="111"/>
                          </a:lnTo>
                          <a:lnTo>
                            <a:pt x="30" y="113"/>
                          </a:lnTo>
                          <a:lnTo>
                            <a:pt x="37" y="118"/>
                          </a:lnTo>
                          <a:lnTo>
                            <a:pt x="41" y="128"/>
                          </a:lnTo>
                          <a:lnTo>
                            <a:pt x="43" y="146"/>
                          </a:lnTo>
                          <a:lnTo>
                            <a:pt x="39" y="170"/>
                          </a:lnTo>
                        </a:path>
                      </a:pathLst>
                    </a:custGeom>
                    <a:noFill/>
                    <a:ln w="11113">
                      <a:solidFill>
                        <a:srgbClr val="000000"/>
                      </a:solidFill>
                      <a:round/>
                      <a:headEnd/>
                      <a:tailEnd/>
                    </a:ln>
                  </p:spPr>
                  <p:txBody>
                    <a:bodyPr/>
                    <a:lstStyle/>
                    <a:p>
                      <a:endParaRPr lang="en-US"/>
                    </a:p>
                  </p:txBody>
                </p:sp>
                <p:sp>
                  <p:nvSpPr>
                    <p:cNvPr id="9503" name="Freeform 307"/>
                    <p:cNvSpPr>
                      <a:spLocks/>
                    </p:cNvSpPr>
                    <p:nvPr/>
                  </p:nvSpPr>
                  <p:spPr bwMode="auto">
                    <a:xfrm>
                      <a:off x="2239" y="1844"/>
                      <a:ext cx="230" cy="165"/>
                    </a:xfrm>
                    <a:custGeom>
                      <a:avLst/>
                      <a:gdLst>
                        <a:gd name="T0" fmla="*/ 193 w 230"/>
                        <a:gd name="T1" fmla="*/ 0 h 165"/>
                        <a:gd name="T2" fmla="*/ 194 w 230"/>
                        <a:gd name="T3" fmla="*/ 0 h 165"/>
                        <a:gd name="T4" fmla="*/ 200 w 230"/>
                        <a:gd name="T5" fmla="*/ 0 h 165"/>
                        <a:gd name="T6" fmla="*/ 209 w 230"/>
                        <a:gd name="T7" fmla="*/ 2 h 165"/>
                        <a:gd name="T8" fmla="*/ 217 w 230"/>
                        <a:gd name="T9" fmla="*/ 7 h 165"/>
                        <a:gd name="T10" fmla="*/ 224 w 230"/>
                        <a:gd name="T11" fmla="*/ 15 h 165"/>
                        <a:gd name="T12" fmla="*/ 230 w 230"/>
                        <a:gd name="T13" fmla="*/ 29 h 165"/>
                        <a:gd name="T14" fmla="*/ 230 w 230"/>
                        <a:gd name="T15" fmla="*/ 50 h 165"/>
                        <a:gd name="T16" fmla="*/ 37 w 230"/>
                        <a:gd name="T17" fmla="*/ 165 h 165"/>
                        <a:gd name="T18" fmla="*/ 41 w 230"/>
                        <a:gd name="T19" fmla="*/ 144 h 165"/>
                        <a:gd name="T20" fmla="*/ 39 w 230"/>
                        <a:gd name="T21" fmla="*/ 128 h 165"/>
                        <a:gd name="T22" fmla="*/ 35 w 230"/>
                        <a:gd name="T23" fmla="*/ 118 h 165"/>
                        <a:gd name="T24" fmla="*/ 28 w 230"/>
                        <a:gd name="T25" fmla="*/ 113 h 165"/>
                        <a:gd name="T26" fmla="*/ 20 w 230"/>
                        <a:gd name="T27" fmla="*/ 111 h 165"/>
                        <a:gd name="T28" fmla="*/ 13 w 230"/>
                        <a:gd name="T29" fmla="*/ 113 h 165"/>
                        <a:gd name="T30" fmla="*/ 7 w 230"/>
                        <a:gd name="T31" fmla="*/ 115 h 165"/>
                        <a:gd name="T32" fmla="*/ 2 w 230"/>
                        <a:gd name="T33" fmla="*/ 115 h 165"/>
                        <a:gd name="T34" fmla="*/ 0 w 230"/>
                        <a:gd name="T35" fmla="*/ 117 h 165"/>
                        <a:gd name="T36" fmla="*/ 193 w 230"/>
                        <a:gd name="T37" fmla="*/ 0 h 1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0"/>
                        <a:gd name="T58" fmla="*/ 0 h 165"/>
                        <a:gd name="T59" fmla="*/ 230 w 230"/>
                        <a:gd name="T60" fmla="*/ 165 h 1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0" h="165">
                          <a:moveTo>
                            <a:pt x="193" y="0"/>
                          </a:moveTo>
                          <a:lnTo>
                            <a:pt x="194" y="0"/>
                          </a:lnTo>
                          <a:lnTo>
                            <a:pt x="200" y="0"/>
                          </a:lnTo>
                          <a:lnTo>
                            <a:pt x="209" y="2"/>
                          </a:lnTo>
                          <a:lnTo>
                            <a:pt x="217" y="7"/>
                          </a:lnTo>
                          <a:lnTo>
                            <a:pt x="224" y="15"/>
                          </a:lnTo>
                          <a:lnTo>
                            <a:pt x="230" y="29"/>
                          </a:lnTo>
                          <a:lnTo>
                            <a:pt x="230" y="50"/>
                          </a:lnTo>
                          <a:lnTo>
                            <a:pt x="37" y="165"/>
                          </a:lnTo>
                          <a:lnTo>
                            <a:pt x="41" y="144"/>
                          </a:lnTo>
                          <a:lnTo>
                            <a:pt x="39" y="128"/>
                          </a:lnTo>
                          <a:lnTo>
                            <a:pt x="35" y="118"/>
                          </a:lnTo>
                          <a:lnTo>
                            <a:pt x="28" y="113"/>
                          </a:lnTo>
                          <a:lnTo>
                            <a:pt x="20" y="111"/>
                          </a:lnTo>
                          <a:lnTo>
                            <a:pt x="13" y="113"/>
                          </a:lnTo>
                          <a:lnTo>
                            <a:pt x="7" y="115"/>
                          </a:lnTo>
                          <a:lnTo>
                            <a:pt x="2" y="115"/>
                          </a:lnTo>
                          <a:lnTo>
                            <a:pt x="0" y="117"/>
                          </a:lnTo>
                          <a:lnTo>
                            <a:pt x="193" y="0"/>
                          </a:lnTo>
                          <a:close/>
                        </a:path>
                      </a:pathLst>
                    </a:custGeom>
                    <a:solidFill>
                      <a:srgbClr val="2424FF"/>
                    </a:solidFill>
                    <a:ln w="0">
                      <a:solidFill>
                        <a:srgbClr val="2424FF"/>
                      </a:solidFill>
                      <a:round/>
                      <a:headEnd/>
                      <a:tailEnd/>
                    </a:ln>
                  </p:spPr>
                  <p:txBody>
                    <a:bodyPr/>
                    <a:lstStyle/>
                    <a:p>
                      <a:endParaRPr lang="en-US"/>
                    </a:p>
                  </p:txBody>
                </p:sp>
                <p:sp>
                  <p:nvSpPr>
                    <p:cNvPr id="9504" name="Freeform 308"/>
                    <p:cNvSpPr>
                      <a:spLocks/>
                    </p:cNvSpPr>
                    <p:nvPr/>
                  </p:nvSpPr>
                  <p:spPr bwMode="auto">
                    <a:xfrm>
                      <a:off x="2244" y="1846"/>
                      <a:ext cx="223" cy="157"/>
                    </a:xfrm>
                    <a:custGeom>
                      <a:avLst/>
                      <a:gdLst>
                        <a:gd name="T0" fmla="*/ 189 w 223"/>
                        <a:gd name="T1" fmla="*/ 0 h 157"/>
                        <a:gd name="T2" fmla="*/ 191 w 223"/>
                        <a:gd name="T3" fmla="*/ 0 h 157"/>
                        <a:gd name="T4" fmla="*/ 197 w 223"/>
                        <a:gd name="T5" fmla="*/ 0 h 157"/>
                        <a:gd name="T6" fmla="*/ 204 w 223"/>
                        <a:gd name="T7" fmla="*/ 1 h 157"/>
                        <a:gd name="T8" fmla="*/ 212 w 223"/>
                        <a:gd name="T9" fmla="*/ 5 h 157"/>
                        <a:gd name="T10" fmla="*/ 219 w 223"/>
                        <a:gd name="T11" fmla="*/ 13 h 157"/>
                        <a:gd name="T12" fmla="*/ 223 w 223"/>
                        <a:gd name="T13" fmla="*/ 26 h 157"/>
                        <a:gd name="T14" fmla="*/ 223 w 223"/>
                        <a:gd name="T15" fmla="*/ 44 h 157"/>
                        <a:gd name="T16" fmla="*/ 34 w 223"/>
                        <a:gd name="T17" fmla="*/ 157 h 157"/>
                        <a:gd name="T18" fmla="*/ 36 w 223"/>
                        <a:gd name="T19" fmla="*/ 137 h 157"/>
                        <a:gd name="T20" fmla="*/ 34 w 223"/>
                        <a:gd name="T21" fmla="*/ 124 h 157"/>
                        <a:gd name="T22" fmla="*/ 28 w 223"/>
                        <a:gd name="T23" fmla="*/ 116 h 157"/>
                        <a:gd name="T24" fmla="*/ 23 w 223"/>
                        <a:gd name="T25" fmla="*/ 113 h 157"/>
                        <a:gd name="T26" fmla="*/ 15 w 223"/>
                        <a:gd name="T27" fmla="*/ 111 h 157"/>
                        <a:gd name="T28" fmla="*/ 8 w 223"/>
                        <a:gd name="T29" fmla="*/ 111 h 157"/>
                        <a:gd name="T30" fmla="*/ 4 w 223"/>
                        <a:gd name="T31" fmla="*/ 113 h 157"/>
                        <a:gd name="T32" fmla="*/ 0 w 223"/>
                        <a:gd name="T33" fmla="*/ 113 h 157"/>
                        <a:gd name="T34" fmla="*/ 189 w 223"/>
                        <a:gd name="T35" fmla="*/ 0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3"/>
                        <a:gd name="T55" fmla="*/ 0 h 157"/>
                        <a:gd name="T56" fmla="*/ 223 w 223"/>
                        <a:gd name="T57" fmla="*/ 157 h 1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3" h="157">
                          <a:moveTo>
                            <a:pt x="189" y="0"/>
                          </a:moveTo>
                          <a:lnTo>
                            <a:pt x="191" y="0"/>
                          </a:lnTo>
                          <a:lnTo>
                            <a:pt x="197" y="0"/>
                          </a:lnTo>
                          <a:lnTo>
                            <a:pt x="204" y="1"/>
                          </a:lnTo>
                          <a:lnTo>
                            <a:pt x="212" y="5"/>
                          </a:lnTo>
                          <a:lnTo>
                            <a:pt x="219" y="13"/>
                          </a:lnTo>
                          <a:lnTo>
                            <a:pt x="223" y="26"/>
                          </a:lnTo>
                          <a:lnTo>
                            <a:pt x="223" y="44"/>
                          </a:lnTo>
                          <a:lnTo>
                            <a:pt x="34" y="157"/>
                          </a:lnTo>
                          <a:lnTo>
                            <a:pt x="36" y="137"/>
                          </a:lnTo>
                          <a:lnTo>
                            <a:pt x="34" y="124"/>
                          </a:lnTo>
                          <a:lnTo>
                            <a:pt x="28" y="116"/>
                          </a:lnTo>
                          <a:lnTo>
                            <a:pt x="23" y="113"/>
                          </a:lnTo>
                          <a:lnTo>
                            <a:pt x="15" y="111"/>
                          </a:lnTo>
                          <a:lnTo>
                            <a:pt x="8" y="111"/>
                          </a:lnTo>
                          <a:lnTo>
                            <a:pt x="4" y="113"/>
                          </a:lnTo>
                          <a:lnTo>
                            <a:pt x="0" y="113"/>
                          </a:lnTo>
                          <a:lnTo>
                            <a:pt x="189" y="0"/>
                          </a:lnTo>
                          <a:close/>
                        </a:path>
                      </a:pathLst>
                    </a:custGeom>
                    <a:solidFill>
                      <a:srgbClr val="4949FF"/>
                    </a:solidFill>
                    <a:ln w="0">
                      <a:solidFill>
                        <a:srgbClr val="4949FF"/>
                      </a:solidFill>
                      <a:round/>
                      <a:headEnd/>
                      <a:tailEnd/>
                    </a:ln>
                  </p:spPr>
                  <p:txBody>
                    <a:bodyPr/>
                    <a:lstStyle/>
                    <a:p>
                      <a:endParaRPr lang="en-US"/>
                    </a:p>
                  </p:txBody>
                </p:sp>
                <p:sp>
                  <p:nvSpPr>
                    <p:cNvPr id="9505" name="Freeform 309"/>
                    <p:cNvSpPr>
                      <a:spLocks/>
                    </p:cNvSpPr>
                    <p:nvPr/>
                  </p:nvSpPr>
                  <p:spPr bwMode="auto">
                    <a:xfrm>
                      <a:off x="2250" y="1846"/>
                      <a:ext cx="217" cy="152"/>
                    </a:xfrm>
                    <a:custGeom>
                      <a:avLst/>
                      <a:gdLst>
                        <a:gd name="T0" fmla="*/ 185 w 217"/>
                        <a:gd name="T1" fmla="*/ 0 h 152"/>
                        <a:gd name="T2" fmla="*/ 187 w 217"/>
                        <a:gd name="T3" fmla="*/ 0 h 152"/>
                        <a:gd name="T4" fmla="*/ 195 w 217"/>
                        <a:gd name="T5" fmla="*/ 1 h 152"/>
                        <a:gd name="T6" fmla="*/ 202 w 217"/>
                        <a:gd name="T7" fmla="*/ 3 h 152"/>
                        <a:gd name="T8" fmla="*/ 209 w 217"/>
                        <a:gd name="T9" fmla="*/ 11 h 152"/>
                        <a:gd name="T10" fmla="*/ 215 w 217"/>
                        <a:gd name="T11" fmla="*/ 22 h 152"/>
                        <a:gd name="T12" fmla="*/ 217 w 217"/>
                        <a:gd name="T13" fmla="*/ 39 h 152"/>
                        <a:gd name="T14" fmla="*/ 30 w 217"/>
                        <a:gd name="T15" fmla="*/ 152 h 152"/>
                        <a:gd name="T16" fmla="*/ 31 w 217"/>
                        <a:gd name="T17" fmla="*/ 133 h 152"/>
                        <a:gd name="T18" fmla="*/ 28 w 217"/>
                        <a:gd name="T19" fmla="*/ 122 h 152"/>
                        <a:gd name="T20" fmla="*/ 22 w 217"/>
                        <a:gd name="T21" fmla="*/ 115 h 152"/>
                        <a:gd name="T22" fmla="*/ 15 w 217"/>
                        <a:gd name="T23" fmla="*/ 113 h 152"/>
                        <a:gd name="T24" fmla="*/ 7 w 217"/>
                        <a:gd name="T25" fmla="*/ 111 h 152"/>
                        <a:gd name="T26" fmla="*/ 4 w 217"/>
                        <a:gd name="T27" fmla="*/ 113 h 152"/>
                        <a:gd name="T28" fmla="*/ 0 w 217"/>
                        <a:gd name="T29" fmla="*/ 113 h 152"/>
                        <a:gd name="T30" fmla="*/ 185 w 217"/>
                        <a:gd name="T31" fmla="*/ 0 h 1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7"/>
                        <a:gd name="T49" fmla="*/ 0 h 152"/>
                        <a:gd name="T50" fmla="*/ 217 w 217"/>
                        <a:gd name="T51" fmla="*/ 152 h 1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7" h="152">
                          <a:moveTo>
                            <a:pt x="185" y="0"/>
                          </a:moveTo>
                          <a:lnTo>
                            <a:pt x="187" y="0"/>
                          </a:lnTo>
                          <a:lnTo>
                            <a:pt x="195" y="1"/>
                          </a:lnTo>
                          <a:lnTo>
                            <a:pt x="202" y="3"/>
                          </a:lnTo>
                          <a:lnTo>
                            <a:pt x="209" y="11"/>
                          </a:lnTo>
                          <a:lnTo>
                            <a:pt x="215" y="22"/>
                          </a:lnTo>
                          <a:lnTo>
                            <a:pt x="217" y="39"/>
                          </a:lnTo>
                          <a:lnTo>
                            <a:pt x="30" y="152"/>
                          </a:lnTo>
                          <a:lnTo>
                            <a:pt x="31" y="133"/>
                          </a:lnTo>
                          <a:lnTo>
                            <a:pt x="28" y="122"/>
                          </a:lnTo>
                          <a:lnTo>
                            <a:pt x="22" y="115"/>
                          </a:lnTo>
                          <a:lnTo>
                            <a:pt x="15" y="113"/>
                          </a:lnTo>
                          <a:lnTo>
                            <a:pt x="7" y="111"/>
                          </a:lnTo>
                          <a:lnTo>
                            <a:pt x="4" y="113"/>
                          </a:lnTo>
                          <a:lnTo>
                            <a:pt x="0" y="113"/>
                          </a:lnTo>
                          <a:lnTo>
                            <a:pt x="185" y="0"/>
                          </a:lnTo>
                          <a:close/>
                        </a:path>
                      </a:pathLst>
                    </a:custGeom>
                    <a:solidFill>
                      <a:srgbClr val="6D6DFF"/>
                    </a:solidFill>
                    <a:ln w="0">
                      <a:solidFill>
                        <a:srgbClr val="6D6DFF"/>
                      </a:solidFill>
                      <a:round/>
                      <a:headEnd/>
                      <a:tailEnd/>
                    </a:ln>
                  </p:spPr>
                  <p:txBody>
                    <a:bodyPr/>
                    <a:lstStyle/>
                    <a:p>
                      <a:endParaRPr lang="en-US"/>
                    </a:p>
                  </p:txBody>
                </p:sp>
                <p:sp>
                  <p:nvSpPr>
                    <p:cNvPr id="9506" name="Freeform 310"/>
                    <p:cNvSpPr>
                      <a:spLocks/>
                    </p:cNvSpPr>
                    <p:nvPr/>
                  </p:nvSpPr>
                  <p:spPr bwMode="auto">
                    <a:xfrm>
                      <a:off x="2255" y="1846"/>
                      <a:ext cx="210" cy="146"/>
                    </a:xfrm>
                    <a:custGeom>
                      <a:avLst/>
                      <a:gdLst>
                        <a:gd name="T0" fmla="*/ 182 w 210"/>
                        <a:gd name="T1" fmla="*/ 0 h 146"/>
                        <a:gd name="T2" fmla="*/ 186 w 210"/>
                        <a:gd name="T3" fmla="*/ 0 h 146"/>
                        <a:gd name="T4" fmla="*/ 190 w 210"/>
                        <a:gd name="T5" fmla="*/ 1 h 146"/>
                        <a:gd name="T6" fmla="*/ 197 w 210"/>
                        <a:gd name="T7" fmla="*/ 5 h 146"/>
                        <a:gd name="T8" fmla="*/ 204 w 210"/>
                        <a:gd name="T9" fmla="*/ 11 h 146"/>
                        <a:gd name="T10" fmla="*/ 210 w 210"/>
                        <a:gd name="T11" fmla="*/ 22 h 146"/>
                        <a:gd name="T12" fmla="*/ 210 w 210"/>
                        <a:gd name="T13" fmla="*/ 35 h 146"/>
                        <a:gd name="T14" fmla="*/ 26 w 210"/>
                        <a:gd name="T15" fmla="*/ 146 h 146"/>
                        <a:gd name="T16" fmla="*/ 26 w 210"/>
                        <a:gd name="T17" fmla="*/ 131 h 146"/>
                        <a:gd name="T18" fmla="*/ 23 w 210"/>
                        <a:gd name="T19" fmla="*/ 120 h 146"/>
                        <a:gd name="T20" fmla="*/ 17 w 210"/>
                        <a:gd name="T21" fmla="*/ 115 h 146"/>
                        <a:gd name="T22" fmla="*/ 10 w 210"/>
                        <a:gd name="T23" fmla="*/ 113 h 146"/>
                        <a:gd name="T24" fmla="*/ 4 w 210"/>
                        <a:gd name="T25" fmla="*/ 111 h 146"/>
                        <a:gd name="T26" fmla="*/ 0 w 210"/>
                        <a:gd name="T27" fmla="*/ 111 h 146"/>
                        <a:gd name="T28" fmla="*/ 182 w 210"/>
                        <a:gd name="T29" fmla="*/ 0 h 1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0"/>
                        <a:gd name="T46" fmla="*/ 0 h 146"/>
                        <a:gd name="T47" fmla="*/ 210 w 210"/>
                        <a:gd name="T48" fmla="*/ 146 h 1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0" h="146">
                          <a:moveTo>
                            <a:pt x="182" y="0"/>
                          </a:moveTo>
                          <a:lnTo>
                            <a:pt x="186" y="0"/>
                          </a:lnTo>
                          <a:lnTo>
                            <a:pt x="190" y="1"/>
                          </a:lnTo>
                          <a:lnTo>
                            <a:pt x="197" y="5"/>
                          </a:lnTo>
                          <a:lnTo>
                            <a:pt x="204" y="11"/>
                          </a:lnTo>
                          <a:lnTo>
                            <a:pt x="210" y="22"/>
                          </a:lnTo>
                          <a:lnTo>
                            <a:pt x="210" y="35"/>
                          </a:lnTo>
                          <a:lnTo>
                            <a:pt x="26" y="146"/>
                          </a:lnTo>
                          <a:lnTo>
                            <a:pt x="26" y="131"/>
                          </a:lnTo>
                          <a:lnTo>
                            <a:pt x="23" y="120"/>
                          </a:lnTo>
                          <a:lnTo>
                            <a:pt x="17" y="115"/>
                          </a:lnTo>
                          <a:lnTo>
                            <a:pt x="10" y="113"/>
                          </a:lnTo>
                          <a:lnTo>
                            <a:pt x="4" y="111"/>
                          </a:lnTo>
                          <a:lnTo>
                            <a:pt x="0" y="111"/>
                          </a:lnTo>
                          <a:lnTo>
                            <a:pt x="182" y="0"/>
                          </a:lnTo>
                          <a:close/>
                        </a:path>
                      </a:pathLst>
                    </a:custGeom>
                    <a:solidFill>
                      <a:srgbClr val="9292FF"/>
                    </a:solidFill>
                    <a:ln w="0">
                      <a:solidFill>
                        <a:srgbClr val="9292FF"/>
                      </a:solidFill>
                      <a:round/>
                      <a:headEnd/>
                      <a:tailEnd/>
                    </a:ln>
                  </p:spPr>
                  <p:txBody>
                    <a:bodyPr/>
                    <a:lstStyle/>
                    <a:p>
                      <a:endParaRPr lang="en-US"/>
                    </a:p>
                  </p:txBody>
                </p:sp>
                <p:sp>
                  <p:nvSpPr>
                    <p:cNvPr id="9507" name="Freeform 311"/>
                    <p:cNvSpPr>
                      <a:spLocks/>
                    </p:cNvSpPr>
                    <p:nvPr/>
                  </p:nvSpPr>
                  <p:spPr bwMode="auto">
                    <a:xfrm>
                      <a:off x="2261" y="1846"/>
                      <a:ext cx="202" cy="141"/>
                    </a:xfrm>
                    <a:custGeom>
                      <a:avLst/>
                      <a:gdLst>
                        <a:gd name="T0" fmla="*/ 178 w 202"/>
                        <a:gd name="T1" fmla="*/ 0 h 141"/>
                        <a:gd name="T2" fmla="*/ 182 w 202"/>
                        <a:gd name="T3" fmla="*/ 1 h 141"/>
                        <a:gd name="T4" fmla="*/ 187 w 202"/>
                        <a:gd name="T5" fmla="*/ 3 h 141"/>
                        <a:gd name="T6" fmla="*/ 195 w 202"/>
                        <a:gd name="T7" fmla="*/ 9 h 141"/>
                        <a:gd name="T8" fmla="*/ 202 w 202"/>
                        <a:gd name="T9" fmla="*/ 18 h 141"/>
                        <a:gd name="T10" fmla="*/ 202 w 202"/>
                        <a:gd name="T11" fmla="*/ 31 h 141"/>
                        <a:gd name="T12" fmla="*/ 22 w 202"/>
                        <a:gd name="T13" fmla="*/ 141 h 141"/>
                        <a:gd name="T14" fmla="*/ 20 w 202"/>
                        <a:gd name="T15" fmla="*/ 128 h 141"/>
                        <a:gd name="T16" fmla="*/ 17 w 202"/>
                        <a:gd name="T17" fmla="*/ 120 h 141"/>
                        <a:gd name="T18" fmla="*/ 9 w 202"/>
                        <a:gd name="T19" fmla="*/ 115 h 141"/>
                        <a:gd name="T20" fmla="*/ 4 w 202"/>
                        <a:gd name="T21" fmla="*/ 111 h 141"/>
                        <a:gd name="T22" fmla="*/ 0 w 202"/>
                        <a:gd name="T23" fmla="*/ 111 h 141"/>
                        <a:gd name="T24" fmla="*/ 178 w 202"/>
                        <a:gd name="T25" fmla="*/ 0 h 1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2"/>
                        <a:gd name="T40" fmla="*/ 0 h 141"/>
                        <a:gd name="T41" fmla="*/ 202 w 202"/>
                        <a:gd name="T42" fmla="*/ 141 h 1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2" h="141">
                          <a:moveTo>
                            <a:pt x="178" y="0"/>
                          </a:moveTo>
                          <a:lnTo>
                            <a:pt x="182" y="1"/>
                          </a:lnTo>
                          <a:lnTo>
                            <a:pt x="187" y="3"/>
                          </a:lnTo>
                          <a:lnTo>
                            <a:pt x="195" y="9"/>
                          </a:lnTo>
                          <a:lnTo>
                            <a:pt x="202" y="18"/>
                          </a:lnTo>
                          <a:lnTo>
                            <a:pt x="202" y="31"/>
                          </a:lnTo>
                          <a:lnTo>
                            <a:pt x="22" y="141"/>
                          </a:lnTo>
                          <a:lnTo>
                            <a:pt x="20" y="128"/>
                          </a:lnTo>
                          <a:lnTo>
                            <a:pt x="17" y="120"/>
                          </a:lnTo>
                          <a:lnTo>
                            <a:pt x="9" y="115"/>
                          </a:lnTo>
                          <a:lnTo>
                            <a:pt x="4" y="111"/>
                          </a:lnTo>
                          <a:lnTo>
                            <a:pt x="0" y="111"/>
                          </a:lnTo>
                          <a:lnTo>
                            <a:pt x="178" y="0"/>
                          </a:lnTo>
                          <a:close/>
                        </a:path>
                      </a:pathLst>
                    </a:custGeom>
                    <a:solidFill>
                      <a:srgbClr val="B6B6FF"/>
                    </a:solidFill>
                    <a:ln w="0">
                      <a:solidFill>
                        <a:srgbClr val="B6B6FF"/>
                      </a:solidFill>
                      <a:round/>
                      <a:headEnd/>
                      <a:tailEnd/>
                    </a:ln>
                  </p:spPr>
                  <p:txBody>
                    <a:bodyPr/>
                    <a:lstStyle/>
                    <a:p>
                      <a:endParaRPr lang="en-US"/>
                    </a:p>
                  </p:txBody>
                </p:sp>
                <p:sp>
                  <p:nvSpPr>
                    <p:cNvPr id="9508" name="Freeform 312"/>
                    <p:cNvSpPr>
                      <a:spLocks/>
                    </p:cNvSpPr>
                    <p:nvPr/>
                  </p:nvSpPr>
                  <p:spPr bwMode="auto">
                    <a:xfrm>
                      <a:off x="2267" y="1847"/>
                      <a:ext cx="196" cy="134"/>
                    </a:xfrm>
                    <a:custGeom>
                      <a:avLst/>
                      <a:gdLst>
                        <a:gd name="T0" fmla="*/ 176 w 196"/>
                        <a:gd name="T1" fmla="*/ 0 h 134"/>
                        <a:gd name="T2" fmla="*/ 176 w 196"/>
                        <a:gd name="T3" fmla="*/ 0 h 134"/>
                        <a:gd name="T4" fmla="*/ 179 w 196"/>
                        <a:gd name="T5" fmla="*/ 2 h 134"/>
                        <a:gd name="T6" fmla="*/ 181 w 196"/>
                        <a:gd name="T7" fmla="*/ 4 h 134"/>
                        <a:gd name="T8" fmla="*/ 187 w 196"/>
                        <a:gd name="T9" fmla="*/ 6 h 134"/>
                        <a:gd name="T10" fmla="*/ 191 w 196"/>
                        <a:gd name="T11" fmla="*/ 10 h 134"/>
                        <a:gd name="T12" fmla="*/ 192 w 196"/>
                        <a:gd name="T13" fmla="*/ 15 h 134"/>
                        <a:gd name="T14" fmla="*/ 196 w 196"/>
                        <a:gd name="T15" fmla="*/ 21 h 134"/>
                        <a:gd name="T16" fmla="*/ 196 w 196"/>
                        <a:gd name="T17" fmla="*/ 26 h 134"/>
                        <a:gd name="T18" fmla="*/ 16 w 196"/>
                        <a:gd name="T19" fmla="*/ 134 h 134"/>
                        <a:gd name="T20" fmla="*/ 16 w 196"/>
                        <a:gd name="T21" fmla="*/ 130 h 134"/>
                        <a:gd name="T22" fmla="*/ 16 w 196"/>
                        <a:gd name="T23" fmla="*/ 125 h 134"/>
                        <a:gd name="T24" fmla="*/ 13 w 196"/>
                        <a:gd name="T25" fmla="*/ 121 h 134"/>
                        <a:gd name="T26" fmla="*/ 9 w 196"/>
                        <a:gd name="T27" fmla="*/ 117 h 134"/>
                        <a:gd name="T28" fmla="*/ 7 w 196"/>
                        <a:gd name="T29" fmla="*/ 114 h 134"/>
                        <a:gd name="T30" fmla="*/ 3 w 196"/>
                        <a:gd name="T31" fmla="*/ 112 h 134"/>
                        <a:gd name="T32" fmla="*/ 1 w 196"/>
                        <a:gd name="T33" fmla="*/ 110 h 134"/>
                        <a:gd name="T34" fmla="*/ 0 w 196"/>
                        <a:gd name="T35" fmla="*/ 108 h 134"/>
                        <a:gd name="T36" fmla="*/ 176 w 196"/>
                        <a:gd name="T37" fmla="*/ 0 h 1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6"/>
                        <a:gd name="T58" fmla="*/ 0 h 134"/>
                        <a:gd name="T59" fmla="*/ 196 w 196"/>
                        <a:gd name="T60" fmla="*/ 134 h 1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6" h="134">
                          <a:moveTo>
                            <a:pt x="176" y="0"/>
                          </a:moveTo>
                          <a:lnTo>
                            <a:pt x="176" y="0"/>
                          </a:lnTo>
                          <a:lnTo>
                            <a:pt x="179" y="2"/>
                          </a:lnTo>
                          <a:lnTo>
                            <a:pt x="181" y="4"/>
                          </a:lnTo>
                          <a:lnTo>
                            <a:pt x="187" y="6"/>
                          </a:lnTo>
                          <a:lnTo>
                            <a:pt x="191" y="10"/>
                          </a:lnTo>
                          <a:lnTo>
                            <a:pt x="192" y="15"/>
                          </a:lnTo>
                          <a:lnTo>
                            <a:pt x="196" y="21"/>
                          </a:lnTo>
                          <a:lnTo>
                            <a:pt x="196" y="26"/>
                          </a:lnTo>
                          <a:lnTo>
                            <a:pt x="16" y="134"/>
                          </a:lnTo>
                          <a:lnTo>
                            <a:pt x="16" y="130"/>
                          </a:lnTo>
                          <a:lnTo>
                            <a:pt x="16" y="125"/>
                          </a:lnTo>
                          <a:lnTo>
                            <a:pt x="13" y="121"/>
                          </a:lnTo>
                          <a:lnTo>
                            <a:pt x="9" y="117"/>
                          </a:lnTo>
                          <a:lnTo>
                            <a:pt x="7" y="114"/>
                          </a:lnTo>
                          <a:lnTo>
                            <a:pt x="3" y="112"/>
                          </a:lnTo>
                          <a:lnTo>
                            <a:pt x="1" y="110"/>
                          </a:lnTo>
                          <a:lnTo>
                            <a:pt x="0" y="108"/>
                          </a:lnTo>
                          <a:lnTo>
                            <a:pt x="176" y="0"/>
                          </a:lnTo>
                          <a:close/>
                        </a:path>
                      </a:pathLst>
                    </a:custGeom>
                    <a:solidFill>
                      <a:srgbClr val="DBDBFF"/>
                    </a:solidFill>
                    <a:ln w="0">
                      <a:solidFill>
                        <a:srgbClr val="DBDBFF"/>
                      </a:solidFill>
                      <a:round/>
                      <a:headEnd/>
                      <a:tailEnd/>
                    </a:ln>
                  </p:spPr>
                  <p:txBody>
                    <a:bodyPr/>
                    <a:lstStyle/>
                    <a:p>
                      <a:endParaRPr lang="en-US"/>
                    </a:p>
                  </p:txBody>
                </p:sp>
                <p:sp>
                  <p:nvSpPr>
                    <p:cNvPr id="9509" name="Freeform 313"/>
                    <p:cNvSpPr>
                      <a:spLocks/>
                    </p:cNvSpPr>
                    <p:nvPr/>
                  </p:nvSpPr>
                  <p:spPr bwMode="auto">
                    <a:xfrm>
                      <a:off x="2272" y="1847"/>
                      <a:ext cx="189" cy="128"/>
                    </a:xfrm>
                    <a:custGeom>
                      <a:avLst/>
                      <a:gdLst>
                        <a:gd name="T0" fmla="*/ 173 w 189"/>
                        <a:gd name="T1" fmla="*/ 0 h 128"/>
                        <a:gd name="T2" fmla="*/ 173 w 189"/>
                        <a:gd name="T3" fmla="*/ 0 h 128"/>
                        <a:gd name="T4" fmla="*/ 176 w 189"/>
                        <a:gd name="T5" fmla="*/ 2 h 128"/>
                        <a:gd name="T6" fmla="*/ 180 w 189"/>
                        <a:gd name="T7" fmla="*/ 6 h 128"/>
                        <a:gd name="T8" fmla="*/ 184 w 189"/>
                        <a:gd name="T9" fmla="*/ 10 h 128"/>
                        <a:gd name="T10" fmla="*/ 187 w 189"/>
                        <a:gd name="T11" fmla="*/ 13 h 128"/>
                        <a:gd name="T12" fmla="*/ 189 w 189"/>
                        <a:gd name="T13" fmla="*/ 17 h 128"/>
                        <a:gd name="T14" fmla="*/ 189 w 189"/>
                        <a:gd name="T15" fmla="*/ 23 h 128"/>
                        <a:gd name="T16" fmla="*/ 13 w 189"/>
                        <a:gd name="T17" fmla="*/ 128 h 128"/>
                        <a:gd name="T18" fmla="*/ 0 w 189"/>
                        <a:gd name="T19" fmla="*/ 108 h 128"/>
                        <a:gd name="T20" fmla="*/ 173 w 189"/>
                        <a:gd name="T21" fmla="*/ 0 h 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9"/>
                        <a:gd name="T34" fmla="*/ 0 h 128"/>
                        <a:gd name="T35" fmla="*/ 189 w 189"/>
                        <a:gd name="T36" fmla="*/ 128 h 1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9" h="128">
                          <a:moveTo>
                            <a:pt x="173" y="0"/>
                          </a:moveTo>
                          <a:lnTo>
                            <a:pt x="173" y="0"/>
                          </a:lnTo>
                          <a:lnTo>
                            <a:pt x="176" y="2"/>
                          </a:lnTo>
                          <a:lnTo>
                            <a:pt x="180" y="6"/>
                          </a:lnTo>
                          <a:lnTo>
                            <a:pt x="184" y="10"/>
                          </a:lnTo>
                          <a:lnTo>
                            <a:pt x="187" y="13"/>
                          </a:lnTo>
                          <a:lnTo>
                            <a:pt x="189" y="17"/>
                          </a:lnTo>
                          <a:lnTo>
                            <a:pt x="189" y="23"/>
                          </a:lnTo>
                          <a:lnTo>
                            <a:pt x="13" y="128"/>
                          </a:lnTo>
                          <a:lnTo>
                            <a:pt x="0" y="108"/>
                          </a:lnTo>
                          <a:lnTo>
                            <a:pt x="173" y="0"/>
                          </a:lnTo>
                          <a:close/>
                        </a:path>
                      </a:pathLst>
                    </a:custGeom>
                    <a:solidFill>
                      <a:srgbClr val="FFFFFF"/>
                    </a:solidFill>
                    <a:ln w="0">
                      <a:solidFill>
                        <a:srgbClr val="FFFFFF"/>
                      </a:solidFill>
                      <a:round/>
                      <a:headEnd/>
                      <a:tailEnd/>
                    </a:ln>
                  </p:spPr>
                  <p:txBody>
                    <a:bodyPr/>
                    <a:lstStyle/>
                    <a:p>
                      <a:endParaRPr lang="en-US"/>
                    </a:p>
                  </p:txBody>
                </p:sp>
                <p:sp>
                  <p:nvSpPr>
                    <p:cNvPr id="9510" name="Freeform 316"/>
                    <p:cNvSpPr>
                      <a:spLocks/>
                    </p:cNvSpPr>
                    <p:nvPr/>
                  </p:nvSpPr>
                  <p:spPr bwMode="auto">
                    <a:xfrm>
                      <a:off x="2231" y="1953"/>
                      <a:ext cx="45" cy="61"/>
                    </a:xfrm>
                    <a:custGeom>
                      <a:avLst/>
                      <a:gdLst>
                        <a:gd name="T0" fmla="*/ 0 w 45"/>
                        <a:gd name="T1" fmla="*/ 8 h 61"/>
                        <a:gd name="T2" fmla="*/ 2 w 45"/>
                        <a:gd name="T3" fmla="*/ 8 h 61"/>
                        <a:gd name="T4" fmla="*/ 6 w 45"/>
                        <a:gd name="T5" fmla="*/ 4 h 61"/>
                        <a:gd name="T6" fmla="*/ 13 w 45"/>
                        <a:gd name="T7" fmla="*/ 2 h 61"/>
                        <a:gd name="T8" fmla="*/ 19 w 45"/>
                        <a:gd name="T9" fmla="*/ 0 h 61"/>
                        <a:gd name="T10" fmla="*/ 28 w 45"/>
                        <a:gd name="T11" fmla="*/ 0 h 61"/>
                        <a:gd name="T12" fmla="*/ 34 w 45"/>
                        <a:gd name="T13" fmla="*/ 2 h 61"/>
                        <a:gd name="T14" fmla="*/ 41 w 45"/>
                        <a:gd name="T15" fmla="*/ 9 h 61"/>
                        <a:gd name="T16" fmla="*/ 45 w 45"/>
                        <a:gd name="T17" fmla="*/ 21 h 61"/>
                        <a:gd name="T18" fmla="*/ 45 w 45"/>
                        <a:gd name="T19" fmla="*/ 37 h 61"/>
                        <a:gd name="T20" fmla="*/ 43 w 45"/>
                        <a:gd name="T21" fmla="*/ 61 h 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61"/>
                        <a:gd name="T35" fmla="*/ 45 w 45"/>
                        <a:gd name="T36" fmla="*/ 61 h 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61">
                          <a:moveTo>
                            <a:pt x="0" y="8"/>
                          </a:moveTo>
                          <a:lnTo>
                            <a:pt x="2" y="8"/>
                          </a:lnTo>
                          <a:lnTo>
                            <a:pt x="6" y="4"/>
                          </a:lnTo>
                          <a:lnTo>
                            <a:pt x="13" y="2"/>
                          </a:lnTo>
                          <a:lnTo>
                            <a:pt x="19" y="0"/>
                          </a:lnTo>
                          <a:lnTo>
                            <a:pt x="28" y="0"/>
                          </a:lnTo>
                          <a:lnTo>
                            <a:pt x="34" y="2"/>
                          </a:lnTo>
                          <a:lnTo>
                            <a:pt x="41" y="9"/>
                          </a:lnTo>
                          <a:lnTo>
                            <a:pt x="45" y="21"/>
                          </a:lnTo>
                          <a:lnTo>
                            <a:pt x="45" y="37"/>
                          </a:lnTo>
                          <a:lnTo>
                            <a:pt x="43" y="61"/>
                          </a:lnTo>
                        </a:path>
                      </a:pathLst>
                    </a:custGeom>
                    <a:noFill/>
                    <a:ln w="11113">
                      <a:solidFill>
                        <a:srgbClr val="0000FF"/>
                      </a:solidFill>
                      <a:round/>
                      <a:headEnd/>
                      <a:tailEnd/>
                    </a:ln>
                  </p:spPr>
                  <p:txBody>
                    <a:bodyPr/>
                    <a:lstStyle/>
                    <a:p>
                      <a:endParaRPr lang="en-US"/>
                    </a:p>
                  </p:txBody>
                </p:sp>
              </p:grpSp>
              <p:sp>
                <p:nvSpPr>
                  <p:cNvPr id="9351" name="Text Box 427"/>
                  <p:cNvSpPr txBox="1">
                    <a:spLocks noChangeArrowheads="1"/>
                  </p:cNvSpPr>
                  <p:nvPr/>
                </p:nvSpPr>
                <p:spPr bwMode="auto">
                  <a:xfrm>
                    <a:off x="558" y="2468"/>
                    <a:ext cx="624" cy="180"/>
                  </a:xfrm>
                  <a:prstGeom prst="rect">
                    <a:avLst/>
                  </a:prstGeom>
                  <a:noFill/>
                  <a:ln w="9525">
                    <a:noFill/>
                    <a:miter lim="800000"/>
                    <a:headEnd/>
                    <a:tailEnd/>
                  </a:ln>
                </p:spPr>
                <p:txBody>
                  <a:bodyPr>
                    <a:spAutoFit/>
                  </a:bodyPr>
                  <a:lstStyle/>
                  <a:p>
                    <a:pPr algn="ctr" eaLnBrk="0" hangingPunct="0">
                      <a:spcBef>
                        <a:spcPct val="50000"/>
                      </a:spcBef>
                    </a:pPr>
                    <a:r>
                      <a:rPr lang="en-US" sz="1200" dirty="0">
                        <a:solidFill>
                          <a:srgbClr val="000000"/>
                        </a:solidFill>
                        <a:latin typeface="Arial" pitchFamily="34" charset="0"/>
                        <a:cs typeface="Arial" pitchFamily="34" charset="0"/>
                      </a:rPr>
                      <a:t>Add arc</a:t>
                    </a:r>
                  </a:p>
                </p:txBody>
              </p:sp>
            </p:grpSp>
          </p:grpSp>
          <p:grpSp>
            <p:nvGrpSpPr>
              <p:cNvPr id="10" name="Group 432"/>
              <p:cNvGrpSpPr>
                <a:grpSpLocks/>
              </p:cNvGrpSpPr>
              <p:nvPr/>
            </p:nvGrpSpPr>
            <p:grpSpPr bwMode="auto">
              <a:xfrm>
                <a:off x="198440" y="2346326"/>
                <a:ext cx="6067425" cy="3787779"/>
                <a:chOff x="125" y="1478"/>
                <a:chExt cx="3822" cy="2386"/>
              </a:xfrm>
            </p:grpSpPr>
            <p:grpSp>
              <p:nvGrpSpPr>
                <p:cNvPr id="11" name="Group 413"/>
                <p:cNvGrpSpPr>
                  <a:grpSpLocks/>
                </p:cNvGrpSpPr>
                <p:nvPr/>
              </p:nvGrpSpPr>
              <p:grpSpPr bwMode="auto">
                <a:xfrm>
                  <a:off x="1874" y="2195"/>
                  <a:ext cx="714" cy="291"/>
                  <a:chOff x="1913" y="2147"/>
                  <a:chExt cx="714" cy="291"/>
                </a:xfrm>
              </p:grpSpPr>
              <p:sp>
                <p:nvSpPr>
                  <p:cNvPr id="9331" name="Freeform 281"/>
                  <p:cNvSpPr>
                    <a:spLocks/>
                  </p:cNvSpPr>
                  <p:nvPr/>
                </p:nvSpPr>
                <p:spPr bwMode="auto">
                  <a:xfrm>
                    <a:off x="1913" y="2269"/>
                    <a:ext cx="432" cy="124"/>
                  </a:xfrm>
                  <a:custGeom>
                    <a:avLst/>
                    <a:gdLst>
                      <a:gd name="T0" fmla="*/ 0 w 432"/>
                      <a:gd name="T1" fmla="*/ 124 h 124"/>
                      <a:gd name="T2" fmla="*/ 432 w 432"/>
                      <a:gd name="T3" fmla="*/ 80 h 124"/>
                      <a:gd name="T4" fmla="*/ 352 w 432"/>
                      <a:gd name="T5" fmla="*/ 0 h 124"/>
                      <a:gd name="T6" fmla="*/ 0 w 432"/>
                      <a:gd name="T7" fmla="*/ 124 h 124"/>
                      <a:gd name="T8" fmla="*/ 0 60000 65536"/>
                      <a:gd name="T9" fmla="*/ 0 60000 65536"/>
                      <a:gd name="T10" fmla="*/ 0 60000 65536"/>
                      <a:gd name="T11" fmla="*/ 0 60000 65536"/>
                      <a:gd name="T12" fmla="*/ 0 w 432"/>
                      <a:gd name="T13" fmla="*/ 0 h 124"/>
                      <a:gd name="T14" fmla="*/ 432 w 432"/>
                      <a:gd name="T15" fmla="*/ 124 h 124"/>
                    </a:gdLst>
                    <a:ahLst/>
                    <a:cxnLst>
                      <a:cxn ang="T8">
                        <a:pos x="T0" y="T1"/>
                      </a:cxn>
                      <a:cxn ang="T9">
                        <a:pos x="T2" y="T3"/>
                      </a:cxn>
                      <a:cxn ang="T10">
                        <a:pos x="T4" y="T5"/>
                      </a:cxn>
                      <a:cxn ang="T11">
                        <a:pos x="T6" y="T7"/>
                      </a:cxn>
                    </a:cxnLst>
                    <a:rect l="T12" t="T13" r="T14" b="T15"/>
                    <a:pathLst>
                      <a:path w="432" h="124">
                        <a:moveTo>
                          <a:pt x="0" y="124"/>
                        </a:moveTo>
                        <a:lnTo>
                          <a:pt x="432" y="80"/>
                        </a:lnTo>
                        <a:lnTo>
                          <a:pt x="352" y="0"/>
                        </a:lnTo>
                        <a:lnTo>
                          <a:pt x="0" y="124"/>
                        </a:lnTo>
                        <a:close/>
                      </a:path>
                    </a:pathLst>
                  </a:custGeom>
                  <a:solidFill>
                    <a:srgbClr val="BFBFBF"/>
                  </a:solidFill>
                  <a:ln w="0">
                    <a:solidFill>
                      <a:srgbClr val="BFBFBF"/>
                    </a:solidFill>
                    <a:round/>
                    <a:headEnd/>
                    <a:tailEnd/>
                  </a:ln>
                </p:spPr>
                <p:txBody>
                  <a:bodyPr/>
                  <a:lstStyle/>
                  <a:p>
                    <a:endParaRPr lang="en-US"/>
                  </a:p>
                </p:txBody>
              </p:sp>
              <p:sp>
                <p:nvSpPr>
                  <p:cNvPr id="9332" name="Line 23"/>
                  <p:cNvSpPr>
                    <a:spLocks noChangeShapeType="1"/>
                  </p:cNvSpPr>
                  <p:nvPr/>
                </p:nvSpPr>
                <p:spPr bwMode="auto">
                  <a:xfrm>
                    <a:off x="2087" y="2180"/>
                    <a:ext cx="199" cy="97"/>
                  </a:xfrm>
                  <a:prstGeom prst="line">
                    <a:avLst/>
                  </a:prstGeom>
                  <a:noFill/>
                  <a:ln w="23813">
                    <a:solidFill>
                      <a:srgbClr val="FF0000"/>
                    </a:solidFill>
                    <a:round/>
                    <a:headEnd/>
                    <a:tailEnd/>
                  </a:ln>
                </p:spPr>
                <p:txBody>
                  <a:bodyPr/>
                  <a:lstStyle/>
                  <a:p>
                    <a:endParaRPr lang="en-US"/>
                  </a:p>
                </p:txBody>
              </p:sp>
              <p:grpSp>
                <p:nvGrpSpPr>
                  <p:cNvPr id="12" name="Group 397"/>
                  <p:cNvGrpSpPr>
                    <a:grpSpLocks/>
                  </p:cNvGrpSpPr>
                  <p:nvPr/>
                </p:nvGrpSpPr>
                <p:grpSpPr bwMode="auto">
                  <a:xfrm>
                    <a:off x="2132" y="2147"/>
                    <a:ext cx="495" cy="291"/>
                    <a:chOff x="2132" y="2147"/>
                    <a:chExt cx="495" cy="291"/>
                  </a:xfrm>
                </p:grpSpPr>
                <p:sp>
                  <p:nvSpPr>
                    <p:cNvPr id="9334" name="Line 170"/>
                    <p:cNvSpPr>
                      <a:spLocks noChangeShapeType="1"/>
                    </p:cNvSpPr>
                    <p:nvPr/>
                  </p:nvSpPr>
                  <p:spPr bwMode="auto">
                    <a:xfrm>
                      <a:off x="2378" y="2319"/>
                      <a:ext cx="249" cy="119"/>
                    </a:xfrm>
                    <a:prstGeom prst="line">
                      <a:avLst/>
                    </a:prstGeom>
                    <a:noFill/>
                    <a:ln w="23813">
                      <a:solidFill>
                        <a:srgbClr val="FF0000"/>
                      </a:solidFill>
                      <a:round/>
                      <a:headEnd/>
                      <a:tailEnd/>
                    </a:ln>
                  </p:spPr>
                  <p:txBody>
                    <a:bodyPr/>
                    <a:lstStyle/>
                    <a:p>
                      <a:endParaRPr lang="en-US"/>
                    </a:p>
                  </p:txBody>
                </p:sp>
                <p:sp>
                  <p:nvSpPr>
                    <p:cNvPr id="9335" name="Line 51"/>
                    <p:cNvSpPr>
                      <a:spLocks noChangeShapeType="1"/>
                    </p:cNvSpPr>
                    <p:nvPr/>
                  </p:nvSpPr>
                  <p:spPr bwMode="auto">
                    <a:xfrm flipV="1">
                      <a:off x="2132" y="2147"/>
                      <a:ext cx="13" cy="7"/>
                    </a:xfrm>
                    <a:prstGeom prst="line">
                      <a:avLst/>
                    </a:prstGeom>
                    <a:noFill/>
                    <a:ln w="11113">
                      <a:solidFill>
                        <a:srgbClr val="FF0000"/>
                      </a:solidFill>
                      <a:round/>
                      <a:headEnd/>
                      <a:tailEnd/>
                    </a:ln>
                  </p:spPr>
                  <p:txBody>
                    <a:bodyPr/>
                    <a:lstStyle/>
                    <a:p>
                      <a:endParaRPr lang="en-US"/>
                    </a:p>
                  </p:txBody>
                </p:sp>
                <p:sp>
                  <p:nvSpPr>
                    <p:cNvPr id="9336" name="Freeform 157"/>
                    <p:cNvSpPr>
                      <a:spLocks/>
                    </p:cNvSpPr>
                    <p:nvPr/>
                  </p:nvSpPr>
                  <p:spPr bwMode="auto">
                    <a:xfrm>
                      <a:off x="2288" y="2199"/>
                      <a:ext cx="263" cy="74"/>
                    </a:xfrm>
                    <a:custGeom>
                      <a:avLst/>
                      <a:gdLst>
                        <a:gd name="T0" fmla="*/ 72 w 263"/>
                        <a:gd name="T1" fmla="*/ 5 h 74"/>
                        <a:gd name="T2" fmla="*/ 0 w 263"/>
                        <a:gd name="T3" fmla="*/ 39 h 74"/>
                        <a:gd name="T4" fmla="*/ 68 w 263"/>
                        <a:gd name="T5" fmla="*/ 70 h 74"/>
                        <a:gd name="T6" fmla="*/ 139 w 263"/>
                        <a:gd name="T7" fmla="*/ 39 h 74"/>
                        <a:gd name="T8" fmla="*/ 191 w 263"/>
                        <a:gd name="T9" fmla="*/ 74 h 74"/>
                        <a:gd name="T10" fmla="*/ 263 w 263"/>
                        <a:gd name="T11" fmla="*/ 39 h 74"/>
                        <a:gd name="T12" fmla="*/ 194 w 263"/>
                        <a:gd name="T13" fmla="*/ 0 h 74"/>
                        <a:gd name="T14" fmla="*/ 126 w 263"/>
                        <a:gd name="T15" fmla="*/ 31 h 74"/>
                        <a:gd name="T16" fmla="*/ 72 w 263"/>
                        <a:gd name="T17" fmla="*/ 5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2" y="5"/>
                          </a:moveTo>
                          <a:lnTo>
                            <a:pt x="0" y="39"/>
                          </a:lnTo>
                          <a:lnTo>
                            <a:pt x="68" y="70"/>
                          </a:lnTo>
                          <a:lnTo>
                            <a:pt x="139" y="39"/>
                          </a:lnTo>
                          <a:lnTo>
                            <a:pt x="191" y="74"/>
                          </a:lnTo>
                          <a:lnTo>
                            <a:pt x="263" y="39"/>
                          </a:lnTo>
                          <a:lnTo>
                            <a:pt x="194" y="0"/>
                          </a:lnTo>
                          <a:lnTo>
                            <a:pt x="126" y="31"/>
                          </a:lnTo>
                          <a:lnTo>
                            <a:pt x="72" y="5"/>
                          </a:lnTo>
                          <a:close/>
                        </a:path>
                      </a:pathLst>
                    </a:custGeom>
                    <a:solidFill>
                      <a:srgbClr val="80FFFF"/>
                    </a:solidFill>
                    <a:ln w="0">
                      <a:solidFill>
                        <a:srgbClr val="80FFFF"/>
                      </a:solidFill>
                      <a:round/>
                      <a:headEnd/>
                      <a:tailEnd/>
                    </a:ln>
                  </p:spPr>
                  <p:txBody>
                    <a:bodyPr/>
                    <a:lstStyle/>
                    <a:p>
                      <a:endParaRPr lang="en-US"/>
                    </a:p>
                  </p:txBody>
                </p:sp>
                <p:sp>
                  <p:nvSpPr>
                    <p:cNvPr id="9337" name="Freeform 158"/>
                    <p:cNvSpPr>
                      <a:spLocks/>
                    </p:cNvSpPr>
                    <p:nvPr/>
                  </p:nvSpPr>
                  <p:spPr bwMode="auto">
                    <a:xfrm>
                      <a:off x="2158" y="2199"/>
                      <a:ext cx="263" cy="74"/>
                    </a:xfrm>
                    <a:custGeom>
                      <a:avLst/>
                      <a:gdLst>
                        <a:gd name="T0" fmla="*/ 74 w 263"/>
                        <a:gd name="T1" fmla="*/ 5 h 74"/>
                        <a:gd name="T2" fmla="*/ 0 w 263"/>
                        <a:gd name="T3" fmla="*/ 39 h 74"/>
                        <a:gd name="T4" fmla="*/ 68 w 263"/>
                        <a:gd name="T5" fmla="*/ 70 h 74"/>
                        <a:gd name="T6" fmla="*/ 139 w 263"/>
                        <a:gd name="T7" fmla="*/ 39 h 74"/>
                        <a:gd name="T8" fmla="*/ 193 w 263"/>
                        <a:gd name="T9" fmla="*/ 74 h 74"/>
                        <a:gd name="T10" fmla="*/ 263 w 263"/>
                        <a:gd name="T11" fmla="*/ 39 h 74"/>
                        <a:gd name="T12" fmla="*/ 194 w 263"/>
                        <a:gd name="T13" fmla="*/ 0 h 74"/>
                        <a:gd name="T14" fmla="*/ 128 w 263"/>
                        <a:gd name="T15" fmla="*/ 31 h 74"/>
                        <a:gd name="T16" fmla="*/ 74 w 263"/>
                        <a:gd name="T17" fmla="*/ 5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4" y="5"/>
                          </a:moveTo>
                          <a:lnTo>
                            <a:pt x="0" y="39"/>
                          </a:lnTo>
                          <a:lnTo>
                            <a:pt x="68" y="70"/>
                          </a:lnTo>
                          <a:lnTo>
                            <a:pt x="139" y="39"/>
                          </a:lnTo>
                          <a:lnTo>
                            <a:pt x="193" y="74"/>
                          </a:lnTo>
                          <a:lnTo>
                            <a:pt x="263" y="39"/>
                          </a:lnTo>
                          <a:lnTo>
                            <a:pt x="194" y="0"/>
                          </a:lnTo>
                          <a:lnTo>
                            <a:pt x="128" y="31"/>
                          </a:lnTo>
                          <a:lnTo>
                            <a:pt x="74" y="5"/>
                          </a:lnTo>
                          <a:close/>
                        </a:path>
                      </a:pathLst>
                    </a:custGeom>
                    <a:solidFill>
                      <a:srgbClr val="80FFFF"/>
                    </a:solidFill>
                    <a:ln w="0">
                      <a:solidFill>
                        <a:srgbClr val="80FFFF"/>
                      </a:solidFill>
                      <a:round/>
                      <a:headEnd/>
                      <a:tailEnd/>
                    </a:ln>
                  </p:spPr>
                  <p:txBody>
                    <a:bodyPr/>
                    <a:lstStyle/>
                    <a:p>
                      <a:endParaRPr lang="en-US"/>
                    </a:p>
                  </p:txBody>
                </p:sp>
                <p:sp>
                  <p:nvSpPr>
                    <p:cNvPr id="9338" name="Freeform 282"/>
                    <p:cNvSpPr>
                      <a:spLocks/>
                    </p:cNvSpPr>
                    <p:nvPr/>
                  </p:nvSpPr>
                  <p:spPr bwMode="auto">
                    <a:xfrm>
                      <a:off x="2356" y="2234"/>
                      <a:ext cx="72" cy="117"/>
                    </a:xfrm>
                    <a:custGeom>
                      <a:avLst/>
                      <a:gdLst>
                        <a:gd name="T0" fmla="*/ 0 w 72"/>
                        <a:gd name="T1" fmla="*/ 117 h 117"/>
                        <a:gd name="T2" fmla="*/ 0 w 72"/>
                        <a:gd name="T3" fmla="*/ 33 h 117"/>
                        <a:gd name="T4" fmla="*/ 72 w 72"/>
                        <a:gd name="T5" fmla="*/ 0 h 117"/>
                        <a:gd name="T6" fmla="*/ 72 w 72"/>
                        <a:gd name="T7" fmla="*/ 83 h 117"/>
                        <a:gd name="T8" fmla="*/ 0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0" y="117"/>
                          </a:moveTo>
                          <a:lnTo>
                            <a:pt x="0" y="33"/>
                          </a:lnTo>
                          <a:lnTo>
                            <a:pt x="72" y="0"/>
                          </a:lnTo>
                          <a:lnTo>
                            <a:pt x="72" y="83"/>
                          </a:lnTo>
                          <a:lnTo>
                            <a:pt x="0" y="117"/>
                          </a:lnTo>
                          <a:close/>
                        </a:path>
                      </a:pathLst>
                    </a:custGeom>
                    <a:solidFill>
                      <a:srgbClr val="707070"/>
                    </a:solidFill>
                    <a:ln w="0">
                      <a:solidFill>
                        <a:srgbClr val="707070"/>
                      </a:solidFill>
                      <a:round/>
                      <a:headEnd/>
                      <a:tailEnd/>
                    </a:ln>
                  </p:spPr>
                  <p:txBody>
                    <a:bodyPr/>
                    <a:lstStyle/>
                    <a:p>
                      <a:endParaRPr lang="en-US"/>
                    </a:p>
                  </p:txBody>
                </p:sp>
                <p:sp>
                  <p:nvSpPr>
                    <p:cNvPr id="9339" name="Freeform 283"/>
                    <p:cNvSpPr>
                      <a:spLocks/>
                    </p:cNvSpPr>
                    <p:nvPr/>
                  </p:nvSpPr>
                  <p:spPr bwMode="auto">
                    <a:xfrm>
                      <a:off x="2428" y="2236"/>
                      <a:ext cx="51" cy="113"/>
                    </a:xfrm>
                    <a:custGeom>
                      <a:avLst/>
                      <a:gdLst>
                        <a:gd name="T0" fmla="*/ 51 w 51"/>
                        <a:gd name="T1" fmla="*/ 113 h 113"/>
                        <a:gd name="T2" fmla="*/ 51 w 51"/>
                        <a:gd name="T3" fmla="*/ 31 h 113"/>
                        <a:gd name="T4" fmla="*/ 0 w 51"/>
                        <a:gd name="T5" fmla="*/ 0 h 113"/>
                        <a:gd name="T6" fmla="*/ 0 w 51"/>
                        <a:gd name="T7" fmla="*/ 81 h 113"/>
                        <a:gd name="T8" fmla="*/ 51 w 51"/>
                        <a:gd name="T9" fmla="*/ 113 h 113"/>
                        <a:gd name="T10" fmla="*/ 0 60000 65536"/>
                        <a:gd name="T11" fmla="*/ 0 60000 65536"/>
                        <a:gd name="T12" fmla="*/ 0 60000 65536"/>
                        <a:gd name="T13" fmla="*/ 0 60000 65536"/>
                        <a:gd name="T14" fmla="*/ 0 60000 65536"/>
                        <a:gd name="T15" fmla="*/ 0 w 51"/>
                        <a:gd name="T16" fmla="*/ 0 h 113"/>
                        <a:gd name="T17" fmla="*/ 51 w 51"/>
                        <a:gd name="T18" fmla="*/ 113 h 113"/>
                      </a:gdLst>
                      <a:ahLst/>
                      <a:cxnLst>
                        <a:cxn ang="T10">
                          <a:pos x="T0" y="T1"/>
                        </a:cxn>
                        <a:cxn ang="T11">
                          <a:pos x="T2" y="T3"/>
                        </a:cxn>
                        <a:cxn ang="T12">
                          <a:pos x="T4" y="T5"/>
                        </a:cxn>
                        <a:cxn ang="T13">
                          <a:pos x="T6" y="T7"/>
                        </a:cxn>
                        <a:cxn ang="T14">
                          <a:pos x="T8" y="T9"/>
                        </a:cxn>
                      </a:cxnLst>
                      <a:rect l="T15" t="T16" r="T17" b="T18"/>
                      <a:pathLst>
                        <a:path w="51" h="113">
                          <a:moveTo>
                            <a:pt x="51" y="113"/>
                          </a:moveTo>
                          <a:lnTo>
                            <a:pt x="51" y="31"/>
                          </a:lnTo>
                          <a:lnTo>
                            <a:pt x="0" y="0"/>
                          </a:lnTo>
                          <a:lnTo>
                            <a:pt x="0" y="81"/>
                          </a:lnTo>
                          <a:lnTo>
                            <a:pt x="51" y="113"/>
                          </a:lnTo>
                          <a:close/>
                        </a:path>
                      </a:pathLst>
                    </a:custGeom>
                    <a:solidFill>
                      <a:srgbClr val="000000"/>
                    </a:solidFill>
                    <a:ln w="0">
                      <a:solidFill>
                        <a:srgbClr val="000000"/>
                      </a:solidFill>
                      <a:round/>
                      <a:headEnd/>
                      <a:tailEnd/>
                    </a:ln>
                  </p:spPr>
                  <p:txBody>
                    <a:bodyPr/>
                    <a:lstStyle/>
                    <a:p>
                      <a:endParaRPr lang="en-US"/>
                    </a:p>
                  </p:txBody>
                </p:sp>
                <p:sp>
                  <p:nvSpPr>
                    <p:cNvPr id="9340" name="Freeform 284"/>
                    <p:cNvSpPr>
                      <a:spLocks/>
                    </p:cNvSpPr>
                    <p:nvPr/>
                  </p:nvSpPr>
                  <p:spPr bwMode="auto">
                    <a:xfrm>
                      <a:off x="2479" y="2234"/>
                      <a:ext cx="72" cy="117"/>
                    </a:xfrm>
                    <a:custGeom>
                      <a:avLst/>
                      <a:gdLst>
                        <a:gd name="T0" fmla="*/ 0 w 72"/>
                        <a:gd name="T1" fmla="*/ 117 h 117"/>
                        <a:gd name="T2" fmla="*/ 0 w 72"/>
                        <a:gd name="T3" fmla="*/ 33 h 117"/>
                        <a:gd name="T4" fmla="*/ 72 w 72"/>
                        <a:gd name="T5" fmla="*/ 0 h 117"/>
                        <a:gd name="T6" fmla="*/ 72 w 72"/>
                        <a:gd name="T7" fmla="*/ 83 h 117"/>
                        <a:gd name="T8" fmla="*/ 0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0" y="117"/>
                          </a:moveTo>
                          <a:lnTo>
                            <a:pt x="0" y="33"/>
                          </a:lnTo>
                          <a:lnTo>
                            <a:pt x="72" y="0"/>
                          </a:lnTo>
                          <a:lnTo>
                            <a:pt x="72" y="83"/>
                          </a:lnTo>
                          <a:lnTo>
                            <a:pt x="0" y="117"/>
                          </a:lnTo>
                          <a:close/>
                        </a:path>
                      </a:pathLst>
                    </a:custGeom>
                    <a:solidFill>
                      <a:srgbClr val="707070"/>
                    </a:solidFill>
                    <a:ln w="0">
                      <a:solidFill>
                        <a:srgbClr val="707070"/>
                      </a:solidFill>
                      <a:round/>
                      <a:headEnd/>
                      <a:tailEnd/>
                    </a:ln>
                  </p:spPr>
                  <p:txBody>
                    <a:bodyPr/>
                    <a:lstStyle/>
                    <a:p>
                      <a:endParaRPr lang="en-US"/>
                    </a:p>
                  </p:txBody>
                </p:sp>
                <p:sp>
                  <p:nvSpPr>
                    <p:cNvPr id="9341" name="Freeform 285"/>
                    <p:cNvSpPr>
                      <a:spLocks/>
                    </p:cNvSpPr>
                    <p:nvPr/>
                  </p:nvSpPr>
                  <p:spPr bwMode="auto">
                    <a:xfrm>
                      <a:off x="2288" y="2193"/>
                      <a:ext cx="263" cy="74"/>
                    </a:xfrm>
                    <a:custGeom>
                      <a:avLst/>
                      <a:gdLst>
                        <a:gd name="T0" fmla="*/ 72 w 263"/>
                        <a:gd name="T1" fmla="*/ 6 h 74"/>
                        <a:gd name="T2" fmla="*/ 0 w 263"/>
                        <a:gd name="T3" fmla="*/ 39 h 74"/>
                        <a:gd name="T4" fmla="*/ 68 w 263"/>
                        <a:gd name="T5" fmla="*/ 72 h 74"/>
                        <a:gd name="T6" fmla="*/ 139 w 263"/>
                        <a:gd name="T7" fmla="*/ 39 h 74"/>
                        <a:gd name="T8" fmla="*/ 191 w 263"/>
                        <a:gd name="T9" fmla="*/ 74 h 74"/>
                        <a:gd name="T10" fmla="*/ 263 w 263"/>
                        <a:gd name="T11" fmla="*/ 39 h 74"/>
                        <a:gd name="T12" fmla="*/ 194 w 263"/>
                        <a:gd name="T13" fmla="*/ 0 h 74"/>
                        <a:gd name="T14" fmla="*/ 126 w 263"/>
                        <a:gd name="T15" fmla="*/ 32 h 74"/>
                        <a:gd name="T16" fmla="*/ 72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2" y="6"/>
                          </a:moveTo>
                          <a:lnTo>
                            <a:pt x="0" y="39"/>
                          </a:lnTo>
                          <a:lnTo>
                            <a:pt x="68" y="72"/>
                          </a:lnTo>
                          <a:lnTo>
                            <a:pt x="139" y="39"/>
                          </a:lnTo>
                          <a:lnTo>
                            <a:pt x="191" y="74"/>
                          </a:lnTo>
                          <a:lnTo>
                            <a:pt x="263" y="39"/>
                          </a:lnTo>
                          <a:lnTo>
                            <a:pt x="194" y="0"/>
                          </a:lnTo>
                          <a:lnTo>
                            <a:pt x="126" y="32"/>
                          </a:lnTo>
                          <a:lnTo>
                            <a:pt x="72" y="6"/>
                          </a:lnTo>
                          <a:close/>
                        </a:path>
                      </a:pathLst>
                    </a:custGeom>
                    <a:solidFill>
                      <a:srgbClr val="ABABAB"/>
                    </a:solidFill>
                    <a:ln w="0">
                      <a:solidFill>
                        <a:srgbClr val="ABABAB"/>
                      </a:solidFill>
                      <a:round/>
                      <a:headEnd/>
                      <a:tailEnd/>
                    </a:ln>
                  </p:spPr>
                  <p:txBody>
                    <a:bodyPr/>
                    <a:lstStyle/>
                    <a:p>
                      <a:endParaRPr lang="en-US"/>
                    </a:p>
                  </p:txBody>
                </p:sp>
                <p:sp>
                  <p:nvSpPr>
                    <p:cNvPr id="9342" name="Freeform 286"/>
                    <p:cNvSpPr>
                      <a:spLocks/>
                    </p:cNvSpPr>
                    <p:nvPr/>
                  </p:nvSpPr>
                  <p:spPr bwMode="auto">
                    <a:xfrm>
                      <a:off x="2288" y="2193"/>
                      <a:ext cx="263" cy="74"/>
                    </a:xfrm>
                    <a:custGeom>
                      <a:avLst/>
                      <a:gdLst>
                        <a:gd name="T0" fmla="*/ 72 w 263"/>
                        <a:gd name="T1" fmla="*/ 6 h 74"/>
                        <a:gd name="T2" fmla="*/ 0 w 263"/>
                        <a:gd name="T3" fmla="*/ 39 h 74"/>
                        <a:gd name="T4" fmla="*/ 68 w 263"/>
                        <a:gd name="T5" fmla="*/ 72 h 74"/>
                        <a:gd name="T6" fmla="*/ 139 w 263"/>
                        <a:gd name="T7" fmla="*/ 39 h 74"/>
                        <a:gd name="T8" fmla="*/ 191 w 263"/>
                        <a:gd name="T9" fmla="*/ 74 h 74"/>
                        <a:gd name="T10" fmla="*/ 263 w 263"/>
                        <a:gd name="T11" fmla="*/ 39 h 74"/>
                        <a:gd name="T12" fmla="*/ 194 w 263"/>
                        <a:gd name="T13" fmla="*/ 0 h 74"/>
                        <a:gd name="T14" fmla="*/ 126 w 263"/>
                        <a:gd name="T15" fmla="*/ 32 h 74"/>
                        <a:gd name="T16" fmla="*/ 72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2" y="6"/>
                          </a:moveTo>
                          <a:lnTo>
                            <a:pt x="0" y="39"/>
                          </a:lnTo>
                          <a:lnTo>
                            <a:pt x="68" y="72"/>
                          </a:lnTo>
                          <a:lnTo>
                            <a:pt x="139" y="39"/>
                          </a:lnTo>
                          <a:lnTo>
                            <a:pt x="191" y="74"/>
                          </a:lnTo>
                          <a:lnTo>
                            <a:pt x="263" y="39"/>
                          </a:lnTo>
                          <a:lnTo>
                            <a:pt x="194" y="0"/>
                          </a:lnTo>
                          <a:lnTo>
                            <a:pt x="126" y="32"/>
                          </a:lnTo>
                          <a:lnTo>
                            <a:pt x="72" y="6"/>
                          </a:lnTo>
                        </a:path>
                      </a:pathLst>
                    </a:custGeom>
                    <a:noFill/>
                    <a:ln w="3175">
                      <a:solidFill>
                        <a:srgbClr val="000000"/>
                      </a:solidFill>
                      <a:round/>
                      <a:headEnd/>
                      <a:tailEnd/>
                    </a:ln>
                  </p:spPr>
                  <p:txBody>
                    <a:bodyPr/>
                    <a:lstStyle/>
                    <a:p>
                      <a:endParaRPr lang="en-US"/>
                    </a:p>
                  </p:txBody>
                </p:sp>
                <p:sp>
                  <p:nvSpPr>
                    <p:cNvPr id="9343" name="Freeform 287"/>
                    <p:cNvSpPr>
                      <a:spLocks/>
                    </p:cNvSpPr>
                    <p:nvPr/>
                  </p:nvSpPr>
                  <p:spPr bwMode="auto">
                    <a:xfrm>
                      <a:off x="2156" y="2234"/>
                      <a:ext cx="72" cy="117"/>
                    </a:xfrm>
                    <a:custGeom>
                      <a:avLst/>
                      <a:gdLst>
                        <a:gd name="T0" fmla="*/ 72 w 72"/>
                        <a:gd name="T1" fmla="*/ 117 h 117"/>
                        <a:gd name="T2" fmla="*/ 72 w 72"/>
                        <a:gd name="T3" fmla="*/ 33 h 117"/>
                        <a:gd name="T4" fmla="*/ 0 w 72"/>
                        <a:gd name="T5" fmla="*/ 0 h 117"/>
                        <a:gd name="T6" fmla="*/ 0 w 72"/>
                        <a:gd name="T7" fmla="*/ 83 h 117"/>
                        <a:gd name="T8" fmla="*/ 72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72" y="117"/>
                          </a:moveTo>
                          <a:lnTo>
                            <a:pt x="72" y="33"/>
                          </a:lnTo>
                          <a:lnTo>
                            <a:pt x="0" y="0"/>
                          </a:lnTo>
                          <a:lnTo>
                            <a:pt x="0" y="83"/>
                          </a:lnTo>
                          <a:lnTo>
                            <a:pt x="72" y="117"/>
                          </a:lnTo>
                          <a:close/>
                        </a:path>
                      </a:pathLst>
                    </a:custGeom>
                    <a:solidFill>
                      <a:srgbClr val="000000"/>
                    </a:solidFill>
                    <a:ln w="0">
                      <a:solidFill>
                        <a:srgbClr val="000000"/>
                      </a:solidFill>
                      <a:round/>
                      <a:headEnd/>
                      <a:tailEnd/>
                    </a:ln>
                  </p:spPr>
                  <p:txBody>
                    <a:bodyPr/>
                    <a:lstStyle/>
                    <a:p>
                      <a:endParaRPr lang="en-US"/>
                    </a:p>
                  </p:txBody>
                </p:sp>
                <p:sp>
                  <p:nvSpPr>
                    <p:cNvPr id="9344" name="Freeform 288"/>
                    <p:cNvSpPr>
                      <a:spLocks/>
                    </p:cNvSpPr>
                    <p:nvPr/>
                  </p:nvSpPr>
                  <p:spPr bwMode="auto">
                    <a:xfrm>
                      <a:off x="2228" y="2234"/>
                      <a:ext cx="71" cy="117"/>
                    </a:xfrm>
                    <a:custGeom>
                      <a:avLst/>
                      <a:gdLst>
                        <a:gd name="T0" fmla="*/ 0 w 71"/>
                        <a:gd name="T1" fmla="*/ 117 h 117"/>
                        <a:gd name="T2" fmla="*/ 0 w 71"/>
                        <a:gd name="T3" fmla="*/ 33 h 117"/>
                        <a:gd name="T4" fmla="*/ 71 w 71"/>
                        <a:gd name="T5" fmla="*/ 0 h 117"/>
                        <a:gd name="T6" fmla="*/ 71 w 71"/>
                        <a:gd name="T7" fmla="*/ 83 h 117"/>
                        <a:gd name="T8" fmla="*/ 0 w 71"/>
                        <a:gd name="T9" fmla="*/ 117 h 117"/>
                        <a:gd name="T10" fmla="*/ 0 60000 65536"/>
                        <a:gd name="T11" fmla="*/ 0 60000 65536"/>
                        <a:gd name="T12" fmla="*/ 0 60000 65536"/>
                        <a:gd name="T13" fmla="*/ 0 60000 65536"/>
                        <a:gd name="T14" fmla="*/ 0 60000 65536"/>
                        <a:gd name="T15" fmla="*/ 0 w 71"/>
                        <a:gd name="T16" fmla="*/ 0 h 117"/>
                        <a:gd name="T17" fmla="*/ 71 w 71"/>
                        <a:gd name="T18" fmla="*/ 117 h 117"/>
                      </a:gdLst>
                      <a:ahLst/>
                      <a:cxnLst>
                        <a:cxn ang="T10">
                          <a:pos x="T0" y="T1"/>
                        </a:cxn>
                        <a:cxn ang="T11">
                          <a:pos x="T2" y="T3"/>
                        </a:cxn>
                        <a:cxn ang="T12">
                          <a:pos x="T4" y="T5"/>
                        </a:cxn>
                        <a:cxn ang="T13">
                          <a:pos x="T6" y="T7"/>
                        </a:cxn>
                        <a:cxn ang="T14">
                          <a:pos x="T8" y="T9"/>
                        </a:cxn>
                      </a:cxnLst>
                      <a:rect l="T15" t="T16" r="T17" b="T18"/>
                      <a:pathLst>
                        <a:path w="71" h="117">
                          <a:moveTo>
                            <a:pt x="0" y="117"/>
                          </a:moveTo>
                          <a:lnTo>
                            <a:pt x="0" y="33"/>
                          </a:lnTo>
                          <a:lnTo>
                            <a:pt x="71" y="0"/>
                          </a:lnTo>
                          <a:lnTo>
                            <a:pt x="71" y="83"/>
                          </a:lnTo>
                          <a:lnTo>
                            <a:pt x="0" y="117"/>
                          </a:lnTo>
                          <a:close/>
                        </a:path>
                      </a:pathLst>
                    </a:custGeom>
                    <a:solidFill>
                      <a:srgbClr val="707070"/>
                    </a:solidFill>
                    <a:ln w="0">
                      <a:solidFill>
                        <a:srgbClr val="707070"/>
                      </a:solidFill>
                      <a:round/>
                      <a:headEnd/>
                      <a:tailEnd/>
                    </a:ln>
                  </p:spPr>
                  <p:txBody>
                    <a:bodyPr/>
                    <a:lstStyle/>
                    <a:p>
                      <a:endParaRPr lang="en-US"/>
                    </a:p>
                  </p:txBody>
                </p:sp>
                <p:sp>
                  <p:nvSpPr>
                    <p:cNvPr id="9345" name="Freeform 289"/>
                    <p:cNvSpPr>
                      <a:spLocks/>
                    </p:cNvSpPr>
                    <p:nvPr/>
                  </p:nvSpPr>
                  <p:spPr bwMode="auto">
                    <a:xfrm>
                      <a:off x="2158" y="2193"/>
                      <a:ext cx="263" cy="74"/>
                    </a:xfrm>
                    <a:custGeom>
                      <a:avLst/>
                      <a:gdLst>
                        <a:gd name="T0" fmla="*/ 74 w 263"/>
                        <a:gd name="T1" fmla="*/ 6 h 74"/>
                        <a:gd name="T2" fmla="*/ 0 w 263"/>
                        <a:gd name="T3" fmla="*/ 39 h 74"/>
                        <a:gd name="T4" fmla="*/ 68 w 263"/>
                        <a:gd name="T5" fmla="*/ 72 h 74"/>
                        <a:gd name="T6" fmla="*/ 139 w 263"/>
                        <a:gd name="T7" fmla="*/ 39 h 74"/>
                        <a:gd name="T8" fmla="*/ 193 w 263"/>
                        <a:gd name="T9" fmla="*/ 74 h 74"/>
                        <a:gd name="T10" fmla="*/ 263 w 263"/>
                        <a:gd name="T11" fmla="*/ 39 h 74"/>
                        <a:gd name="T12" fmla="*/ 194 w 263"/>
                        <a:gd name="T13" fmla="*/ 0 h 74"/>
                        <a:gd name="T14" fmla="*/ 128 w 263"/>
                        <a:gd name="T15" fmla="*/ 32 h 74"/>
                        <a:gd name="T16" fmla="*/ 74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4" y="6"/>
                          </a:moveTo>
                          <a:lnTo>
                            <a:pt x="0" y="39"/>
                          </a:lnTo>
                          <a:lnTo>
                            <a:pt x="68" y="72"/>
                          </a:lnTo>
                          <a:lnTo>
                            <a:pt x="139" y="39"/>
                          </a:lnTo>
                          <a:lnTo>
                            <a:pt x="193" y="74"/>
                          </a:lnTo>
                          <a:lnTo>
                            <a:pt x="263" y="39"/>
                          </a:lnTo>
                          <a:lnTo>
                            <a:pt x="194" y="0"/>
                          </a:lnTo>
                          <a:lnTo>
                            <a:pt x="128" y="32"/>
                          </a:lnTo>
                          <a:lnTo>
                            <a:pt x="74" y="6"/>
                          </a:lnTo>
                          <a:close/>
                        </a:path>
                      </a:pathLst>
                    </a:custGeom>
                    <a:solidFill>
                      <a:srgbClr val="ABABAB"/>
                    </a:solidFill>
                    <a:ln w="0">
                      <a:solidFill>
                        <a:srgbClr val="ABABAB"/>
                      </a:solidFill>
                      <a:round/>
                      <a:headEnd/>
                      <a:tailEnd/>
                    </a:ln>
                  </p:spPr>
                  <p:txBody>
                    <a:bodyPr/>
                    <a:lstStyle/>
                    <a:p>
                      <a:endParaRPr lang="en-US"/>
                    </a:p>
                  </p:txBody>
                </p:sp>
                <p:sp>
                  <p:nvSpPr>
                    <p:cNvPr id="9346" name="Freeform 290"/>
                    <p:cNvSpPr>
                      <a:spLocks/>
                    </p:cNvSpPr>
                    <p:nvPr/>
                  </p:nvSpPr>
                  <p:spPr bwMode="auto">
                    <a:xfrm>
                      <a:off x="2158" y="2193"/>
                      <a:ext cx="263" cy="74"/>
                    </a:xfrm>
                    <a:custGeom>
                      <a:avLst/>
                      <a:gdLst>
                        <a:gd name="T0" fmla="*/ 74 w 263"/>
                        <a:gd name="T1" fmla="*/ 6 h 74"/>
                        <a:gd name="T2" fmla="*/ 0 w 263"/>
                        <a:gd name="T3" fmla="*/ 39 h 74"/>
                        <a:gd name="T4" fmla="*/ 68 w 263"/>
                        <a:gd name="T5" fmla="*/ 72 h 74"/>
                        <a:gd name="T6" fmla="*/ 139 w 263"/>
                        <a:gd name="T7" fmla="*/ 39 h 74"/>
                        <a:gd name="T8" fmla="*/ 193 w 263"/>
                        <a:gd name="T9" fmla="*/ 74 h 74"/>
                        <a:gd name="T10" fmla="*/ 263 w 263"/>
                        <a:gd name="T11" fmla="*/ 39 h 74"/>
                        <a:gd name="T12" fmla="*/ 194 w 263"/>
                        <a:gd name="T13" fmla="*/ 0 h 74"/>
                        <a:gd name="T14" fmla="*/ 128 w 263"/>
                        <a:gd name="T15" fmla="*/ 32 h 74"/>
                        <a:gd name="T16" fmla="*/ 74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4" y="6"/>
                          </a:moveTo>
                          <a:lnTo>
                            <a:pt x="0" y="39"/>
                          </a:lnTo>
                          <a:lnTo>
                            <a:pt x="68" y="72"/>
                          </a:lnTo>
                          <a:lnTo>
                            <a:pt x="139" y="39"/>
                          </a:lnTo>
                          <a:lnTo>
                            <a:pt x="193" y="74"/>
                          </a:lnTo>
                          <a:lnTo>
                            <a:pt x="263" y="39"/>
                          </a:lnTo>
                          <a:lnTo>
                            <a:pt x="194" y="0"/>
                          </a:lnTo>
                          <a:lnTo>
                            <a:pt x="128" y="32"/>
                          </a:lnTo>
                          <a:lnTo>
                            <a:pt x="74" y="6"/>
                          </a:lnTo>
                        </a:path>
                      </a:pathLst>
                    </a:custGeom>
                    <a:noFill/>
                    <a:ln w="3175">
                      <a:solidFill>
                        <a:srgbClr val="000000"/>
                      </a:solidFill>
                      <a:round/>
                      <a:headEnd/>
                      <a:tailEnd/>
                    </a:ln>
                  </p:spPr>
                  <p:txBody>
                    <a:bodyPr/>
                    <a:lstStyle/>
                    <a:p>
                      <a:endParaRPr lang="en-US"/>
                    </a:p>
                  </p:txBody>
                </p:sp>
                <p:sp>
                  <p:nvSpPr>
                    <p:cNvPr id="9347" name="Freeform 291"/>
                    <p:cNvSpPr>
                      <a:spLocks/>
                    </p:cNvSpPr>
                    <p:nvPr/>
                  </p:nvSpPr>
                  <p:spPr bwMode="auto">
                    <a:xfrm>
                      <a:off x="2291" y="2239"/>
                      <a:ext cx="73" cy="117"/>
                    </a:xfrm>
                    <a:custGeom>
                      <a:avLst/>
                      <a:gdLst>
                        <a:gd name="T0" fmla="*/ 73 w 73"/>
                        <a:gd name="T1" fmla="*/ 117 h 117"/>
                        <a:gd name="T2" fmla="*/ 73 w 73"/>
                        <a:gd name="T3" fmla="*/ 36 h 117"/>
                        <a:gd name="T4" fmla="*/ 0 w 73"/>
                        <a:gd name="T5" fmla="*/ 0 h 117"/>
                        <a:gd name="T6" fmla="*/ 0 w 73"/>
                        <a:gd name="T7" fmla="*/ 84 h 117"/>
                        <a:gd name="T8" fmla="*/ 73 w 73"/>
                        <a:gd name="T9" fmla="*/ 117 h 117"/>
                        <a:gd name="T10" fmla="*/ 0 60000 65536"/>
                        <a:gd name="T11" fmla="*/ 0 60000 65536"/>
                        <a:gd name="T12" fmla="*/ 0 60000 65536"/>
                        <a:gd name="T13" fmla="*/ 0 60000 65536"/>
                        <a:gd name="T14" fmla="*/ 0 60000 65536"/>
                        <a:gd name="T15" fmla="*/ 0 w 73"/>
                        <a:gd name="T16" fmla="*/ 0 h 117"/>
                        <a:gd name="T17" fmla="*/ 73 w 73"/>
                        <a:gd name="T18" fmla="*/ 117 h 117"/>
                      </a:gdLst>
                      <a:ahLst/>
                      <a:cxnLst>
                        <a:cxn ang="T10">
                          <a:pos x="T0" y="T1"/>
                        </a:cxn>
                        <a:cxn ang="T11">
                          <a:pos x="T2" y="T3"/>
                        </a:cxn>
                        <a:cxn ang="T12">
                          <a:pos x="T4" y="T5"/>
                        </a:cxn>
                        <a:cxn ang="T13">
                          <a:pos x="T6" y="T7"/>
                        </a:cxn>
                        <a:cxn ang="T14">
                          <a:pos x="T8" y="T9"/>
                        </a:cxn>
                      </a:cxnLst>
                      <a:rect l="T15" t="T16" r="T17" b="T18"/>
                      <a:pathLst>
                        <a:path w="73" h="117">
                          <a:moveTo>
                            <a:pt x="73" y="117"/>
                          </a:moveTo>
                          <a:lnTo>
                            <a:pt x="73" y="36"/>
                          </a:lnTo>
                          <a:lnTo>
                            <a:pt x="0" y="0"/>
                          </a:lnTo>
                          <a:lnTo>
                            <a:pt x="0" y="84"/>
                          </a:lnTo>
                          <a:lnTo>
                            <a:pt x="73" y="117"/>
                          </a:lnTo>
                          <a:close/>
                        </a:path>
                      </a:pathLst>
                    </a:custGeom>
                    <a:solidFill>
                      <a:srgbClr val="000000"/>
                    </a:solidFill>
                    <a:ln w="0">
                      <a:solidFill>
                        <a:srgbClr val="000000"/>
                      </a:solidFill>
                      <a:round/>
                      <a:headEnd/>
                      <a:tailEnd/>
                    </a:ln>
                  </p:spPr>
                  <p:txBody>
                    <a:bodyPr/>
                    <a:lstStyle/>
                    <a:p>
                      <a:endParaRPr lang="en-US"/>
                    </a:p>
                  </p:txBody>
                </p:sp>
              </p:grpSp>
            </p:grpSp>
            <p:grpSp>
              <p:nvGrpSpPr>
                <p:cNvPr id="13" name="Group 431"/>
                <p:cNvGrpSpPr>
                  <a:grpSpLocks/>
                </p:cNvGrpSpPr>
                <p:nvPr/>
              </p:nvGrpSpPr>
              <p:grpSpPr bwMode="auto">
                <a:xfrm>
                  <a:off x="125" y="1478"/>
                  <a:ext cx="3822" cy="2386"/>
                  <a:chOff x="125" y="1478"/>
                  <a:chExt cx="3822" cy="2386"/>
                </a:xfrm>
              </p:grpSpPr>
              <p:grpSp>
                <p:nvGrpSpPr>
                  <p:cNvPr id="14" name="Group 430"/>
                  <p:cNvGrpSpPr>
                    <a:grpSpLocks/>
                  </p:cNvGrpSpPr>
                  <p:nvPr/>
                </p:nvGrpSpPr>
                <p:grpSpPr bwMode="auto">
                  <a:xfrm>
                    <a:off x="125" y="2742"/>
                    <a:ext cx="1586" cy="1122"/>
                    <a:chOff x="125" y="2742"/>
                    <a:chExt cx="1586" cy="1122"/>
                  </a:xfrm>
                </p:grpSpPr>
                <p:sp>
                  <p:nvSpPr>
                    <p:cNvPr id="9258" name="Text Box 6"/>
                    <p:cNvSpPr txBox="1">
                      <a:spLocks noChangeArrowheads="1"/>
                    </p:cNvSpPr>
                    <p:nvPr/>
                  </p:nvSpPr>
                  <p:spPr bwMode="auto">
                    <a:xfrm>
                      <a:off x="125" y="3514"/>
                      <a:ext cx="1048" cy="301"/>
                    </a:xfrm>
                    <a:prstGeom prst="rect">
                      <a:avLst/>
                    </a:prstGeom>
                    <a:noFill/>
                    <a:ln w="9525">
                      <a:noFill/>
                      <a:miter lim="800000"/>
                      <a:headEnd/>
                      <a:tailEnd/>
                    </a:ln>
                  </p:spPr>
                  <p:txBody>
                    <a:bodyPr wrap="none">
                      <a:spAutoFit/>
                    </a:bodyPr>
                    <a:lstStyle/>
                    <a:p>
                      <a:pPr algn="ctr" eaLnBrk="0" hangingPunct="0"/>
                      <a:r>
                        <a:rPr lang="en-US" sz="1200" dirty="0">
                          <a:solidFill>
                            <a:srgbClr val="000000"/>
                          </a:solidFill>
                          <a:latin typeface="Arial" pitchFamily="34" charset="0"/>
                          <a:cs typeface="Arial" pitchFamily="34" charset="0"/>
                        </a:rPr>
                        <a:t>Enhanced capabilities</a:t>
                      </a:r>
                    </a:p>
                    <a:p>
                      <a:pPr algn="ctr" eaLnBrk="0" hangingPunct="0"/>
                      <a:r>
                        <a:rPr lang="en-US" sz="1200" dirty="0">
                          <a:solidFill>
                            <a:srgbClr val="000000"/>
                          </a:solidFill>
                          <a:latin typeface="Arial" pitchFamily="34" charset="0"/>
                          <a:cs typeface="Arial" pitchFamily="34" charset="0"/>
                        </a:rPr>
                        <a:t>in existing Halls</a:t>
                      </a:r>
                    </a:p>
                  </p:txBody>
                </p:sp>
                <p:sp>
                  <p:nvSpPr>
                    <p:cNvPr id="9259" name="Line 11"/>
                    <p:cNvSpPr>
                      <a:spLocks noChangeShapeType="1"/>
                    </p:cNvSpPr>
                    <p:nvPr/>
                  </p:nvSpPr>
                  <p:spPr bwMode="auto">
                    <a:xfrm flipV="1">
                      <a:off x="832" y="3081"/>
                      <a:ext cx="870" cy="380"/>
                    </a:xfrm>
                    <a:prstGeom prst="line">
                      <a:avLst/>
                    </a:prstGeom>
                    <a:noFill/>
                    <a:ln w="11113">
                      <a:solidFill>
                        <a:srgbClr val="FF0000"/>
                      </a:solidFill>
                      <a:round/>
                      <a:headEnd/>
                      <a:tailEnd/>
                    </a:ln>
                  </p:spPr>
                  <p:txBody>
                    <a:bodyPr/>
                    <a:lstStyle/>
                    <a:p>
                      <a:endParaRPr lang="en-US"/>
                    </a:p>
                  </p:txBody>
                </p:sp>
                <p:sp>
                  <p:nvSpPr>
                    <p:cNvPr id="9260" name="Freeform 12"/>
                    <p:cNvSpPr>
                      <a:spLocks/>
                    </p:cNvSpPr>
                    <p:nvPr/>
                  </p:nvSpPr>
                  <p:spPr bwMode="auto">
                    <a:xfrm>
                      <a:off x="1295" y="3079"/>
                      <a:ext cx="416" cy="725"/>
                    </a:xfrm>
                    <a:custGeom>
                      <a:avLst/>
                      <a:gdLst>
                        <a:gd name="T0" fmla="*/ 0 w 416"/>
                        <a:gd name="T1" fmla="*/ 725 h 725"/>
                        <a:gd name="T2" fmla="*/ 356 w 416"/>
                        <a:gd name="T3" fmla="*/ 48 h 725"/>
                        <a:gd name="T4" fmla="*/ 358 w 416"/>
                        <a:gd name="T5" fmla="*/ 47 h 725"/>
                        <a:gd name="T6" fmla="*/ 362 w 416"/>
                        <a:gd name="T7" fmla="*/ 39 h 725"/>
                        <a:gd name="T8" fmla="*/ 373 w 416"/>
                        <a:gd name="T9" fmla="*/ 28 h 725"/>
                        <a:gd name="T10" fmla="*/ 390 w 416"/>
                        <a:gd name="T11" fmla="*/ 13 h 725"/>
                        <a:gd name="T12" fmla="*/ 416 w 416"/>
                        <a:gd name="T13" fmla="*/ 0 h 725"/>
                        <a:gd name="T14" fmla="*/ 0 60000 65536"/>
                        <a:gd name="T15" fmla="*/ 0 60000 65536"/>
                        <a:gd name="T16" fmla="*/ 0 60000 65536"/>
                        <a:gd name="T17" fmla="*/ 0 60000 65536"/>
                        <a:gd name="T18" fmla="*/ 0 60000 65536"/>
                        <a:gd name="T19" fmla="*/ 0 60000 65536"/>
                        <a:gd name="T20" fmla="*/ 0 60000 65536"/>
                        <a:gd name="T21" fmla="*/ 0 w 416"/>
                        <a:gd name="T22" fmla="*/ 0 h 725"/>
                        <a:gd name="T23" fmla="*/ 416 w 416"/>
                        <a:gd name="T24" fmla="*/ 725 h 7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 h="725">
                          <a:moveTo>
                            <a:pt x="0" y="725"/>
                          </a:moveTo>
                          <a:lnTo>
                            <a:pt x="356" y="48"/>
                          </a:lnTo>
                          <a:lnTo>
                            <a:pt x="358" y="47"/>
                          </a:lnTo>
                          <a:lnTo>
                            <a:pt x="362" y="39"/>
                          </a:lnTo>
                          <a:lnTo>
                            <a:pt x="373" y="28"/>
                          </a:lnTo>
                          <a:lnTo>
                            <a:pt x="390" y="13"/>
                          </a:lnTo>
                          <a:lnTo>
                            <a:pt x="416" y="0"/>
                          </a:lnTo>
                        </a:path>
                      </a:pathLst>
                    </a:custGeom>
                    <a:noFill/>
                    <a:ln w="11113">
                      <a:solidFill>
                        <a:srgbClr val="FF0000"/>
                      </a:solidFill>
                      <a:round/>
                      <a:headEnd/>
                      <a:tailEnd/>
                    </a:ln>
                  </p:spPr>
                  <p:txBody>
                    <a:bodyPr/>
                    <a:lstStyle/>
                    <a:p>
                      <a:endParaRPr lang="en-US"/>
                    </a:p>
                  </p:txBody>
                </p:sp>
                <p:sp>
                  <p:nvSpPr>
                    <p:cNvPr id="9261" name="Freeform 150"/>
                    <p:cNvSpPr>
                      <a:spLocks/>
                    </p:cNvSpPr>
                    <p:nvPr/>
                  </p:nvSpPr>
                  <p:spPr bwMode="auto">
                    <a:xfrm>
                      <a:off x="550" y="3066"/>
                      <a:ext cx="210" cy="54"/>
                    </a:xfrm>
                    <a:custGeom>
                      <a:avLst/>
                      <a:gdLst>
                        <a:gd name="T0" fmla="*/ 210 w 210"/>
                        <a:gd name="T1" fmla="*/ 0 h 54"/>
                        <a:gd name="T2" fmla="*/ 56 w 210"/>
                        <a:gd name="T3" fmla="*/ 0 h 54"/>
                        <a:gd name="T4" fmla="*/ 0 w 210"/>
                        <a:gd name="T5" fmla="*/ 54 h 54"/>
                        <a:gd name="T6" fmla="*/ 172 w 210"/>
                        <a:gd name="T7" fmla="*/ 54 h 54"/>
                        <a:gd name="T8" fmla="*/ 0 60000 65536"/>
                        <a:gd name="T9" fmla="*/ 0 60000 65536"/>
                        <a:gd name="T10" fmla="*/ 0 60000 65536"/>
                        <a:gd name="T11" fmla="*/ 0 60000 65536"/>
                        <a:gd name="T12" fmla="*/ 0 w 210"/>
                        <a:gd name="T13" fmla="*/ 0 h 54"/>
                        <a:gd name="T14" fmla="*/ 210 w 210"/>
                        <a:gd name="T15" fmla="*/ 54 h 54"/>
                      </a:gdLst>
                      <a:ahLst/>
                      <a:cxnLst>
                        <a:cxn ang="T8">
                          <a:pos x="T0" y="T1"/>
                        </a:cxn>
                        <a:cxn ang="T9">
                          <a:pos x="T2" y="T3"/>
                        </a:cxn>
                        <a:cxn ang="T10">
                          <a:pos x="T4" y="T5"/>
                        </a:cxn>
                        <a:cxn ang="T11">
                          <a:pos x="T6" y="T7"/>
                        </a:cxn>
                      </a:cxnLst>
                      <a:rect l="T12" t="T13" r="T14" b="T15"/>
                      <a:pathLst>
                        <a:path w="210" h="54">
                          <a:moveTo>
                            <a:pt x="210" y="0"/>
                          </a:moveTo>
                          <a:lnTo>
                            <a:pt x="56" y="0"/>
                          </a:lnTo>
                          <a:lnTo>
                            <a:pt x="0" y="54"/>
                          </a:lnTo>
                          <a:lnTo>
                            <a:pt x="172" y="54"/>
                          </a:lnTo>
                        </a:path>
                      </a:pathLst>
                    </a:custGeom>
                    <a:noFill/>
                    <a:ln w="17463">
                      <a:solidFill>
                        <a:srgbClr val="000000"/>
                      </a:solidFill>
                      <a:round/>
                      <a:headEnd/>
                      <a:tailEnd/>
                    </a:ln>
                  </p:spPr>
                  <p:txBody>
                    <a:bodyPr/>
                    <a:lstStyle/>
                    <a:p>
                      <a:endParaRPr lang="en-US"/>
                    </a:p>
                  </p:txBody>
                </p:sp>
                <p:sp>
                  <p:nvSpPr>
                    <p:cNvPr id="9262" name="Freeform 151"/>
                    <p:cNvSpPr>
                      <a:spLocks/>
                    </p:cNvSpPr>
                    <p:nvPr/>
                  </p:nvSpPr>
                  <p:spPr bwMode="auto">
                    <a:xfrm>
                      <a:off x="782" y="3391"/>
                      <a:ext cx="196" cy="104"/>
                    </a:xfrm>
                    <a:custGeom>
                      <a:avLst/>
                      <a:gdLst>
                        <a:gd name="T0" fmla="*/ 144 w 196"/>
                        <a:gd name="T1" fmla="*/ 0 h 104"/>
                        <a:gd name="T2" fmla="*/ 0 w 196"/>
                        <a:gd name="T3" fmla="*/ 61 h 104"/>
                        <a:gd name="T4" fmla="*/ 46 w 196"/>
                        <a:gd name="T5" fmla="*/ 104 h 104"/>
                        <a:gd name="T6" fmla="*/ 196 w 196"/>
                        <a:gd name="T7" fmla="*/ 39 h 104"/>
                        <a:gd name="T8" fmla="*/ 0 60000 65536"/>
                        <a:gd name="T9" fmla="*/ 0 60000 65536"/>
                        <a:gd name="T10" fmla="*/ 0 60000 65536"/>
                        <a:gd name="T11" fmla="*/ 0 60000 65536"/>
                        <a:gd name="T12" fmla="*/ 0 w 196"/>
                        <a:gd name="T13" fmla="*/ 0 h 104"/>
                        <a:gd name="T14" fmla="*/ 196 w 196"/>
                        <a:gd name="T15" fmla="*/ 104 h 104"/>
                      </a:gdLst>
                      <a:ahLst/>
                      <a:cxnLst>
                        <a:cxn ang="T8">
                          <a:pos x="T0" y="T1"/>
                        </a:cxn>
                        <a:cxn ang="T9">
                          <a:pos x="T2" y="T3"/>
                        </a:cxn>
                        <a:cxn ang="T10">
                          <a:pos x="T4" y="T5"/>
                        </a:cxn>
                        <a:cxn ang="T11">
                          <a:pos x="T6" y="T7"/>
                        </a:cxn>
                      </a:cxnLst>
                      <a:rect l="T12" t="T13" r="T14" b="T15"/>
                      <a:pathLst>
                        <a:path w="196" h="104">
                          <a:moveTo>
                            <a:pt x="144" y="0"/>
                          </a:moveTo>
                          <a:lnTo>
                            <a:pt x="0" y="61"/>
                          </a:lnTo>
                          <a:lnTo>
                            <a:pt x="46" y="104"/>
                          </a:lnTo>
                          <a:lnTo>
                            <a:pt x="196" y="39"/>
                          </a:lnTo>
                        </a:path>
                      </a:pathLst>
                    </a:custGeom>
                    <a:noFill/>
                    <a:ln w="17463">
                      <a:solidFill>
                        <a:srgbClr val="000000"/>
                      </a:solidFill>
                      <a:round/>
                      <a:headEnd/>
                      <a:tailEnd/>
                    </a:ln>
                  </p:spPr>
                  <p:txBody>
                    <a:bodyPr/>
                    <a:lstStyle/>
                    <a:p>
                      <a:endParaRPr lang="en-US"/>
                    </a:p>
                  </p:txBody>
                </p:sp>
                <p:sp>
                  <p:nvSpPr>
                    <p:cNvPr id="9263" name="Freeform 152"/>
                    <p:cNvSpPr>
                      <a:spLocks/>
                    </p:cNvSpPr>
                    <p:nvPr/>
                  </p:nvSpPr>
                  <p:spPr bwMode="auto">
                    <a:xfrm>
                      <a:off x="1234" y="3695"/>
                      <a:ext cx="171" cy="169"/>
                    </a:xfrm>
                    <a:custGeom>
                      <a:avLst/>
                      <a:gdLst>
                        <a:gd name="T0" fmla="*/ 78 w 171"/>
                        <a:gd name="T1" fmla="*/ 0 h 169"/>
                        <a:gd name="T2" fmla="*/ 0 w 171"/>
                        <a:gd name="T3" fmla="*/ 141 h 169"/>
                        <a:gd name="T4" fmla="*/ 97 w 171"/>
                        <a:gd name="T5" fmla="*/ 169 h 169"/>
                        <a:gd name="T6" fmla="*/ 171 w 171"/>
                        <a:gd name="T7" fmla="*/ 20 h 169"/>
                        <a:gd name="T8" fmla="*/ 0 60000 65536"/>
                        <a:gd name="T9" fmla="*/ 0 60000 65536"/>
                        <a:gd name="T10" fmla="*/ 0 60000 65536"/>
                        <a:gd name="T11" fmla="*/ 0 60000 65536"/>
                        <a:gd name="T12" fmla="*/ 0 w 171"/>
                        <a:gd name="T13" fmla="*/ 0 h 169"/>
                        <a:gd name="T14" fmla="*/ 171 w 171"/>
                        <a:gd name="T15" fmla="*/ 169 h 169"/>
                      </a:gdLst>
                      <a:ahLst/>
                      <a:cxnLst>
                        <a:cxn ang="T8">
                          <a:pos x="T0" y="T1"/>
                        </a:cxn>
                        <a:cxn ang="T9">
                          <a:pos x="T2" y="T3"/>
                        </a:cxn>
                        <a:cxn ang="T10">
                          <a:pos x="T4" y="T5"/>
                        </a:cxn>
                        <a:cxn ang="T11">
                          <a:pos x="T6" y="T7"/>
                        </a:cxn>
                      </a:cxnLst>
                      <a:rect l="T12" t="T13" r="T14" b="T15"/>
                      <a:pathLst>
                        <a:path w="171" h="169">
                          <a:moveTo>
                            <a:pt x="78" y="0"/>
                          </a:moveTo>
                          <a:lnTo>
                            <a:pt x="0" y="141"/>
                          </a:lnTo>
                          <a:lnTo>
                            <a:pt x="97" y="169"/>
                          </a:lnTo>
                          <a:lnTo>
                            <a:pt x="171" y="20"/>
                          </a:lnTo>
                        </a:path>
                      </a:pathLst>
                    </a:custGeom>
                    <a:noFill/>
                    <a:ln w="17463">
                      <a:solidFill>
                        <a:srgbClr val="000000"/>
                      </a:solidFill>
                      <a:round/>
                      <a:headEnd/>
                      <a:tailEnd/>
                    </a:ln>
                  </p:spPr>
                  <p:txBody>
                    <a:bodyPr/>
                    <a:lstStyle/>
                    <a:p>
                      <a:endParaRPr lang="en-US"/>
                    </a:p>
                  </p:txBody>
                </p:sp>
                <p:sp>
                  <p:nvSpPr>
                    <p:cNvPr id="9264" name="Freeform 183"/>
                    <p:cNvSpPr>
                      <a:spLocks/>
                    </p:cNvSpPr>
                    <p:nvPr/>
                  </p:nvSpPr>
                  <p:spPr bwMode="auto">
                    <a:xfrm>
                      <a:off x="1507" y="3233"/>
                      <a:ext cx="41" cy="302"/>
                    </a:xfrm>
                    <a:custGeom>
                      <a:avLst/>
                      <a:gdLst>
                        <a:gd name="T0" fmla="*/ 41 w 41"/>
                        <a:gd name="T1" fmla="*/ 0 h 302"/>
                        <a:gd name="T2" fmla="*/ 41 w 41"/>
                        <a:gd name="T3" fmla="*/ 299 h 302"/>
                        <a:gd name="T4" fmla="*/ 18 w 41"/>
                        <a:gd name="T5" fmla="*/ 302 h 302"/>
                        <a:gd name="T6" fmla="*/ 4 w 41"/>
                        <a:gd name="T7" fmla="*/ 302 h 302"/>
                        <a:gd name="T8" fmla="*/ 0 w 41"/>
                        <a:gd name="T9" fmla="*/ 302 h 302"/>
                        <a:gd name="T10" fmla="*/ 0 w 41"/>
                        <a:gd name="T11" fmla="*/ 2 h 302"/>
                        <a:gd name="T12" fmla="*/ 41 w 41"/>
                        <a:gd name="T13" fmla="*/ 0 h 302"/>
                        <a:gd name="T14" fmla="*/ 0 60000 65536"/>
                        <a:gd name="T15" fmla="*/ 0 60000 65536"/>
                        <a:gd name="T16" fmla="*/ 0 60000 65536"/>
                        <a:gd name="T17" fmla="*/ 0 60000 65536"/>
                        <a:gd name="T18" fmla="*/ 0 60000 65536"/>
                        <a:gd name="T19" fmla="*/ 0 60000 65536"/>
                        <a:gd name="T20" fmla="*/ 0 60000 65536"/>
                        <a:gd name="T21" fmla="*/ 0 w 41"/>
                        <a:gd name="T22" fmla="*/ 0 h 302"/>
                        <a:gd name="T23" fmla="*/ 41 w 41"/>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302">
                          <a:moveTo>
                            <a:pt x="41" y="0"/>
                          </a:moveTo>
                          <a:lnTo>
                            <a:pt x="41" y="299"/>
                          </a:lnTo>
                          <a:lnTo>
                            <a:pt x="18" y="302"/>
                          </a:lnTo>
                          <a:lnTo>
                            <a:pt x="4" y="302"/>
                          </a:lnTo>
                          <a:lnTo>
                            <a:pt x="0" y="302"/>
                          </a:lnTo>
                          <a:lnTo>
                            <a:pt x="0" y="2"/>
                          </a:lnTo>
                          <a:lnTo>
                            <a:pt x="41" y="0"/>
                          </a:lnTo>
                          <a:close/>
                        </a:path>
                      </a:pathLst>
                    </a:custGeom>
                    <a:solidFill>
                      <a:srgbClr val="FFFFFF"/>
                    </a:solidFill>
                    <a:ln w="0">
                      <a:solidFill>
                        <a:srgbClr val="FFFFFF"/>
                      </a:solidFill>
                      <a:round/>
                      <a:headEnd/>
                      <a:tailEnd/>
                    </a:ln>
                  </p:spPr>
                  <p:txBody>
                    <a:bodyPr/>
                    <a:lstStyle/>
                    <a:p>
                      <a:endParaRPr lang="en-US"/>
                    </a:p>
                  </p:txBody>
                </p:sp>
                <p:sp>
                  <p:nvSpPr>
                    <p:cNvPr id="9265" name="Freeform 184"/>
                    <p:cNvSpPr>
                      <a:spLocks/>
                    </p:cNvSpPr>
                    <p:nvPr/>
                  </p:nvSpPr>
                  <p:spPr bwMode="auto">
                    <a:xfrm>
                      <a:off x="815" y="2864"/>
                      <a:ext cx="384" cy="354"/>
                    </a:xfrm>
                    <a:custGeom>
                      <a:avLst/>
                      <a:gdLst>
                        <a:gd name="T0" fmla="*/ 169 w 384"/>
                        <a:gd name="T1" fmla="*/ 354 h 354"/>
                        <a:gd name="T2" fmla="*/ 128 w 384"/>
                        <a:gd name="T3" fmla="*/ 349 h 354"/>
                        <a:gd name="T4" fmla="*/ 93 w 384"/>
                        <a:gd name="T5" fmla="*/ 339 h 354"/>
                        <a:gd name="T6" fmla="*/ 67 w 384"/>
                        <a:gd name="T7" fmla="*/ 326 h 354"/>
                        <a:gd name="T8" fmla="*/ 45 w 384"/>
                        <a:gd name="T9" fmla="*/ 310 h 354"/>
                        <a:gd name="T10" fmla="*/ 28 w 384"/>
                        <a:gd name="T11" fmla="*/ 295 h 354"/>
                        <a:gd name="T12" fmla="*/ 15 w 384"/>
                        <a:gd name="T13" fmla="*/ 278 h 354"/>
                        <a:gd name="T14" fmla="*/ 8 w 384"/>
                        <a:gd name="T15" fmla="*/ 263 h 354"/>
                        <a:gd name="T16" fmla="*/ 2 w 384"/>
                        <a:gd name="T17" fmla="*/ 252 h 354"/>
                        <a:gd name="T18" fmla="*/ 0 w 384"/>
                        <a:gd name="T19" fmla="*/ 243 h 354"/>
                        <a:gd name="T20" fmla="*/ 0 w 384"/>
                        <a:gd name="T21" fmla="*/ 241 h 354"/>
                        <a:gd name="T22" fmla="*/ 0 w 384"/>
                        <a:gd name="T23" fmla="*/ 0 h 354"/>
                        <a:gd name="T24" fmla="*/ 384 w 384"/>
                        <a:gd name="T25" fmla="*/ 2 h 354"/>
                        <a:gd name="T26" fmla="*/ 384 w 384"/>
                        <a:gd name="T27" fmla="*/ 236 h 354"/>
                        <a:gd name="T28" fmla="*/ 377 w 384"/>
                        <a:gd name="T29" fmla="*/ 254 h 354"/>
                        <a:gd name="T30" fmla="*/ 367 w 384"/>
                        <a:gd name="T31" fmla="*/ 273 h 354"/>
                        <a:gd name="T32" fmla="*/ 360 w 384"/>
                        <a:gd name="T33" fmla="*/ 286 h 354"/>
                        <a:gd name="T34" fmla="*/ 352 w 384"/>
                        <a:gd name="T35" fmla="*/ 297 h 354"/>
                        <a:gd name="T36" fmla="*/ 351 w 384"/>
                        <a:gd name="T37" fmla="*/ 299 h 354"/>
                        <a:gd name="T38" fmla="*/ 330 w 384"/>
                        <a:gd name="T39" fmla="*/ 317 h 354"/>
                        <a:gd name="T40" fmla="*/ 304 w 384"/>
                        <a:gd name="T41" fmla="*/ 330 h 354"/>
                        <a:gd name="T42" fmla="*/ 275 w 384"/>
                        <a:gd name="T43" fmla="*/ 339 h 354"/>
                        <a:gd name="T44" fmla="*/ 243 w 384"/>
                        <a:gd name="T45" fmla="*/ 347 h 354"/>
                        <a:gd name="T46" fmla="*/ 215 w 384"/>
                        <a:gd name="T47" fmla="*/ 351 h 354"/>
                        <a:gd name="T48" fmla="*/ 191 w 384"/>
                        <a:gd name="T49" fmla="*/ 352 h 354"/>
                        <a:gd name="T50" fmla="*/ 174 w 384"/>
                        <a:gd name="T51" fmla="*/ 354 h 354"/>
                        <a:gd name="T52" fmla="*/ 169 w 384"/>
                        <a:gd name="T53" fmla="*/ 354 h 3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4"/>
                        <a:gd name="T82" fmla="*/ 0 h 354"/>
                        <a:gd name="T83" fmla="*/ 384 w 384"/>
                        <a:gd name="T84" fmla="*/ 354 h 35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4" h="354">
                          <a:moveTo>
                            <a:pt x="169" y="354"/>
                          </a:moveTo>
                          <a:lnTo>
                            <a:pt x="128" y="349"/>
                          </a:lnTo>
                          <a:lnTo>
                            <a:pt x="93" y="339"/>
                          </a:lnTo>
                          <a:lnTo>
                            <a:pt x="67" y="326"/>
                          </a:lnTo>
                          <a:lnTo>
                            <a:pt x="45" y="310"/>
                          </a:lnTo>
                          <a:lnTo>
                            <a:pt x="28" y="295"/>
                          </a:lnTo>
                          <a:lnTo>
                            <a:pt x="15" y="278"/>
                          </a:lnTo>
                          <a:lnTo>
                            <a:pt x="8" y="263"/>
                          </a:lnTo>
                          <a:lnTo>
                            <a:pt x="2" y="252"/>
                          </a:lnTo>
                          <a:lnTo>
                            <a:pt x="0" y="243"/>
                          </a:lnTo>
                          <a:lnTo>
                            <a:pt x="0" y="241"/>
                          </a:lnTo>
                          <a:lnTo>
                            <a:pt x="0" y="0"/>
                          </a:lnTo>
                          <a:lnTo>
                            <a:pt x="384" y="2"/>
                          </a:lnTo>
                          <a:lnTo>
                            <a:pt x="384" y="236"/>
                          </a:lnTo>
                          <a:lnTo>
                            <a:pt x="377" y="254"/>
                          </a:lnTo>
                          <a:lnTo>
                            <a:pt x="367" y="273"/>
                          </a:lnTo>
                          <a:lnTo>
                            <a:pt x="360" y="286"/>
                          </a:lnTo>
                          <a:lnTo>
                            <a:pt x="352" y="297"/>
                          </a:lnTo>
                          <a:lnTo>
                            <a:pt x="351" y="299"/>
                          </a:lnTo>
                          <a:lnTo>
                            <a:pt x="330" y="317"/>
                          </a:lnTo>
                          <a:lnTo>
                            <a:pt x="304" y="330"/>
                          </a:lnTo>
                          <a:lnTo>
                            <a:pt x="275" y="339"/>
                          </a:lnTo>
                          <a:lnTo>
                            <a:pt x="243" y="347"/>
                          </a:lnTo>
                          <a:lnTo>
                            <a:pt x="215" y="351"/>
                          </a:lnTo>
                          <a:lnTo>
                            <a:pt x="191" y="352"/>
                          </a:lnTo>
                          <a:lnTo>
                            <a:pt x="174" y="354"/>
                          </a:lnTo>
                          <a:lnTo>
                            <a:pt x="169" y="354"/>
                          </a:lnTo>
                          <a:close/>
                        </a:path>
                      </a:pathLst>
                    </a:custGeom>
                    <a:solidFill>
                      <a:srgbClr val="000000"/>
                    </a:solidFill>
                    <a:ln w="0">
                      <a:solidFill>
                        <a:srgbClr val="000000"/>
                      </a:solidFill>
                      <a:round/>
                      <a:headEnd/>
                      <a:tailEnd/>
                    </a:ln>
                  </p:spPr>
                  <p:txBody>
                    <a:bodyPr/>
                    <a:lstStyle/>
                    <a:p>
                      <a:endParaRPr lang="en-US"/>
                    </a:p>
                  </p:txBody>
                </p:sp>
                <p:sp>
                  <p:nvSpPr>
                    <p:cNvPr id="9266" name="Freeform 185"/>
                    <p:cNvSpPr>
                      <a:spLocks/>
                    </p:cNvSpPr>
                    <p:nvPr/>
                  </p:nvSpPr>
                  <p:spPr bwMode="auto">
                    <a:xfrm>
                      <a:off x="815" y="2864"/>
                      <a:ext cx="384" cy="354"/>
                    </a:xfrm>
                    <a:custGeom>
                      <a:avLst/>
                      <a:gdLst>
                        <a:gd name="T0" fmla="*/ 169 w 384"/>
                        <a:gd name="T1" fmla="*/ 354 h 354"/>
                        <a:gd name="T2" fmla="*/ 128 w 384"/>
                        <a:gd name="T3" fmla="*/ 349 h 354"/>
                        <a:gd name="T4" fmla="*/ 93 w 384"/>
                        <a:gd name="T5" fmla="*/ 339 h 354"/>
                        <a:gd name="T6" fmla="*/ 67 w 384"/>
                        <a:gd name="T7" fmla="*/ 326 h 354"/>
                        <a:gd name="T8" fmla="*/ 45 w 384"/>
                        <a:gd name="T9" fmla="*/ 310 h 354"/>
                        <a:gd name="T10" fmla="*/ 28 w 384"/>
                        <a:gd name="T11" fmla="*/ 295 h 354"/>
                        <a:gd name="T12" fmla="*/ 15 w 384"/>
                        <a:gd name="T13" fmla="*/ 278 h 354"/>
                        <a:gd name="T14" fmla="*/ 8 w 384"/>
                        <a:gd name="T15" fmla="*/ 263 h 354"/>
                        <a:gd name="T16" fmla="*/ 2 w 384"/>
                        <a:gd name="T17" fmla="*/ 252 h 354"/>
                        <a:gd name="T18" fmla="*/ 0 w 384"/>
                        <a:gd name="T19" fmla="*/ 243 h 354"/>
                        <a:gd name="T20" fmla="*/ 0 w 384"/>
                        <a:gd name="T21" fmla="*/ 241 h 354"/>
                        <a:gd name="T22" fmla="*/ 0 w 384"/>
                        <a:gd name="T23" fmla="*/ 0 h 354"/>
                        <a:gd name="T24" fmla="*/ 384 w 384"/>
                        <a:gd name="T25" fmla="*/ 2 h 354"/>
                        <a:gd name="T26" fmla="*/ 384 w 384"/>
                        <a:gd name="T27" fmla="*/ 236 h 354"/>
                        <a:gd name="T28" fmla="*/ 377 w 384"/>
                        <a:gd name="T29" fmla="*/ 254 h 354"/>
                        <a:gd name="T30" fmla="*/ 367 w 384"/>
                        <a:gd name="T31" fmla="*/ 273 h 354"/>
                        <a:gd name="T32" fmla="*/ 360 w 384"/>
                        <a:gd name="T33" fmla="*/ 286 h 354"/>
                        <a:gd name="T34" fmla="*/ 352 w 384"/>
                        <a:gd name="T35" fmla="*/ 297 h 354"/>
                        <a:gd name="T36" fmla="*/ 351 w 384"/>
                        <a:gd name="T37" fmla="*/ 299 h 354"/>
                        <a:gd name="T38" fmla="*/ 330 w 384"/>
                        <a:gd name="T39" fmla="*/ 317 h 354"/>
                        <a:gd name="T40" fmla="*/ 304 w 384"/>
                        <a:gd name="T41" fmla="*/ 330 h 354"/>
                        <a:gd name="T42" fmla="*/ 275 w 384"/>
                        <a:gd name="T43" fmla="*/ 339 h 354"/>
                        <a:gd name="T44" fmla="*/ 243 w 384"/>
                        <a:gd name="T45" fmla="*/ 347 h 354"/>
                        <a:gd name="T46" fmla="*/ 215 w 384"/>
                        <a:gd name="T47" fmla="*/ 351 h 354"/>
                        <a:gd name="T48" fmla="*/ 191 w 384"/>
                        <a:gd name="T49" fmla="*/ 352 h 354"/>
                        <a:gd name="T50" fmla="*/ 174 w 384"/>
                        <a:gd name="T51" fmla="*/ 354 h 354"/>
                        <a:gd name="T52" fmla="*/ 169 w 384"/>
                        <a:gd name="T53" fmla="*/ 354 h 3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4"/>
                        <a:gd name="T82" fmla="*/ 0 h 354"/>
                        <a:gd name="T83" fmla="*/ 384 w 384"/>
                        <a:gd name="T84" fmla="*/ 354 h 35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4" h="354">
                          <a:moveTo>
                            <a:pt x="169" y="354"/>
                          </a:moveTo>
                          <a:lnTo>
                            <a:pt x="128" y="349"/>
                          </a:lnTo>
                          <a:lnTo>
                            <a:pt x="93" y="339"/>
                          </a:lnTo>
                          <a:lnTo>
                            <a:pt x="67" y="326"/>
                          </a:lnTo>
                          <a:lnTo>
                            <a:pt x="45" y="310"/>
                          </a:lnTo>
                          <a:lnTo>
                            <a:pt x="28" y="295"/>
                          </a:lnTo>
                          <a:lnTo>
                            <a:pt x="15" y="278"/>
                          </a:lnTo>
                          <a:lnTo>
                            <a:pt x="8" y="263"/>
                          </a:lnTo>
                          <a:lnTo>
                            <a:pt x="2" y="252"/>
                          </a:lnTo>
                          <a:lnTo>
                            <a:pt x="0" y="243"/>
                          </a:lnTo>
                          <a:lnTo>
                            <a:pt x="0" y="241"/>
                          </a:lnTo>
                          <a:lnTo>
                            <a:pt x="0" y="0"/>
                          </a:lnTo>
                          <a:lnTo>
                            <a:pt x="384" y="2"/>
                          </a:lnTo>
                          <a:lnTo>
                            <a:pt x="384" y="236"/>
                          </a:lnTo>
                          <a:lnTo>
                            <a:pt x="377" y="254"/>
                          </a:lnTo>
                          <a:lnTo>
                            <a:pt x="367" y="273"/>
                          </a:lnTo>
                          <a:lnTo>
                            <a:pt x="360" y="286"/>
                          </a:lnTo>
                          <a:lnTo>
                            <a:pt x="352" y="297"/>
                          </a:lnTo>
                          <a:lnTo>
                            <a:pt x="351" y="299"/>
                          </a:lnTo>
                          <a:lnTo>
                            <a:pt x="330" y="317"/>
                          </a:lnTo>
                          <a:lnTo>
                            <a:pt x="304" y="330"/>
                          </a:lnTo>
                          <a:lnTo>
                            <a:pt x="275" y="339"/>
                          </a:lnTo>
                          <a:lnTo>
                            <a:pt x="243" y="347"/>
                          </a:lnTo>
                          <a:lnTo>
                            <a:pt x="215" y="351"/>
                          </a:lnTo>
                          <a:lnTo>
                            <a:pt x="191" y="352"/>
                          </a:lnTo>
                          <a:lnTo>
                            <a:pt x="174" y="354"/>
                          </a:lnTo>
                          <a:lnTo>
                            <a:pt x="169" y="354"/>
                          </a:lnTo>
                        </a:path>
                      </a:pathLst>
                    </a:custGeom>
                    <a:noFill/>
                    <a:ln w="6350">
                      <a:solidFill>
                        <a:srgbClr val="000000"/>
                      </a:solidFill>
                      <a:round/>
                      <a:headEnd/>
                      <a:tailEnd/>
                    </a:ln>
                  </p:spPr>
                  <p:txBody>
                    <a:bodyPr/>
                    <a:lstStyle/>
                    <a:p>
                      <a:endParaRPr lang="en-US"/>
                    </a:p>
                  </p:txBody>
                </p:sp>
                <p:sp>
                  <p:nvSpPr>
                    <p:cNvPr id="9267" name="Freeform 186"/>
                    <p:cNvSpPr>
                      <a:spLocks/>
                    </p:cNvSpPr>
                    <p:nvPr/>
                  </p:nvSpPr>
                  <p:spPr bwMode="auto">
                    <a:xfrm>
                      <a:off x="836" y="2864"/>
                      <a:ext cx="343" cy="352"/>
                    </a:xfrm>
                    <a:custGeom>
                      <a:avLst/>
                      <a:gdLst>
                        <a:gd name="T0" fmla="*/ 153 w 343"/>
                        <a:gd name="T1" fmla="*/ 352 h 352"/>
                        <a:gd name="T2" fmla="*/ 116 w 343"/>
                        <a:gd name="T3" fmla="*/ 349 h 352"/>
                        <a:gd name="T4" fmla="*/ 87 w 343"/>
                        <a:gd name="T5" fmla="*/ 339 h 352"/>
                        <a:gd name="T6" fmla="*/ 61 w 343"/>
                        <a:gd name="T7" fmla="*/ 328 h 352"/>
                        <a:gd name="T8" fmla="*/ 42 w 343"/>
                        <a:gd name="T9" fmla="*/ 315 h 352"/>
                        <a:gd name="T10" fmla="*/ 27 w 343"/>
                        <a:gd name="T11" fmla="*/ 301 h 352"/>
                        <a:gd name="T12" fmla="*/ 16 w 343"/>
                        <a:gd name="T13" fmla="*/ 288 h 352"/>
                        <a:gd name="T14" fmla="*/ 9 w 343"/>
                        <a:gd name="T15" fmla="*/ 275 h 352"/>
                        <a:gd name="T16" fmla="*/ 3 w 343"/>
                        <a:gd name="T17" fmla="*/ 263 h 352"/>
                        <a:gd name="T18" fmla="*/ 1 w 343"/>
                        <a:gd name="T19" fmla="*/ 256 h 352"/>
                        <a:gd name="T20" fmla="*/ 0 w 343"/>
                        <a:gd name="T21" fmla="*/ 254 h 352"/>
                        <a:gd name="T22" fmla="*/ 0 w 343"/>
                        <a:gd name="T23" fmla="*/ 0 h 352"/>
                        <a:gd name="T24" fmla="*/ 343 w 343"/>
                        <a:gd name="T25" fmla="*/ 2 h 352"/>
                        <a:gd name="T26" fmla="*/ 343 w 343"/>
                        <a:gd name="T27" fmla="*/ 226 h 352"/>
                        <a:gd name="T28" fmla="*/ 335 w 343"/>
                        <a:gd name="T29" fmla="*/ 243 h 352"/>
                        <a:gd name="T30" fmla="*/ 328 w 343"/>
                        <a:gd name="T31" fmla="*/ 260 h 352"/>
                        <a:gd name="T32" fmla="*/ 320 w 343"/>
                        <a:gd name="T33" fmla="*/ 273 h 352"/>
                        <a:gd name="T34" fmla="*/ 315 w 343"/>
                        <a:gd name="T35" fmla="*/ 282 h 352"/>
                        <a:gd name="T36" fmla="*/ 313 w 343"/>
                        <a:gd name="T37" fmla="*/ 286 h 352"/>
                        <a:gd name="T38" fmla="*/ 296 w 343"/>
                        <a:gd name="T39" fmla="*/ 302 h 352"/>
                        <a:gd name="T40" fmla="*/ 272 w 343"/>
                        <a:gd name="T41" fmla="*/ 315 h 352"/>
                        <a:gd name="T42" fmla="*/ 246 w 343"/>
                        <a:gd name="T43" fmla="*/ 326 h 352"/>
                        <a:gd name="T44" fmla="*/ 220 w 343"/>
                        <a:gd name="T45" fmla="*/ 336 h 352"/>
                        <a:gd name="T46" fmla="*/ 194 w 343"/>
                        <a:gd name="T47" fmla="*/ 343 h 352"/>
                        <a:gd name="T48" fmla="*/ 174 w 343"/>
                        <a:gd name="T49" fmla="*/ 349 h 352"/>
                        <a:gd name="T50" fmla="*/ 159 w 343"/>
                        <a:gd name="T51" fmla="*/ 351 h 352"/>
                        <a:gd name="T52" fmla="*/ 153 w 343"/>
                        <a:gd name="T53" fmla="*/ 352 h 35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43"/>
                        <a:gd name="T82" fmla="*/ 0 h 352"/>
                        <a:gd name="T83" fmla="*/ 343 w 343"/>
                        <a:gd name="T84" fmla="*/ 352 h 35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43" h="352">
                          <a:moveTo>
                            <a:pt x="153" y="352"/>
                          </a:moveTo>
                          <a:lnTo>
                            <a:pt x="116" y="349"/>
                          </a:lnTo>
                          <a:lnTo>
                            <a:pt x="87" y="339"/>
                          </a:lnTo>
                          <a:lnTo>
                            <a:pt x="61" y="328"/>
                          </a:lnTo>
                          <a:lnTo>
                            <a:pt x="42" y="315"/>
                          </a:lnTo>
                          <a:lnTo>
                            <a:pt x="27" y="301"/>
                          </a:lnTo>
                          <a:lnTo>
                            <a:pt x="16" y="288"/>
                          </a:lnTo>
                          <a:lnTo>
                            <a:pt x="9" y="275"/>
                          </a:lnTo>
                          <a:lnTo>
                            <a:pt x="3" y="263"/>
                          </a:lnTo>
                          <a:lnTo>
                            <a:pt x="1" y="256"/>
                          </a:lnTo>
                          <a:lnTo>
                            <a:pt x="0" y="254"/>
                          </a:lnTo>
                          <a:lnTo>
                            <a:pt x="0" y="0"/>
                          </a:lnTo>
                          <a:lnTo>
                            <a:pt x="343" y="2"/>
                          </a:lnTo>
                          <a:lnTo>
                            <a:pt x="343" y="226"/>
                          </a:lnTo>
                          <a:lnTo>
                            <a:pt x="335" y="243"/>
                          </a:lnTo>
                          <a:lnTo>
                            <a:pt x="328" y="260"/>
                          </a:lnTo>
                          <a:lnTo>
                            <a:pt x="320" y="273"/>
                          </a:lnTo>
                          <a:lnTo>
                            <a:pt x="315" y="282"/>
                          </a:lnTo>
                          <a:lnTo>
                            <a:pt x="313" y="286"/>
                          </a:lnTo>
                          <a:lnTo>
                            <a:pt x="296" y="302"/>
                          </a:lnTo>
                          <a:lnTo>
                            <a:pt x="272" y="315"/>
                          </a:lnTo>
                          <a:lnTo>
                            <a:pt x="246" y="326"/>
                          </a:lnTo>
                          <a:lnTo>
                            <a:pt x="220" y="336"/>
                          </a:lnTo>
                          <a:lnTo>
                            <a:pt x="194" y="343"/>
                          </a:lnTo>
                          <a:lnTo>
                            <a:pt x="174" y="349"/>
                          </a:lnTo>
                          <a:lnTo>
                            <a:pt x="159" y="351"/>
                          </a:lnTo>
                          <a:lnTo>
                            <a:pt x="153" y="352"/>
                          </a:lnTo>
                          <a:close/>
                        </a:path>
                      </a:pathLst>
                    </a:custGeom>
                    <a:solidFill>
                      <a:srgbClr val="202020"/>
                    </a:solidFill>
                    <a:ln w="0">
                      <a:solidFill>
                        <a:srgbClr val="202020"/>
                      </a:solidFill>
                      <a:round/>
                      <a:headEnd/>
                      <a:tailEnd/>
                    </a:ln>
                  </p:spPr>
                  <p:txBody>
                    <a:bodyPr/>
                    <a:lstStyle/>
                    <a:p>
                      <a:endParaRPr lang="en-US"/>
                    </a:p>
                  </p:txBody>
                </p:sp>
                <p:sp>
                  <p:nvSpPr>
                    <p:cNvPr id="9268" name="Freeform 187"/>
                    <p:cNvSpPr>
                      <a:spLocks/>
                    </p:cNvSpPr>
                    <p:nvPr/>
                  </p:nvSpPr>
                  <p:spPr bwMode="auto">
                    <a:xfrm>
                      <a:off x="858" y="2866"/>
                      <a:ext cx="300" cy="349"/>
                    </a:xfrm>
                    <a:custGeom>
                      <a:avLst/>
                      <a:gdLst>
                        <a:gd name="T0" fmla="*/ 139 w 300"/>
                        <a:gd name="T1" fmla="*/ 349 h 349"/>
                        <a:gd name="T2" fmla="*/ 102 w 300"/>
                        <a:gd name="T3" fmla="*/ 345 h 349"/>
                        <a:gd name="T4" fmla="*/ 74 w 300"/>
                        <a:gd name="T5" fmla="*/ 337 h 349"/>
                        <a:gd name="T6" fmla="*/ 50 w 300"/>
                        <a:gd name="T7" fmla="*/ 326 h 349"/>
                        <a:gd name="T8" fmla="*/ 31 w 300"/>
                        <a:gd name="T9" fmla="*/ 313 h 349"/>
                        <a:gd name="T10" fmla="*/ 18 w 300"/>
                        <a:gd name="T11" fmla="*/ 299 h 349"/>
                        <a:gd name="T12" fmla="*/ 9 w 300"/>
                        <a:gd name="T13" fmla="*/ 286 h 349"/>
                        <a:gd name="T14" fmla="*/ 4 w 300"/>
                        <a:gd name="T15" fmla="*/ 276 h 349"/>
                        <a:gd name="T16" fmla="*/ 0 w 300"/>
                        <a:gd name="T17" fmla="*/ 269 h 349"/>
                        <a:gd name="T18" fmla="*/ 0 w 300"/>
                        <a:gd name="T19" fmla="*/ 265 h 349"/>
                        <a:gd name="T20" fmla="*/ 0 w 300"/>
                        <a:gd name="T21" fmla="*/ 0 h 349"/>
                        <a:gd name="T22" fmla="*/ 300 w 300"/>
                        <a:gd name="T23" fmla="*/ 0 h 349"/>
                        <a:gd name="T24" fmla="*/ 300 w 300"/>
                        <a:gd name="T25" fmla="*/ 213 h 349"/>
                        <a:gd name="T26" fmla="*/ 295 w 300"/>
                        <a:gd name="T27" fmla="*/ 228 h 349"/>
                        <a:gd name="T28" fmla="*/ 287 w 300"/>
                        <a:gd name="T29" fmla="*/ 245 h 349"/>
                        <a:gd name="T30" fmla="*/ 282 w 300"/>
                        <a:gd name="T31" fmla="*/ 258 h 349"/>
                        <a:gd name="T32" fmla="*/ 276 w 300"/>
                        <a:gd name="T33" fmla="*/ 267 h 349"/>
                        <a:gd name="T34" fmla="*/ 274 w 300"/>
                        <a:gd name="T35" fmla="*/ 271 h 349"/>
                        <a:gd name="T36" fmla="*/ 259 w 300"/>
                        <a:gd name="T37" fmla="*/ 286 h 349"/>
                        <a:gd name="T38" fmla="*/ 241 w 300"/>
                        <a:gd name="T39" fmla="*/ 299 h 349"/>
                        <a:gd name="T40" fmla="*/ 219 w 300"/>
                        <a:gd name="T41" fmla="*/ 312 h 349"/>
                        <a:gd name="T42" fmla="*/ 194 w 300"/>
                        <a:gd name="T43" fmla="*/ 324 h 349"/>
                        <a:gd name="T44" fmla="*/ 174 w 300"/>
                        <a:gd name="T45" fmla="*/ 334 h 349"/>
                        <a:gd name="T46" fmla="*/ 156 w 300"/>
                        <a:gd name="T47" fmla="*/ 341 h 349"/>
                        <a:gd name="T48" fmla="*/ 143 w 300"/>
                        <a:gd name="T49" fmla="*/ 347 h 349"/>
                        <a:gd name="T50" fmla="*/ 139 w 300"/>
                        <a:gd name="T51" fmla="*/ 349 h 3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0"/>
                        <a:gd name="T79" fmla="*/ 0 h 349"/>
                        <a:gd name="T80" fmla="*/ 300 w 300"/>
                        <a:gd name="T81" fmla="*/ 349 h 3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0" h="349">
                          <a:moveTo>
                            <a:pt x="139" y="349"/>
                          </a:moveTo>
                          <a:lnTo>
                            <a:pt x="102" y="345"/>
                          </a:lnTo>
                          <a:lnTo>
                            <a:pt x="74" y="337"/>
                          </a:lnTo>
                          <a:lnTo>
                            <a:pt x="50" y="326"/>
                          </a:lnTo>
                          <a:lnTo>
                            <a:pt x="31" y="313"/>
                          </a:lnTo>
                          <a:lnTo>
                            <a:pt x="18" y="299"/>
                          </a:lnTo>
                          <a:lnTo>
                            <a:pt x="9" y="286"/>
                          </a:lnTo>
                          <a:lnTo>
                            <a:pt x="4" y="276"/>
                          </a:lnTo>
                          <a:lnTo>
                            <a:pt x="0" y="269"/>
                          </a:lnTo>
                          <a:lnTo>
                            <a:pt x="0" y="265"/>
                          </a:lnTo>
                          <a:lnTo>
                            <a:pt x="0" y="0"/>
                          </a:lnTo>
                          <a:lnTo>
                            <a:pt x="300" y="0"/>
                          </a:lnTo>
                          <a:lnTo>
                            <a:pt x="300" y="213"/>
                          </a:lnTo>
                          <a:lnTo>
                            <a:pt x="295" y="228"/>
                          </a:lnTo>
                          <a:lnTo>
                            <a:pt x="287" y="245"/>
                          </a:lnTo>
                          <a:lnTo>
                            <a:pt x="282" y="258"/>
                          </a:lnTo>
                          <a:lnTo>
                            <a:pt x="276" y="267"/>
                          </a:lnTo>
                          <a:lnTo>
                            <a:pt x="274" y="271"/>
                          </a:lnTo>
                          <a:lnTo>
                            <a:pt x="259" y="286"/>
                          </a:lnTo>
                          <a:lnTo>
                            <a:pt x="241" y="299"/>
                          </a:lnTo>
                          <a:lnTo>
                            <a:pt x="219" y="312"/>
                          </a:lnTo>
                          <a:lnTo>
                            <a:pt x="194" y="324"/>
                          </a:lnTo>
                          <a:lnTo>
                            <a:pt x="174" y="334"/>
                          </a:lnTo>
                          <a:lnTo>
                            <a:pt x="156" y="341"/>
                          </a:lnTo>
                          <a:lnTo>
                            <a:pt x="143" y="347"/>
                          </a:lnTo>
                          <a:lnTo>
                            <a:pt x="139" y="349"/>
                          </a:lnTo>
                          <a:close/>
                        </a:path>
                      </a:pathLst>
                    </a:custGeom>
                    <a:solidFill>
                      <a:srgbClr val="404040"/>
                    </a:solidFill>
                    <a:ln w="0">
                      <a:solidFill>
                        <a:srgbClr val="404040"/>
                      </a:solidFill>
                      <a:round/>
                      <a:headEnd/>
                      <a:tailEnd/>
                    </a:ln>
                  </p:spPr>
                  <p:txBody>
                    <a:bodyPr/>
                    <a:lstStyle/>
                    <a:p>
                      <a:endParaRPr lang="en-US"/>
                    </a:p>
                  </p:txBody>
                </p:sp>
                <p:sp>
                  <p:nvSpPr>
                    <p:cNvPr id="9269" name="Freeform 188"/>
                    <p:cNvSpPr>
                      <a:spLocks/>
                    </p:cNvSpPr>
                    <p:nvPr/>
                  </p:nvSpPr>
                  <p:spPr bwMode="auto">
                    <a:xfrm>
                      <a:off x="880" y="2866"/>
                      <a:ext cx="258" cy="347"/>
                    </a:xfrm>
                    <a:custGeom>
                      <a:avLst/>
                      <a:gdLst>
                        <a:gd name="T0" fmla="*/ 122 w 258"/>
                        <a:gd name="T1" fmla="*/ 347 h 347"/>
                        <a:gd name="T2" fmla="*/ 87 w 258"/>
                        <a:gd name="T3" fmla="*/ 343 h 347"/>
                        <a:gd name="T4" fmla="*/ 59 w 258"/>
                        <a:gd name="T5" fmla="*/ 336 h 347"/>
                        <a:gd name="T6" fmla="*/ 39 w 258"/>
                        <a:gd name="T7" fmla="*/ 324 h 347"/>
                        <a:gd name="T8" fmla="*/ 22 w 258"/>
                        <a:gd name="T9" fmla="*/ 313 h 347"/>
                        <a:gd name="T10" fmla="*/ 11 w 258"/>
                        <a:gd name="T11" fmla="*/ 300 h 347"/>
                        <a:gd name="T12" fmla="*/ 4 w 258"/>
                        <a:gd name="T13" fmla="*/ 289 h 347"/>
                        <a:gd name="T14" fmla="*/ 0 w 258"/>
                        <a:gd name="T15" fmla="*/ 282 h 347"/>
                        <a:gd name="T16" fmla="*/ 0 w 258"/>
                        <a:gd name="T17" fmla="*/ 280 h 347"/>
                        <a:gd name="T18" fmla="*/ 0 w 258"/>
                        <a:gd name="T19" fmla="*/ 0 h 347"/>
                        <a:gd name="T20" fmla="*/ 258 w 258"/>
                        <a:gd name="T21" fmla="*/ 0 h 347"/>
                        <a:gd name="T22" fmla="*/ 258 w 258"/>
                        <a:gd name="T23" fmla="*/ 204 h 347"/>
                        <a:gd name="T24" fmla="*/ 252 w 258"/>
                        <a:gd name="T25" fmla="*/ 217 h 347"/>
                        <a:gd name="T26" fmla="*/ 247 w 258"/>
                        <a:gd name="T27" fmla="*/ 232 h 347"/>
                        <a:gd name="T28" fmla="*/ 241 w 258"/>
                        <a:gd name="T29" fmla="*/ 243 h 347"/>
                        <a:gd name="T30" fmla="*/ 237 w 258"/>
                        <a:gd name="T31" fmla="*/ 252 h 347"/>
                        <a:gd name="T32" fmla="*/ 237 w 258"/>
                        <a:gd name="T33" fmla="*/ 256 h 347"/>
                        <a:gd name="T34" fmla="*/ 224 w 258"/>
                        <a:gd name="T35" fmla="*/ 271 h 347"/>
                        <a:gd name="T36" fmla="*/ 208 w 258"/>
                        <a:gd name="T37" fmla="*/ 284 h 347"/>
                        <a:gd name="T38" fmla="*/ 189 w 258"/>
                        <a:gd name="T39" fmla="*/ 300 h 347"/>
                        <a:gd name="T40" fmla="*/ 171 w 258"/>
                        <a:gd name="T41" fmla="*/ 315 h 347"/>
                        <a:gd name="T42" fmla="*/ 152 w 258"/>
                        <a:gd name="T43" fmla="*/ 328 h 347"/>
                        <a:gd name="T44" fmla="*/ 137 w 258"/>
                        <a:gd name="T45" fmla="*/ 337 h 347"/>
                        <a:gd name="T46" fmla="*/ 126 w 258"/>
                        <a:gd name="T47" fmla="*/ 345 h 347"/>
                        <a:gd name="T48" fmla="*/ 122 w 258"/>
                        <a:gd name="T49" fmla="*/ 347 h 3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8"/>
                        <a:gd name="T76" fmla="*/ 0 h 347"/>
                        <a:gd name="T77" fmla="*/ 258 w 258"/>
                        <a:gd name="T78" fmla="*/ 347 h 3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8" h="347">
                          <a:moveTo>
                            <a:pt x="122" y="347"/>
                          </a:moveTo>
                          <a:lnTo>
                            <a:pt x="87" y="343"/>
                          </a:lnTo>
                          <a:lnTo>
                            <a:pt x="59" y="336"/>
                          </a:lnTo>
                          <a:lnTo>
                            <a:pt x="39" y="324"/>
                          </a:lnTo>
                          <a:lnTo>
                            <a:pt x="22" y="313"/>
                          </a:lnTo>
                          <a:lnTo>
                            <a:pt x="11" y="300"/>
                          </a:lnTo>
                          <a:lnTo>
                            <a:pt x="4" y="289"/>
                          </a:lnTo>
                          <a:lnTo>
                            <a:pt x="0" y="282"/>
                          </a:lnTo>
                          <a:lnTo>
                            <a:pt x="0" y="280"/>
                          </a:lnTo>
                          <a:lnTo>
                            <a:pt x="0" y="0"/>
                          </a:lnTo>
                          <a:lnTo>
                            <a:pt x="258" y="0"/>
                          </a:lnTo>
                          <a:lnTo>
                            <a:pt x="258" y="204"/>
                          </a:lnTo>
                          <a:lnTo>
                            <a:pt x="252" y="217"/>
                          </a:lnTo>
                          <a:lnTo>
                            <a:pt x="247" y="232"/>
                          </a:lnTo>
                          <a:lnTo>
                            <a:pt x="241" y="243"/>
                          </a:lnTo>
                          <a:lnTo>
                            <a:pt x="237" y="252"/>
                          </a:lnTo>
                          <a:lnTo>
                            <a:pt x="237" y="256"/>
                          </a:lnTo>
                          <a:lnTo>
                            <a:pt x="224" y="271"/>
                          </a:lnTo>
                          <a:lnTo>
                            <a:pt x="208" y="284"/>
                          </a:lnTo>
                          <a:lnTo>
                            <a:pt x="189" y="300"/>
                          </a:lnTo>
                          <a:lnTo>
                            <a:pt x="171" y="315"/>
                          </a:lnTo>
                          <a:lnTo>
                            <a:pt x="152" y="328"/>
                          </a:lnTo>
                          <a:lnTo>
                            <a:pt x="137" y="337"/>
                          </a:lnTo>
                          <a:lnTo>
                            <a:pt x="126" y="345"/>
                          </a:lnTo>
                          <a:lnTo>
                            <a:pt x="122" y="347"/>
                          </a:lnTo>
                          <a:close/>
                        </a:path>
                      </a:pathLst>
                    </a:custGeom>
                    <a:solidFill>
                      <a:srgbClr val="606060"/>
                    </a:solidFill>
                    <a:ln w="0">
                      <a:solidFill>
                        <a:srgbClr val="606060"/>
                      </a:solidFill>
                      <a:round/>
                      <a:headEnd/>
                      <a:tailEnd/>
                    </a:ln>
                  </p:spPr>
                  <p:txBody>
                    <a:bodyPr/>
                    <a:lstStyle/>
                    <a:p>
                      <a:endParaRPr lang="en-US"/>
                    </a:p>
                  </p:txBody>
                </p:sp>
                <p:sp>
                  <p:nvSpPr>
                    <p:cNvPr id="9270" name="Freeform 189"/>
                    <p:cNvSpPr>
                      <a:spLocks/>
                    </p:cNvSpPr>
                    <p:nvPr/>
                  </p:nvSpPr>
                  <p:spPr bwMode="auto">
                    <a:xfrm>
                      <a:off x="902" y="2866"/>
                      <a:ext cx="215" cy="347"/>
                    </a:xfrm>
                    <a:custGeom>
                      <a:avLst/>
                      <a:gdLst>
                        <a:gd name="T0" fmla="*/ 108 w 215"/>
                        <a:gd name="T1" fmla="*/ 347 h 347"/>
                        <a:gd name="T2" fmla="*/ 78 w 215"/>
                        <a:gd name="T3" fmla="*/ 343 h 347"/>
                        <a:gd name="T4" fmla="*/ 54 w 215"/>
                        <a:gd name="T5" fmla="*/ 337 h 347"/>
                        <a:gd name="T6" fmla="*/ 34 w 215"/>
                        <a:gd name="T7" fmla="*/ 328 h 347"/>
                        <a:gd name="T8" fmla="*/ 21 w 215"/>
                        <a:gd name="T9" fmla="*/ 319 h 347"/>
                        <a:gd name="T10" fmla="*/ 10 w 215"/>
                        <a:gd name="T11" fmla="*/ 310 h 347"/>
                        <a:gd name="T12" fmla="*/ 4 w 215"/>
                        <a:gd name="T13" fmla="*/ 300 h 347"/>
                        <a:gd name="T14" fmla="*/ 0 w 215"/>
                        <a:gd name="T15" fmla="*/ 295 h 347"/>
                        <a:gd name="T16" fmla="*/ 0 w 215"/>
                        <a:gd name="T17" fmla="*/ 293 h 347"/>
                        <a:gd name="T18" fmla="*/ 0 w 215"/>
                        <a:gd name="T19" fmla="*/ 0 h 347"/>
                        <a:gd name="T20" fmla="*/ 215 w 215"/>
                        <a:gd name="T21" fmla="*/ 0 h 347"/>
                        <a:gd name="T22" fmla="*/ 215 w 215"/>
                        <a:gd name="T23" fmla="*/ 193 h 347"/>
                        <a:gd name="T24" fmla="*/ 212 w 215"/>
                        <a:gd name="T25" fmla="*/ 206 h 347"/>
                        <a:gd name="T26" fmla="*/ 206 w 215"/>
                        <a:gd name="T27" fmla="*/ 217 h 347"/>
                        <a:gd name="T28" fmla="*/ 202 w 215"/>
                        <a:gd name="T29" fmla="*/ 230 h 347"/>
                        <a:gd name="T30" fmla="*/ 199 w 215"/>
                        <a:gd name="T31" fmla="*/ 239 h 347"/>
                        <a:gd name="T32" fmla="*/ 199 w 215"/>
                        <a:gd name="T33" fmla="*/ 243 h 347"/>
                        <a:gd name="T34" fmla="*/ 188 w 215"/>
                        <a:gd name="T35" fmla="*/ 254 h 347"/>
                        <a:gd name="T36" fmla="*/ 175 w 215"/>
                        <a:gd name="T37" fmla="*/ 271 h 347"/>
                        <a:gd name="T38" fmla="*/ 160 w 215"/>
                        <a:gd name="T39" fmla="*/ 287 h 347"/>
                        <a:gd name="T40" fmla="*/ 145 w 215"/>
                        <a:gd name="T41" fmla="*/ 304 h 347"/>
                        <a:gd name="T42" fmla="*/ 130 w 215"/>
                        <a:gd name="T43" fmla="*/ 321 h 347"/>
                        <a:gd name="T44" fmla="*/ 119 w 215"/>
                        <a:gd name="T45" fmla="*/ 334 h 347"/>
                        <a:gd name="T46" fmla="*/ 110 w 215"/>
                        <a:gd name="T47" fmla="*/ 343 h 347"/>
                        <a:gd name="T48" fmla="*/ 108 w 215"/>
                        <a:gd name="T49" fmla="*/ 347 h 3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5"/>
                        <a:gd name="T76" fmla="*/ 0 h 347"/>
                        <a:gd name="T77" fmla="*/ 215 w 215"/>
                        <a:gd name="T78" fmla="*/ 347 h 3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5" h="347">
                          <a:moveTo>
                            <a:pt x="108" y="347"/>
                          </a:moveTo>
                          <a:lnTo>
                            <a:pt x="78" y="343"/>
                          </a:lnTo>
                          <a:lnTo>
                            <a:pt x="54" y="337"/>
                          </a:lnTo>
                          <a:lnTo>
                            <a:pt x="34" y="328"/>
                          </a:lnTo>
                          <a:lnTo>
                            <a:pt x="21" y="319"/>
                          </a:lnTo>
                          <a:lnTo>
                            <a:pt x="10" y="310"/>
                          </a:lnTo>
                          <a:lnTo>
                            <a:pt x="4" y="300"/>
                          </a:lnTo>
                          <a:lnTo>
                            <a:pt x="0" y="295"/>
                          </a:lnTo>
                          <a:lnTo>
                            <a:pt x="0" y="293"/>
                          </a:lnTo>
                          <a:lnTo>
                            <a:pt x="0" y="0"/>
                          </a:lnTo>
                          <a:lnTo>
                            <a:pt x="215" y="0"/>
                          </a:lnTo>
                          <a:lnTo>
                            <a:pt x="215" y="193"/>
                          </a:lnTo>
                          <a:lnTo>
                            <a:pt x="212" y="206"/>
                          </a:lnTo>
                          <a:lnTo>
                            <a:pt x="206" y="217"/>
                          </a:lnTo>
                          <a:lnTo>
                            <a:pt x="202" y="230"/>
                          </a:lnTo>
                          <a:lnTo>
                            <a:pt x="199" y="239"/>
                          </a:lnTo>
                          <a:lnTo>
                            <a:pt x="199" y="243"/>
                          </a:lnTo>
                          <a:lnTo>
                            <a:pt x="188" y="254"/>
                          </a:lnTo>
                          <a:lnTo>
                            <a:pt x="175" y="271"/>
                          </a:lnTo>
                          <a:lnTo>
                            <a:pt x="160" y="287"/>
                          </a:lnTo>
                          <a:lnTo>
                            <a:pt x="145" y="304"/>
                          </a:lnTo>
                          <a:lnTo>
                            <a:pt x="130" y="321"/>
                          </a:lnTo>
                          <a:lnTo>
                            <a:pt x="119" y="334"/>
                          </a:lnTo>
                          <a:lnTo>
                            <a:pt x="110" y="343"/>
                          </a:lnTo>
                          <a:lnTo>
                            <a:pt x="108" y="347"/>
                          </a:lnTo>
                          <a:close/>
                        </a:path>
                      </a:pathLst>
                    </a:custGeom>
                    <a:solidFill>
                      <a:srgbClr val="808080"/>
                    </a:solidFill>
                    <a:ln w="0">
                      <a:solidFill>
                        <a:srgbClr val="808080"/>
                      </a:solidFill>
                      <a:round/>
                      <a:headEnd/>
                      <a:tailEnd/>
                    </a:ln>
                  </p:spPr>
                  <p:txBody>
                    <a:bodyPr/>
                    <a:lstStyle/>
                    <a:p>
                      <a:endParaRPr lang="en-US"/>
                    </a:p>
                  </p:txBody>
                </p:sp>
                <p:sp>
                  <p:nvSpPr>
                    <p:cNvPr id="9271" name="Freeform 190"/>
                    <p:cNvSpPr>
                      <a:spLocks/>
                    </p:cNvSpPr>
                    <p:nvPr/>
                  </p:nvSpPr>
                  <p:spPr bwMode="auto">
                    <a:xfrm>
                      <a:off x="923" y="2866"/>
                      <a:ext cx="174" cy="345"/>
                    </a:xfrm>
                    <a:custGeom>
                      <a:avLst/>
                      <a:gdLst>
                        <a:gd name="T0" fmla="*/ 92 w 174"/>
                        <a:gd name="T1" fmla="*/ 345 h 345"/>
                        <a:gd name="T2" fmla="*/ 65 w 174"/>
                        <a:gd name="T3" fmla="*/ 343 h 345"/>
                        <a:gd name="T4" fmla="*/ 42 w 174"/>
                        <a:gd name="T5" fmla="*/ 337 h 345"/>
                        <a:gd name="T6" fmla="*/ 26 w 174"/>
                        <a:gd name="T7" fmla="*/ 330 h 345"/>
                        <a:gd name="T8" fmla="*/ 15 w 174"/>
                        <a:gd name="T9" fmla="*/ 323 h 345"/>
                        <a:gd name="T10" fmla="*/ 5 w 174"/>
                        <a:gd name="T11" fmla="*/ 313 h 345"/>
                        <a:gd name="T12" fmla="*/ 2 w 174"/>
                        <a:gd name="T13" fmla="*/ 308 h 345"/>
                        <a:gd name="T14" fmla="*/ 0 w 174"/>
                        <a:gd name="T15" fmla="*/ 306 h 345"/>
                        <a:gd name="T16" fmla="*/ 0 w 174"/>
                        <a:gd name="T17" fmla="*/ 2 h 345"/>
                        <a:gd name="T18" fmla="*/ 174 w 174"/>
                        <a:gd name="T19" fmla="*/ 0 h 345"/>
                        <a:gd name="T20" fmla="*/ 174 w 174"/>
                        <a:gd name="T21" fmla="*/ 184 h 345"/>
                        <a:gd name="T22" fmla="*/ 170 w 174"/>
                        <a:gd name="T23" fmla="*/ 193 h 345"/>
                        <a:gd name="T24" fmla="*/ 167 w 174"/>
                        <a:gd name="T25" fmla="*/ 204 h 345"/>
                        <a:gd name="T26" fmla="*/ 165 w 174"/>
                        <a:gd name="T27" fmla="*/ 217 h 345"/>
                        <a:gd name="T28" fmla="*/ 163 w 174"/>
                        <a:gd name="T29" fmla="*/ 226 h 345"/>
                        <a:gd name="T30" fmla="*/ 161 w 174"/>
                        <a:gd name="T31" fmla="*/ 228 h 345"/>
                        <a:gd name="T32" fmla="*/ 154 w 174"/>
                        <a:gd name="T33" fmla="*/ 239 h 345"/>
                        <a:gd name="T34" fmla="*/ 144 w 174"/>
                        <a:gd name="T35" fmla="*/ 256 h 345"/>
                        <a:gd name="T36" fmla="*/ 133 w 174"/>
                        <a:gd name="T37" fmla="*/ 274 h 345"/>
                        <a:gd name="T38" fmla="*/ 120 w 174"/>
                        <a:gd name="T39" fmla="*/ 295 h 345"/>
                        <a:gd name="T40" fmla="*/ 111 w 174"/>
                        <a:gd name="T41" fmla="*/ 313 h 345"/>
                        <a:gd name="T42" fmla="*/ 102 w 174"/>
                        <a:gd name="T43" fmla="*/ 330 h 345"/>
                        <a:gd name="T44" fmla="*/ 96 w 174"/>
                        <a:gd name="T45" fmla="*/ 341 h 345"/>
                        <a:gd name="T46" fmla="*/ 92 w 174"/>
                        <a:gd name="T47" fmla="*/ 345 h 34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4"/>
                        <a:gd name="T73" fmla="*/ 0 h 345"/>
                        <a:gd name="T74" fmla="*/ 174 w 174"/>
                        <a:gd name="T75" fmla="*/ 345 h 34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4" h="345">
                          <a:moveTo>
                            <a:pt x="92" y="345"/>
                          </a:moveTo>
                          <a:lnTo>
                            <a:pt x="65" y="343"/>
                          </a:lnTo>
                          <a:lnTo>
                            <a:pt x="42" y="337"/>
                          </a:lnTo>
                          <a:lnTo>
                            <a:pt x="26" y="330"/>
                          </a:lnTo>
                          <a:lnTo>
                            <a:pt x="15" y="323"/>
                          </a:lnTo>
                          <a:lnTo>
                            <a:pt x="5" y="313"/>
                          </a:lnTo>
                          <a:lnTo>
                            <a:pt x="2" y="308"/>
                          </a:lnTo>
                          <a:lnTo>
                            <a:pt x="0" y="306"/>
                          </a:lnTo>
                          <a:lnTo>
                            <a:pt x="0" y="2"/>
                          </a:lnTo>
                          <a:lnTo>
                            <a:pt x="174" y="0"/>
                          </a:lnTo>
                          <a:lnTo>
                            <a:pt x="174" y="184"/>
                          </a:lnTo>
                          <a:lnTo>
                            <a:pt x="170" y="193"/>
                          </a:lnTo>
                          <a:lnTo>
                            <a:pt x="167" y="204"/>
                          </a:lnTo>
                          <a:lnTo>
                            <a:pt x="165" y="217"/>
                          </a:lnTo>
                          <a:lnTo>
                            <a:pt x="163" y="226"/>
                          </a:lnTo>
                          <a:lnTo>
                            <a:pt x="161" y="228"/>
                          </a:lnTo>
                          <a:lnTo>
                            <a:pt x="154" y="239"/>
                          </a:lnTo>
                          <a:lnTo>
                            <a:pt x="144" y="256"/>
                          </a:lnTo>
                          <a:lnTo>
                            <a:pt x="133" y="274"/>
                          </a:lnTo>
                          <a:lnTo>
                            <a:pt x="120" y="295"/>
                          </a:lnTo>
                          <a:lnTo>
                            <a:pt x="111" y="313"/>
                          </a:lnTo>
                          <a:lnTo>
                            <a:pt x="102" y="330"/>
                          </a:lnTo>
                          <a:lnTo>
                            <a:pt x="96" y="341"/>
                          </a:lnTo>
                          <a:lnTo>
                            <a:pt x="92" y="345"/>
                          </a:lnTo>
                          <a:close/>
                        </a:path>
                      </a:pathLst>
                    </a:custGeom>
                    <a:solidFill>
                      <a:srgbClr val="9F9F9F"/>
                    </a:solidFill>
                    <a:ln w="0">
                      <a:solidFill>
                        <a:srgbClr val="9F9F9F"/>
                      </a:solidFill>
                      <a:round/>
                      <a:headEnd/>
                      <a:tailEnd/>
                    </a:ln>
                  </p:spPr>
                  <p:txBody>
                    <a:bodyPr/>
                    <a:lstStyle/>
                    <a:p>
                      <a:endParaRPr lang="en-US"/>
                    </a:p>
                  </p:txBody>
                </p:sp>
                <p:sp>
                  <p:nvSpPr>
                    <p:cNvPr id="9272" name="Freeform 191"/>
                    <p:cNvSpPr>
                      <a:spLocks/>
                    </p:cNvSpPr>
                    <p:nvPr/>
                  </p:nvSpPr>
                  <p:spPr bwMode="auto">
                    <a:xfrm>
                      <a:off x="945" y="2866"/>
                      <a:ext cx="132" cy="343"/>
                    </a:xfrm>
                    <a:custGeom>
                      <a:avLst/>
                      <a:gdLst>
                        <a:gd name="T0" fmla="*/ 78 w 132"/>
                        <a:gd name="T1" fmla="*/ 343 h 343"/>
                        <a:gd name="T2" fmla="*/ 52 w 132"/>
                        <a:gd name="T3" fmla="*/ 343 h 343"/>
                        <a:gd name="T4" fmla="*/ 31 w 132"/>
                        <a:gd name="T5" fmla="*/ 339 h 343"/>
                        <a:gd name="T6" fmla="*/ 17 w 132"/>
                        <a:gd name="T7" fmla="*/ 332 h 343"/>
                        <a:gd name="T8" fmla="*/ 7 w 132"/>
                        <a:gd name="T9" fmla="*/ 326 h 343"/>
                        <a:gd name="T10" fmla="*/ 2 w 132"/>
                        <a:gd name="T11" fmla="*/ 321 h 343"/>
                        <a:gd name="T12" fmla="*/ 0 w 132"/>
                        <a:gd name="T13" fmla="*/ 319 h 343"/>
                        <a:gd name="T14" fmla="*/ 0 w 132"/>
                        <a:gd name="T15" fmla="*/ 2 h 343"/>
                        <a:gd name="T16" fmla="*/ 132 w 132"/>
                        <a:gd name="T17" fmla="*/ 0 h 343"/>
                        <a:gd name="T18" fmla="*/ 132 w 132"/>
                        <a:gd name="T19" fmla="*/ 174 h 343"/>
                        <a:gd name="T20" fmla="*/ 128 w 132"/>
                        <a:gd name="T21" fmla="*/ 184 h 343"/>
                        <a:gd name="T22" fmla="*/ 126 w 132"/>
                        <a:gd name="T23" fmla="*/ 198 h 343"/>
                        <a:gd name="T24" fmla="*/ 124 w 132"/>
                        <a:gd name="T25" fmla="*/ 210 h 343"/>
                        <a:gd name="T26" fmla="*/ 122 w 132"/>
                        <a:gd name="T27" fmla="*/ 215 h 343"/>
                        <a:gd name="T28" fmla="*/ 119 w 132"/>
                        <a:gd name="T29" fmla="*/ 224 h 343"/>
                        <a:gd name="T30" fmla="*/ 111 w 132"/>
                        <a:gd name="T31" fmla="*/ 241 h 343"/>
                        <a:gd name="T32" fmla="*/ 104 w 132"/>
                        <a:gd name="T33" fmla="*/ 261 h 343"/>
                        <a:gd name="T34" fmla="*/ 96 w 132"/>
                        <a:gd name="T35" fmla="*/ 284 h 343"/>
                        <a:gd name="T36" fmla="*/ 89 w 132"/>
                        <a:gd name="T37" fmla="*/ 306 h 343"/>
                        <a:gd name="T38" fmla="*/ 83 w 132"/>
                        <a:gd name="T39" fmla="*/ 324 h 343"/>
                        <a:gd name="T40" fmla="*/ 80 w 132"/>
                        <a:gd name="T41" fmla="*/ 337 h 343"/>
                        <a:gd name="T42" fmla="*/ 78 w 132"/>
                        <a:gd name="T43" fmla="*/ 343 h 3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2"/>
                        <a:gd name="T67" fmla="*/ 0 h 343"/>
                        <a:gd name="T68" fmla="*/ 132 w 132"/>
                        <a:gd name="T69" fmla="*/ 343 h 3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2" h="343">
                          <a:moveTo>
                            <a:pt x="78" y="343"/>
                          </a:moveTo>
                          <a:lnTo>
                            <a:pt x="52" y="343"/>
                          </a:lnTo>
                          <a:lnTo>
                            <a:pt x="31" y="339"/>
                          </a:lnTo>
                          <a:lnTo>
                            <a:pt x="17" y="332"/>
                          </a:lnTo>
                          <a:lnTo>
                            <a:pt x="7" y="326"/>
                          </a:lnTo>
                          <a:lnTo>
                            <a:pt x="2" y="321"/>
                          </a:lnTo>
                          <a:lnTo>
                            <a:pt x="0" y="319"/>
                          </a:lnTo>
                          <a:lnTo>
                            <a:pt x="0" y="2"/>
                          </a:lnTo>
                          <a:lnTo>
                            <a:pt x="132" y="0"/>
                          </a:lnTo>
                          <a:lnTo>
                            <a:pt x="132" y="174"/>
                          </a:lnTo>
                          <a:lnTo>
                            <a:pt x="128" y="184"/>
                          </a:lnTo>
                          <a:lnTo>
                            <a:pt x="126" y="198"/>
                          </a:lnTo>
                          <a:lnTo>
                            <a:pt x="124" y="210"/>
                          </a:lnTo>
                          <a:lnTo>
                            <a:pt x="122" y="215"/>
                          </a:lnTo>
                          <a:lnTo>
                            <a:pt x="119" y="224"/>
                          </a:lnTo>
                          <a:lnTo>
                            <a:pt x="111" y="241"/>
                          </a:lnTo>
                          <a:lnTo>
                            <a:pt x="104" y="261"/>
                          </a:lnTo>
                          <a:lnTo>
                            <a:pt x="96" y="284"/>
                          </a:lnTo>
                          <a:lnTo>
                            <a:pt x="89" y="306"/>
                          </a:lnTo>
                          <a:lnTo>
                            <a:pt x="83" y="324"/>
                          </a:lnTo>
                          <a:lnTo>
                            <a:pt x="80" y="337"/>
                          </a:lnTo>
                          <a:lnTo>
                            <a:pt x="78" y="343"/>
                          </a:lnTo>
                          <a:close/>
                        </a:path>
                      </a:pathLst>
                    </a:custGeom>
                    <a:solidFill>
                      <a:srgbClr val="BFBFBF"/>
                    </a:solidFill>
                    <a:ln w="0">
                      <a:solidFill>
                        <a:srgbClr val="BFBFBF"/>
                      </a:solidFill>
                      <a:round/>
                      <a:headEnd/>
                      <a:tailEnd/>
                    </a:ln>
                  </p:spPr>
                  <p:txBody>
                    <a:bodyPr/>
                    <a:lstStyle/>
                    <a:p>
                      <a:endParaRPr lang="en-US"/>
                    </a:p>
                  </p:txBody>
                </p:sp>
                <p:sp>
                  <p:nvSpPr>
                    <p:cNvPr id="9273" name="Freeform 192"/>
                    <p:cNvSpPr>
                      <a:spLocks/>
                    </p:cNvSpPr>
                    <p:nvPr/>
                  </p:nvSpPr>
                  <p:spPr bwMode="auto">
                    <a:xfrm>
                      <a:off x="967" y="2866"/>
                      <a:ext cx="89" cy="343"/>
                    </a:xfrm>
                    <a:custGeom>
                      <a:avLst/>
                      <a:gdLst>
                        <a:gd name="T0" fmla="*/ 61 w 89"/>
                        <a:gd name="T1" fmla="*/ 341 h 343"/>
                        <a:gd name="T2" fmla="*/ 39 w 89"/>
                        <a:gd name="T3" fmla="*/ 343 h 343"/>
                        <a:gd name="T4" fmla="*/ 22 w 89"/>
                        <a:gd name="T5" fmla="*/ 341 h 343"/>
                        <a:gd name="T6" fmla="*/ 9 w 89"/>
                        <a:gd name="T7" fmla="*/ 337 h 343"/>
                        <a:gd name="T8" fmla="*/ 2 w 89"/>
                        <a:gd name="T9" fmla="*/ 334 h 343"/>
                        <a:gd name="T10" fmla="*/ 0 w 89"/>
                        <a:gd name="T11" fmla="*/ 334 h 343"/>
                        <a:gd name="T12" fmla="*/ 0 w 89"/>
                        <a:gd name="T13" fmla="*/ 2 h 343"/>
                        <a:gd name="T14" fmla="*/ 89 w 89"/>
                        <a:gd name="T15" fmla="*/ 0 h 343"/>
                        <a:gd name="T16" fmla="*/ 89 w 89"/>
                        <a:gd name="T17" fmla="*/ 163 h 343"/>
                        <a:gd name="T18" fmla="*/ 87 w 89"/>
                        <a:gd name="T19" fmla="*/ 171 h 343"/>
                        <a:gd name="T20" fmla="*/ 85 w 89"/>
                        <a:gd name="T21" fmla="*/ 184 h 343"/>
                        <a:gd name="T22" fmla="*/ 85 w 89"/>
                        <a:gd name="T23" fmla="*/ 197 h 343"/>
                        <a:gd name="T24" fmla="*/ 84 w 89"/>
                        <a:gd name="T25" fmla="*/ 202 h 343"/>
                        <a:gd name="T26" fmla="*/ 82 w 89"/>
                        <a:gd name="T27" fmla="*/ 210 h 343"/>
                        <a:gd name="T28" fmla="*/ 78 w 89"/>
                        <a:gd name="T29" fmla="*/ 226 h 343"/>
                        <a:gd name="T30" fmla="*/ 74 w 89"/>
                        <a:gd name="T31" fmla="*/ 248 h 343"/>
                        <a:gd name="T32" fmla="*/ 71 w 89"/>
                        <a:gd name="T33" fmla="*/ 274 h 343"/>
                        <a:gd name="T34" fmla="*/ 67 w 89"/>
                        <a:gd name="T35" fmla="*/ 299 h 343"/>
                        <a:gd name="T36" fmla="*/ 65 w 89"/>
                        <a:gd name="T37" fmla="*/ 321 h 343"/>
                        <a:gd name="T38" fmla="*/ 63 w 89"/>
                        <a:gd name="T39" fmla="*/ 336 h 343"/>
                        <a:gd name="T40" fmla="*/ 61 w 89"/>
                        <a:gd name="T41" fmla="*/ 341 h 3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343"/>
                        <a:gd name="T65" fmla="*/ 89 w 89"/>
                        <a:gd name="T66" fmla="*/ 343 h 3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343">
                          <a:moveTo>
                            <a:pt x="61" y="341"/>
                          </a:moveTo>
                          <a:lnTo>
                            <a:pt x="39" y="343"/>
                          </a:lnTo>
                          <a:lnTo>
                            <a:pt x="22" y="341"/>
                          </a:lnTo>
                          <a:lnTo>
                            <a:pt x="9" y="337"/>
                          </a:lnTo>
                          <a:lnTo>
                            <a:pt x="2" y="334"/>
                          </a:lnTo>
                          <a:lnTo>
                            <a:pt x="0" y="334"/>
                          </a:lnTo>
                          <a:lnTo>
                            <a:pt x="0" y="2"/>
                          </a:lnTo>
                          <a:lnTo>
                            <a:pt x="89" y="0"/>
                          </a:lnTo>
                          <a:lnTo>
                            <a:pt x="89" y="163"/>
                          </a:lnTo>
                          <a:lnTo>
                            <a:pt x="87" y="171"/>
                          </a:lnTo>
                          <a:lnTo>
                            <a:pt x="85" y="184"/>
                          </a:lnTo>
                          <a:lnTo>
                            <a:pt x="85" y="197"/>
                          </a:lnTo>
                          <a:lnTo>
                            <a:pt x="84" y="202"/>
                          </a:lnTo>
                          <a:lnTo>
                            <a:pt x="82" y="210"/>
                          </a:lnTo>
                          <a:lnTo>
                            <a:pt x="78" y="226"/>
                          </a:lnTo>
                          <a:lnTo>
                            <a:pt x="74" y="248"/>
                          </a:lnTo>
                          <a:lnTo>
                            <a:pt x="71" y="274"/>
                          </a:lnTo>
                          <a:lnTo>
                            <a:pt x="67" y="299"/>
                          </a:lnTo>
                          <a:lnTo>
                            <a:pt x="65" y="321"/>
                          </a:lnTo>
                          <a:lnTo>
                            <a:pt x="63" y="336"/>
                          </a:lnTo>
                          <a:lnTo>
                            <a:pt x="61" y="341"/>
                          </a:lnTo>
                          <a:close/>
                        </a:path>
                      </a:pathLst>
                    </a:custGeom>
                    <a:solidFill>
                      <a:srgbClr val="DFDFDF"/>
                    </a:solidFill>
                    <a:ln w="0">
                      <a:solidFill>
                        <a:srgbClr val="DFDFDF"/>
                      </a:solidFill>
                      <a:round/>
                      <a:headEnd/>
                      <a:tailEnd/>
                    </a:ln>
                  </p:spPr>
                  <p:txBody>
                    <a:bodyPr/>
                    <a:lstStyle/>
                    <a:p>
                      <a:endParaRPr lang="en-US"/>
                    </a:p>
                  </p:txBody>
                </p:sp>
                <p:sp>
                  <p:nvSpPr>
                    <p:cNvPr id="9274" name="Freeform 193"/>
                    <p:cNvSpPr>
                      <a:spLocks/>
                    </p:cNvSpPr>
                    <p:nvPr/>
                  </p:nvSpPr>
                  <p:spPr bwMode="auto">
                    <a:xfrm>
                      <a:off x="989" y="2866"/>
                      <a:ext cx="47" cy="347"/>
                    </a:xfrm>
                    <a:custGeom>
                      <a:avLst/>
                      <a:gdLst>
                        <a:gd name="T0" fmla="*/ 47 w 47"/>
                        <a:gd name="T1" fmla="*/ 0 h 347"/>
                        <a:gd name="T2" fmla="*/ 47 w 47"/>
                        <a:gd name="T3" fmla="*/ 341 h 347"/>
                        <a:gd name="T4" fmla="*/ 23 w 47"/>
                        <a:gd name="T5" fmla="*/ 345 h 347"/>
                        <a:gd name="T6" fmla="*/ 6 w 47"/>
                        <a:gd name="T7" fmla="*/ 347 h 347"/>
                        <a:gd name="T8" fmla="*/ 0 w 47"/>
                        <a:gd name="T9" fmla="*/ 347 h 347"/>
                        <a:gd name="T10" fmla="*/ 0 w 47"/>
                        <a:gd name="T11" fmla="*/ 4 h 347"/>
                        <a:gd name="T12" fmla="*/ 47 w 47"/>
                        <a:gd name="T13" fmla="*/ 0 h 347"/>
                        <a:gd name="T14" fmla="*/ 0 60000 65536"/>
                        <a:gd name="T15" fmla="*/ 0 60000 65536"/>
                        <a:gd name="T16" fmla="*/ 0 60000 65536"/>
                        <a:gd name="T17" fmla="*/ 0 60000 65536"/>
                        <a:gd name="T18" fmla="*/ 0 60000 65536"/>
                        <a:gd name="T19" fmla="*/ 0 60000 65536"/>
                        <a:gd name="T20" fmla="*/ 0 60000 65536"/>
                        <a:gd name="T21" fmla="*/ 0 w 47"/>
                        <a:gd name="T22" fmla="*/ 0 h 347"/>
                        <a:gd name="T23" fmla="*/ 47 w 47"/>
                        <a:gd name="T24" fmla="*/ 347 h 3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47">
                          <a:moveTo>
                            <a:pt x="47" y="0"/>
                          </a:moveTo>
                          <a:lnTo>
                            <a:pt x="47" y="341"/>
                          </a:lnTo>
                          <a:lnTo>
                            <a:pt x="23" y="345"/>
                          </a:lnTo>
                          <a:lnTo>
                            <a:pt x="6" y="347"/>
                          </a:lnTo>
                          <a:lnTo>
                            <a:pt x="0" y="347"/>
                          </a:lnTo>
                          <a:lnTo>
                            <a:pt x="0" y="4"/>
                          </a:lnTo>
                          <a:lnTo>
                            <a:pt x="47" y="0"/>
                          </a:lnTo>
                          <a:close/>
                        </a:path>
                      </a:pathLst>
                    </a:custGeom>
                    <a:solidFill>
                      <a:srgbClr val="FFFFFF"/>
                    </a:solidFill>
                    <a:ln w="0">
                      <a:solidFill>
                        <a:srgbClr val="FFFFFF"/>
                      </a:solidFill>
                      <a:round/>
                      <a:headEnd/>
                      <a:tailEnd/>
                    </a:ln>
                  </p:spPr>
                  <p:txBody>
                    <a:bodyPr/>
                    <a:lstStyle/>
                    <a:p>
                      <a:endParaRPr lang="en-US"/>
                    </a:p>
                  </p:txBody>
                </p:sp>
                <p:sp>
                  <p:nvSpPr>
                    <p:cNvPr id="9275" name="Freeform 194"/>
                    <p:cNvSpPr>
                      <a:spLocks noEditPoints="1"/>
                    </p:cNvSpPr>
                    <p:nvPr/>
                  </p:nvSpPr>
                  <p:spPr bwMode="auto">
                    <a:xfrm>
                      <a:off x="826" y="2998"/>
                      <a:ext cx="102" cy="107"/>
                    </a:xfrm>
                    <a:custGeom>
                      <a:avLst/>
                      <a:gdLst>
                        <a:gd name="T0" fmla="*/ 52 w 102"/>
                        <a:gd name="T1" fmla="*/ 24 h 107"/>
                        <a:gd name="T2" fmla="*/ 65 w 102"/>
                        <a:gd name="T3" fmla="*/ 66 h 107"/>
                        <a:gd name="T4" fmla="*/ 37 w 102"/>
                        <a:gd name="T5" fmla="*/ 66 h 107"/>
                        <a:gd name="T6" fmla="*/ 52 w 102"/>
                        <a:gd name="T7" fmla="*/ 24 h 107"/>
                        <a:gd name="T8" fmla="*/ 0 w 102"/>
                        <a:gd name="T9" fmla="*/ 107 h 107"/>
                        <a:gd name="T10" fmla="*/ 24 w 102"/>
                        <a:gd name="T11" fmla="*/ 107 h 107"/>
                        <a:gd name="T12" fmla="*/ 32 w 102"/>
                        <a:gd name="T13" fmla="*/ 85 h 107"/>
                        <a:gd name="T14" fmla="*/ 71 w 102"/>
                        <a:gd name="T15" fmla="*/ 85 h 107"/>
                        <a:gd name="T16" fmla="*/ 78 w 102"/>
                        <a:gd name="T17" fmla="*/ 107 h 107"/>
                        <a:gd name="T18" fmla="*/ 102 w 102"/>
                        <a:gd name="T19" fmla="*/ 107 h 107"/>
                        <a:gd name="T20" fmla="*/ 65 w 102"/>
                        <a:gd name="T21" fmla="*/ 0 h 107"/>
                        <a:gd name="T22" fmla="*/ 39 w 102"/>
                        <a:gd name="T23" fmla="*/ 0 h 107"/>
                        <a:gd name="T24" fmla="*/ 0 w 102"/>
                        <a:gd name="T25" fmla="*/ 107 h 1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
                        <a:gd name="T40" fmla="*/ 0 h 107"/>
                        <a:gd name="T41" fmla="*/ 102 w 102"/>
                        <a:gd name="T42" fmla="*/ 107 h 1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 h="107">
                          <a:moveTo>
                            <a:pt x="52" y="24"/>
                          </a:moveTo>
                          <a:lnTo>
                            <a:pt x="65" y="66"/>
                          </a:lnTo>
                          <a:lnTo>
                            <a:pt x="37" y="66"/>
                          </a:lnTo>
                          <a:lnTo>
                            <a:pt x="52" y="24"/>
                          </a:lnTo>
                          <a:close/>
                          <a:moveTo>
                            <a:pt x="0" y="107"/>
                          </a:moveTo>
                          <a:lnTo>
                            <a:pt x="24" y="107"/>
                          </a:lnTo>
                          <a:lnTo>
                            <a:pt x="32" y="85"/>
                          </a:lnTo>
                          <a:lnTo>
                            <a:pt x="71" y="85"/>
                          </a:lnTo>
                          <a:lnTo>
                            <a:pt x="78" y="107"/>
                          </a:lnTo>
                          <a:lnTo>
                            <a:pt x="102" y="107"/>
                          </a:lnTo>
                          <a:lnTo>
                            <a:pt x="65" y="0"/>
                          </a:lnTo>
                          <a:lnTo>
                            <a:pt x="39" y="0"/>
                          </a:lnTo>
                          <a:lnTo>
                            <a:pt x="0" y="107"/>
                          </a:lnTo>
                          <a:close/>
                        </a:path>
                      </a:pathLst>
                    </a:custGeom>
                    <a:solidFill>
                      <a:srgbClr val="FFFFFF"/>
                    </a:solidFill>
                    <a:ln w="0">
                      <a:solidFill>
                        <a:srgbClr val="FFFFFF"/>
                      </a:solidFill>
                      <a:round/>
                      <a:headEnd/>
                      <a:tailEnd/>
                    </a:ln>
                  </p:spPr>
                  <p:txBody>
                    <a:bodyPr/>
                    <a:lstStyle/>
                    <a:p>
                      <a:endParaRPr lang="en-US"/>
                    </a:p>
                  </p:txBody>
                </p:sp>
                <p:sp>
                  <p:nvSpPr>
                    <p:cNvPr id="9276" name="Freeform 195"/>
                    <p:cNvSpPr>
                      <a:spLocks/>
                    </p:cNvSpPr>
                    <p:nvPr/>
                  </p:nvSpPr>
                  <p:spPr bwMode="auto">
                    <a:xfrm>
                      <a:off x="813" y="2762"/>
                      <a:ext cx="386" cy="200"/>
                    </a:xfrm>
                    <a:custGeom>
                      <a:avLst/>
                      <a:gdLst>
                        <a:gd name="T0" fmla="*/ 193 w 386"/>
                        <a:gd name="T1" fmla="*/ 200 h 200"/>
                        <a:gd name="T2" fmla="*/ 238 w 386"/>
                        <a:gd name="T3" fmla="*/ 199 h 200"/>
                        <a:gd name="T4" fmla="*/ 278 w 386"/>
                        <a:gd name="T5" fmla="*/ 191 h 200"/>
                        <a:gd name="T6" fmla="*/ 314 w 386"/>
                        <a:gd name="T7" fmla="*/ 178 h 200"/>
                        <a:gd name="T8" fmla="*/ 343 w 386"/>
                        <a:gd name="T9" fmla="*/ 163 h 200"/>
                        <a:gd name="T10" fmla="*/ 366 w 386"/>
                        <a:gd name="T11" fmla="*/ 145 h 200"/>
                        <a:gd name="T12" fmla="*/ 380 w 386"/>
                        <a:gd name="T13" fmla="*/ 124 h 200"/>
                        <a:gd name="T14" fmla="*/ 386 w 386"/>
                        <a:gd name="T15" fmla="*/ 100 h 200"/>
                        <a:gd name="T16" fmla="*/ 380 w 386"/>
                        <a:gd name="T17" fmla="*/ 78 h 200"/>
                        <a:gd name="T18" fmla="*/ 366 w 386"/>
                        <a:gd name="T19" fmla="*/ 56 h 200"/>
                        <a:gd name="T20" fmla="*/ 343 w 386"/>
                        <a:gd name="T21" fmla="*/ 37 h 200"/>
                        <a:gd name="T22" fmla="*/ 314 w 386"/>
                        <a:gd name="T23" fmla="*/ 22 h 200"/>
                        <a:gd name="T24" fmla="*/ 278 w 386"/>
                        <a:gd name="T25" fmla="*/ 11 h 200"/>
                        <a:gd name="T26" fmla="*/ 238 w 386"/>
                        <a:gd name="T27" fmla="*/ 2 h 200"/>
                        <a:gd name="T28" fmla="*/ 193 w 386"/>
                        <a:gd name="T29" fmla="*/ 0 h 200"/>
                        <a:gd name="T30" fmla="*/ 149 w 386"/>
                        <a:gd name="T31" fmla="*/ 2 h 200"/>
                        <a:gd name="T32" fmla="*/ 110 w 386"/>
                        <a:gd name="T33" fmla="*/ 11 h 200"/>
                        <a:gd name="T34" fmla="*/ 73 w 386"/>
                        <a:gd name="T35" fmla="*/ 22 h 200"/>
                        <a:gd name="T36" fmla="*/ 43 w 386"/>
                        <a:gd name="T37" fmla="*/ 37 h 200"/>
                        <a:gd name="T38" fmla="*/ 21 w 386"/>
                        <a:gd name="T39" fmla="*/ 56 h 200"/>
                        <a:gd name="T40" fmla="*/ 6 w 386"/>
                        <a:gd name="T41" fmla="*/ 78 h 200"/>
                        <a:gd name="T42" fmla="*/ 0 w 386"/>
                        <a:gd name="T43" fmla="*/ 100 h 200"/>
                        <a:gd name="T44" fmla="*/ 6 w 386"/>
                        <a:gd name="T45" fmla="*/ 124 h 200"/>
                        <a:gd name="T46" fmla="*/ 21 w 386"/>
                        <a:gd name="T47" fmla="*/ 145 h 200"/>
                        <a:gd name="T48" fmla="*/ 43 w 386"/>
                        <a:gd name="T49" fmla="*/ 163 h 200"/>
                        <a:gd name="T50" fmla="*/ 73 w 386"/>
                        <a:gd name="T51" fmla="*/ 178 h 200"/>
                        <a:gd name="T52" fmla="*/ 110 w 386"/>
                        <a:gd name="T53" fmla="*/ 191 h 200"/>
                        <a:gd name="T54" fmla="*/ 149 w 386"/>
                        <a:gd name="T55" fmla="*/ 199 h 200"/>
                        <a:gd name="T56" fmla="*/ 193 w 386"/>
                        <a:gd name="T57" fmla="*/ 200 h 2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6"/>
                        <a:gd name="T88" fmla="*/ 0 h 200"/>
                        <a:gd name="T89" fmla="*/ 386 w 386"/>
                        <a:gd name="T90" fmla="*/ 200 h 2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6" h="200">
                          <a:moveTo>
                            <a:pt x="193" y="200"/>
                          </a:moveTo>
                          <a:lnTo>
                            <a:pt x="238" y="199"/>
                          </a:lnTo>
                          <a:lnTo>
                            <a:pt x="278" y="191"/>
                          </a:lnTo>
                          <a:lnTo>
                            <a:pt x="314" y="178"/>
                          </a:lnTo>
                          <a:lnTo>
                            <a:pt x="343" y="163"/>
                          </a:lnTo>
                          <a:lnTo>
                            <a:pt x="366" y="145"/>
                          </a:lnTo>
                          <a:lnTo>
                            <a:pt x="380" y="124"/>
                          </a:lnTo>
                          <a:lnTo>
                            <a:pt x="386" y="100"/>
                          </a:lnTo>
                          <a:lnTo>
                            <a:pt x="380" y="78"/>
                          </a:lnTo>
                          <a:lnTo>
                            <a:pt x="366" y="56"/>
                          </a:lnTo>
                          <a:lnTo>
                            <a:pt x="343" y="37"/>
                          </a:lnTo>
                          <a:lnTo>
                            <a:pt x="314" y="22"/>
                          </a:lnTo>
                          <a:lnTo>
                            <a:pt x="278" y="11"/>
                          </a:lnTo>
                          <a:lnTo>
                            <a:pt x="238" y="2"/>
                          </a:lnTo>
                          <a:lnTo>
                            <a:pt x="193" y="0"/>
                          </a:lnTo>
                          <a:lnTo>
                            <a:pt x="149" y="2"/>
                          </a:lnTo>
                          <a:lnTo>
                            <a:pt x="110" y="11"/>
                          </a:lnTo>
                          <a:lnTo>
                            <a:pt x="73" y="22"/>
                          </a:lnTo>
                          <a:lnTo>
                            <a:pt x="43" y="37"/>
                          </a:lnTo>
                          <a:lnTo>
                            <a:pt x="21" y="56"/>
                          </a:lnTo>
                          <a:lnTo>
                            <a:pt x="6" y="78"/>
                          </a:lnTo>
                          <a:lnTo>
                            <a:pt x="0" y="100"/>
                          </a:lnTo>
                          <a:lnTo>
                            <a:pt x="6" y="124"/>
                          </a:lnTo>
                          <a:lnTo>
                            <a:pt x="21" y="145"/>
                          </a:lnTo>
                          <a:lnTo>
                            <a:pt x="43" y="163"/>
                          </a:lnTo>
                          <a:lnTo>
                            <a:pt x="73" y="178"/>
                          </a:lnTo>
                          <a:lnTo>
                            <a:pt x="110" y="191"/>
                          </a:lnTo>
                          <a:lnTo>
                            <a:pt x="149" y="199"/>
                          </a:lnTo>
                          <a:lnTo>
                            <a:pt x="193" y="200"/>
                          </a:lnTo>
                          <a:close/>
                        </a:path>
                      </a:pathLst>
                    </a:custGeom>
                    <a:solidFill>
                      <a:srgbClr val="BFBFBF"/>
                    </a:solidFill>
                    <a:ln w="0">
                      <a:solidFill>
                        <a:srgbClr val="BFBFBF"/>
                      </a:solidFill>
                      <a:round/>
                      <a:headEnd/>
                      <a:tailEnd/>
                    </a:ln>
                  </p:spPr>
                  <p:txBody>
                    <a:bodyPr/>
                    <a:lstStyle/>
                    <a:p>
                      <a:endParaRPr lang="en-US"/>
                    </a:p>
                  </p:txBody>
                </p:sp>
                <p:sp>
                  <p:nvSpPr>
                    <p:cNvPr id="9277" name="Freeform 196"/>
                    <p:cNvSpPr>
                      <a:spLocks/>
                    </p:cNvSpPr>
                    <p:nvPr/>
                  </p:nvSpPr>
                  <p:spPr bwMode="auto">
                    <a:xfrm>
                      <a:off x="813" y="2762"/>
                      <a:ext cx="386" cy="200"/>
                    </a:xfrm>
                    <a:custGeom>
                      <a:avLst/>
                      <a:gdLst>
                        <a:gd name="T0" fmla="*/ 193 w 386"/>
                        <a:gd name="T1" fmla="*/ 200 h 200"/>
                        <a:gd name="T2" fmla="*/ 238 w 386"/>
                        <a:gd name="T3" fmla="*/ 199 h 200"/>
                        <a:gd name="T4" fmla="*/ 278 w 386"/>
                        <a:gd name="T5" fmla="*/ 191 h 200"/>
                        <a:gd name="T6" fmla="*/ 314 w 386"/>
                        <a:gd name="T7" fmla="*/ 178 h 200"/>
                        <a:gd name="T8" fmla="*/ 343 w 386"/>
                        <a:gd name="T9" fmla="*/ 163 h 200"/>
                        <a:gd name="T10" fmla="*/ 366 w 386"/>
                        <a:gd name="T11" fmla="*/ 145 h 200"/>
                        <a:gd name="T12" fmla="*/ 380 w 386"/>
                        <a:gd name="T13" fmla="*/ 124 h 200"/>
                        <a:gd name="T14" fmla="*/ 386 w 386"/>
                        <a:gd name="T15" fmla="*/ 100 h 200"/>
                        <a:gd name="T16" fmla="*/ 380 w 386"/>
                        <a:gd name="T17" fmla="*/ 78 h 200"/>
                        <a:gd name="T18" fmla="*/ 366 w 386"/>
                        <a:gd name="T19" fmla="*/ 56 h 200"/>
                        <a:gd name="T20" fmla="*/ 343 w 386"/>
                        <a:gd name="T21" fmla="*/ 37 h 200"/>
                        <a:gd name="T22" fmla="*/ 314 w 386"/>
                        <a:gd name="T23" fmla="*/ 22 h 200"/>
                        <a:gd name="T24" fmla="*/ 278 w 386"/>
                        <a:gd name="T25" fmla="*/ 11 h 200"/>
                        <a:gd name="T26" fmla="*/ 238 w 386"/>
                        <a:gd name="T27" fmla="*/ 2 h 200"/>
                        <a:gd name="T28" fmla="*/ 193 w 386"/>
                        <a:gd name="T29" fmla="*/ 0 h 200"/>
                        <a:gd name="T30" fmla="*/ 149 w 386"/>
                        <a:gd name="T31" fmla="*/ 2 h 200"/>
                        <a:gd name="T32" fmla="*/ 110 w 386"/>
                        <a:gd name="T33" fmla="*/ 11 h 200"/>
                        <a:gd name="T34" fmla="*/ 73 w 386"/>
                        <a:gd name="T35" fmla="*/ 22 h 200"/>
                        <a:gd name="T36" fmla="*/ 43 w 386"/>
                        <a:gd name="T37" fmla="*/ 37 h 200"/>
                        <a:gd name="T38" fmla="*/ 21 w 386"/>
                        <a:gd name="T39" fmla="*/ 56 h 200"/>
                        <a:gd name="T40" fmla="*/ 6 w 386"/>
                        <a:gd name="T41" fmla="*/ 78 h 200"/>
                        <a:gd name="T42" fmla="*/ 0 w 386"/>
                        <a:gd name="T43" fmla="*/ 100 h 200"/>
                        <a:gd name="T44" fmla="*/ 6 w 386"/>
                        <a:gd name="T45" fmla="*/ 124 h 200"/>
                        <a:gd name="T46" fmla="*/ 21 w 386"/>
                        <a:gd name="T47" fmla="*/ 145 h 200"/>
                        <a:gd name="T48" fmla="*/ 43 w 386"/>
                        <a:gd name="T49" fmla="*/ 163 h 200"/>
                        <a:gd name="T50" fmla="*/ 73 w 386"/>
                        <a:gd name="T51" fmla="*/ 178 h 200"/>
                        <a:gd name="T52" fmla="*/ 110 w 386"/>
                        <a:gd name="T53" fmla="*/ 191 h 200"/>
                        <a:gd name="T54" fmla="*/ 149 w 386"/>
                        <a:gd name="T55" fmla="*/ 199 h 200"/>
                        <a:gd name="T56" fmla="*/ 193 w 386"/>
                        <a:gd name="T57" fmla="*/ 200 h 2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6"/>
                        <a:gd name="T88" fmla="*/ 0 h 200"/>
                        <a:gd name="T89" fmla="*/ 386 w 386"/>
                        <a:gd name="T90" fmla="*/ 200 h 2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6" h="200">
                          <a:moveTo>
                            <a:pt x="193" y="200"/>
                          </a:moveTo>
                          <a:lnTo>
                            <a:pt x="238" y="199"/>
                          </a:lnTo>
                          <a:lnTo>
                            <a:pt x="278" y="191"/>
                          </a:lnTo>
                          <a:lnTo>
                            <a:pt x="314" y="178"/>
                          </a:lnTo>
                          <a:lnTo>
                            <a:pt x="343" y="163"/>
                          </a:lnTo>
                          <a:lnTo>
                            <a:pt x="366" y="145"/>
                          </a:lnTo>
                          <a:lnTo>
                            <a:pt x="380" y="124"/>
                          </a:lnTo>
                          <a:lnTo>
                            <a:pt x="386" y="100"/>
                          </a:lnTo>
                          <a:lnTo>
                            <a:pt x="380" y="78"/>
                          </a:lnTo>
                          <a:lnTo>
                            <a:pt x="366" y="56"/>
                          </a:lnTo>
                          <a:lnTo>
                            <a:pt x="343" y="37"/>
                          </a:lnTo>
                          <a:lnTo>
                            <a:pt x="314" y="22"/>
                          </a:lnTo>
                          <a:lnTo>
                            <a:pt x="278" y="11"/>
                          </a:lnTo>
                          <a:lnTo>
                            <a:pt x="238" y="2"/>
                          </a:lnTo>
                          <a:lnTo>
                            <a:pt x="193" y="0"/>
                          </a:lnTo>
                          <a:lnTo>
                            <a:pt x="149" y="2"/>
                          </a:lnTo>
                          <a:lnTo>
                            <a:pt x="110" y="11"/>
                          </a:lnTo>
                          <a:lnTo>
                            <a:pt x="73" y="22"/>
                          </a:lnTo>
                          <a:lnTo>
                            <a:pt x="43" y="37"/>
                          </a:lnTo>
                          <a:lnTo>
                            <a:pt x="21" y="56"/>
                          </a:lnTo>
                          <a:lnTo>
                            <a:pt x="6" y="78"/>
                          </a:lnTo>
                          <a:lnTo>
                            <a:pt x="0" y="100"/>
                          </a:lnTo>
                          <a:lnTo>
                            <a:pt x="6" y="124"/>
                          </a:lnTo>
                          <a:lnTo>
                            <a:pt x="21" y="145"/>
                          </a:lnTo>
                          <a:lnTo>
                            <a:pt x="43" y="163"/>
                          </a:lnTo>
                          <a:lnTo>
                            <a:pt x="73" y="178"/>
                          </a:lnTo>
                          <a:lnTo>
                            <a:pt x="110" y="191"/>
                          </a:lnTo>
                          <a:lnTo>
                            <a:pt x="149" y="199"/>
                          </a:lnTo>
                          <a:lnTo>
                            <a:pt x="193" y="200"/>
                          </a:lnTo>
                        </a:path>
                      </a:pathLst>
                    </a:custGeom>
                    <a:noFill/>
                    <a:ln w="6350">
                      <a:solidFill>
                        <a:srgbClr val="000000"/>
                      </a:solidFill>
                      <a:round/>
                      <a:headEnd/>
                      <a:tailEnd/>
                    </a:ln>
                  </p:spPr>
                  <p:txBody>
                    <a:bodyPr/>
                    <a:lstStyle/>
                    <a:p>
                      <a:endParaRPr lang="en-US"/>
                    </a:p>
                  </p:txBody>
                </p:sp>
                <p:sp>
                  <p:nvSpPr>
                    <p:cNvPr id="9278" name="Freeform 197"/>
                    <p:cNvSpPr>
                      <a:spLocks/>
                    </p:cNvSpPr>
                    <p:nvPr/>
                  </p:nvSpPr>
                  <p:spPr bwMode="auto">
                    <a:xfrm>
                      <a:off x="849" y="2742"/>
                      <a:ext cx="313" cy="191"/>
                    </a:xfrm>
                    <a:custGeom>
                      <a:avLst/>
                      <a:gdLst>
                        <a:gd name="T0" fmla="*/ 157 w 313"/>
                        <a:gd name="T1" fmla="*/ 191 h 191"/>
                        <a:gd name="T2" fmla="*/ 198 w 313"/>
                        <a:gd name="T3" fmla="*/ 187 h 191"/>
                        <a:gd name="T4" fmla="*/ 235 w 313"/>
                        <a:gd name="T5" fmla="*/ 180 h 191"/>
                        <a:gd name="T6" fmla="*/ 268 w 313"/>
                        <a:gd name="T7" fmla="*/ 167 h 191"/>
                        <a:gd name="T8" fmla="*/ 293 w 313"/>
                        <a:gd name="T9" fmla="*/ 150 h 191"/>
                        <a:gd name="T10" fmla="*/ 307 w 313"/>
                        <a:gd name="T11" fmla="*/ 130 h 191"/>
                        <a:gd name="T12" fmla="*/ 313 w 313"/>
                        <a:gd name="T13" fmla="*/ 107 h 191"/>
                        <a:gd name="T14" fmla="*/ 307 w 313"/>
                        <a:gd name="T15" fmla="*/ 85 h 191"/>
                        <a:gd name="T16" fmla="*/ 293 w 313"/>
                        <a:gd name="T17" fmla="*/ 59 h 191"/>
                        <a:gd name="T18" fmla="*/ 268 w 313"/>
                        <a:gd name="T19" fmla="*/ 37 h 191"/>
                        <a:gd name="T20" fmla="*/ 235 w 313"/>
                        <a:gd name="T21" fmla="*/ 18 h 191"/>
                        <a:gd name="T22" fmla="*/ 198 w 313"/>
                        <a:gd name="T23" fmla="*/ 5 h 191"/>
                        <a:gd name="T24" fmla="*/ 157 w 313"/>
                        <a:gd name="T25" fmla="*/ 0 h 191"/>
                        <a:gd name="T26" fmla="*/ 114 w 313"/>
                        <a:gd name="T27" fmla="*/ 5 h 191"/>
                        <a:gd name="T28" fmla="*/ 77 w 313"/>
                        <a:gd name="T29" fmla="*/ 18 h 191"/>
                        <a:gd name="T30" fmla="*/ 46 w 313"/>
                        <a:gd name="T31" fmla="*/ 37 h 191"/>
                        <a:gd name="T32" fmla="*/ 22 w 313"/>
                        <a:gd name="T33" fmla="*/ 59 h 191"/>
                        <a:gd name="T34" fmla="*/ 5 w 313"/>
                        <a:gd name="T35" fmla="*/ 85 h 191"/>
                        <a:gd name="T36" fmla="*/ 0 w 313"/>
                        <a:gd name="T37" fmla="*/ 107 h 191"/>
                        <a:gd name="T38" fmla="*/ 5 w 313"/>
                        <a:gd name="T39" fmla="*/ 130 h 191"/>
                        <a:gd name="T40" fmla="*/ 22 w 313"/>
                        <a:gd name="T41" fmla="*/ 150 h 191"/>
                        <a:gd name="T42" fmla="*/ 46 w 313"/>
                        <a:gd name="T43" fmla="*/ 167 h 191"/>
                        <a:gd name="T44" fmla="*/ 77 w 313"/>
                        <a:gd name="T45" fmla="*/ 180 h 191"/>
                        <a:gd name="T46" fmla="*/ 114 w 313"/>
                        <a:gd name="T47" fmla="*/ 187 h 191"/>
                        <a:gd name="T48" fmla="*/ 157 w 313"/>
                        <a:gd name="T49" fmla="*/ 191 h 19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3"/>
                        <a:gd name="T76" fmla="*/ 0 h 191"/>
                        <a:gd name="T77" fmla="*/ 313 w 313"/>
                        <a:gd name="T78" fmla="*/ 191 h 19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3" h="191">
                          <a:moveTo>
                            <a:pt x="157" y="191"/>
                          </a:moveTo>
                          <a:lnTo>
                            <a:pt x="198" y="187"/>
                          </a:lnTo>
                          <a:lnTo>
                            <a:pt x="235" y="180"/>
                          </a:lnTo>
                          <a:lnTo>
                            <a:pt x="268" y="167"/>
                          </a:lnTo>
                          <a:lnTo>
                            <a:pt x="293" y="150"/>
                          </a:lnTo>
                          <a:lnTo>
                            <a:pt x="307" y="130"/>
                          </a:lnTo>
                          <a:lnTo>
                            <a:pt x="313" y="107"/>
                          </a:lnTo>
                          <a:lnTo>
                            <a:pt x="307" y="85"/>
                          </a:lnTo>
                          <a:lnTo>
                            <a:pt x="293" y="59"/>
                          </a:lnTo>
                          <a:lnTo>
                            <a:pt x="268" y="37"/>
                          </a:lnTo>
                          <a:lnTo>
                            <a:pt x="235" y="18"/>
                          </a:lnTo>
                          <a:lnTo>
                            <a:pt x="198" y="5"/>
                          </a:lnTo>
                          <a:lnTo>
                            <a:pt x="157" y="0"/>
                          </a:lnTo>
                          <a:lnTo>
                            <a:pt x="114" y="5"/>
                          </a:lnTo>
                          <a:lnTo>
                            <a:pt x="77" y="18"/>
                          </a:lnTo>
                          <a:lnTo>
                            <a:pt x="46" y="37"/>
                          </a:lnTo>
                          <a:lnTo>
                            <a:pt x="22" y="59"/>
                          </a:lnTo>
                          <a:lnTo>
                            <a:pt x="5" y="85"/>
                          </a:lnTo>
                          <a:lnTo>
                            <a:pt x="0" y="107"/>
                          </a:lnTo>
                          <a:lnTo>
                            <a:pt x="5" y="130"/>
                          </a:lnTo>
                          <a:lnTo>
                            <a:pt x="22" y="150"/>
                          </a:lnTo>
                          <a:lnTo>
                            <a:pt x="46" y="167"/>
                          </a:lnTo>
                          <a:lnTo>
                            <a:pt x="77" y="180"/>
                          </a:lnTo>
                          <a:lnTo>
                            <a:pt x="114" y="187"/>
                          </a:lnTo>
                          <a:lnTo>
                            <a:pt x="157" y="191"/>
                          </a:lnTo>
                          <a:close/>
                        </a:path>
                      </a:pathLst>
                    </a:custGeom>
                    <a:solidFill>
                      <a:srgbClr val="404040"/>
                    </a:solidFill>
                    <a:ln w="0">
                      <a:solidFill>
                        <a:srgbClr val="404040"/>
                      </a:solidFill>
                      <a:round/>
                      <a:headEnd/>
                      <a:tailEnd/>
                    </a:ln>
                  </p:spPr>
                  <p:txBody>
                    <a:bodyPr/>
                    <a:lstStyle/>
                    <a:p>
                      <a:endParaRPr lang="en-US"/>
                    </a:p>
                  </p:txBody>
                </p:sp>
                <p:sp>
                  <p:nvSpPr>
                    <p:cNvPr id="9279" name="Freeform 198"/>
                    <p:cNvSpPr>
                      <a:spLocks/>
                    </p:cNvSpPr>
                    <p:nvPr/>
                  </p:nvSpPr>
                  <p:spPr bwMode="auto">
                    <a:xfrm>
                      <a:off x="863" y="2744"/>
                      <a:ext cx="284" cy="170"/>
                    </a:xfrm>
                    <a:custGeom>
                      <a:avLst/>
                      <a:gdLst>
                        <a:gd name="T0" fmla="*/ 143 w 284"/>
                        <a:gd name="T1" fmla="*/ 170 h 170"/>
                        <a:gd name="T2" fmla="*/ 180 w 284"/>
                        <a:gd name="T3" fmla="*/ 168 h 170"/>
                        <a:gd name="T4" fmla="*/ 214 w 284"/>
                        <a:gd name="T5" fmla="*/ 161 h 170"/>
                        <a:gd name="T6" fmla="*/ 243 w 284"/>
                        <a:gd name="T7" fmla="*/ 150 h 170"/>
                        <a:gd name="T8" fmla="*/ 266 w 284"/>
                        <a:gd name="T9" fmla="*/ 135 h 170"/>
                        <a:gd name="T10" fmla="*/ 280 w 284"/>
                        <a:gd name="T11" fmla="*/ 116 h 170"/>
                        <a:gd name="T12" fmla="*/ 284 w 284"/>
                        <a:gd name="T13" fmla="*/ 96 h 170"/>
                        <a:gd name="T14" fmla="*/ 280 w 284"/>
                        <a:gd name="T15" fmla="*/ 76 h 170"/>
                        <a:gd name="T16" fmla="*/ 266 w 284"/>
                        <a:gd name="T17" fmla="*/ 53 h 170"/>
                        <a:gd name="T18" fmla="*/ 243 w 284"/>
                        <a:gd name="T19" fmla="*/ 33 h 170"/>
                        <a:gd name="T20" fmla="*/ 214 w 284"/>
                        <a:gd name="T21" fmla="*/ 16 h 170"/>
                        <a:gd name="T22" fmla="*/ 180 w 284"/>
                        <a:gd name="T23" fmla="*/ 3 h 170"/>
                        <a:gd name="T24" fmla="*/ 143 w 284"/>
                        <a:gd name="T25" fmla="*/ 0 h 170"/>
                        <a:gd name="T26" fmla="*/ 106 w 284"/>
                        <a:gd name="T27" fmla="*/ 3 h 170"/>
                        <a:gd name="T28" fmla="*/ 71 w 284"/>
                        <a:gd name="T29" fmla="*/ 16 h 170"/>
                        <a:gd name="T30" fmla="*/ 43 w 284"/>
                        <a:gd name="T31" fmla="*/ 33 h 170"/>
                        <a:gd name="T32" fmla="*/ 21 w 284"/>
                        <a:gd name="T33" fmla="*/ 53 h 170"/>
                        <a:gd name="T34" fmla="*/ 6 w 284"/>
                        <a:gd name="T35" fmla="*/ 76 h 170"/>
                        <a:gd name="T36" fmla="*/ 0 w 284"/>
                        <a:gd name="T37" fmla="*/ 96 h 170"/>
                        <a:gd name="T38" fmla="*/ 6 w 284"/>
                        <a:gd name="T39" fmla="*/ 116 h 170"/>
                        <a:gd name="T40" fmla="*/ 21 w 284"/>
                        <a:gd name="T41" fmla="*/ 135 h 170"/>
                        <a:gd name="T42" fmla="*/ 43 w 284"/>
                        <a:gd name="T43" fmla="*/ 150 h 170"/>
                        <a:gd name="T44" fmla="*/ 71 w 284"/>
                        <a:gd name="T45" fmla="*/ 161 h 170"/>
                        <a:gd name="T46" fmla="*/ 106 w 284"/>
                        <a:gd name="T47" fmla="*/ 168 h 170"/>
                        <a:gd name="T48" fmla="*/ 143 w 284"/>
                        <a:gd name="T49" fmla="*/ 170 h 1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4"/>
                        <a:gd name="T76" fmla="*/ 0 h 170"/>
                        <a:gd name="T77" fmla="*/ 284 w 284"/>
                        <a:gd name="T78" fmla="*/ 170 h 17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4" h="170">
                          <a:moveTo>
                            <a:pt x="143" y="170"/>
                          </a:moveTo>
                          <a:lnTo>
                            <a:pt x="180" y="168"/>
                          </a:lnTo>
                          <a:lnTo>
                            <a:pt x="214" y="161"/>
                          </a:lnTo>
                          <a:lnTo>
                            <a:pt x="243" y="150"/>
                          </a:lnTo>
                          <a:lnTo>
                            <a:pt x="266" y="135"/>
                          </a:lnTo>
                          <a:lnTo>
                            <a:pt x="280" y="116"/>
                          </a:lnTo>
                          <a:lnTo>
                            <a:pt x="284" y="96"/>
                          </a:lnTo>
                          <a:lnTo>
                            <a:pt x="280" y="76"/>
                          </a:lnTo>
                          <a:lnTo>
                            <a:pt x="266" y="53"/>
                          </a:lnTo>
                          <a:lnTo>
                            <a:pt x="243" y="33"/>
                          </a:lnTo>
                          <a:lnTo>
                            <a:pt x="214" y="16"/>
                          </a:lnTo>
                          <a:lnTo>
                            <a:pt x="180" y="3"/>
                          </a:lnTo>
                          <a:lnTo>
                            <a:pt x="143" y="0"/>
                          </a:lnTo>
                          <a:lnTo>
                            <a:pt x="106" y="3"/>
                          </a:lnTo>
                          <a:lnTo>
                            <a:pt x="71" y="16"/>
                          </a:lnTo>
                          <a:lnTo>
                            <a:pt x="43" y="33"/>
                          </a:lnTo>
                          <a:lnTo>
                            <a:pt x="21" y="53"/>
                          </a:lnTo>
                          <a:lnTo>
                            <a:pt x="6" y="76"/>
                          </a:lnTo>
                          <a:lnTo>
                            <a:pt x="0" y="96"/>
                          </a:lnTo>
                          <a:lnTo>
                            <a:pt x="6" y="116"/>
                          </a:lnTo>
                          <a:lnTo>
                            <a:pt x="21" y="135"/>
                          </a:lnTo>
                          <a:lnTo>
                            <a:pt x="43" y="150"/>
                          </a:lnTo>
                          <a:lnTo>
                            <a:pt x="71" y="161"/>
                          </a:lnTo>
                          <a:lnTo>
                            <a:pt x="106" y="168"/>
                          </a:lnTo>
                          <a:lnTo>
                            <a:pt x="143" y="170"/>
                          </a:lnTo>
                          <a:close/>
                        </a:path>
                      </a:pathLst>
                    </a:custGeom>
                    <a:solidFill>
                      <a:srgbClr val="585858"/>
                    </a:solidFill>
                    <a:ln w="0">
                      <a:solidFill>
                        <a:srgbClr val="585858"/>
                      </a:solidFill>
                      <a:round/>
                      <a:headEnd/>
                      <a:tailEnd/>
                    </a:ln>
                  </p:spPr>
                  <p:txBody>
                    <a:bodyPr/>
                    <a:lstStyle/>
                    <a:p>
                      <a:endParaRPr lang="en-US"/>
                    </a:p>
                  </p:txBody>
                </p:sp>
                <p:sp>
                  <p:nvSpPr>
                    <p:cNvPr id="9280" name="Freeform 199"/>
                    <p:cNvSpPr>
                      <a:spLocks/>
                    </p:cNvSpPr>
                    <p:nvPr/>
                  </p:nvSpPr>
                  <p:spPr bwMode="auto">
                    <a:xfrm>
                      <a:off x="880" y="2745"/>
                      <a:ext cx="252" cy="153"/>
                    </a:xfrm>
                    <a:custGeom>
                      <a:avLst/>
                      <a:gdLst>
                        <a:gd name="T0" fmla="*/ 126 w 252"/>
                        <a:gd name="T1" fmla="*/ 153 h 153"/>
                        <a:gd name="T2" fmla="*/ 160 w 252"/>
                        <a:gd name="T3" fmla="*/ 151 h 153"/>
                        <a:gd name="T4" fmla="*/ 189 w 252"/>
                        <a:gd name="T5" fmla="*/ 143 h 153"/>
                        <a:gd name="T6" fmla="*/ 215 w 252"/>
                        <a:gd name="T7" fmla="*/ 134 h 153"/>
                        <a:gd name="T8" fmla="*/ 236 w 252"/>
                        <a:gd name="T9" fmla="*/ 119 h 153"/>
                        <a:gd name="T10" fmla="*/ 249 w 252"/>
                        <a:gd name="T11" fmla="*/ 104 h 153"/>
                        <a:gd name="T12" fmla="*/ 252 w 252"/>
                        <a:gd name="T13" fmla="*/ 86 h 153"/>
                        <a:gd name="T14" fmla="*/ 249 w 252"/>
                        <a:gd name="T15" fmla="*/ 67 h 153"/>
                        <a:gd name="T16" fmla="*/ 236 w 252"/>
                        <a:gd name="T17" fmla="*/ 49 h 153"/>
                        <a:gd name="T18" fmla="*/ 215 w 252"/>
                        <a:gd name="T19" fmla="*/ 30 h 153"/>
                        <a:gd name="T20" fmla="*/ 189 w 252"/>
                        <a:gd name="T21" fmla="*/ 13 h 153"/>
                        <a:gd name="T22" fmla="*/ 160 w 252"/>
                        <a:gd name="T23" fmla="*/ 4 h 153"/>
                        <a:gd name="T24" fmla="*/ 126 w 252"/>
                        <a:gd name="T25" fmla="*/ 0 h 153"/>
                        <a:gd name="T26" fmla="*/ 93 w 252"/>
                        <a:gd name="T27" fmla="*/ 4 h 153"/>
                        <a:gd name="T28" fmla="*/ 63 w 252"/>
                        <a:gd name="T29" fmla="*/ 13 h 153"/>
                        <a:gd name="T30" fmla="*/ 37 w 252"/>
                        <a:gd name="T31" fmla="*/ 30 h 153"/>
                        <a:gd name="T32" fmla="*/ 17 w 252"/>
                        <a:gd name="T33" fmla="*/ 49 h 153"/>
                        <a:gd name="T34" fmla="*/ 4 w 252"/>
                        <a:gd name="T35" fmla="*/ 67 h 153"/>
                        <a:gd name="T36" fmla="*/ 0 w 252"/>
                        <a:gd name="T37" fmla="*/ 86 h 153"/>
                        <a:gd name="T38" fmla="*/ 4 w 252"/>
                        <a:gd name="T39" fmla="*/ 104 h 153"/>
                        <a:gd name="T40" fmla="*/ 17 w 252"/>
                        <a:gd name="T41" fmla="*/ 119 h 153"/>
                        <a:gd name="T42" fmla="*/ 37 w 252"/>
                        <a:gd name="T43" fmla="*/ 134 h 153"/>
                        <a:gd name="T44" fmla="*/ 63 w 252"/>
                        <a:gd name="T45" fmla="*/ 143 h 153"/>
                        <a:gd name="T46" fmla="*/ 93 w 252"/>
                        <a:gd name="T47" fmla="*/ 151 h 153"/>
                        <a:gd name="T48" fmla="*/ 126 w 252"/>
                        <a:gd name="T49" fmla="*/ 153 h 1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2"/>
                        <a:gd name="T76" fmla="*/ 0 h 153"/>
                        <a:gd name="T77" fmla="*/ 252 w 252"/>
                        <a:gd name="T78" fmla="*/ 153 h 15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2" h="153">
                          <a:moveTo>
                            <a:pt x="126" y="153"/>
                          </a:moveTo>
                          <a:lnTo>
                            <a:pt x="160" y="151"/>
                          </a:lnTo>
                          <a:lnTo>
                            <a:pt x="189" y="143"/>
                          </a:lnTo>
                          <a:lnTo>
                            <a:pt x="215" y="134"/>
                          </a:lnTo>
                          <a:lnTo>
                            <a:pt x="236" y="119"/>
                          </a:lnTo>
                          <a:lnTo>
                            <a:pt x="249" y="104"/>
                          </a:lnTo>
                          <a:lnTo>
                            <a:pt x="252" y="86"/>
                          </a:lnTo>
                          <a:lnTo>
                            <a:pt x="249" y="67"/>
                          </a:lnTo>
                          <a:lnTo>
                            <a:pt x="236" y="49"/>
                          </a:lnTo>
                          <a:lnTo>
                            <a:pt x="215" y="30"/>
                          </a:lnTo>
                          <a:lnTo>
                            <a:pt x="189" y="13"/>
                          </a:lnTo>
                          <a:lnTo>
                            <a:pt x="160" y="4"/>
                          </a:lnTo>
                          <a:lnTo>
                            <a:pt x="126" y="0"/>
                          </a:lnTo>
                          <a:lnTo>
                            <a:pt x="93" y="4"/>
                          </a:lnTo>
                          <a:lnTo>
                            <a:pt x="63" y="13"/>
                          </a:lnTo>
                          <a:lnTo>
                            <a:pt x="37" y="30"/>
                          </a:lnTo>
                          <a:lnTo>
                            <a:pt x="17" y="49"/>
                          </a:lnTo>
                          <a:lnTo>
                            <a:pt x="4" y="67"/>
                          </a:lnTo>
                          <a:lnTo>
                            <a:pt x="0" y="86"/>
                          </a:lnTo>
                          <a:lnTo>
                            <a:pt x="4" y="104"/>
                          </a:lnTo>
                          <a:lnTo>
                            <a:pt x="17" y="119"/>
                          </a:lnTo>
                          <a:lnTo>
                            <a:pt x="37" y="134"/>
                          </a:lnTo>
                          <a:lnTo>
                            <a:pt x="63" y="143"/>
                          </a:lnTo>
                          <a:lnTo>
                            <a:pt x="93" y="151"/>
                          </a:lnTo>
                          <a:lnTo>
                            <a:pt x="126" y="153"/>
                          </a:lnTo>
                          <a:close/>
                        </a:path>
                      </a:pathLst>
                    </a:custGeom>
                    <a:solidFill>
                      <a:srgbClr val="707070"/>
                    </a:solidFill>
                    <a:ln w="0">
                      <a:solidFill>
                        <a:srgbClr val="707070"/>
                      </a:solidFill>
                      <a:round/>
                      <a:headEnd/>
                      <a:tailEnd/>
                    </a:ln>
                  </p:spPr>
                  <p:txBody>
                    <a:bodyPr/>
                    <a:lstStyle/>
                    <a:p>
                      <a:endParaRPr lang="en-US"/>
                    </a:p>
                  </p:txBody>
                </p:sp>
                <p:sp>
                  <p:nvSpPr>
                    <p:cNvPr id="9281" name="Freeform 200"/>
                    <p:cNvSpPr>
                      <a:spLocks/>
                    </p:cNvSpPr>
                    <p:nvPr/>
                  </p:nvSpPr>
                  <p:spPr bwMode="auto">
                    <a:xfrm>
                      <a:off x="895" y="2745"/>
                      <a:ext cx="222" cy="136"/>
                    </a:xfrm>
                    <a:custGeom>
                      <a:avLst/>
                      <a:gdLst>
                        <a:gd name="T0" fmla="*/ 111 w 222"/>
                        <a:gd name="T1" fmla="*/ 136 h 136"/>
                        <a:gd name="T2" fmla="*/ 146 w 222"/>
                        <a:gd name="T3" fmla="*/ 132 h 136"/>
                        <a:gd name="T4" fmla="*/ 176 w 222"/>
                        <a:gd name="T5" fmla="*/ 125 h 136"/>
                        <a:gd name="T6" fmla="*/ 200 w 222"/>
                        <a:gd name="T7" fmla="*/ 112 h 136"/>
                        <a:gd name="T8" fmla="*/ 217 w 222"/>
                        <a:gd name="T9" fmla="*/ 95 h 136"/>
                        <a:gd name="T10" fmla="*/ 222 w 222"/>
                        <a:gd name="T11" fmla="*/ 78 h 136"/>
                        <a:gd name="T12" fmla="*/ 219 w 222"/>
                        <a:gd name="T13" fmla="*/ 62 h 136"/>
                        <a:gd name="T14" fmla="*/ 208 w 222"/>
                        <a:gd name="T15" fmla="*/ 43 h 136"/>
                        <a:gd name="T16" fmla="*/ 189 w 222"/>
                        <a:gd name="T17" fmla="*/ 26 h 136"/>
                        <a:gd name="T18" fmla="*/ 167 w 222"/>
                        <a:gd name="T19" fmla="*/ 13 h 136"/>
                        <a:gd name="T20" fmla="*/ 141 w 222"/>
                        <a:gd name="T21" fmla="*/ 4 h 136"/>
                        <a:gd name="T22" fmla="*/ 111 w 222"/>
                        <a:gd name="T23" fmla="*/ 0 h 136"/>
                        <a:gd name="T24" fmla="*/ 81 w 222"/>
                        <a:gd name="T25" fmla="*/ 4 h 136"/>
                        <a:gd name="T26" fmla="*/ 56 w 222"/>
                        <a:gd name="T27" fmla="*/ 13 h 136"/>
                        <a:gd name="T28" fmla="*/ 33 w 222"/>
                        <a:gd name="T29" fmla="*/ 26 h 136"/>
                        <a:gd name="T30" fmla="*/ 15 w 222"/>
                        <a:gd name="T31" fmla="*/ 43 h 136"/>
                        <a:gd name="T32" fmla="*/ 4 w 222"/>
                        <a:gd name="T33" fmla="*/ 62 h 136"/>
                        <a:gd name="T34" fmla="*/ 0 w 222"/>
                        <a:gd name="T35" fmla="*/ 78 h 136"/>
                        <a:gd name="T36" fmla="*/ 5 w 222"/>
                        <a:gd name="T37" fmla="*/ 95 h 136"/>
                        <a:gd name="T38" fmla="*/ 22 w 222"/>
                        <a:gd name="T39" fmla="*/ 112 h 136"/>
                        <a:gd name="T40" fmla="*/ 46 w 222"/>
                        <a:gd name="T41" fmla="*/ 125 h 136"/>
                        <a:gd name="T42" fmla="*/ 76 w 222"/>
                        <a:gd name="T43" fmla="*/ 132 h 136"/>
                        <a:gd name="T44" fmla="*/ 111 w 222"/>
                        <a:gd name="T45" fmla="*/ 136 h 1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22"/>
                        <a:gd name="T70" fmla="*/ 0 h 136"/>
                        <a:gd name="T71" fmla="*/ 222 w 222"/>
                        <a:gd name="T72" fmla="*/ 136 h 1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22" h="136">
                          <a:moveTo>
                            <a:pt x="111" y="136"/>
                          </a:moveTo>
                          <a:lnTo>
                            <a:pt x="146" y="132"/>
                          </a:lnTo>
                          <a:lnTo>
                            <a:pt x="176" y="125"/>
                          </a:lnTo>
                          <a:lnTo>
                            <a:pt x="200" y="112"/>
                          </a:lnTo>
                          <a:lnTo>
                            <a:pt x="217" y="95"/>
                          </a:lnTo>
                          <a:lnTo>
                            <a:pt x="222" y="78"/>
                          </a:lnTo>
                          <a:lnTo>
                            <a:pt x="219" y="62"/>
                          </a:lnTo>
                          <a:lnTo>
                            <a:pt x="208" y="43"/>
                          </a:lnTo>
                          <a:lnTo>
                            <a:pt x="189" y="26"/>
                          </a:lnTo>
                          <a:lnTo>
                            <a:pt x="167" y="13"/>
                          </a:lnTo>
                          <a:lnTo>
                            <a:pt x="141" y="4"/>
                          </a:lnTo>
                          <a:lnTo>
                            <a:pt x="111" y="0"/>
                          </a:lnTo>
                          <a:lnTo>
                            <a:pt x="81" y="4"/>
                          </a:lnTo>
                          <a:lnTo>
                            <a:pt x="56" y="13"/>
                          </a:lnTo>
                          <a:lnTo>
                            <a:pt x="33" y="26"/>
                          </a:lnTo>
                          <a:lnTo>
                            <a:pt x="15" y="43"/>
                          </a:lnTo>
                          <a:lnTo>
                            <a:pt x="4" y="62"/>
                          </a:lnTo>
                          <a:lnTo>
                            <a:pt x="0" y="78"/>
                          </a:lnTo>
                          <a:lnTo>
                            <a:pt x="5" y="95"/>
                          </a:lnTo>
                          <a:lnTo>
                            <a:pt x="22" y="112"/>
                          </a:lnTo>
                          <a:lnTo>
                            <a:pt x="46" y="125"/>
                          </a:lnTo>
                          <a:lnTo>
                            <a:pt x="76" y="132"/>
                          </a:lnTo>
                          <a:lnTo>
                            <a:pt x="111" y="136"/>
                          </a:lnTo>
                          <a:close/>
                        </a:path>
                      </a:pathLst>
                    </a:custGeom>
                    <a:solidFill>
                      <a:srgbClr val="878787"/>
                    </a:solidFill>
                    <a:ln w="0">
                      <a:solidFill>
                        <a:srgbClr val="878787"/>
                      </a:solidFill>
                      <a:round/>
                      <a:headEnd/>
                      <a:tailEnd/>
                    </a:ln>
                  </p:spPr>
                  <p:txBody>
                    <a:bodyPr/>
                    <a:lstStyle/>
                    <a:p>
                      <a:endParaRPr lang="en-US"/>
                    </a:p>
                  </p:txBody>
                </p:sp>
                <p:sp>
                  <p:nvSpPr>
                    <p:cNvPr id="9282" name="Freeform 201"/>
                    <p:cNvSpPr>
                      <a:spLocks/>
                    </p:cNvSpPr>
                    <p:nvPr/>
                  </p:nvSpPr>
                  <p:spPr bwMode="auto">
                    <a:xfrm>
                      <a:off x="910" y="2747"/>
                      <a:ext cx="193" cy="117"/>
                    </a:xfrm>
                    <a:custGeom>
                      <a:avLst/>
                      <a:gdLst>
                        <a:gd name="T0" fmla="*/ 96 w 193"/>
                        <a:gd name="T1" fmla="*/ 117 h 117"/>
                        <a:gd name="T2" fmla="*/ 126 w 193"/>
                        <a:gd name="T3" fmla="*/ 113 h 117"/>
                        <a:gd name="T4" fmla="*/ 154 w 193"/>
                        <a:gd name="T5" fmla="*/ 106 h 117"/>
                        <a:gd name="T6" fmla="*/ 174 w 193"/>
                        <a:gd name="T7" fmla="*/ 97 h 117"/>
                        <a:gd name="T8" fmla="*/ 187 w 193"/>
                        <a:gd name="T9" fmla="*/ 82 h 117"/>
                        <a:gd name="T10" fmla="*/ 193 w 193"/>
                        <a:gd name="T11" fmla="*/ 67 h 117"/>
                        <a:gd name="T12" fmla="*/ 187 w 193"/>
                        <a:gd name="T13" fmla="*/ 49 h 117"/>
                        <a:gd name="T14" fmla="*/ 174 w 193"/>
                        <a:gd name="T15" fmla="*/ 32 h 117"/>
                        <a:gd name="T16" fmla="*/ 154 w 193"/>
                        <a:gd name="T17" fmla="*/ 15 h 117"/>
                        <a:gd name="T18" fmla="*/ 126 w 193"/>
                        <a:gd name="T19" fmla="*/ 4 h 117"/>
                        <a:gd name="T20" fmla="*/ 96 w 193"/>
                        <a:gd name="T21" fmla="*/ 0 h 117"/>
                        <a:gd name="T22" fmla="*/ 66 w 193"/>
                        <a:gd name="T23" fmla="*/ 4 h 117"/>
                        <a:gd name="T24" fmla="*/ 41 w 193"/>
                        <a:gd name="T25" fmla="*/ 15 h 117"/>
                        <a:gd name="T26" fmla="*/ 18 w 193"/>
                        <a:gd name="T27" fmla="*/ 32 h 117"/>
                        <a:gd name="T28" fmla="*/ 5 w 193"/>
                        <a:gd name="T29" fmla="*/ 49 h 117"/>
                        <a:gd name="T30" fmla="*/ 0 w 193"/>
                        <a:gd name="T31" fmla="*/ 67 h 117"/>
                        <a:gd name="T32" fmla="*/ 5 w 193"/>
                        <a:gd name="T33" fmla="*/ 82 h 117"/>
                        <a:gd name="T34" fmla="*/ 18 w 193"/>
                        <a:gd name="T35" fmla="*/ 97 h 117"/>
                        <a:gd name="T36" fmla="*/ 41 w 193"/>
                        <a:gd name="T37" fmla="*/ 106 h 117"/>
                        <a:gd name="T38" fmla="*/ 66 w 193"/>
                        <a:gd name="T39" fmla="*/ 113 h 117"/>
                        <a:gd name="T40" fmla="*/ 96 w 193"/>
                        <a:gd name="T41" fmla="*/ 117 h 1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3"/>
                        <a:gd name="T64" fmla="*/ 0 h 117"/>
                        <a:gd name="T65" fmla="*/ 193 w 193"/>
                        <a:gd name="T66" fmla="*/ 117 h 1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3" h="117">
                          <a:moveTo>
                            <a:pt x="96" y="117"/>
                          </a:moveTo>
                          <a:lnTo>
                            <a:pt x="126" y="113"/>
                          </a:lnTo>
                          <a:lnTo>
                            <a:pt x="154" y="106"/>
                          </a:lnTo>
                          <a:lnTo>
                            <a:pt x="174" y="97"/>
                          </a:lnTo>
                          <a:lnTo>
                            <a:pt x="187" y="82"/>
                          </a:lnTo>
                          <a:lnTo>
                            <a:pt x="193" y="67"/>
                          </a:lnTo>
                          <a:lnTo>
                            <a:pt x="187" y="49"/>
                          </a:lnTo>
                          <a:lnTo>
                            <a:pt x="174" y="32"/>
                          </a:lnTo>
                          <a:lnTo>
                            <a:pt x="154" y="15"/>
                          </a:lnTo>
                          <a:lnTo>
                            <a:pt x="126" y="4"/>
                          </a:lnTo>
                          <a:lnTo>
                            <a:pt x="96" y="0"/>
                          </a:lnTo>
                          <a:lnTo>
                            <a:pt x="66" y="4"/>
                          </a:lnTo>
                          <a:lnTo>
                            <a:pt x="41" y="15"/>
                          </a:lnTo>
                          <a:lnTo>
                            <a:pt x="18" y="32"/>
                          </a:lnTo>
                          <a:lnTo>
                            <a:pt x="5" y="49"/>
                          </a:lnTo>
                          <a:lnTo>
                            <a:pt x="0" y="67"/>
                          </a:lnTo>
                          <a:lnTo>
                            <a:pt x="5" y="82"/>
                          </a:lnTo>
                          <a:lnTo>
                            <a:pt x="18" y="97"/>
                          </a:lnTo>
                          <a:lnTo>
                            <a:pt x="41" y="106"/>
                          </a:lnTo>
                          <a:lnTo>
                            <a:pt x="66" y="113"/>
                          </a:lnTo>
                          <a:lnTo>
                            <a:pt x="96" y="117"/>
                          </a:lnTo>
                          <a:close/>
                        </a:path>
                      </a:pathLst>
                    </a:custGeom>
                    <a:solidFill>
                      <a:srgbClr val="9F9F9F"/>
                    </a:solidFill>
                    <a:ln w="0">
                      <a:solidFill>
                        <a:srgbClr val="9F9F9F"/>
                      </a:solidFill>
                      <a:round/>
                      <a:headEnd/>
                      <a:tailEnd/>
                    </a:ln>
                  </p:spPr>
                  <p:txBody>
                    <a:bodyPr/>
                    <a:lstStyle/>
                    <a:p>
                      <a:endParaRPr lang="en-US"/>
                    </a:p>
                  </p:txBody>
                </p:sp>
                <p:sp>
                  <p:nvSpPr>
                    <p:cNvPr id="9283" name="Freeform 202"/>
                    <p:cNvSpPr>
                      <a:spLocks/>
                    </p:cNvSpPr>
                    <p:nvPr/>
                  </p:nvSpPr>
                  <p:spPr bwMode="auto">
                    <a:xfrm>
                      <a:off x="926" y="2749"/>
                      <a:ext cx="162" cy="97"/>
                    </a:xfrm>
                    <a:custGeom>
                      <a:avLst/>
                      <a:gdLst>
                        <a:gd name="T0" fmla="*/ 80 w 162"/>
                        <a:gd name="T1" fmla="*/ 97 h 97"/>
                        <a:gd name="T2" fmla="*/ 106 w 162"/>
                        <a:gd name="T3" fmla="*/ 95 h 97"/>
                        <a:gd name="T4" fmla="*/ 128 w 162"/>
                        <a:gd name="T5" fmla="*/ 89 h 97"/>
                        <a:gd name="T6" fmla="*/ 145 w 162"/>
                        <a:gd name="T7" fmla="*/ 80 h 97"/>
                        <a:gd name="T8" fmla="*/ 158 w 162"/>
                        <a:gd name="T9" fmla="*/ 69 h 97"/>
                        <a:gd name="T10" fmla="*/ 162 w 162"/>
                        <a:gd name="T11" fmla="*/ 56 h 97"/>
                        <a:gd name="T12" fmla="*/ 158 w 162"/>
                        <a:gd name="T13" fmla="*/ 41 h 97"/>
                        <a:gd name="T14" fmla="*/ 145 w 162"/>
                        <a:gd name="T15" fmla="*/ 26 h 97"/>
                        <a:gd name="T16" fmla="*/ 128 w 162"/>
                        <a:gd name="T17" fmla="*/ 13 h 97"/>
                        <a:gd name="T18" fmla="*/ 106 w 162"/>
                        <a:gd name="T19" fmla="*/ 4 h 97"/>
                        <a:gd name="T20" fmla="*/ 80 w 162"/>
                        <a:gd name="T21" fmla="*/ 0 h 97"/>
                        <a:gd name="T22" fmla="*/ 54 w 162"/>
                        <a:gd name="T23" fmla="*/ 4 h 97"/>
                        <a:gd name="T24" fmla="*/ 34 w 162"/>
                        <a:gd name="T25" fmla="*/ 13 h 97"/>
                        <a:gd name="T26" fmla="*/ 15 w 162"/>
                        <a:gd name="T27" fmla="*/ 26 h 97"/>
                        <a:gd name="T28" fmla="*/ 4 w 162"/>
                        <a:gd name="T29" fmla="*/ 41 h 97"/>
                        <a:gd name="T30" fmla="*/ 0 w 162"/>
                        <a:gd name="T31" fmla="*/ 56 h 97"/>
                        <a:gd name="T32" fmla="*/ 4 w 162"/>
                        <a:gd name="T33" fmla="*/ 69 h 97"/>
                        <a:gd name="T34" fmla="*/ 15 w 162"/>
                        <a:gd name="T35" fmla="*/ 80 h 97"/>
                        <a:gd name="T36" fmla="*/ 34 w 162"/>
                        <a:gd name="T37" fmla="*/ 89 h 97"/>
                        <a:gd name="T38" fmla="*/ 54 w 162"/>
                        <a:gd name="T39" fmla="*/ 95 h 97"/>
                        <a:gd name="T40" fmla="*/ 80 w 162"/>
                        <a:gd name="T41" fmla="*/ 97 h 9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2"/>
                        <a:gd name="T64" fmla="*/ 0 h 97"/>
                        <a:gd name="T65" fmla="*/ 162 w 162"/>
                        <a:gd name="T66" fmla="*/ 97 h 9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2" h="97">
                          <a:moveTo>
                            <a:pt x="80" y="97"/>
                          </a:moveTo>
                          <a:lnTo>
                            <a:pt x="106" y="95"/>
                          </a:lnTo>
                          <a:lnTo>
                            <a:pt x="128" y="89"/>
                          </a:lnTo>
                          <a:lnTo>
                            <a:pt x="145" y="80"/>
                          </a:lnTo>
                          <a:lnTo>
                            <a:pt x="158" y="69"/>
                          </a:lnTo>
                          <a:lnTo>
                            <a:pt x="162" y="56"/>
                          </a:lnTo>
                          <a:lnTo>
                            <a:pt x="158" y="41"/>
                          </a:lnTo>
                          <a:lnTo>
                            <a:pt x="145" y="26"/>
                          </a:lnTo>
                          <a:lnTo>
                            <a:pt x="128" y="13"/>
                          </a:lnTo>
                          <a:lnTo>
                            <a:pt x="106" y="4"/>
                          </a:lnTo>
                          <a:lnTo>
                            <a:pt x="80" y="0"/>
                          </a:lnTo>
                          <a:lnTo>
                            <a:pt x="54" y="4"/>
                          </a:lnTo>
                          <a:lnTo>
                            <a:pt x="34" y="13"/>
                          </a:lnTo>
                          <a:lnTo>
                            <a:pt x="15" y="26"/>
                          </a:lnTo>
                          <a:lnTo>
                            <a:pt x="4" y="41"/>
                          </a:lnTo>
                          <a:lnTo>
                            <a:pt x="0" y="56"/>
                          </a:lnTo>
                          <a:lnTo>
                            <a:pt x="4" y="69"/>
                          </a:lnTo>
                          <a:lnTo>
                            <a:pt x="15" y="80"/>
                          </a:lnTo>
                          <a:lnTo>
                            <a:pt x="34" y="89"/>
                          </a:lnTo>
                          <a:lnTo>
                            <a:pt x="54" y="95"/>
                          </a:lnTo>
                          <a:lnTo>
                            <a:pt x="80" y="97"/>
                          </a:lnTo>
                          <a:close/>
                        </a:path>
                      </a:pathLst>
                    </a:custGeom>
                    <a:solidFill>
                      <a:srgbClr val="B7B7B7"/>
                    </a:solidFill>
                    <a:ln w="0">
                      <a:solidFill>
                        <a:srgbClr val="B7B7B7"/>
                      </a:solidFill>
                      <a:round/>
                      <a:headEnd/>
                      <a:tailEnd/>
                    </a:ln>
                  </p:spPr>
                  <p:txBody>
                    <a:bodyPr/>
                    <a:lstStyle/>
                    <a:p>
                      <a:endParaRPr lang="en-US"/>
                    </a:p>
                  </p:txBody>
                </p:sp>
                <p:sp>
                  <p:nvSpPr>
                    <p:cNvPr id="9284" name="Freeform 203"/>
                    <p:cNvSpPr>
                      <a:spLocks/>
                    </p:cNvSpPr>
                    <p:nvPr/>
                  </p:nvSpPr>
                  <p:spPr bwMode="auto">
                    <a:xfrm>
                      <a:off x="941" y="2751"/>
                      <a:ext cx="132" cy="78"/>
                    </a:xfrm>
                    <a:custGeom>
                      <a:avLst/>
                      <a:gdLst>
                        <a:gd name="T0" fmla="*/ 65 w 132"/>
                        <a:gd name="T1" fmla="*/ 78 h 78"/>
                        <a:gd name="T2" fmla="*/ 91 w 132"/>
                        <a:gd name="T3" fmla="*/ 76 h 78"/>
                        <a:gd name="T4" fmla="*/ 111 w 132"/>
                        <a:gd name="T5" fmla="*/ 69 h 78"/>
                        <a:gd name="T6" fmla="*/ 126 w 132"/>
                        <a:gd name="T7" fmla="*/ 58 h 78"/>
                        <a:gd name="T8" fmla="*/ 132 w 132"/>
                        <a:gd name="T9" fmla="*/ 45 h 78"/>
                        <a:gd name="T10" fmla="*/ 126 w 132"/>
                        <a:gd name="T11" fmla="*/ 30 h 78"/>
                        <a:gd name="T12" fmla="*/ 111 w 132"/>
                        <a:gd name="T13" fmla="*/ 15 h 78"/>
                        <a:gd name="T14" fmla="*/ 91 w 132"/>
                        <a:gd name="T15" fmla="*/ 4 h 78"/>
                        <a:gd name="T16" fmla="*/ 65 w 132"/>
                        <a:gd name="T17" fmla="*/ 0 h 78"/>
                        <a:gd name="T18" fmla="*/ 41 w 132"/>
                        <a:gd name="T19" fmla="*/ 4 h 78"/>
                        <a:gd name="T20" fmla="*/ 19 w 132"/>
                        <a:gd name="T21" fmla="*/ 15 h 78"/>
                        <a:gd name="T22" fmla="*/ 6 w 132"/>
                        <a:gd name="T23" fmla="*/ 30 h 78"/>
                        <a:gd name="T24" fmla="*/ 0 w 132"/>
                        <a:gd name="T25" fmla="*/ 45 h 78"/>
                        <a:gd name="T26" fmla="*/ 6 w 132"/>
                        <a:gd name="T27" fmla="*/ 58 h 78"/>
                        <a:gd name="T28" fmla="*/ 19 w 132"/>
                        <a:gd name="T29" fmla="*/ 69 h 78"/>
                        <a:gd name="T30" fmla="*/ 41 w 132"/>
                        <a:gd name="T31" fmla="*/ 76 h 78"/>
                        <a:gd name="T32" fmla="*/ 65 w 132"/>
                        <a:gd name="T33" fmla="*/ 78 h 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2"/>
                        <a:gd name="T52" fmla="*/ 0 h 78"/>
                        <a:gd name="T53" fmla="*/ 132 w 132"/>
                        <a:gd name="T54" fmla="*/ 78 h 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2" h="78">
                          <a:moveTo>
                            <a:pt x="65" y="78"/>
                          </a:moveTo>
                          <a:lnTo>
                            <a:pt x="91" y="76"/>
                          </a:lnTo>
                          <a:lnTo>
                            <a:pt x="111" y="69"/>
                          </a:lnTo>
                          <a:lnTo>
                            <a:pt x="126" y="58"/>
                          </a:lnTo>
                          <a:lnTo>
                            <a:pt x="132" y="45"/>
                          </a:lnTo>
                          <a:lnTo>
                            <a:pt x="126" y="30"/>
                          </a:lnTo>
                          <a:lnTo>
                            <a:pt x="111" y="15"/>
                          </a:lnTo>
                          <a:lnTo>
                            <a:pt x="91" y="4"/>
                          </a:lnTo>
                          <a:lnTo>
                            <a:pt x="65" y="0"/>
                          </a:lnTo>
                          <a:lnTo>
                            <a:pt x="41" y="4"/>
                          </a:lnTo>
                          <a:lnTo>
                            <a:pt x="19" y="15"/>
                          </a:lnTo>
                          <a:lnTo>
                            <a:pt x="6" y="30"/>
                          </a:lnTo>
                          <a:lnTo>
                            <a:pt x="0" y="45"/>
                          </a:lnTo>
                          <a:lnTo>
                            <a:pt x="6" y="58"/>
                          </a:lnTo>
                          <a:lnTo>
                            <a:pt x="19" y="69"/>
                          </a:lnTo>
                          <a:lnTo>
                            <a:pt x="41" y="76"/>
                          </a:lnTo>
                          <a:lnTo>
                            <a:pt x="65" y="78"/>
                          </a:lnTo>
                          <a:close/>
                        </a:path>
                      </a:pathLst>
                    </a:custGeom>
                    <a:solidFill>
                      <a:srgbClr val="CFCFCF"/>
                    </a:solidFill>
                    <a:ln w="0">
                      <a:solidFill>
                        <a:srgbClr val="CFCFCF"/>
                      </a:solidFill>
                      <a:round/>
                      <a:headEnd/>
                      <a:tailEnd/>
                    </a:ln>
                  </p:spPr>
                  <p:txBody>
                    <a:bodyPr/>
                    <a:lstStyle/>
                    <a:p>
                      <a:endParaRPr lang="en-US"/>
                    </a:p>
                  </p:txBody>
                </p:sp>
                <p:sp>
                  <p:nvSpPr>
                    <p:cNvPr id="9285" name="Freeform 204"/>
                    <p:cNvSpPr>
                      <a:spLocks/>
                    </p:cNvSpPr>
                    <p:nvPr/>
                  </p:nvSpPr>
                  <p:spPr bwMode="auto">
                    <a:xfrm>
                      <a:off x="956" y="2751"/>
                      <a:ext cx="100" cy="61"/>
                    </a:xfrm>
                    <a:custGeom>
                      <a:avLst/>
                      <a:gdLst>
                        <a:gd name="T0" fmla="*/ 50 w 100"/>
                        <a:gd name="T1" fmla="*/ 61 h 61"/>
                        <a:gd name="T2" fmla="*/ 71 w 100"/>
                        <a:gd name="T3" fmla="*/ 59 h 61"/>
                        <a:gd name="T4" fmla="*/ 87 w 100"/>
                        <a:gd name="T5" fmla="*/ 54 h 61"/>
                        <a:gd name="T6" fmla="*/ 96 w 100"/>
                        <a:gd name="T7" fmla="*/ 45 h 61"/>
                        <a:gd name="T8" fmla="*/ 100 w 100"/>
                        <a:gd name="T9" fmla="*/ 35 h 61"/>
                        <a:gd name="T10" fmla="*/ 96 w 100"/>
                        <a:gd name="T11" fmla="*/ 24 h 61"/>
                        <a:gd name="T12" fmla="*/ 87 w 100"/>
                        <a:gd name="T13" fmla="*/ 13 h 61"/>
                        <a:gd name="T14" fmla="*/ 71 w 100"/>
                        <a:gd name="T15" fmla="*/ 4 h 61"/>
                        <a:gd name="T16" fmla="*/ 50 w 100"/>
                        <a:gd name="T17" fmla="*/ 0 h 61"/>
                        <a:gd name="T18" fmla="*/ 32 w 100"/>
                        <a:gd name="T19" fmla="*/ 4 h 61"/>
                        <a:gd name="T20" fmla="*/ 15 w 100"/>
                        <a:gd name="T21" fmla="*/ 13 h 61"/>
                        <a:gd name="T22" fmla="*/ 6 w 100"/>
                        <a:gd name="T23" fmla="*/ 24 h 61"/>
                        <a:gd name="T24" fmla="*/ 0 w 100"/>
                        <a:gd name="T25" fmla="*/ 35 h 61"/>
                        <a:gd name="T26" fmla="*/ 6 w 100"/>
                        <a:gd name="T27" fmla="*/ 45 h 61"/>
                        <a:gd name="T28" fmla="*/ 15 w 100"/>
                        <a:gd name="T29" fmla="*/ 54 h 61"/>
                        <a:gd name="T30" fmla="*/ 32 w 100"/>
                        <a:gd name="T31" fmla="*/ 59 h 61"/>
                        <a:gd name="T32" fmla="*/ 50 w 100"/>
                        <a:gd name="T33" fmla="*/ 61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
                        <a:gd name="T52" fmla="*/ 0 h 61"/>
                        <a:gd name="T53" fmla="*/ 100 w 100"/>
                        <a:gd name="T54" fmla="*/ 61 h 6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 h="61">
                          <a:moveTo>
                            <a:pt x="50" y="61"/>
                          </a:moveTo>
                          <a:lnTo>
                            <a:pt x="71" y="59"/>
                          </a:lnTo>
                          <a:lnTo>
                            <a:pt x="87" y="54"/>
                          </a:lnTo>
                          <a:lnTo>
                            <a:pt x="96" y="45"/>
                          </a:lnTo>
                          <a:lnTo>
                            <a:pt x="100" y="35"/>
                          </a:lnTo>
                          <a:lnTo>
                            <a:pt x="96" y="24"/>
                          </a:lnTo>
                          <a:lnTo>
                            <a:pt x="87" y="13"/>
                          </a:lnTo>
                          <a:lnTo>
                            <a:pt x="71" y="4"/>
                          </a:lnTo>
                          <a:lnTo>
                            <a:pt x="50" y="0"/>
                          </a:lnTo>
                          <a:lnTo>
                            <a:pt x="32" y="4"/>
                          </a:lnTo>
                          <a:lnTo>
                            <a:pt x="15" y="13"/>
                          </a:lnTo>
                          <a:lnTo>
                            <a:pt x="6" y="24"/>
                          </a:lnTo>
                          <a:lnTo>
                            <a:pt x="0" y="35"/>
                          </a:lnTo>
                          <a:lnTo>
                            <a:pt x="6" y="45"/>
                          </a:lnTo>
                          <a:lnTo>
                            <a:pt x="15" y="54"/>
                          </a:lnTo>
                          <a:lnTo>
                            <a:pt x="32" y="59"/>
                          </a:lnTo>
                          <a:lnTo>
                            <a:pt x="50" y="61"/>
                          </a:lnTo>
                          <a:close/>
                        </a:path>
                      </a:pathLst>
                    </a:custGeom>
                    <a:solidFill>
                      <a:srgbClr val="E7E7E7"/>
                    </a:solidFill>
                    <a:ln w="0">
                      <a:solidFill>
                        <a:srgbClr val="E7E7E7"/>
                      </a:solidFill>
                      <a:round/>
                      <a:headEnd/>
                      <a:tailEnd/>
                    </a:ln>
                  </p:spPr>
                  <p:txBody>
                    <a:bodyPr/>
                    <a:lstStyle/>
                    <a:p>
                      <a:endParaRPr lang="en-US"/>
                    </a:p>
                  </p:txBody>
                </p:sp>
                <p:sp>
                  <p:nvSpPr>
                    <p:cNvPr id="9286" name="Freeform 205"/>
                    <p:cNvSpPr>
                      <a:spLocks/>
                    </p:cNvSpPr>
                    <p:nvPr/>
                  </p:nvSpPr>
                  <p:spPr bwMode="auto">
                    <a:xfrm>
                      <a:off x="1167" y="3025"/>
                      <a:ext cx="219" cy="134"/>
                    </a:xfrm>
                    <a:custGeom>
                      <a:avLst/>
                      <a:gdLst>
                        <a:gd name="T0" fmla="*/ 110 w 219"/>
                        <a:gd name="T1" fmla="*/ 134 h 134"/>
                        <a:gd name="T2" fmla="*/ 145 w 219"/>
                        <a:gd name="T3" fmla="*/ 130 h 134"/>
                        <a:gd name="T4" fmla="*/ 175 w 219"/>
                        <a:gd name="T5" fmla="*/ 123 h 134"/>
                        <a:gd name="T6" fmla="*/ 199 w 219"/>
                        <a:gd name="T7" fmla="*/ 110 h 134"/>
                        <a:gd name="T8" fmla="*/ 214 w 219"/>
                        <a:gd name="T9" fmla="*/ 95 h 134"/>
                        <a:gd name="T10" fmla="*/ 219 w 219"/>
                        <a:gd name="T11" fmla="*/ 76 h 134"/>
                        <a:gd name="T12" fmla="*/ 214 w 219"/>
                        <a:gd name="T13" fmla="*/ 56 h 134"/>
                        <a:gd name="T14" fmla="*/ 199 w 219"/>
                        <a:gd name="T15" fmla="*/ 36 h 134"/>
                        <a:gd name="T16" fmla="*/ 175 w 219"/>
                        <a:gd name="T17" fmla="*/ 19 h 134"/>
                        <a:gd name="T18" fmla="*/ 145 w 219"/>
                        <a:gd name="T19" fmla="*/ 6 h 134"/>
                        <a:gd name="T20" fmla="*/ 110 w 219"/>
                        <a:gd name="T21" fmla="*/ 0 h 134"/>
                        <a:gd name="T22" fmla="*/ 75 w 219"/>
                        <a:gd name="T23" fmla="*/ 6 h 134"/>
                        <a:gd name="T24" fmla="*/ 45 w 219"/>
                        <a:gd name="T25" fmla="*/ 19 h 134"/>
                        <a:gd name="T26" fmla="*/ 21 w 219"/>
                        <a:gd name="T27" fmla="*/ 36 h 134"/>
                        <a:gd name="T28" fmla="*/ 6 w 219"/>
                        <a:gd name="T29" fmla="*/ 56 h 134"/>
                        <a:gd name="T30" fmla="*/ 0 w 219"/>
                        <a:gd name="T31" fmla="*/ 76 h 134"/>
                        <a:gd name="T32" fmla="*/ 6 w 219"/>
                        <a:gd name="T33" fmla="*/ 95 h 134"/>
                        <a:gd name="T34" fmla="*/ 21 w 219"/>
                        <a:gd name="T35" fmla="*/ 110 h 134"/>
                        <a:gd name="T36" fmla="*/ 45 w 219"/>
                        <a:gd name="T37" fmla="*/ 123 h 134"/>
                        <a:gd name="T38" fmla="*/ 75 w 219"/>
                        <a:gd name="T39" fmla="*/ 130 h 134"/>
                        <a:gd name="T40" fmla="*/ 110 w 219"/>
                        <a:gd name="T41" fmla="*/ 134 h 1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9"/>
                        <a:gd name="T64" fmla="*/ 0 h 134"/>
                        <a:gd name="T65" fmla="*/ 219 w 219"/>
                        <a:gd name="T66" fmla="*/ 134 h 1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9" h="134">
                          <a:moveTo>
                            <a:pt x="110" y="134"/>
                          </a:moveTo>
                          <a:lnTo>
                            <a:pt x="145" y="130"/>
                          </a:lnTo>
                          <a:lnTo>
                            <a:pt x="175" y="123"/>
                          </a:lnTo>
                          <a:lnTo>
                            <a:pt x="199" y="110"/>
                          </a:lnTo>
                          <a:lnTo>
                            <a:pt x="214" y="95"/>
                          </a:lnTo>
                          <a:lnTo>
                            <a:pt x="219" y="76"/>
                          </a:lnTo>
                          <a:lnTo>
                            <a:pt x="214" y="56"/>
                          </a:lnTo>
                          <a:lnTo>
                            <a:pt x="199" y="36"/>
                          </a:lnTo>
                          <a:lnTo>
                            <a:pt x="175" y="19"/>
                          </a:lnTo>
                          <a:lnTo>
                            <a:pt x="145" y="6"/>
                          </a:lnTo>
                          <a:lnTo>
                            <a:pt x="110" y="0"/>
                          </a:lnTo>
                          <a:lnTo>
                            <a:pt x="75" y="6"/>
                          </a:lnTo>
                          <a:lnTo>
                            <a:pt x="45" y="19"/>
                          </a:lnTo>
                          <a:lnTo>
                            <a:pt x="21" y="36"/>
                          </a:lnTo>
                          <a:lnTo>
                            <a:pt x="6" y="56"/>
                          </a:lnTo>
                          <a:lnTo>
                            <a:pt x="0" y="76"/>
                          </a:lnTo>
                          <a:lnTo>
                            <a:pt x="6" y="95"/>
                          </a:lnTo>
                          <a:lnTo>
                            <a:pt x="21" y="110"/>
                          </a:lnTo>
                          <a:lnTo>
                            <a:pt x="45" y="123"/>
                          </a:lnTo>
                          <a:lnTo>
                            <a:pt x="75" y="130"/>
                          </a:lnTo>
                          <a:lnTo>
                            <a:pt x="110" y="134"/>
                          </a:lnTo>
                          <a:close/>
                        </a:path>
                      </a:pathLst>
                    </a:custGeom>
                    <a:solidFill>
                      <a:srgbClr val="404040"/>
                    </a:solidFill>
                    <a:ln w="0">
                      <a:solidFill>
                        <a:srgbClr val="404040"/>
                      </a:solidFill>
                      <a:round/>
                      <a:headEnd/>
                      <a:tailEnd/>
                    </a:ln>
                  </p:spPr>
                  <p:txBody>
                    <a:bodyPr/>
                    <a:lstStyle/>
                    <a:p>
                      <a:endParaRPr lang="en-US"/>
                    </a:p>
                  </p:txBody>
                </p:sp>
                <p:sp>
                  <p:nvSpPr>
                    <p:cNvPr id="9287" name="Freeform 206"/>
                    <p:cNvSpPr>
                      <a:spLocks/>
                    </p:cNvSpPr>
                    <p:nvPr/>
                  </p:nvSpPr>
                  <p:spPr bwMode="auto">
                    <a:xfrm>
                      <a:off x="1117" y="3114"/>
                      <a:ext cx="269" cy="247"/>
                    </a:xfrm>
                    <a:custGeom>
                      <a:avLst/>
                      <a:gdLst>
                        <a:gd name="T0" fmla="*/ 119 w 269"/>
                        <a:gd name="T1" fmla="*/ 247 h 247"/>
                        <a:gd name="T2" fmla="*/ 88 w 269"/>
                        <a:gd name="T3" fmla="*/ 243 h 247"/>
                        <a:gd name="T4" fmla="*/ 62 w 269"/>
                        <a:gd name="T5" fmla="*/ 236 h 247"/>
                        <a:gd name="T6" fmla="*/ 41 w 269"/>
                        <a:gd name="T7" fmla="*/ 225 h 247"/>
                        <a:gd name="T8" fmla="*/ 26 w 269"/>
                        <a:gd name="T9" fmla="*/ 212 h 247"/>
                        <a:gd name="T10" fmla="*/ 15 w 269"/>
                        <a:gd name="T11" fmla="*/ 199 h 247"/>
                        <a:gd name="T12" fmla="*/ 8 w 269"/>
                        <a:gd name="T13" fmla="*/ 188 h 247"/>
                        <a:gd name="T14" fmla="*/ 2 w 269"/>
                        <a:gd name="T15" fmla="*/ 178 h 247"/>
                        <a:gd name="T16" fmla="*/ 0 w 269"/>
                        <a:gd name="T17" fmla="*/ 171 h 247"/>
                        <a:gd name="T18" fmla="*/ 0 w 269"/>
                        <a:gd name="T19" fmla="*/ 167 h 247"/>
                        <a:gd name="T20" fmla="*/ 0 w 269"/>
                        <a:gd name="T21" fmla="*/ 0 h 247"/>
                        <a:gd name="T22" fmla="*/ 269 w 269"/>
                        <a:gd name="T23" fmla="*/ 2 h 247"/>
                        <a:gd name="T24" fmla="*/ 269 w 269"/>
                        <a:gd name="T25" fmla="*/ 165 h 247"/>
                        <a:gd name="T26" fmla="*/ 262 w 269"/>
                        <a:gd name="T27" fmla="*/ 180 h 247"/>
                        <a:gd name="T28" fmla="*/ 254 w 269"/>
                        <a:gd name="T29" fmla="*/ 195 h 247"/>
                        <a:gd name="T30" fmla="*/ 249 w 269"/>
                        <a:gd name="T31" fmla="*/ 206 h 247"/>
                        <a:gd name="T32" fmla="*/ 245 w 269"/>
                        <a:gd name="T33" fmla="*/ 210 h 247"/>
                        <a:gd name="T34" fmla="*/ 230 w 269"/>
                        <a:gd name="T35" fmla="*/ 223 h 247"/>
                        <a:gd name="T36" fmla="*/ 208 w 269"/>
                        <a:gd name="T37" fmla="*/ 232 h 247"/>
                        <a:gd name="T38" fmla="*/ 184 w 269"/>
                        <a:gd name="T39" fmla="*/ 240 h 247"/>
                        <a:gd name="T40" fmla="*/ 160 w 269"/>
                        <a:gd name="T41" fmla="*/ 243 h 247"/>
                        <a:gd name="T42" fmla="*/ 139 w 269"/>
                        <a:gd name="T43" fmla="*/ 247 h 247"/>
                        <a:gd name="T44" fmla="*/ 125 w 269"/>
                        <a:gd name="T45" fmla="*/ 247 h 247"/>
                        <a:gd name="T46" fmla="*/ 119 w 269"/>
                        <a:gd name="T47" fmla="*/ 247 h 2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9"/>
                        <a:gd name="T73" fmla="*/ 0 h 247"/>
                        <a:gd name="T74" fmla="*/ 269 w 269"/>
                        <a:gd name="T75" fmla="*/ 247 h 2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9" h="247">
                          <a:moveTo>
                            <a:pt x="119" y="247"/>
                          </a:moveTo>
                          <a:lnTo>
                            <a:pt x="88" y="243"/>
                          </a:lnTo>
                          <a:lnTo>
                            <a:pt x="62" y="236"/>
                          </a:lnTo>
                          <a:lnTo>
                            <a:pt x="41" y="225"/>
                          </a:lnTo>
                          <a:lnTo>
                            <a:pt x="26" y="212"/>
                          </a:lnTo>
                          <a:lnTo>
                            <a:pt x="15" y="199"/>
                          </a:lnTo>
                          <a:lnTo>
                            <a:pt x="8" y="188"/>
                          </a:lnTo>
                          <a:lnTo>
                            <a:pt x="2" y="178"/>
                          </a:lnTo>
                          <a:lnTo>
                            <a:pt x="0" y="171"/>
                          </a:lnTo>
                          <a:lnTo>
                            <a:pt x="0" y="167"/>
                          </a:lnTo>
                          <a:lnTo>
                            <a:pt x="0" y="0"/>
                          </a:lnTo>
                          <a:lnTo>
                            <a:pt x="269" y="2"/>
                          </a:lnTo>
                          <a:lnTo>
                            <a:pt x="269" y="165"/>
                          </a:lnTo>
                          <a:lnTo>
                            <a:pt x="262" y="180"/>
                          </a:lnTo>
                          <a:lnTo>
                            <a:pt x="254" y="195"/>
                          </a:lnTo>
                          <a:lnTo>
                            <a:pt x="249" y="206"/>
                          </a:lnTo>
                          <a:lnTo>
                            <a:pt x="245" y="210"/>
                          </a:lnTo>
                          <a:lnTo>
                            <a:pt x="230" y="223"/>
                          </a:lnTo>
                          <a:lnTo>
                            <a:pt x="208" y="232"/>
                          </a:lnTo>
                          <a:lnTo>
                            <a:pt x="184" y="240"/>
                          </a:lnTo>
                          <a:lnTo>
                            <a:pt x="160" y="243"/>
                          </a:lnTo>
                          <a:lnTo>
                            <a:pt x="139" y="247"/>
                          </a:lnTo>
                          <a:lnTo>
                            <a:pt x="125" y="247"/>
                          </a:lnTo>
                          <a:lnTo>
                            <a:pt x="119" y="247"/>
                          </a:lnTo>
                          <a:close/>
                        </a:path>
                      </a:pathLst>
                    </a:custGeom>
                    <a:solidFill>
                      <a:srgbClr val="000000"/>
                    </a:solidFill>
                    <a:ln w="0">
                      <a:solidFill>
                        <a:srgbClr val="000000"/>
                      </a:solidFill>
                      <a:round/>
                      <a:headEnd/>
                      <a:tailEnd/>
                    </a:ln>
                  </p:spPr>
                  <p:txBody>
                    <a:bodyPr/>
                    <a:lstStyle/>
                    <a:p>
                      <a:endParaRPr lang="en-US"/>
                    </a:p>
                  </p:txBody>
                </p:sp>
                <p:sp>
                  <p:nvSpPr>
                    <p:cNvPr id="9288" name="Freeform 207"/>
                    <p:cNvSpPr>
                      <a:spLocks/>
                    </p:cNvSpPr>
                    <p:nvPr/>
                  </p:nvSpPr>
                  <p:spPr bwMode="auto">
                    <a:xfrm>
                      <a:off x="1117" y="3114"/>
                      <a:ext cx="269" cy="247"/>
                    </a:xfrm>
                    <a:custGeom>
                      <a:avLst/>
                      <a:gdLst>
                        <a:gd name="T0" fmla="*/ 119 w 269"/>
                        <a:gd name="T1" fmla="*/ 247 h 247"/>
                        <a:gd name="T2" fmla="*/ 88 w 269"/>
                        <a:gd name="T3" fmla="*/ 243 h 247"/>
                        <a:gd name="T4" fmla="*/ 62 w 269"/>
                        <a:gd name="T5" fmla="*/ 236 h 247"/>
                        <a:gd name="T6" fmla="*/ 41 w 269"/>
                        <a:gd name="T7" fmla="*/ 225 h 247"/>
                        <a:gd name="T8" fmla="*/ 26 w 269"/>
                        <a:gd name="T9" fmla="*/ 212 h 247"/>
                        <a:gd name="T10" fmla="*/ 15 w 269"/>
                        <a:gd name="T11" fmla="*/ 199 h 247"/>
                        <a:gd name="T12" fmla="*/ 8 w 269"/>
                        <a:gd name="T13" fmla="*/ 188 h 247"/>
                        <a:gd name="T14" fmla="*/ 2 w 269"/>
                        <a:gd name="T15" fmla="*/ 178 h 247"/>
                        <a:gd name="T16" fmla="*/ 0 w 269"/>
                        <a:gd name="T17" fmla="*/ 171 h 247"/>
                        <a:gd name="T18" fmla="*/ 0 w 269"/>
                        <a:gd name="T19" fmla="*/ 167 h 247"/>
                        <a:gd name="T20" fmla="*/ 0 w 269"/>
                        <a:gd name="T21" fmla="*/ 0 h 247"/>
                        <a:gd name="T22" fmla="*/ 269 w 269"/>
                        <a:gd name="T23" fmla="*/ 2 h 247"/>
                        <a:gd name="T24" fmla="*/ 269 w 269"/>
                        <a:gd name="T25" fmla="*/ 165 h 247"/>
                        <a:gd name="T26" fmla="*/ 262 w 269"/>
                        <a:gd name="T27" fmla="*/ 180 h 247"/>
                        <a:gd name="T28" fmla="*/ 254 w 269"/>
                        <a:gd name="T29" fmla="*/ 195 h 247"/>
                        <a:gd name="T30" fmla="*/ 249 w 269"/>
                        <a:gd name="T31" fmla="*/ 206 h 247"/>
                        <a:gd name="T32" fmla="*/ 245 w 269"/>
                        <a:gd name="T33" fmla="*/ 210 h 247"/>
                        <a:gd name="T34" fmla="*/ 230 w 269"/>
                        <a:gd name="T35" fmla="*/ 223 h 247"/>
                        <a:gd name="T36" fmla="*/ 208 w 269"/>
                        <a:gd name="T37" fmla="*/ 232 h 247"/>
                        <a:gd name="T38" fmla="*/ 184 w 269"/>
                        <a:gd name="T39" fmla="*/ 240 h 247"/>
                        <a:gd name="T40" fmla="*/ 160 w 269"/>
                        <a:gd name="T41" fmla="*/ 243 h 247"/>
                        <a:gd name="T42" fmla="*/ 139 w 269"/>
                        <a:gd name="T43" fmla="*/ 247 h 247"/>
                        <a:gd name="T44" fmla="*/ 125 w 269"/>
                        <a:gd name="T45" fmla="*/ 247 h 247"/>
                        <a:gd name="T46" fmla="*/ 119 w 269"/>
                        <a:gd name="T47" fmla="*/ 247 h 2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9"/>
                        <a:gd name="T73" fmla="*/ 0 h 247"/>
                        <a:gd name="T74" fmla="*/ 269 w 269"/>
                        <a:gd name="T75" fmla="*/ 247 h 2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9" h="247">
                          <a:moveTo>
                            <a:pt x="119" y="247"/>
                          </a:moveTo>
                          <a:lnTo>
                            <a:pt x="88" y="243"/>
                          </a:lnTo>
                          <a:lnTo>
                            <a:pt x="62" y="236"/>
                          </a:lnTo>
                          <a:lnTo>
                            <a:pt x="41" y="225"/>
                          </a:lnTo>
                          <a:lnTo>
                            <a:pt x="26" y="212"/>
                          </a:lnTo>
                          <a:lnTo>
                            <a:pt x="15" y="199"/>
                          </a:lnTo>
                          <a:lnTo>
                            <a:pt x="8" y="188"/>
                          </a:lnTo>
                          <a:lnTo>
                            <a:pt x="2" y="178"/>
                          </a:lnTo>
                          <a:lnTo>
                            <a:pt x="0" y="171"/>
                          </a:lnTo>
                          <a:lnTo>
                            <a:pt x="0" y="167"/>
                          </a:lnTo>
                          <a:lnTo>
                            <a:pt x="0" y="0"/>
                          </a:lnTo>
                          <a:lnTo>
                            <a:pt x="269" y="2"/>
                          </a:lnTo>
                          <a:lnTo>
                            <a:pt x="269" y="165"/>
                          </a:lnTo>
                          <a:lnTo>
                            <a:pt x="262" y="180"/>
                          </a:lnTo>
                          <a:lnTo>
                            <a:pt x="254" y="195"/>
                          </a:lnTo>
                          <a:lnTo>
                            <a:pt x="249" y="206"/>
                          </a:lnTo>
                          <a:lnTo>
                            <a:pt x="245" y="210"/>
                          </a:lnTo>
                          <a:lnTo>
                            <a:pt x="230" y="223"/>
                          </a:lnTo>
                          <a:lnTo>
                            <a:pt x="208" y="232"/>
                          </a:lnTo>
                          <a:lnTo>
                            <a:pt x="184" y="240"/>
                          </a:lnTo>
                          <a:lnTo>
                            <a:pt x="160" y="243"/>
                          </a:lnTo>
                          <a:lnTo>
                            <a:pt x="139" y="247"/>
                          </a:lnTo>
                          <a:lnTo>
                            <a:pt x="125" y="247"/>
                          </a:lnTo>
                          <a:lnTo>
                            <a:pt x="119" y="247"/>
                          </a:lnTo>
                        </a:path>
                      </a:pathLst>
                    </a:custGeom>
                    <a:noFill/>
                    <a:ln w="6350">
                      <a:solidFill>
                        <a:srgbClr val="000000"/>
                      </a:solidFill>
                      <a:round/>
                      <a:headEnd/>
                      <a:tailEnd/>
                    </a:ln>
                  </p:spPr>
                  <p:txBody>
                    <a:bodyPr/>
                    <a:lstStyle/>
                    <a:p>
                      <a:endParaRPr lang="en-US"/>
                    </a:p>
                  </p:txBody>
                </p:sp>
                <p:sp>
                  <p:nvSpPr>
                    <p:cNvPr id="9289" name="Freeform 208"/>
                    <p:cNvSpPr>
                      <a:spLocks/>
                    </p:cNvSpPr>
                    <p:nvPr/>
                  </p:nvSpPr>
                  <p:spPr bwMode="auto">
                    <a:xfrm>
                      <a:off x="1132" y="3114"/>
                      <a:ext cx="243" cy="247"/>
                    </a:xfrm>
                    <a:custGeom>
                      <a:avLst/>
                      <a:gdLst>
                        <a:gd name="T0" fmla="*/ 110 w 243"/>
                        <a:gd name="T1" fmla="*/ 247 h 247"/>
                        <a:gd name="T2" fmla="*/ 78 w 243"/>
                        <a:gd name="T3" fmla="*/ 242 h 247"/>
                        <a:gd name="T4" fmla="*/ 52 w 243"/>
                        <a:gd name="T5" fmla="*/ 234 h 247"/>
                        <a:gd name="T6" fmla="*/ 34 w 243"/>
                        <a:gd name="T7" fmla="*/ 223 h 247"/>
                        <a:gd name="T8" fmla="*/ 19 w 243"/>
                        <a:gd name="T9" fmla="*/ 210 h 247"/>
                        <a:gd name="T10" fmla="*/ 10 w 243"/>
                        <a:gd name="T11" fmla="*/ 197 h 247"/>
                        <a:gd name="T12" fmla="*/ 4 w 243"/>
                        <a:gd name="T13" fmla="*/ 188 h 247"/>
                        <a:gd name="T14" fmla="*/ 2 w 243"/>
                        <a:gd name="T15" fmla="*/ 180 h 247"/>
                        <a:gd name="T16" fmla="*/ 0 w 243"/>
                        <a:gd name="T17" fmla="*/ 177 h 247"/>
                        <a:gd name="T18" fmla="*/ 0 w 243"/>
                        <a:gd name="T19" fmla="*/ 0 h 247"/>
                        <a:gd name="T20" fmla="*/ 243 w 243"/>
                        <a:gd name="T21" fmla="*/ 2 h 247"/>
                        <a:gd name="T22" fmla="*/ 243 w 243"/>
                        <a:gd name="T23" fmla="*/ 158 h 247"/>
                        <a:gd name="T24" fmla="*/ 238 w 243"/>
                        <a:gd name="T25" fmla="*/ 173 h 247"/>
                        <a:gd name="T26" fmla="*/ 230 w 243"/>
                        <a:gd name="T27" fmla="*/ 188 h 247"/>
                        <a:gd name="T28" fmla="*/ 225 w 243"/>
                        <a:gd name="T29" fmla="*/ 197 h 247"/>
                        <a:gd name="T30" fmla="*/ 223 w 243"/>
                        <a:gd name="T31" fmla="*/ 201 h 247"/>
                        <a:gd name="T32" fmla="*/ 208 w 243"/>
                        <a:gd name="T33" fmla="*/ 214 h 247"/>
                        <a:gd name="T34" fmla="*/ 189 w 243"/>
                        <a:gd name="T35" fmla="*/ 225 h 247"/>
                        <a:gd name="T36" fmla="*/ 167 w 243"/>
                        <a:gd name="T37" fmla="*/ 232 h 247"/>
                        <a:gd name="T38" fmla="*/ 147 w 243"/>
                        <a:gd name="T39" fmla="*/ 240 h 247"/>
                        <a:gd name="T40" fmla="*/ 128 w 243"/>
                        <a:gd name="T41" fmla="*/ 243 h 247"/>
                        <a:gd name="T42" fmla="*/ 115 w 243"/>
                        <a:gd name="T43" fmla="*/ 245 h 247"/>
                        <a:gd name="T44" fmla="*/ 110 w 243"/>
                        <a:gd name="T45" fmla="*/ 247 h 24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3"/>
                        <a:gd name="T70" fmla="*/ 0 h 247"/>
                        <a:gd name="T71" fmla="*/ 243 w 243"/>
                        <a:gd name="T72" fmla="*/ 247 h 24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3" h="247">
                          <a:moveTo>
                            <a:pt x="110" y="247"/>
                          </a:moveTo>
                          <a:lnTo>
                            <a:pt x="78" y="242"/>
                          </a:lnTo>
                          <a:lnTo>
                            <a:pt x="52" y="234"/>
                          </a:lnTo>
                          <a:lnTo>
                            <a:pt x="34" y="223"/>
                          </a:lnTo>
                          <a:lnTo>
                            <a:pt x="19" y="210"/>
                          </a:lnTo>
                          <a:lnTo>
                            <a:pt x="10" y="197"/>
                          </a:lnTo>
                          <a:lnTo>
                            <a:pt x="4" y="188"/>
                          </a:lnTo>
                          <a:lnTo>
                            <a:pt x="2" y="180"/>
                          </a:lnTo>
                          <a:lnTo>
                            <a:pt x="0" y="177"/>
                          </a:lnTo>
                          <a:lnTo>
                            <a:pt x="0" y="0"/>
                          </a:lnTo>
                          <a:lnTo>
                            <a:pt x="243" y="2"/>
                          </a:lnTo>
                          <a:lnTo>
                            <a:pt x="243" y="158"/>
                          </a:lnTo>
                          <a:lnTo>
                            <a:pt x="238" y="173"/>
                          </a:lnTo>
                          <a:lnTo>
                            <a:pt x="230" y="188"/>
                          </a:lnTo>
                          <a:lnTo>
                            <a:pt x="225" y="197"/>
                          </a:lnTo>
                          <a:lnTo>
                            <a:pt x="223" y="201"/>
                          </a:lnTo>
                          <a:lnTo>
                            <a:pt x="208" y="214"/>
                          </a:lnTo>
                          <a:lnTo>
                            <a:pt x="189" y="225"/>
                          </a:lnTo>
                          <a:lnTo>
                            <a:pt x="167" y="232"/>
                          </a:lnTo>
                          <a:lnTo>
                            <a:pt x="147" y="240"/>
                          </a:lnTo>
                          <a:lnTo>
                            <a:pt x="128" y="243"/>
                          </a:lnTo>
                          <a:lnTo>
                            <a:pt x="115" y="245"/>
                          </a:lnTo>
                          <a:lnTo>
                            <a:pt x="110" y="247"/>
                          </a:lnTo>
                          <a:close/>
                        </a:path>
                      </a:pathLst>
                    </a:custGeom>
                    <a:solidFill>
                      <a:srgbClr val="1C1C1C"/>
                    </a:solidFill>
                    <a:ln w="0">
                      <a:solidFill>
                        <a:srgbClr val="1C1C1C"/>
                      </a:solidFill>
                      <a:round/>
                      <a:headEnd/>
                      <a:tailEnd/>
                    </a:ln>
                  </p:spPr>
                  <p:txBody>
                    <a:bodyPr/>
                    <a:lstStyle/>
                    <a:p>
                      <a:endParaRPr lang="en-US"/>
                    </a:p>
                  </p:txBody>
                </p:sp>
                <p:sp>
                  <p:nvSpPr>
                    <p:cNvPr id="9290" name="Freeform 209"/>
                    <p:cNvSpPr>
                      <a:spLocks/>
                    </p:cNvSpPr>
                    <p:nvPr/>
                  </p:nvSpPr>
                  <p:spPr bwMode="auto">
                    <a:xfrm>
                      <a:off x="1147" y="3114"/>
                      <a:ext cx="219" cy="245"/>
                    </a:xfrm>
                    <a:custGeom>
                      <a:avLst/>
                      <a:gdLst>
                        <a:gd name="T0" fmla="*/ 100 w 219"/>
                        <a:gd name="T1" fmla="*/ 245 h 245"/>
                        <a:gd name="T2" fmla="*/ 72 w 219"/>
                        <a:gd name="T3" fmla="*/ 242 h 245"/>
                        <a:gd name="T4" fmla="*/ 48 w 219"/>
                        <a:gd name="T5" fmla="*/ 234 h 245"/>
                        <a:gd name="T6" fmla="*/ 32 w 219"/>
                        <a:gd name="T7" fmla="*/ 225 h 245"/>
                        <a:gd name="T8" fmla="*/ 19 w 219"/>
                        <a:gd name="T9" fmla="*/ 214 h 245"/>
                        <a:gd name="T10" fmla="*/ 9 w 219"/>
                        <a:gd name="T11" fmla="*/ 203 h 245"/>
                        <a:gd name="T12" fmla="*/ 4 w 219"/>
                        <a:gd name="T13" fmla="*/ 193 h 245"/>
                        <a:gd name="T14" fmla="*/ 2 w 219"/>
                        <a:gd name="T15" fmla="*/ 188 h 245"/>
                        <a:gd name="T16" fmla="*/ 0 w 219"/>
                        <a:gd name="T17" fmla="*/ 186 h 245"/>
                        <a:gd name="T18" fmla="*/ 0 w 219"/>
                        <a:gd name="T19" fmla="*/ 0 h 245"/>
                        <a:gd name="T20" fmla="*/ 219 w 219"/>
                        <a:gd name="T21" fmla="*/ 2 h 245"/>
                        <a:gd name="T22" fmla="*/ 219 w 219"/>
                        <a:gd name="T23" fmla="*/ 153 h 245"/>
                        <a:gd name="T24" fmla="*/ 211 w 219"/>
                        <a:gd name="T25" fmla="*/ 165 h 245"/>
                        <a:gd name="T26" fmla="*/ 206 w 219"/>
                        <a:gd name="T27" fmla="*/ 178 h 245"/>
                        <a:gd name="T28" fmla="*/ 202 w 219"/>
                        <a:gd name="T29" fmla="*/ 188 h 245"/>
                        <a:gd name="T30" fmla="*/ 198 w 219"/>
                        <a:gd name="T31" fmla="*/ 193 h 245"/>
                        <a:gd name="T32" fmla="*/ 187 w 219"/>
                        <a:gd name="T33" fmla="*/ 204 h 245"/>
                        <a:gd name="T34" fmla="*/ 171 w 219"/>
                        <a:gd name="T35" fmla="*/ 216 h 245"/>
                        <a:gd name="T36" fmla="*/ 150 w 219"/>
                        <a:gd name="T37" fmla="*/ 225 h 245"/>
                        <a:gd name="T38" fmla="*/ 132 w 219"/>
                        <a:gd name="T39" fmla="*/ 234 h 245"/>
                        <a:gd name="T40" fmla="*/ 117 w 219"/>
                        <a:gd name="T41" fmla="*/ 240 h 245"/>
                        <a:gd name="T42" fmla="*/ 104 w 219"/>
                        <a:gd name="T43" fmla="*/ 243 h 245"/>
                        <a:gd name="T44" fmla="*/ 100 w 219"/>
                        <a:gd name="T45" fmla="*/ 245 h 2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19"/>
                        <a:gd name="T70" fmla="*/ 0 h 245"/>
                        <a:gd name="T71" fmla="*/ 219 w 219"/>
                        <a:gd name="T72" fmla="*/ 245 h 24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19" h="245">
                          <a:moveTo>
                            <a:pt x="100" y="245"/>
                          </a:moveTo>
                          <a:lnTo>
                            <a:pt x="72" y="242"/>
                          </a:lnTo>
                          <a:lnTo>
                            <a:pt x="48" y="234"/>
                          </a:lnTo>
                          <a:lnTo>
                            <a:pt x="32" y="225"/>
                          </a:lnTo>
                          <a:lnTo>
                            <a:pt x="19" y="214"/>
                          </a:lnTo>
                          <a:lnTo>
                            <a:pt x="9" y="203"/>
                          </a:lnTo>
                          <a:lnTo>
                            <a:pt x="4" y="193"/>
                          </a:lnTo>
                          <a:lnTo>
                            <a:pt x="2" y="188"/>
                          </a:lnTo>
                          <a:lnTo>
                            <a:pt x="0" y="186"/>
                          </a:lnTo>
                          <a:lnTo>
                            <a:pt x="0" y="0"/>
                          </a:lnTo>
                          <a:lnTo>
                            <a:pt x="219" y="2"/>
                          </a:lnTo>
                          <a:lnTo>
                            <a:pt x="219" y="153"/>
                          </a:lnTo>
                          <a:lnTo>
                            <a:pt x="211" y="165"/>
                          </a:lnTo>
                          <a:lnTo>
                            <a:pt x="206" y="178"/>
                          </a:lnTo>
                          <a:lnTo>
                            <a:pt x="202" y="188"/>
                          </a:lnTo>
                          <a:lnTo>
                            <a:pt x="198" y="193"/>
                          </a:lnTo>
                          <a:lnTo>
                            <a:pt x="187" y="204"/>
                          </a:lnTo>
                          <a:lnTo>
                            <a:pt x="171" y="216"/>
                          </a:lnTo>
                          <a:lnTo>
                            <a:pt x="150" y="225"/>
                          </a:lnTo>
                          <a:lnTo>
                            <a:pt x="132" y="234"/>
                          </a:lnTo>
                          <a:lnTo>
                            <a:pt x="117" y="240"/>
                          </a:lnTo>
                          <a:lnTo>
                            <a:pt x="104" y="243"/>
                          </a:lnTo>
                          <a:lnTo>
                            <a:pt x="100" y="245"/>
                          </a:lnTo>
                          <a:close/>
                        </a:path>
                      </a:pathLst>
                    </a:custGeom>
                    <a:solidFill>
                      <a:srgbClr val="393939"/>
                    </a:solidFill>
                    <a:ln w="0">
                      <a:solidFill>
                        <a:srgbClr val="393939"/>
                      </a:solidFill>
                      <a:round/>
                      <a:headEnd/>
                      <a:tailEnd/>
                    </a:ln>
                  </p:spPr>
                  <p:txBody>
                    <a:bodyPr/>
                    <a:lstStyle/>
                    <a:p>
                      <a:endParaRPr lang="en-US"/>
                    </a:p>
                  </p:txBody>
                </p:sp>
                <p:sp>
                  <p:nvSpPr>
                    <p:cNvPr id="9291" name="Freeform 211"/>
                    <p:cNvSpPr>
                      <a:spLocks/>
                    </p:cNvSpPr>
                    <p:nvPr/>
                  </p:nvSpPr>
                  <p:spPr bwMode="auto">
                    <a:xfrm>
                      <a:off x="1164" y="3114"/>
                      <a:ext cx="191" cy="245"/>
                    </a:xfrm>
                    <a:custGeom>
                      <a:avLst/>
                      <a:gdLst>
                        <a:gd name="T0" fmla="*/ 89 w 191"/>
                        <a:gd name="T1" fmla="*/ 245 h 245"/>
                        <a:gd name="T2" fmla="*/ 61 w 191"/>
                        <a:gd name="T3" fmla="*/ 242 h 245"/>
                        <a:gd name="T4" fmla="*/ 39 w 191"/>
                        <a:gd name="T5" fmla="*/ 234 h 245"/>
                        <a:gd name="T6" fmla="*/ 22 w 191"/>
                        <a:gd name="T7" fmla="*/ 223 h 245"/>
                        <a:gd name="T8" fmla="*/ 11 w 191"/>
                        <a:gd name="T9" fmla="*/ 214 h 245"/>
                        <a:gd name="T10" fmla="*/ 3 w 191"/>
                        <a:gd name="T11" fmla="*/ 203 h 245"/>
                        <a:gd name="T12" fmla="*/ 0 w 191"/>
                        <a:gd name="T13" fmla="*/ 197 h 245"/>
                        <a:gd name="T14" fmla="*/ 0 w 191"/>
                        <a:gd name="T15" fmla="*/ 193 h 245"/>
                        <a:gd name="T16" fmla="*/ 0 w 191"/>
                        <a:gd name="T17" fmla="*/ 0 h 245"/>
                        <a:gd name="T18" fmla="*/ 191 w 191"/>
                        <a:gd name="T19" fmla="*/ 2 h 245"/>
                        <a:gd name="T20" fmla="*/ 191 w 191"/>
                        <a:gd name="T21" fmla="*/ 147 h 245"/>
                        <a:gd name="T22" fmla="*/ 185 w 191"/>
                        <a:gd name="T23" fmla="*/ 158 h 245"/>
                        <a:gd name="T24" fmla="*/ 180 w 191"/>
                        <a:gd name="T25" fmla="*/ 171 h 245"/>
                        <a:gd name="T26" fmla="*/ 176 w 191"/>
                        <a:gd name="T27" fmla="*/ 180 h 245"/>
                        <a:gd name="T28" fmla="*/ 174 w 191"/>
                        <a:gd name="T29" fmla="*/ 184 h 245"/>
                        <a:gd name="T30" fmla="*/ 163 w 191"/>
                        <a:gd name="T31" fmla="*/ 195 h 245"/>
                        <a:gd name="T32" fmla="*/ 148 w 191"/>
                        <a:gd name="T33" fmla="*/ 206 h 245"/>
                        <a:gd name="T34" fmla="*/ 133 w 191"/>
                        <a:gd name="T35" fmla="*/ 217 h 245"/>
                        <a:gd name="T36" fmla="*/ 117 w 191"/>
                        <a:gd name="T37" fmla="*/ 229 h 245"/>
                        <a:gd name="T38" fmla="*/ 104 w 191"/>
                        <a:gd name="T39" fmla="*/ 238 h 245"/>
                        <a:gd name="T40" fmla="*/ 92 w 191"/>
                        <a:gd name="T41" fmla="*/ 243 h 245"/>
                        <a:gd name="T42" fmla="*/ 89 w 191"/>
                        <a:gd name="T43" fmla="*/ 245 h 2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1"/>
                        <a:gd name="T67" fmla="*/ 0 h 245"/>
                        <a:gd name="T68" fmla="*/ 191 w 191"/>
                        <a:gd name="T69" fmla="*/ 245 h 24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1" h="245">
                          <a:moveTo>
                            <a:pt x="89" y="245"/>
                          </a:moveTo>
                          <a:lnTo>
                            <a:pt x="61" y="242"/>
                          </a:lnTo>
                          <a:lnTo>
                            <a:pt x="39" y="234"/>
                          </a:lnTo>
                          <a:lnTo>
                            <a:pt x="22" y="223"/>
                          </a:lnTo>
                          <a:lnTo>
                            <a:pt x="11" y="214"/>
                          </a:lnTo>
                          <a:lnTo>
                            <a:pt x="3" y="203"/>
                          </a:lnTo>
                          <a:lnTo>
                            <a:pt x="0" y="197"/>
                          </a:lnTo>
                          <a:lnTo>
                            <a:pt x="0" y="193"/>
                          </a:lnTo>
                          <a:lnTo>
                            <a:pt x="0" y="0"/>
                          </a:lnTo>
                          <a:lnTo>
                            <a:pt x="191" y="2"/>
                          </a:lnTo>
                          <a:lnTo>
                            <a:pt x="191" y="147"/>
                          </a:lnTo>
                          <a:lnTo>
                            <a:pt x="185" y="158"/>
                          </a:lnTo>
                          <a:lnTo>
                            <a:pt x="180" y="171"/>
                          </a:lnTo>
                          <a:lnTo>
                            <a:pt x="176" y="180"/>
                          </a:lnTo>
                          <a:lnTo>
                            <a:pt x="174" y="184"/>
                          </a:lnTo>
                          <a:lnTo>
                            <a:pt x="163" y="195"/>
                          </a:lnTo>
                          <a:lnTo>
                            <a:pt x="148" y="206"/>
                          </a:lnTo>
                          <a:lnTo>
                            <a:pt x="133" y="217"/>
                          </a:lnTo>
                          <a:lnTo>
                            <a:pt x="117" y="229"/>
                          </a:lnTo>
                          <a:lnTo>
                            <a:pt x="104" y="238"/>
                          </a:lnTo>
                          <a:lnTo>
                            <a:pt x="92" y="243"/>
                          </a:lnTo>
                          <a:lnTo>
                            <a:pt x="89" y="245"/>
                          </a:lnTo>
                          <a:close/>
                        </a:path>
                      </a:pathLst>
                    </a:custGeom>
                    <a:solidFill>
                      <a:srgbClr val="555555"/>
                    </a:solidFill>
                    <a:ln w="0">
                      <a:solidFill>
                        <a:srgbClr val="555555"/>
                      </a:solidFill>
                      <a:round/>
                      <a:headEnd/>
                      <a:tailEnd/>
                    </a:ln>
                  </p:spPr>
                  <p:txBody>
                    <a:bodyPr/>
                    <a:lstStyle/>
                    <a:p>
                      <a:endParaRPr lang="en-US"/>
                    </a:p>
                  </p:txBody>
                </p:sp>
                <p:sp>
                  <p:nvSpPr>
                    <p:cNvPr id="9292" name="Freeform 212"/>
                    <p:cNvSpPr>
                      <a:spLocks/>
                    </p:cNvSpPr>
                    <p:nvPr/>
                  </p:nvSpPr>
                  <p:spPr bwMode="auto">
                    <a:xfrm>
                      <a:off x="1179" y="3114"/>
                      <a:ext cx="165" cy="243"/>
                    </a:xfrm>
                    <a:custGeom>
                      <a:avLst/>
                      <a:gdLst>
                        <a:gd name="T0" fmla="*/ 79 w 165"/>
                        <a:gd name="T1" fmla="*/ 243 h 243"/>
                        <a:gd name="T2" fmla="*/ 55 w 165"/>
                        <a:gd name="T3" fmla="*/ 242 h 243"/>
                        <a:gd name="T4" fmla="*/ 35 w 165"/>
                        <a:gd name="T5" fmla="*/ 236 h 243"/>
                        <a:gd name="T6" fmla="*/ 20 w 165"/>
                        <a:gd name="T7" fmla="*/ 227 h 243"/>
                        <a:gd name="T8" fmla="*/ 11 w 165"/>
                        <a:gd name="T9" fmla="*/ 217 h 243"/>
                        <a:gd name="T10" fmla="*/ 3 w 165"/>
                        <a:gd name="T11" fmla="*/ 210 h 243"/>
                        <a:gd name="T12" fmla="*/ 1 w 165"/>
                        <a:gd name="T13" fmla="*/ 204 h 243"/>
                        <a:gd name="T14" fmla="*/ 0 w 165"/>
                        <a:gd name="T15" fmla="*/ 203 h 243"/>
                        <a:gd name="T16" fmla="*/ 0 w 165"/>
                        <a:gd name="T17" fmla="*/ 0 h 243"/>
                        <a:gd name="T18" fmla="*/ 165 w 165"/>
                        <a:gd name="T19" fmla="*/ 2 h 243"/>
                        <a:gd name="T20" fmla="*/ 165 w 165"/>
                        <a:gd name="T21" fmla="*/ 140 h 243"/>
                        <a:gd name="T22" fmla="*/ 161 w 165"/>
                        <a:gd name="T23" fmla="*/ 151 h 243"/>
                        <a:gd name="T24" fmla="*/ 155 w 165"/>
                        <a:gd name="T25" fmla="*/ 162 h 243"/>
                        <a:gd name="T26" fmla="*/ 152 w 165"/>
                        <a:gd name="T27" fmla="*/ 171 h 243"/>
                        <a:gd name="T28" fmla="*/ 152 w 165"/>
                        <a:gd name="T29" fmla="*/ 175 h 243"/>
                        <a:gd name="T30" fmla="*/ 142 w 165"/>
                        <a:gd name="T31" fmla="*/ 186 h 243"/>
                        <a:gd name="T32" fmla="*/ 129 w 165"/>
                        <a:gd name="T33" fmla="*/ 197 h 243"/>
                        <a:gd name="T34" fmla="*/ 116 w 165"/>
                        <a:gd name="T35" fmla="*/ 210 h 243"/>
                        <a:gd name="T36" fmla="*/ 103 w 165"/>
                        <a:gd name="T37" fmla="*/ 223 h 243"/>
                        <a:gd name="T38" fmla="*/ 92 w 165"/>
                        <a:gd name="T39" fmla="*/ 234 h 243"/>
                        <a:gd name="T40" fmla="*/ 83 w 165"/>
                        <a:gd name="T41" fmla="*/ 242 h 243"/>
                        <a:gd name="T42" fmla="*/ 79 w 165"/>
                        <a:gd name="T43" fmla="*/ 243 h 2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5"/>
                        <a:gd name="T67" fmla="*/ 0 h 243"/>
                        <a:gd name="T68" fmla="*/ 165 w 165"/>
                        <a:gd name="T69" fmla="*/ 243 h 2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5" h="243">
                          <a:moveTo>
                            <a:pt x="79" y="243"/>
                          </a:moveTo>
                          <a:lnTo>
                            <a:pt x="55" y="242"/>
                          </a:lnTo>
                          <a:lnTo>
                            <a:pt x="35" y="236"/>
                          </a:lnTo>
                          <a:lnTo>
                            <a:pt x="20" y="227"/>
                          </a:lnTo>
                          <a:lnTo>
                            <a:pt x="11" y="217"/>
                          </a:lnTo>
                          <a:lnTo>
                            <a:pt x="3" y="210"/>
                          </a:lnTo>
                          <a:lnTo>
                            <a:pt x="1" y="204"/>
                          </a:lnTo>
                          <a:lnTo>
                            <a:pt x="0" y="203"/>
                          </a:lnTo>
                          <a:lnTo>
                            <a:pt x="0" y="0"/>
                          </a:lnTo>
                          <a:lnTo>
                            <a:pt x="165" y="2"/>
                          </a:lnTo>
                          <a:lnTo>
                            <a:pt x="165" y="140"/>
                          </a:lnTo>
                          <a:lnTo>
                            <a:pt x="161" y="151"/>
                          </a:lnTo>
                          <a:lnTo>
                            <a:pt x="155" y="162"/>
                          </a:lnTo>
                          <a:lnTo>
                            <a:pt x="152" y="171"/>
                          </a:lnTo>
                          <a:lnTo>
                            <a:pt x="152" y="175"/>
                          </a:lnTo>
                          <a:lnTo>
                            <a:pt x="142" y="186"/>
                          </a:lnTo>
                          <a:lnTo>
                            <a:pt x="129" y="197"/>
                          </a:lnTo>
                          <a:lnTo>
                            <a:pt x="116" y="210"/>
                          </a:lnTo>
                          <a:lnTo>
                            <a:pt x="103" y="223"/>
                          </a:lnTo>
                          <a:lnTo>
                            <a:pt x="92" y="234"/>
                          </a:lnTo>
                          <a:lnTo>
                            <a:pt x="83" y="242"/>
                          </a:lnTo>
                          <a:lnTo>
                            <a:pt x="79" y="243"/>
                          </a:lnTo>
                          <a:close/>
                        </a:path>
                      </a:pathLst>
                    </a:custGeom>
                    <a:solidFill>
                      <a:srgbClr val="717171"/>
                    </a:solidFill>
                    <a:ln w="0">
                      <a:solidFill>
                        <a:srgbClr val="717171"/>
                      </a:solidFill>
                      <a:round/>
                      <a:headEnd/>
                      <a:tailEnd/>
                    </a:ln>
                  </p:spPr>
                  <p:txBody>
                    <a:bodyPr/>
                    <a:lstStyle/>
                    <a:p>
                      <a:endParaRPr lang="en-US"/>
                    </a:p>
                  </p:txBody>
                </p:sp>
                <p:sp>
                  <p:nvSpPr>
                    <p:cNvPr id="9293" name="Freeform 213"/>
                    <p:cNvSpPr>
                      <a:spLocks/>
                    </p:cNvSpPr>
                    <p:nvPr/>
                  </p:nvSpPr>
                  <p:spPr bwMode="auto">
                    <a:xfrm>
                      <a:off x="1193" y="3116"/>
                      <a:ext cx="139" cy="241"/>
                    </a:xfrm>
                    <a:custGeom>
                      <a:avLst/>
                      <a:gdLst>
                        <a:gd name="T0" fmla="*/ 73 w 139"/>
                        <a:gd name="T1" fmla="*/ 241 h 241"/>
                        <a:gd name="T2" fmla="*/ 47 w 139"/>
                        <a:gd name="T3" fmla="*/ 240 h 241"/>
                        <a:gd name="T4" fmla="*/ 28 w 139"/>
                        <a:gd name="T5" fmla="*/ 232 h 241"/>
                        <a:gd name="T6" fmla="*/ 15 w 139"/>
                        <a:gd name="T7" fmla="*/ 225 h 241"/>
                        <a:gd name="T8" fmla="*/ 8 w 139"/>
                        <a:gd name="T9" fmla="*/ 217 h 241"/>
                        <a:gd name="T10" fmla="*/ 2 w 139"/>
                        <a:gd name="T11" fmla="*/ 210 h 241"/>
                        <a:gd name="T12" fmla="*/ 0 w 139"/>
                        <a:gd name="T13" fmla="*/ 208 h 241"/>
                        <a:gd name="T14" fmla="*/ 0 w 139"/>
                        <a:gd name="T15" fmla="*/ 0 h 241"/>
                        <a:gd name="T16" fmla="*/ 139 w 139"/>
                        <a:gd name="T17" fmla="*/ 0 h 241"/>
                        <a:gd name="T18" fmla="*/ 139 w 139"/>
                        <a:gd name="T19" fmla="*/ 132 h 241"/>
                        <a:gd name="T20" fmla="*/ 136 w 139"/>
                        <a:gd name="T21" fmla="*/ 141 h 241"/>
                        <a:gd name="T22" fmla="*/ 132 w 139"/>
                        <a:gd name="T23" fmla="*/ 152 h 241"/>
                        <a:gd name="T24" fmla="*/ 130 w 139"/>
                        <a:gd name="T25" fmla="*/ 162 h 241"/>
                        <a:gd name="T26" fmla="*/ 128 w 139"/>
                        <a:gd name="T27" fmla="*/ 165 h 241"/>
                        <a:gd name="T28" fmla="*/ 121 w 139"/>
                        <a:gd name="T29" fmla="*/ 175 h 241"/>
                        <a:gd name="T30" fmla="*/ 112 w 139"/>
                        <a:gd name="T31" fmla="*/ 188 h 241"/>
                        <a:gd name="T32" fmla="*/ 101 w 139"/>
                        <a:gd name="T33" fmla="*/ 202 h 241"/>
                        <a:gd name="T34" fmla="*/ 89 w 139"/>
                        <a:gd name="T35" fmla="*/ 215 h 241"/>
                        <a:gd name="T36" fmla="*/ 82 w 139"/>
                        <a:gd name="T37" fmla="*/ 228 h 241"/>
                        <a:gd name="T38" fmla="*/ 75 w 139"/>
                        <a:gd name="T39" fmla="*/ 238 h 241"/>
                        <a:gd name="T40" fmla="*/ 73 w 139"/>
                        <a:gd name="T41" fmla="*/ 241 h 2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9"/>
                        <a:gd name="T64" fmla="*/ 0 h 241"/>
                        <a:gd name="T65" fmla="*/ 139 w 139"/>
                        <a:gd name="T66" fmla="*/ 241 h 2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9" h="241">
                          <a:moveTo>
                            <a:pt x="73" y="241"/>
                          </a:moveTo>
                          <a:lnTo>
                            <a:pt x="47" y="240"/>
                          </a:lnTo>
                          <a:lnTo>
                            <a:pt x="28" y="232"/>
                          </a:lnTo>
                          <a:lnTo>
                            <a:pt x="15" y="225"/>
                          </a:lnTo>
                          <a:lnTo>
                            <a:pt x="8" y="217"/>
                          </a:lnTo>
                          <a:lnTo>
                            <a:pt x="2" y="210"/>
                          </a:lnTo>
                          <a:lnTo>
                            <a:pt x="0" y="208"/>
                          </a:lnTo>
                          <a:lnTo>
                            <a:pt x="0" y="0"/>
                          </a:lnTo>
                          <a:lnTo>
                            <a:pt x="139" y="0"/>
                          </a:lnTo>
                          <a:lnTo>
                            <a:pt x="139" y="132"/>
                          </a:lnTo>
                          <a:lnTo>
                            <a:pt x="136" y="141"/>
                          </a:lnTo>
                          <a:lnTo>
                            <a:pt x="132" y="152"/>
                          </a:lnTo>
                          <a:lnTo>
                            <a:pt x="130" y="162"/>
                          </a:lnTo>
                          <a:lnTo>
                            <a:pt x="128" y="165"/>
                          </a:lnTo>
                          <a:lnTo>
                            <a:pt x="121" y="175"/>
                          </a:lnTo>
                          <a:lnTo>
                            <a:pt x="112" y="188"/>
                          </a:lnTo>
                          <a:lnTo>
                            <a:pt x="101" y="202"/>
                          </a:lnTo>
                          <a:lnTo>
                            <a:pt x="89" y="215"/>
                          </a:lnTo>
                          <a:lnTo>
                            <a:pt x="82" y="228"/>
                          </a:lnTo>
                          <a:lnTo>
                            <a:pt x="75" y="238"/>
                          </a:lnTo>
                          <a:lnTo>
                            <a:pt x="73" y="241"/>
                          </a:lnTo>
                          <a:close/>
                        </a:path>
                      </a:pathLst>
                    </a:custGeom>
                    <a:solidFill>
                      <a:srgbClr val="8E8E8E"/>
                    </a:solidFill>
                    <a:ln w="0">
                      <a:solidFill>
                        <a:srgbClr val="8E8E8E"/>
                      </a:solidFill>
                      <a:round/>
                      <a:headEnd/>
                      <a:tailEnd/>
                    </a:ln>
                  </p:spPr>
                  <p:txBody>
                    <a:bodyPr/>
                    <a:lstStyle/>
                    <a:p>
                      <a:endParaRPr lang="en-US"/>
                    </a:p>
                  </p:txBody>
                </p:sp>
                <p:sp>
                  <p:nvSpPr>
                    <p:cNvPr id="9294" name="Freeform 214"/>
                    <p:cNvSpPr>
                      <a:spLocks/>
                    </p:cNvSpPr>
                    <p:nvPr/>
                  </p:nvSpPr>
                  <p:spPr bwMode="auto">
                    <a:xfrm>
                      <a:off x="1210" y="3116"/>
                      <a:ext cx="111" cy="240"/>
                    </a:xfrm>
                    <a:custGeom>
                      <a:avLst/>
                      <a:gdLst>
                        <a:gd name="T0" fmla="*/ 61 w 111"/>
                        <a:gd name="T1" fmla="*/ 240 h 240"/>
                        <a:gd name="T2" fmla="*/ 37 w 111"/>
                        <a:gd name="T3" fmla="*/ 238 h 240"/>
                        <a:gd name="T4" fmla="*/ 19 w 111"/>
                        <a:gd name="T5" fmla="*/ 232 h 240"/>
                        <a:gd name="T6" fmla="*/ 8 w 111"/>
                        <a:gd name="T7" fmla="*/ 225 h 240"/>
                        <a:gd name="T8" fmla="*/ 2 w 111"/>
                        <a:gd name="T9" fmla="*/ 219 h 240"/>
                        <a:gd name="T10" fmla="*/ 0 w 111"/>
                        <a:gd name="T11" fmla="*/ 217 h 240"/>
                        <a:gd name="T12" fmla="*/ 0 w 111"/>
                        <a:gd name="T13" fmla="*/ 0 h 240"/>
                        <a:gd name="T14" fmla="*/ 111 w 111"/>
                        <a:gd name="T15" fmla="*/ 0 h 240"/>
                        <a:gd name="T16" fmla="*/ 111 w 111"/>
                        <a:gd name="T17" fmla="*/ 125 h 240"/>
                        <a:gd name="T18" fmla="*/ 110 w 111"/>
                        <a:gd name="T19" fmla="*/ 134 h 240"/>
                        <a:gd name="T20" fmla="*/ 106 w 111"/>
                        <a:gd name="T21" fmla="*/ 143 h 240"/>
                        <a:gd name="T22" fmla="*/ 104 w 111"/>
                        <a:gd name="T23" fmla="*/ 152 h 240"/>
                        <a:gd name="T24" fmla="*/ 104 w 111"/>
                        <a:gd name="T25" fmla="*/ 156 h 240"/>
                        <a:gd name="T26" fmla="*/ 98 w 111"/>
                        <a:gd name="T27" fmla="*/ 165 h 240"/>
                        <a:gd name="T28" fmla="*/ 91 w 111"/>
                        <a:gd name="T29" fmla="*/ 178 h 240"/>
                        <a:gd name="T30" fmla="*/ 84 w 111"/>
                        <a:gd name="T31" fmla="*/ 195 h 240"/>
                        <a:gd name="T32" fmla="*/ 74 w 111"/>
                        <a:gd name="T33" fmla="*/ 212 h 240"/>
                        <a:gd name="T34" fmla="*/ 67 w 111"/>
                        <a:gd name="T35" fmla="*/ 227 h 240"/>
                        <a:gd name="T36" fmla="*/ 63 w 111"/>
                        <a:gd name="T37" fmla="*/ 236 h 240"/>
                        <a:gd name="T38" fmla="*/ 61 w 111"/>
                        <a:gd name="T39" fmla="*/ 240 h 2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
                        <a:gd name="T61" fmla="*/ 0 h 240"/>
                        <a:gd name="T62" fmla="*/ 111 w 111"/>
                        <a:gd name="T63" fmla="*/ 240 h 2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 h="240">
                          <a:moveTo>
                            <a:pt x="61" y="240"/>
                          </a:moveTo>
                          <a:lnTo>
                            <a:pt x="37" y="238"/>
                          </a:lnTo>
                          <a:lnTo>
                            <a:pt x="19" y="232"/>
                          </a:lnTo>
                          <a:lnTo>
                            <a:pt x="8" y="225"/>
                          </a:lnTo>
                          <a:lnTo>
                            <a:pt x="2" y="219"/>
                          </a:lnTo>
                          <a:lnTo>
                            <a:pt x="0" y="217"/>
                          </a:lnTo>
                          <a:lnTo>
                            <a:pt x="0" y="0"/>
                          </a:lnTo>
                          <a:lnTo>
                            <a:pt x="111" y="0"/>
                          </a:lnTo>
                          <a:lnTo>
                            <a:pt x="111" y="125"/>
                          </a:lnTo>
                          <a:lnTo>
                            <a:pt x="110" y="134"/>
                          </a:lnTo>
                          <a:lnTo>
                            <a:pt x="106" y="143"/>
                          </a:lnTo>
                          <a:lnTo>
                            <a:pt x="104" y="152"/>
                          </a:lnTo>
                          <a:lnTo>
                            <a:pt x="104" y="156"/>
                          </a:lnTo>
                          <a:lnTo>
                            <a:pt x="98" y="165"/>
                          </a:lnTo>
                          <a:lnTo>
                            <a:pt x="91" y="178"/>
                          </a:lnTo>
                          <a:lnTo>
                            <a:pt x="84" y="195"/>
                          </a:lnTo>
                          <a:lnTo>
                            <a:pt x="74" y="212"/>
                          </a:lnTo>
                          <a:lnTo>
                            <a:pt x="67" y="227"/>
                          </a:lnTo>
                          <a:lnTo>
                            <a:pt x="63" y="236"/>
                          </a:lnTo>
                          <a:lnTo>
                            <a:pt x="61" y="240"/>
                          </a:lnTo>
                          <a:close/>
                        </a:path>
                      </a:pathLst>
                    </a:custGeom>
                    <a:solidFill>
                      <a:srgbClr val="AAAAAA"/>
                    </a:solidFill>
                    <a:ln w="0">
                      <a:solidFill>
                        <a:srgbClr val="AAAAAA"/>
                      </a:solidFill>
                      <a:round/>
                      <a:headEnd/>
                      <a:tailEnd/>
                    </a:ln>
                  </p:spPr>
                  <p:txBody>
                    <a:bodyPr/>
                    <a:lstStyle/>
                    <a:p>
                      <a:endParaRPr lang="en-US"/>
                    </a:p>
                  </p:txBody>
                </p:sp>
                <p:sp>
                  <p:nvSpPr>
                    <p:cNvPr id="9295" name="Freeform 215"/>
                    <p:cNvSpPr>
                      <a:spLocks/>
                    </p:cNvSpPr>
                    <p:nvPr/>
                  </p:nvSpPr>
                  <p:spPr bwMode="auto">
                    <a:xfrm>
                      <a:off x="1225" y="3116"/>
                      <a:ext cx="85" cy="240"/>
                    </a:xfrm>
                    <a:custGeom>
                      <a:avLst/>
                      <a:gdLst>
                        <a:gd name="T0" fmla="*/ 52 w 85"/>
                        <a:gd name="T1" fmla="*/ 240 h 240"/>
                        <a:gd name="T2" fmla="*/ 31 w 85"/>
                        <a:gd name="T3" fmla="*/ 240 h 240"/>
                        <a:gd name="T4" fmla="*/ 17 w 85"/>
                        <a:gd name="T5" fmla="*/ 236 h 240"/>
                        <a:gd name="T6" fmla="*/ 7 w 85"/>
                        <a:gd name="T7" fmla="*/ 230 h 240"/>
                        <a:gd name="T8" fmla="*/ 2 w 85"/>
                        <a:gd name="T9" fmla="*/ 227 h 240"/>
                        <a:gd name="T10" fmla="*/ 0 w 85"/>
                        <a:gd name="T11" fmla="*/ 225 h 240"/>
                        <a:gd name="T12" fmla="*/ 0 w 85"/>
                        <a:gd name="T13" fmla="*/ 0 h 240"/>
                        <a:gd name="T14" fmla="*/ 85 w 85"/>
                        <a:gd name="T15" fmla="*/ 0 h 240"/>
                        <a:gd name="T16" fmla="*/ 85 w 85"/>
                        <a:gd name="T17" fmla="*/ 119 h 240"/>
                        <a:gd name="T18" fmla="*/ 85 w 85"/>
                        <a:gd name="T19" fmla="*/ 123 h 240"/>
                        <a:gd name="T20" fmla="*/ 83 w 85"/>
                        <a:gd name="T21" fmla="*/ 126 h 240"/>
                        <a:gd name="T22" fmla="*/ 83 w 85"/>
                        <a:gd name="T23" fmla="*/ 132 h 240"/>
                        <a:gd name="T24" fmla="*/ 82 w 85"/>
                        <a:gd name="T25" fmla="*/ 138 h 240"/>
                        <a:gd name="T26" fmla="*/ 82 w 85"/>
                        <a:gd name="T27" fmla="*/ 143 h 240"/>
                        <a:gd name="T28" fmla="*/ 80 w 85"/>
                        <a:gd name="T29" fmla="*/ 147 h 240"/>
                        <a:gd name="T30" fmla="*/ 80 w 85"/>
                        <a:gd name="T31" fmla="*/ 147 h 240"/>
                        <a:gd name="T32" fmla="*/ 76 w 85"/>
                        <a:gd name="T33" fmla="*/ 156 h 240"/>
                        <a:gd name="T34" fmla="*/ 72 w 85"/>
                        <a:gd name="T35" fmla="*/ 169 h 240"/>
                        <a:gd name="T36" fmla="*/ 67 w 85"/>
                        <a:gd name="T37" fmla="*/ 188 h 240"/>
                        <a:gd name="T38" fmla="*/ 61 w 85"/>
                        <a:gd name="T39" fmla="*/ 206 h 240"/>
                        <a:gd name="T40" fmla="*/ 56 w 85"/>
                        <a:gd name="T41" fmla="*/ 223 h 240"/>
                        <a:gd name="T42" fmla="*/ 54 w 85"/>
                        <a:gd name="T43" fmla="*/ 234 h 240"/>
                        <a:gd name="T44" fmla="*/ 52 w 85"/>
                        <a:gd name="T45" fmla="*/ 240 h 2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5"/>
                        <a:gd name="T70" fmla="*/ 0 h 240"/>
                        <a:gd name="T71" fmla="*/ 85 w 85"/>
                        <a:gd name="T72" fmla="*/ 240 h 2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5" h="240">
                          <a:moveTo>
                            <a:pt x="52" y="240"/>
                          </a:moveTo>
                          <a:lnTo>
                            <a:pt x="31" y="240"/>
                          </a:lnTo>
                          <a:lnTo>
                            <a:pt x="17" y="236"/>
                          </a:lnTo>
                          <a:lnTo>
                            <a:pt x="7" y="230"/>
                          </a:lnTo>
                          <a:lnTo>
                            <a:pt x="2" y="227"/>
                          </a:lnTo>
                          <a:lnTo>
                            <a:pt x="0" y="225"/>
                          </a:lnTo>
                          <a:lnTo>
                            <a:pt x="0" y="0"/>
                          </a:lnTo>
                          <a:lnTo>
                            <a:pt x="85" y="0"/>
                          </a:lnTo>
                          <a:lnTo>
                            <a:pt x="85" y="119"/>
                          </a:lnTo>
                          <a:lnTo>
                            <a:pt x="85" y="123"/>
                          </a:lnTo>
                          <a:lnTo>
                            <a:pt x="83" y="126"/>
                          </a:lnTo>
                          <a:lnTo>
                            <a:pt x="83" y="132"/>
                          </a:lnTo>
                          <a:lnTo>
                            <a:pt x="82" y="138"/>
                          </a:lnTo>
                          <a:lnTo>
                            <a:pt x="82" y="143"/>
                          </a:lnTo>
                          <a:lnTo>
                            <a:pt x="80" y="147"/>
                          </a:lnTo>
                          <a:lnTo>
                            <a:pt x="76" y="156"/>
                          </a:lnTo>
                          <a:lnTo>
                            <a:pt x="72" y="169"/>
                          </a:lnTo>
                          <a:lnTo>
                            <a:pt x="67" y="188"/>
                          </a:lnTo>
                          <a:lnTo>
                            <a:pt x="61" y="206"/>
                          </a:lnTo>
                          <a:lnTo>
                            <a:pt x="56" y="223"/>
                          </a:lnTo>
                          <a:lnTo>
                            <a:pt x="54" y="234"/>
                          </a:lnTo>
                          <a:lnTo>
                            <a:pt x="52" y="240"/>
                          </a:lnTo>
                          <a:close/>
                        </a:path>
                      </a:pathLst>
                    </a:custGeom>
                    <a:solidFill>
                      <a:srgbClr val="C6C6C6"/>
                    </a:solidFill>
                    <a:ln w="0">
                      <a:solidFill>
                        <a:srgbClr val="C6C6C6"/>
                      </a:solidFill>
                      <a:round/>
                      <a:headEnd/>
                      <a:tailEnd/>
                    </a:ln>
                  </p:spPr>
                  <p:txBody>
                    <a:bodyPr/>
                    <a:lstStyle/>
                    <a:p>
                      <a:endParaRPr lang="en-US"/>
                    </a:p>
                  </p:txBody>
                </p:sp>
                <p:sp>
                  <p:nvSpPr>
                    <p:cNvPr id="9296" name="Freeform 216"/>
                    <p:cNvSpPr>
                      <a:spLocks/>
                    </p:cNvSpPr>
                    <p:nvPr/>
                  </p:nvSpPr>
                  <p:spPr bwMode="auto">
                    <a:xfrm>
                      <a:off x="1240" y="3116"/>
                      <a:ext cx="59" cy="240"/>
                    </a:xfrm>
                    <a:custGeom>
                      <a:avLst/>
                      <a:gdLst>
                        <a:gd name="T0" fmla="*/ 42 w 59"/>
                        <a:gd name="T1" fmla="*/ 238 h 240"/>
                        <a:gd name="T2" fmla="*/ 24 w 59"/>
                        <a:gd name="T3" fmla="*/ 240 h 240"/>
                        <a:gd name="T4" fmla="*/ 11 w 59"/>
                        <a:gd name="T5" fmla="*/ 238 h 240"/>
                        <a:gd name="T6" fmla="*/ 3 w 59"/>
                        <a:gd name="T7" fmla="*/ 234 h 240"/>
                        <a:gd name="T8" fmla="*/ 0 w 59"/>
                        <a:gd name="T9" fmla="*/ 234 h 240"/>
                        <a:gd name="T10" fmla="*/ 0 w 59"/>
                        <a:gd name="T11" fmla="*/ 0 h 240"/>
                        <a:gd name="T12" fmla="*/ 59 w 59"/>
                        <a:gd name="T13" fmla="*/ 0 h 240"/>
                        <a:gd name="T14" fmla="*/ 59 w 59"/>
                        <a:gd name="T15" fmla="*/ 113 h 240"/>
                        <a:gd name="T16" fmla="*/ 59 w 59"/>
                        <a:gd name="T17" fmla="*/ 115 h 240"/>
                        <a:gd name="T18" fmla="*/ 59 w 59"/>
                        <a:gd name="T19" fmla="*/ 119 h 240"/>
                        <a:gd name="T20" fmla="*/ 59 w 59"/>
                        <a:gd name="T21" fmla="*/ 125 h 240"/>
                        <a:gd name="T22" fmla="*/ 57 w 59"/>
                        <a:gd name="T23" fmla="*/ 130 h 240"/>
                        <a:gd name="T24" fmla="*/ 57 w 59"/>
                        <a:gd name="T25" fmla="*/ 134 h 240"/>
                        <a:gd name="T26" fmla="*/ 57 w 59"/>
                        <a:gd name="T27" fmla="*/ 138 h 240"/>
                        <a:gd name="T28" fmla="*/ 57 w 59"/>
                        <a:gd name="T29" fmla="*/ 139 h 240"/>
                        <a:gd name="T30" fmla="*/ 55 w 59"/>
                        <a:gd name="T31" fmla="*/ 147 h 240"/>
                        <a:gd name="T32" fmla="*/ 54 w 59"/>
                        <a:gd name="T33" fmla="*/ 160 h 240"/>
                        <a:gd name="T34" fmla="*/ 50 w 59"/>
                        <a:gd name="T35" fmla="*/ 180 h 240"/>
                        <a:gd name="T36" fmla="*/ 48 w 59"/>
                        <a:gd name="T37" fmla="*/ 201 h 240"/>
                        <a:gd name="T38" fmla="*/ 44 w 59"/>
                        <a:gd name="T39" fmla="*/ 219 h 240"/>
                        <a:gd name="T40" fmla="*/ 44 w 59"/>
                        <a:gd name="T41" fmla="*/ 234 h 240"/>
                        <a:gd name="T42" fmla="*/ 42 w 59"/>
                        <a:gd name="T43" fmla="*/ 238 h 2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240"/>
                        <a:gd name="T68" fmla="*/ 59 w 59"/>
                        <a:gd name="T69" fmla="*/ 240 h 2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240">
                          <a:moveTo>
                            <a:pt x="42" y="238"/>
                          </a:moveTo>
                          <a:lnTo>
                            <a:pt x="24" y="240"/>
                          </a:lnTo>
                          <a:lnTo>
                            <a:pt x="11" y="238"/>
                          </a:lnTo>
                          <a:lnTo>
                            <a:pt x="3" y="234"/>
                          </a:lnTo>
                          <a:lnTo>
                            <a:pt x="0" y="234"/>
                          </a:lnTo>
                          <a:lnTo>
                            <a:pt x="0" y="0"/>
                          </a:lnTo>
                          <a:lnTo>
                            <a:pt x="59" y="0"/>
                          </a:lnTo>
                          <a:lnTo>
                            <a:pt x="59" y="113"/>
                          </a:lnTo>
                          <a:lnTo>
                            <a:pt x="59" y="115"/>
                          </a:lnTo>
                          <a:lnTo>
                            <a:pt x="59" y="119"/>
                          </a:lnTo>
                          <a:lnTo>
                            <a:pt x="59" y="125"/>
                          </a:lnTo>
                          <a:lnTo>
                            <a:pt x="57" y="130"/>
                          </a:lnTo>
                          <a:lnTo>
                            <a:pt x="57" y="134"/>
                          </a:lnTo>
                          <a:lnTo>
                            <a:pt x="57" y="138"/>
                          </a:lnTo>
                          <a:lnTo>
                            <a:pt x="57" y="139"/>
                          </a:lnTo>
                          <a:lnTo>
                            <a:pt x="55" y="147"/>
                          </a:lnTo>
                          <a:lnTo>
                            <a:pt x="54" y="160"/>
                          </a:lnTo>
                          <a:lnTo>
                            <a:pt x="50" y="180"/>
                          </a:lnTo>
                          <a:lnTo>
                            <a:pt x="48" y="201"/>
                          </a:lnTo>
                          <a:lnTo>
                            <a:pt x="44" y="219"/>
                          </a:lnTo>
                          <a:lnTo>
                            <a:pt x="44" y="234"/>
                          </a:lnTo>
                          <a:lnTo>
                            <a:pt x="42" y="238"/>
                          </a:lnTo>
                          <a:close/>
                        </a:path>
                      </a:pathLst>
                    </a:custGeom>
                    <a:solidFill>
                      <a:srgbClr val="E3E3E3"/>
                    </a:solidFill>
                    <a:ln w="0">
                      <a:solidFill>
                        <a:srgbClr val="E3E3E3"/>
                      </a:solidFill>
                      <a:round/>
                      <a:headEnd/>
                      <a:tailEnd/>
                    </a:ln>
                  </p:spPr>
                  <p:txBody>
                    <a:bodyPr/>
                    <a:lstStyle/>
                    <a:p>
                      <a:endParaRPr lang="en-US"/>
                    </a:p>
                  </p:txBody>
                </p:sp>
                <p:sp>
                  <p:nvSpPr>
                    <p:cNvPr id="9297" name="Freeform 217"/>
                    <p:cNvSpPr>
                      <a:spLocks/>
                    </p:cNvSpPr>
                    <p:nvPr/>
                  </p:nvSpPr>
                  <p:spPr bwMode="auto">
                    <a:xfrm>
                      <a:off x="1256" y="3116"/>
                      <a:ext cx="32" cy="241"/>
                    </a:xfrm>
                    <a:custGeom>
                      <a:avLst/>
                      <a:gdLst>
                        <a:gd name="T0" fmla="*/ 32 w 32"/>
                        <a:gd name="T1" fmla="*/ 0 h 241"/>
                        <a:gd name="T2" fmla="*/ 32 w 32"/>
                        <a:gd name="T3" fmla="*/ 238 h 241"/>
                        <a:gd name="T4" fmla="*/ 15 w 32"/>
                        <a:gd name="T5" fmla="*/ 241 h 241"/>
                        <a:gd name="T6" fmla="*/ 4 w 32"/>
                        <a:gd name="T7" fmla="*/ 241 h 241"/>
                        <a:gd name="T8" fmla="*/ 0 w 32"/>
                        <a:gd name="T9" fmla="*/ 241 h 241"/>
                        <a:gd name="T10" fmla="*/ 0 w 32"/>
                        <a:gd name="T11" fmla="*/ 0 h 241"/>
                        <a:gd name="T12" fmla="*/ 32 w 32"/>
                        <a:gd name="T13" fmla="*/ 0 h 241"/>
                        <a:gd name="T14" fmla="*/ 0 60000 65536"/>
                        <a:gd name="T15" fmla="*/ 0 60000 65536"/>
                        <a:gd name="T16" fmla="*/ 0 60000 65536"/>
                        <a:gd name="T17" fmla="*/ 0 60000 65536"/>
                        <a:gd name="T18" fmla="*/ 0 60000 65536"/>
                        <a:gd name="T19" fmla="*/ 0 60000 65536"/>
                        <a:gd name="T20" fmla="*/ 0 60000 65536"/>
                        <a:gd name="T21" fmla="*/ 0 w 32"/>
                        <a:gd name="T22" fmla="*/ 0 h 241"/>
                        <a:gd name="T23" fmla="*/ 32 w 32"/>
                        <a:gd name="T24" fmla="*/ 241 h 2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41">
                          <a:moveTo>
                            <a:pt x="32" y="0"/>
                          </a:moveTo>
                          <a:lnTo>
                            <a:pt x="32" y="238"/>
                          </a:lnTo>
                          <a:lnTo>
                            <a:pt x="15" y="241"/>
                          </a:lnTo>
                          <a:lnTo>
                            <a:pt x="4" y="241"/>
                          </a:lnTo>
                          <a:lnTo>
                            <a:pt x="0" y="241"/>
                          </a:lnTo>
                          <a:lnTo>
                            <a:pt x="0" y="0"/>
                          </a:lnTo>
                          <a:lnTo>
                            <a:pt x="32" y="0"/>
                          </a:lnTo>
                          <a:close/>
                        </a:path>
                      </a:pathLst>
                    </a:custGeom>
                    <a:solidFill>
                      <a:srgbClr val="FFFFFF"/>
                    </a:solidFill>
                    <a:ln w="0">
                      <a:solidFill>
                        <a:srgbClr val="FFFFFF"/>
                      </a:solidFill>
                      <a:round/>
                      <a:headEnd/>
                      <a:tailEnd/>
                    </a:ln>
                  </p:spPr>
                  <p:txBody>
                    <a:bodyPr/>
                    <a:lstStyle/>
                    <a:p>
                      <a:endParaRPr lang="en-US"/>
                    </a:p>
                  </p:txBody>
                </p:sp>
                <p:sp>
                  <p:nvSpPr>
                    <p:cNvPr id="9298" name="Freeform 218"/>
                    <p:cNvSpPr>
                      <a:spLocks noEditPoints="1"/>
                    </p:cNvSpPr>
                    <p:nvPr/>
                  </p:nvSpPr>
                  <p:spPr bwMode="auto">
                    <a:xfrm>
                      <a:off x="1142" y="3200"/>
                      <a:ext cx="70" cy="83"/>
                    </a:xfrm>
                    <a:custGeom>
                      <a:avLst/>
                      <a:gdLst>
                        <a:gd name="T0" fmla="*/ 35 w 70"/>
                        <a:gd name="T1" fmla="*/ 15 h 83"/>
                        <a:gd name="T2" fmla="*/ 40 w 70"/>
                        <a:gd name="T3" fmla="*/ 15 h 83"/>
                        <a:gd name="T4" fmla="*/ 46 w 70"/>
                        <a:gd name="T5" fmla="*/ 15 h 83"/>
                        <a:gd name="T6" fmla="*/ 48 w 70"/>
                        <a:gd name="T7" fmla="*/ 16 h 83"/>
                        <a:gd name="T8" fmla="*/ 50 w 70"/>
                        <a:gd name="T9" fmla="*/ 20 h 83"/>
                        <a:gd name="T10" fmla="*/ 50 w 70"/>
                        <a:gd name="T11" fmla="*/ 24 h 83"/>
                        <a:gd name="T12" fmla="*/ 50 w 70"/>
                        <a:gd name="T13" fmla="*/ 28 h 83"/>
                        <a:gd name="T14" fmla="*/ 46 w 70"/>
                        <a:gd name="T15" fmla="*/ 31 h 83"/>
                        <a:gd name="T16" fmla="*/ 42 w 70"/>
                        <a:gd name="T17" fmla="*/ 33 h 83"/>
                        <a:gd name="T18" fmla="*/ 38 w 70"/>
                        <a:gd name="T19" fmla="*/ 33 h 83"/>
                        <a:gd name="T20" fmla="*/ 18 w 70"/>
                        <a:gd name="T21" fmla="*/ 33 h 83"/>
                        <a:gd name="T22" fmla="*/ 18 w 70"/>
                        <a:gd name="T23" fmla="*/ 15 h 83"/>
                        <a:gd name="T24" fmla="*/ 35 w 70"/>
                        <a:gd name="T25" fmla="*/ 15 h 83"/>
                        <a:gd name="T26" fmla="*/ 38 w 70"/>
                        <a:gd name="T27" fmla="*/ 46 h 83"/>
                        <a:gd name="T28" fmla="*/ 42 w 70"/>
                        <a:gd name="T29" fmla="*/ 48 h 83"/>
                        <a:gd name="T30" fmla="*/ 46 w 70"/>
                        <a:gd name="T31" fmla="*/ 48 h 83"/>
                        <a:gd name="T32" fmla="*/ 50 w 70"/>
                        <a:gd name="T33" fmla="*/ 50 h 83"/>
                        <a:gd name="T34" fmla="*/ 51 w 70"/>
                        <a:gd name="T35" fmla="*/ 54 h 83"/>
                        <a:gd name="T36" fmla="*/ 51 w 70"/>
                        <a:gd name="T37" fmla="*/ 57 h 83"/>
                        <a:gd name="T38" fmla="*/ 51 w 70"/>
                        <a:gd name="T39" fmla="*/ 63 h 83"/>
                        <a:gd name="T40" fmla="*/ 50 w 70"/>
                        <a:gd name="T41" fmla="*/ 67 h 83"/>
                        <a:gd name="T42" fmla="*/ 46 w 70"/>
                        <a:gd name="T43" fmla="*/ 68 h 83"/>
                        <a:gd name="T44" fmla="*/ 42 w 70"/>
                        <a:gd name="T45" fmla="*/ 68 h 83"/>
                        <a:gd name="T46" fmla="*/ 38 w 70"/>
                        <a:gd name="T47" fmla="*/ 70 h 83"/>
                        <a:gd name="T48" fmla="*/ 18 w 70"/>
                        <a:gd name="T49" fmla="*/ 70 h 83"/>
                        <a:gd name="T50" fmla="*/ 18 w 70"/>
                        <a:gd name="T51" fmla="*/ 46 h 83"/>
                        <a:gd name="T52" fmla="*/ 38 w 70"/>
                        <a:gd name="T53" fmla="*/ 46 h 83"/>
                        <a:gd name="T54" fmla="*/ 40 w 70"/>
                        <a:gd name="T55" fmla="*/ 0 h 83"/>
                        <a:gd name="T56" fmla="*/ 0 w 70"/>
                        <a:gd name="T57" fmla="*/ 0 h 83"/>
                        <a:gd name="T58" fmla="*/ 0 w 70"/>
                        <a:gd name="T59" fmla="*/ 83 h 83"/>
                        <a:gd name="T60" fmla="*/ 38 w 70"/>
                        <a:gd name="T61" fmla="*/ 83 h 83"/>
                        <a:gd name="T62" fmla="*/ 44 w 70"/>
                        <a:gd name="T63" fmla="*/ 83 h 83"/>
                        <a:gd name="T64" fmla="*/ 50 w 70"/>
                        <a:gd name="T65" fmla="*/ 83 h 83"/>
                        <a:gd name="T66" fmla="*/ 55 w 70"/>
                        <a:gd name="T67" fmla="*/ 81 h 83"/>
                        <a:gd name="T68" fmla="*/ 59 w 70"/>
                        <a:gd name="T69" fmla="*/ 79 h 83"/>
                        <a:gd name="T70" fmla="*/ 63 w 70"/>
                        <a:gd name="T71" fmla="*/ 76 h 83"/>
                        <a:gd name="T72" fmla="*/ 66 w 70"/>
                        <a:gd name="T73" fmla="*/ 72 h 83"/>
                        <a:gd name="T74" fmla="*/ 68 w 70"/>
                        <a:gd name="T75" fmla="*/ 67 h 83"/>
                        <a:gd name="T76" fmla="*/ 70 w 70"/>
                        <a:gd name="T77" fmla="*/ 59 h 83"/>
                        <a:gd name="T78" fmla="*/ 68 w 70"/>
                        <a:gd name="T79" fmla="*/ 52 h 83"/>
                        <a:gd name="T80" fmla="*/ 66 w 70"/>
                        <a:gd name="T81" fmla="*/ 46 h 83"/>
                        <a:gd name="T82" fmla="*/ 63 w 70"/>
                        <a:gd name="T83" fmla="*/ 42 h 83"/>
                        <a:gd name="T84" fmla="*/ 57 w 70"/>
                        <a:gd name="T85" fmla="*/ 39 h 83"/>
                        <a:gd name="T86" fmla="*/ 61 w 70"/>
                        <a:gd name="T87" fmla="*/ 37 h 83"/>
                        <a:gd name="T88" fmla="*/ 63 w 70"/>
                        <a:gd name="T89" fmla="*/ 33 h 83"/>
                        <a:gd name="T90" fmla="*/ 66 w 70"/>
                        <a:gd name="T91" fmla="*/ 28 h 83"/>
                        <a:gd name="T92" fmla="*/ 66 w 70"/>
                        <a:gd name="T93" fmla="*/ 22 h 83"/>
                        <a:gd name="T94" fmla="*/ 66 w 70"/>
                        <a:gd name="T95" fmla="*/ 15 h 83"/>
                        <a:gd name="T96" fmla="*/ 63 w 70"/>
                        <a:gd name="T97" fmla="*/ 9 h 83"/>
                        <a:gd name="T98" fmla="*/ 59 w 70"/>
                        <a:gd name="T99" fmla="*/ 5 h 83"/>
                        <a:gd name="T100" fmla="*/ 53 w 70"/>
                        <a:gd name="T101" fmla="*/ 2 h 83"/>
                        <a:gd name="T102" fmla="*/ 48 w 70"/>
                        <a:gd name="T103" fmla="*/ 0 h 83"/>
                        <a:gd name="T104" fmla="*/ 40 w 70"/>
                        <a:gd name="T105" fmla="*/ 0 h 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0"/>
                        <a:gd name="T160" fmla="*/ 0 h 83"/>
                        <a:gd name="T161" fmla="*/ 70 w 70"/>
                        <a:gd name="T162" fmla="*/ 83 h 8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0" h="83">
                          <a:moveTo>
                            <a:pt x="35" y="15"/>
                          </a:moveTo>
                          <a:lnTo>
                            <a:pt x="40" y="15"/>
                          </a:lnTo>
                          <a:lnTo>
                            <a:pt x="46" y="15"/>
                          </a:lnTo>
                          <a:lnTo>
                            <a:pt x="48" y="16"/>
                          </a:lnTo>
                          <a:lnTo>
                            <a:pt x="50" y="20"/>
                          </a:lnTo>
                          <a:lnTo>
                            <a:pt x="50" y="24"/>
                          </a:lnTo>
                          <a:lnTo>
                            <a:pt x="50" y="28"/>
                          </a:lnTo>
                          <a:lnTo>
                            <a:pt x="46" y="31"/>
                          </a:lnTo>
                          <a:lnTo>
                            <a:pt x="42" y="33"/>
                          </a:lnTo>
                          <a:lnTo>
                            <a:pt x="38" y="33"/>
                          </a:lnTo>
                          <a:lnTo>
                            <a:pt x="18" y="33"/>
                          </a:lnTo>
                          <a:lnTo>
                            <a:pt x="18" y="15"/>
                          </a:lnTo>
                          <a:lnTo>
                            <a:pt x="35" y="15"/>
                          </a:lnTo>
                          <a:close/>
                          <a:moveTo>
                            <a:pt x="38" y="46"/>
                          </a:moveTo>
                          <a:lnTo>
                            <a:pt x="42" y="48"/>
                          </a:lnTo>
                          <a:lnTo>
                            <a:pt x="46" y="48"/>
                          </a:lnTo>
                          <a:lnTo>
                            <a:pt x="50" y="50"/>
                          </a:lnTo>
                          <a:lnTo>
                            <a:pt x="51" y="54"/>
                          </a:lnTo>
                          <a:lnTo>
                            <a:pt x="51" y="57"/>
                          </a:lnTo>
                          <a:lnTo>
                            <a:pt x="51" y="63"/>
                          </a:lnTo>
                          <a:lnTo>
                            <a:pt x="50" y="67"/>
                          </a:lnTo>
                          <a:lnTo>
                            <a:pt x="46" y="68"/>
                          </a:lnTo>
                          <a:lnTo>
                            <a:pt x="42" y="68"/>
                          </a:lnTo>
                          <a:lnTo>
                            <a:pt x="38" y="70"/>
                          </a:lnTo>
                          <a:lnTo>
                            <a:pt x="18" y="70"/>
                          </a:lnTo>
                          <a:lnTo>
                            <a:pt x="18" y="46"/>
                          </a:lnTo>
                          <a:lnTo>
                            <a:pt x="38" y="46"/>
                          </a:lnTo>
                          <a:close/>
                          <a:moveTo>
                            <a:pt x="40" y="0"/>
                          </a:moveTo>
                          <a:lnTo>
                            <a:pt x="0" y="0"/>
                          </a:lnTo>
                          <a:lnTo>
                            <a:pt x="0" y="83"/>
                          </a:lnTo>
                          <a:lnTo>
                            <a:pt x="38" y="83"/>
                          </a:lnTo>
                          <a:lnTo>
                            <a:pt x="44" y="83"/>
                          </a:lnTo>
                          <a:lnTo>
                            <a:pt x="50" y="83"/>
                          </a:lnTo>
                          <a:lnTo>
                            <a:pt x="55" y="81"/>
                          </a:lnTo>
                          <a:lnTo>
                            <a:pt x="59" y="79"/>
                          </a:lnTo>
                          <a:lnTo>
                            <a:pt x="63" y="76"/>
                          </a:lnTo>
                          <a:lnTo>
                            <a:pt x="66" y="72"/>
                          </a:lnTo>
                          <a:lnTo>
                            <a:pt x="68" y="67"/>
                          </a:lnTo>
                          <a:lnTo>
                            <a:pt x="70" y="59"/>
                          </a:lnTo>
                          <a:lnTo>
                            <a:pt x="68" y="52"/>
                          </a:lnTo>
                          <a:lnTo>
                            <a:pt x="66" y="46"/>
                          </a:lnTo>
                          <a:lnTo>
                            <a:pt x="63" y="42"/>
                          </a:lnTo>
                          <a:lnTo>
                            <a:pt x="57" y="39"/>
                          </a:lnTo>
                          <a:lnTo>
                            <a:pt x="61" y="37"/>
                          </a:lnTo>
                          <a:lnTo>
                            <a:pt x="63" y="33"/>
                          </a:lnTo>
                          <a:lnTo>
                            <a:pt x="66" y="28"/>
                          </a:lnTo>
                          <a:lnTo>
                            <a:pt x="66" y="22"/>
                          </a:lnTo>
                          <a:lnTo>
                            <a:pt x="66" y="15"/>
                          </a:lnTo>
                          <a:lnTo>
                            <a:pt x="63" y="9"/>
                          </a:lnTo>
                          <a:lnTo>
                            <a:pt x="59" y="5"/>
                          </a:lnTo>
                          <a:lnTo>
                            <a:pt x="53" y="2"/>
                          </a:lnTo>
                          <a:lnTo>
                            <a:pt x="48" y="0"/>
                          </a:lnTo>
                          <a:lnTo>
                            <a:pt x="40" y="0"/>
                          </a:lnTo>
                          <a:close/>
                        </a:path>
                      </a:pathLst>
                    </a:custGeom>
                    <a:solidFill>
                      <a:srgbClr val="FFFFFF"/>
                    </a:solidFill>
                    <a:ln w="0">
                      <a:solidFill>
                        <a:srgbClr val="FFFFFF"/>
                      </a:solidFill>
                      <a:round/>
                      <a:headEnd/>
                      <a:tailEnd/>
                    </a:ln>
                  </p:spPr>
                  <p:txBody>
                    <a:bodyPr/>
                    <a:lstStyle/>
                    <a:p>
                      <a:endParaRPr lang="en-US"/>
                    </a:p>
                  </p:txBody>
                </p:sp>
                <p:sp>
                  <p:nvSpPr>
                    <p:cNvPr id="9299" name="Freeform 219"/>
                    <p:cNvSpPr>
                      <a:spLocks/>
                    </p:cNvSpPr>
                    <p:nvPr/>
                  </p:nvSpPr>
                  <p:spPr bwMode="auto">
                    <a:xfrm>
                      <a:off x="1116" y="3040"/>
                      <a:ext cx="270" cy="141"/>
                    </a:xfrm>
                    <a:custGeom>
                      <a:avLst/>
                      <a:gdLst>
                        <a:gd name="T0" fmla="*/ 135 w 270"/>
                        <a:gd name="T1" fmla="*/ 141 h 141"/>
                        <a:gd name="T2" fmla="*/ 172 w 270"/>
                        <a:gd name="T3" fmla="*/ 139 h 141"/>
                        <a:gd name="T4" fmla="*/ 204 w 270"/>
                        <a:gd name="T5" fmla="*/ 132 h 141"/>
                        <a:gd name="T6" fmla="*/ 231 w 270"/>
                        <a:gd name="T7" fmla="*/ 121 h 141"/>
                        <a:gd name="T8" fmla="*/ 252 w 270"/>
                        <a:gd name="T9" fmla="*/ 106 h 141"/>
                        <a:gd name="T10" fmla="*/ 267 w 270"/>
                        <a:gd name="T11" fmla="*/ 89 h 141"/>
                        <a:gd name="T12" fmla="*/ 270 w 270"/>
                        <a:gd name="T13" fmla="*/ 71 h 141"/>
                        <a:gd name="T14" fmla="*/ 267 w 270"/>
                        <a:gd name="T15" fmla="*/ 52 h 141"/>
                        <a:gd name="T16" fmla="*/ 252 w 270"/>
                        <a:gd name="T17" fmla="*/ 36 h 141"/>
                        <a:gd name="T18" fmla="*/ 231 w 270"/>
                        <a:gd name="T19" fmla="*/ 21 h 141"/>
                        <a:gd name="T20" fmla="*/ 204 w 270"/>
                        <a:gd name="T21" fmla="*/ 10 h 141"/>
                        <a:gd name="T22" fmla="*/ 172 w 270"/>
                        <a:gd name="T23" fmla="*/ 2 h 141"/>
                        <a:gd name="T24" fmla="*/ 135 w 270"/>
                        <a:gd name="T25" fmla="*/ 0 h 141"/>
                        <a:gd name="T26" fmla="*/ 100 w 270"/>
                        <a:gd name="T27" fmla="*/ 2 h 141"/>
                        <a:gd name="T28" fmla="*/ 66 w 270"/>
                        <a:gd name="T29" fmla="*/ 10 h 141"/>
                        <a:gd name="T30" fmla="*/ 40 w 270"/>
                        <a:gd name="T31" fmla="*/ 21 h 141"/>
                        <a:gd name="T32" fmla="*/ 18 w 270"/>
                        <a:gd name="T33" fmla="*/ 36 h 141"/>
                        <a:gd name="T34" fmla="*/ 5 w 270"/>
                        <a:gd name="T35" fmla="*/ 52 h 141"/>
                        <a:gd name="T36" fmla="*/ 0 w 270"/>
                        <a:gd name="T37" fmla="*/ 71 h 141"/>
                        <a:gd name="T38" fmla="*/ 5 w 270"/>
                        <a:gd name="T39" fmla="*/ 89 h 141"/>
                        <a:gd name="T40" fmla="*/ 18 w 270"/>
                        <a:gd name="T41" fmla="*/ 106 h 141"/>
                        <a:gd name="T42" fmla="*/ 40 w 270"/>
                        <a:gd name="T43" fmla="*/ 121 h 141"/>
                        <a:gd name="T44" fmla="*/ 66 w 270"/>
                        <a:gd name="T45" fmla="*/ 132 h 141"/>
                        <a:gd name="T46" fmla="*/ 100 w 270"/>
                        <a:gd name="T47" fmla="*/ 139 h 141"/>
                        <a:gd name="T48" fmla="*/ 135 w 270"/>
                        <a:gd name="T49" fmla="*/ 141 h 1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0"/>
                        <a:gd name="T76" fmla="*/ 0 h 141"/>
                        <a:gd name="T77" fmla="*/ 270 w 270"/>
                        <a:gd name="T78" fmla="*/ 141 h 1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0" h="141">
                          <a:moveTo>
                            <a:pt x="135" y="141"/>
                          </a:moveTo>
                          <a:lnTo>
                            <a:pt x="172" y="139"/>
                          </a:lnTo>
                          <a:lnTo>
                            <a:pt x="204" y="132"/>
                          </a:lnTo>
                          <a:lnTo>
                            <a:pt x="231" y="121"/>
                          </a:lnTo>
                          <a:lnTo>
                            <a:pt x="252" y="106"/>
                          </a:lnTo>
                          <a:lnTo>
                            <a:pt x="267" y="89"/>
                          </a:lnTo>
                          <a:lnTo>
                            <a:pt x="270" y="71"/>
                          </a:lnTo>
                          <a:lnTo>
                            <a:pt x="267" y="52"/>
                          </a:lnTo>
                          <a:lnTo>
                            <a:pt x="252" y="36"/>
                          </a:lnTo>
                          <a:lnTo>
                            <a:pt x="231" y="21"/>
                          </a:lnTo>
                          <a:lnTo>
                            <a:pt x="204" y="10"/>
                          </a:lnTo>
                          <a:lnTo>
                            <a:pt x="172" y="2"/>
                          </a:lnTo>
                          <a:lnTo>
                            <a:pt x="135" y="0"/>
                          </a:lnTo>
                          <a:lnTo>
                            <a:pt x="100" y="2"/>
                          </a:lnTo>
                          <a:lnTo>
                            <a:pt x="66" y="10"/>
                          </a:lnTo>
                          <a:lnTo>
                            <a:pt x="40" y="21"/>
                          </a:lnTo>
                          <a:lnTo>
                            <a:pt x="18" y="36"/>
                          </a:lnTo>
                          <a:lnTo>
                            <a:pt x="5" y="52"/>
                          </a:lnTo>
                          <a:lnTo>
                            <a:pt x="0" y="71"/>
                          </a:lnTo>
                          <a:lnTo>
                            <a:pt x="5" y="89"/>
                          </a:lnTo>
                          <a:lnTo>
                            <a:pt x="18" y="106"/>
                          </a:lnTo>
                          <a:lnTo>
                            <a:pt x="40" y="121"/>
                          </a:lnTo>
                          <a:lnTo>
                            <a:pt x="66" y="132"/>
                          </a:lnTo>
                          <a:lnTo>
                            <a:pt x="100" y="139"/>
                          </a:lnTo>
                          <a:lnTo>
                            <a:pt x="135" y="141"/>
                          </a:lnTo>
                          <a:close/>
                        </a:path>
                      </a:pathLst>
                    </a:custGeom>
                    <a:solidFill>
                      <a:srgbClr val="BFBFBF"/>
                    </a:solidFill>
                    <a:ln w="0">
                      <a:solidFill>
                        <a:srgbClr val="BFBFBF"/>
                      </a:solidFill>
                      <a:round/>
                      <a:headEnd/>
                      <a:tailEnd/>
                    </a:ln>
                  </p:spPr>
                  <p:txBody>
                    <a:bodyPr/>
                    <a:lstStyle/>
                    <a:p>
                      <a:endParaRPr lang="en-US"/>
                    </a:p>
                  </p:txBody>
                </p:sp>
                <p:sp>
                  <p:nvSpPr>
                    <p:cNvPr id="9300" name="Freeform 220"/>
                    <p:cNvSpPr>
                      <a:spLocks/>
                    </p:cNvSpPr>
                    <p:nvPr/>
                  </p:nvSpPr>
                  <p:spPr bwMode="auto">
                    <a:xfrm>
                      <a:off x="1116" y="3040"/>
                      <a:ext cx="270" cy="141"/>
                    </a:xfrm>
                    <a:custGeom>
                      <a:avLst/>
                      <a:gdLst>
                        <a:gd name="T0" fmla="*/ 135 w 270"/>
                        <a:gd name="T1" fmla="*/ 141 h 141"/>
                        <a:gd name="T2" fmla="*/ 172 w 270"/>
                        <a:gd name="T3" fmla="*/ 139 h 141"/>
                        <a:gd name="T4" fmla="*/ 204 w 270"/>
                        <a:gd name="T5" fmla="*/ 132 h 141"/>
                        <a:gd name="T6" fmla="*/ 231 w 270"/>
                        <a:gd name="T7" fmla="*/ 121 h 141"/>
                        <a:gd name="T8" fmla="*/ 252 w 270"/>
                        <a:gd name="T9" fmla="*/ 106 h 141"/>
                        <a:gd name="T10" fmla="*/ 267 w 270"/>
                        <a:gd name="T11" fmla="*/ 89 h 141"/>
                        <a:gd name="T12" fmla="*/ 270 w 270"/>
                        <a:gd name="T13" fmla="*/ 71 h 141"/>
                        <a:gd name="T14" fmla="*/ 267 w 270"/>
                        <a:gd name="T15" fmla="*/ 52 h 141"/>
                        <a:gd name="T16" fmla="*/ 252 w 270"/>
                        <a:gd name="T17" fmla="*/ 36 h 141"/>
                        <a:gd name="T18" fmla="*/ 231 w 270"/>
                        <a:gd name="T19" fmla="*/ 21 h 141"/>
                        <a:gd name="T20" fmla="*/ 204 w 270"/>
                        <a:gd name="T21" fmla="*/ 10 h 141"/>
                        <a:gd name="T22" fmla="*/ 172 w 270"/>
                        <a:gd name="T23" fmla="*/ 2 h 141"/>
                        <a:gd name="T24" fmla="*/ 135 w 270"/>
                        <a:gd name="T25" fmla="*/ 0 h 141"/>
                        <a:gd name="T26" fmla="*/ 100 w 270"/>
                        <a:gd name="T27" fmla="*/ 2 h 141"/>
                        <a:gd name="T28" fmla="*/ 66 w 270"/>
                        <a:gd name="T29" fmla="*/ 10 h 141"/>
                        <a:gd name="T30" fmla="*/ 40 w 270"/>
                        <a:gd name="T31" fmla="*/ 21 h 141"/>
                        <a:gd name="T32" fmla="*/ 18 w 270"/>
                        <a:gd name="T33" fmla="*/ 36 h 141"/>
                        <a:gd name="T34" fmla="*/ 5 w 270"/>
                        <a:gd name="T35" fmla="*/ 52 h 141"/>
                        <a:gd name="T36" fmla="*/ 0 w 270"/>
                        <a:gd name="T37" fmla="*/ 71 h 141"/>
                        <a:gd name="T38" fmla="*/ 5 w 270"/>
                        <a:gd name="T39" fmla="*/ 89 h 141"/>
                        <a:gd name="T40" fmla="*/ 18 w 270"/>
                        <a:gd name="T41" fmla="*/ 106 h 141"/>
                        <a:gd name="T42" fmla="*/ 40 w 270"/>
                        <a:gd name="T43" fmla="*/ 121 h 141"/>
                        <a:gd name="T44" fmla="*/ 66 w 270"/>
                        <a:gd name="T45" fmla="*/ 132 h 141"/>
                        <a:gd name="T46" fmla="*/ 100 w 270"/>
                        <a:gd name="T47" fmla="*/ 139 h 141"/>
                        <a:gd name="T48" fmla="*/ 135 w 270"/>
                        <a:gd name="T49" fmla="*/ 141 h 1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0"/>
                        <a:gd name="T76" fmla="*/ 0 h 141"/>
                        <a:gd name="T77" fmla="*/ 270 w 270"/>
                        <a:gd name="T78" fmla="*/ 141 h 1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0" h="141">
                          <a:moveTo>
                            <a:pt x="135" y="141"/>
                          </a:moveTo>
                          <a:lnTo>
                            <a:pt x="172" y="139"/>
                          </a:lnTo>
                          <a:lnTo>
                            <a:pt x="204" y="132"/>
                          </a:lnTo>
                          <a:lnTo>
                            <a:pt x="231" y="121"/>
                          </a:lnTo>
                          <a:lnTo>
                            <a:pt x="252" y="106"/>
                          </a:lnTo>
                          <a:lnTo>
                            <a:pt x="267" y="89"/>
                          </a:lnTo>
                          <a:lnTo>
                            <a:pt x="270" y="71"/>
                          </a:lnTo>
                          <a:lnTo>
                            <a:pt x="267" y="52"/>
                          </a:lnTo>
                          <a:lnTo>
                            <a:pt x="252" y="36"/>
                          </a:lnTo>
                          <a:lnTo>
                            <a:pt x="231" y="21"/>
                          </a:lnTo>
                          <a:lnTo>
                            <a:pt x="204" y="10"/>
                          </a:lnTo>
                          <a:lnTo>
                            <a:pt x="172" y="2"/>
                          </a:lnTo>
                          <a:lnTo>
                            <a:pt x="135" y="0"/>
                          </a:lnTo>
                          <a:lnTo>
                            <a:pt x="100" y="2"/>
                          </a:lnTo>
                          <a:lnTo>
                            <a:pt x="66" y="10"/>
                          </a:lnTo>
                          <a:lnTo>
                            <a:pt x="40" y="21"/>
                          </a:lnTo>
                          <a:lnTo>
                            <a:pt x="18" y="36"/>
                          </a:lnTo>
                          <a:lnTo>
                            <a:pt x="5" y="52"/>
                          </a:lnTo>
                          <a:lnTo>
                            <a:pt x="0" y="71"/>
                          </a:lnTo>
                          <a:lnTo>
                            <a:pt x="5" y="89"/>
                          </a:lnTo>
                          <a:lnTo>
                            <a:pt x="18" y="106"/>
                          </a:lnTo>
                          <a:lnTo>
                            <a:pt x="40" y="121"/>
                          </a:lnTo>
                          <a:lnTo>
                            <a:pt x="66" y="132"/>
                          </a:lnTo>
                          <a:lnTo>
                            <a:pt x="100" y="139"/>
                          </a:lnTo>
                          <a:lnTo>
                            <a:pt x="135" y="141"/>
                          </a:lnTo>
                        </a:path>
                      </a:pathLst>
                    </a:custGeom>
                    <a:noFill/>
                    <a:ln w="6350">
                      <a:solidFill>
                        <a:srgbClr val="000000"/>
                      </a:solidFill>
                      <a:round/>
                      <a:headEnd/>
                      <a:tailEnd/>
                    </a:ln>
                  </p:spPr>
                  <p:txBody>
                    <a:bodyPr/>
                    <a:lstStyle/>
                    <a:p>
                      <a:endParaRPr lang="en-US"/>
                    </a:p>
                  </p:txBody>
                </p:sp>
                <p:sp>
                  <p:nvSpPr>
                    <p:cNvPr id="9301" name="Freeform 221"/>
                    <p:cNvSpPr>
                      <a:spLocks/>
                    </p:cNvSpPr>
                    <p:nvPr/>
                  </p:nvSpPr>
                  <p:spPr bwMode="auto">
                    <a:xfrm>
                      <a:off x="1154" y="3018"/>
                      <a:ext cx="195" cy="119"/>
                    </a:xfrm>
                    <a:custGeom>
                      <a:avLst/>
                      <a:gdLst>
                        <a:gd name="T0" fmla="*/ 99 w 195"/>
                        <a:gd name="T1" fmla="*/ 119 h 119"/>
                        <a:gd name="T2" fmla="*/ 128 w 195"/>
                        <a:gd name="T3" fmla="*/ 117 h 119"/>
                        <a:gd name="T4" fmla="*/ 156 w 195"/>
                        <a:gd name="T5" fmla="*/ 109 h 119"/>
                        <a:gd name="T6" fmla="*/ 177 w 195"/>
                        <a:gd name="T7" fmla="*/ 98 h 119"/>
                        <a:gd name="T8" fmla="*/ 191 w 195"/>
                        <a:gd name="T9" fmla="*/ 83 h 119"/>
                        <a:gd name="T10" fmla="*/ 195 w 195"/>
                        <a:gd name="T11" fmla="*/ 69 h 119"/>
                        <a:gd name="T12" fmla="*/ 191 w 195"/>
                        <a:gd name="T13" fmla="*/ 50 h 119"/>
                        <a:gd name="T14" fmla="*/ 177 w 195"/>
                        <a:gd name="T15" fmla="*/ 32 h 119"/>
                        <a:gd name="T16" fmla="*/ 156 w 195"/>
                        <a:gd name="T17" fmla="*/ 17 h 119"/>
                        <a:gd name="T18" fmla="*/ 128 w 195"/>
                        <a:gd name="T19" fmla="*/ 6 h 119"/>
                        <a:gd name="T20" fmla="*/ 99 w 195"/>
                        <a:gd name="T21" fmla="*/ 0 h 119"/>
                        <a:gd name="T22" fmla="*/ 67 w 195"/>
                        <a:gd name="T23" fmla="*/ 6 h 119"/>
                        <a:gd name="T24" fmla="*/ 41 w 195"/>
                        <a:gd name="T25" fmla="*/ 17 h 119"/>
                        <a:gd name="T26" fmla="*/ 19 w 195"/>
                        <a:gd name="T27" fmla="*/ 32 h 119"/>
                        <a:gd name="T28" fmla="*/ 6 w 195"/>
                        <a:gd name="T29" fmla="*/ 50 h 119"/>
                        <a:gd name="T30" fmla="*/ 0 w 195"/>
                        <a:gd name="T31" fmla="*/ 69 h 119"/>
                        <a:gd name="T32" fmla="*/ 6 w 195"/>
                        <a:gd name="T33" fmla="*/ 83 h 119"/>
                        <a:gd name="T34" fmla="*/ 19 w 195"/>
                        <a:gd name="T35" fmla="*/ 98 h 119"/>
                        <a:gd name="T36" fmla="*/ 41 w 195"/>
                        <a:gd name="T37" fmla="*/ 109 h 119"/>
                        <a:gd name="T38" fmla="*/ 67 w 195"/>
                        <a:gd name="T39" fmla="*/ 117 h 119"/>
                        <a:gd name="T40" fmla="*/ 99 w 195"/>
                        <a:gd name="T41" fmla="*/ 119 h 1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5"/>
                        <a:gd name="T64" fmla="*/ 0 h 119"/>
                        <a:gd name="T65" fmla="*/ 195 w 195"/>
                        <a:gd name="T66" fmla="*/ 119 h 1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5" h="119">
                          <a:moveTo>
                            <a:pt x="99" y="119"/>
                          </a:moveTo>
                          <a:lnTo>
                            <a:pt x="128" y="117"/>
                          </a:lnTo>
                          <a:lnTo>
                            <a:pt x="156" y="109"/>
                          </a:lnTo>
                          <a:lnTo>
                            <a:pt x="177" y="98"/>
                          </a:lnTo>
                          <a:lnTo>
                            <a:pt x="191" y="83"/>
                          </a:lnTo>
                          <a:lnTo>
                            <a:pt x="195" y="69"/>
                          </a:lnTo>
                          <a:lnTo>
                            <a:pt x="191" y="50"/>
                          </a:lnTo>
                          <a:lnTo>
                            <a:pt x="177" y="32"/>
                          </a:lnTo>
                          <a:lnTo>
                            <a:pt x="156" y="17"/>
                          </a:lnTo>
                          <a:lnTo>
                            <a:pt x="128" y="6"/>
                          </a:lnTo>
                          <a:lnTo>
                            <a:pt x="99" y="0"/>
                          </a:lnTo>
                          <a:lnTo>
                            <a:pt x="67" y="6"/>
                          </a:lnTo>
                          <a:lnTo>
                            <a:pt x="41" y="17"/>
                          </a:lnTo>
                          <a:lnTo>
                            <a:pt x="19" y="32"/>
                          </a:lnTo>
                          <a:lnTo>
                            <a:pt x="6" y="50"/>
                          </a:lnTo>
                          <a:lnTo>
                            <a:pt x="0" y="69"/>
                          </a:lnTo>
                          <a:lnTo>
                            <a:pt x="6" y="83"/>
                          </a:lnTo>
                          <a:lnTo>
                            <a:pt x="19" y="98"/>
                          </a:lnTo>
                          <a:lnTo>
                            <a:pt x="41" y="109"/>
                          </a:lnTo>
                          <a:lnTo>
                            <a:pt x="67" y="117"/>
                          </a:lnTo>
                          <a:lnTo>
                            <a:pt x="99" y="119"/>
                          </a:lnTo>
                          <a:close/>
                        </a:path>
                      </a:pathLst>
                    </a:custGeom>
                    <a:solidFill>
                      <a:srgbClr val="5B5B5B"/>
                    </a:solidFill>
                    <a:ln w="0">
                      <a:solidFill>
                        <a:srgbClr val="5B5B5B"/>
                      </a:solidFill>
                      <a:round/>
                      <a:headEnd/>
                      <a:tailEnd/>
                    </a:ln>
                  </p:spPr>
                  <p:txBody>
                    <a:bodyPr/>
                    <a:lstStyle/>
                    <a:p>
                      <a:endParaRPr lang="en-US"/>
                    </a:p>
                  </p:txBody>
                </p:sp>
                <p:sp>
                  <p:nvSpPr>
                    <p:cNvPr id="9302" name="Freeform 222"/>
                    <p:cNvSpPr>
                      <a:spLocks/>
                    </p:cNvSpPr>
                    <p:nvPr/>
                  </p:nvSpPr>
                  <p:spPr bwMode="auto">
                    <a:xfrm>
                      <a:off x="1167" y="3020"/>
                      <a:ext cx="171" cy="104"/>
                    </a:xfrm>
                    <a:custGeom>
                      <a:avLst/>
                      <a:gdLst>
                        <a:gd name="T0" fmla="*/ 86 w 171"/>
                        <a:gd name="T1" fmla="*/ 104 h 104"/>
                        <a:gd name="T2" fmla="*/ 112 w 171"/>
                        <a:gd name="T3" fmla="*/ 100 h 104"/>
                        <a:gd name="T4" fmla="*/ 136 w 171"/>
                        <a:gd name="T5" fmla="*/ 94 h 104"/>
                        <a:gd name="T6" fmla="*/ 154 w 171"/>
                        <a:gd name="T7" fmla="*/ 85 h 104"/>
                        <a:gd name="T8" fmla="*/ 165 w 171"/>
                        <a:gd name="T9" fmla="*/ 72 h 104"/>
                        <a:gd name="T10" fmla="*/ 171 w 171"/>
                        <a:gd name="T11" fmla="*/ 59 h 104"/>
                        <a:gd name="T12" fmla="*/ 165 w 171"/>
                        <a:gd name="T13" fmla="*/ 43 h 104"/>
                        <a:gd name="T14" fmla="*/ 154 w 171"/>
                        <a:gd name="T15" fmla="*/ 28 h 104"/>
                        <a:gd name="T16" fmla="*/ 136 w 171"/>
                        <a:gd name="T17" fmla="*/ 13 h 104"/>
                        <a:gd name="T18" fmla="*/ 112 w 171"/>
                        <a:gd name="T19" fmla="*/ 4 h 104"/>
                        <a:gd name="T20" fmla="*/ 86 w 171"/>
                        <a:gd name="T21" fmla="*/ 0 h 104"/>
                        <a:gd name="T22" fmla="*/ 58 w 171"/>
                        <a:gd name="T23" fmla="*/ 4 h 104"/>
                        <a:gd name="T24" fmla="*/ 34 w 171"/>
                        <a:gd name="T25" fmla="*/ 13 h 104"/>
                        <a:gd name="T26" fmla="*/ 17 w 171"/>
                        <a:gd name="T27" fmla="*/ 28 h 104"/>
                        <a:gd name="T28" fmla="*/ 4 w 171"/>
                        <a:gd name="T29" fmla="*/ 43 h 104"/>
                        <a:gd name="T30" fmla="*/ 0 w 171"/>
                        <a:gd name="T31" fmla="*/ 59 h 104"/>
                        <a:gd name="T32" fmla="*/ 4 w 171"/>
                        <a:gd name="T33" fmla="*/ 72 h 104"/>
                        <a:gd name="T34" fmla="*/ 17 w 171"/>
                        <a:gd name="T35" fmla="*/ 85 h 104"/>
                        <a:gd name="T36" fmla="*/ 34 w 171"/>
                        <a:gd name="T37" fmla="*/ 94 h 104"/>
                        <a:gd name="T38" fmla="*/ 58 w 171"/>
                        <a:gd name="T39" fmla="*/ 100 h 104"/>
                        <a:gd name="T40" fmla="*/ 86 w 171"/>
                        <a:gd name="T41" fmla="*/ 104 h 1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1"/>
                        <a:gd name="T64" fmla="*/ 0 h 104"/>
                        <a:gd name="T65" fmla="*/ 171 w 171"/>
                        <a:gd name="T66" fmla="*/ 104 h 1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1" h="104">
                          <a:moveTo>
                            <a:pt x="86" y="104"/>
                          </a:moveTo>
                          <a:lnTo>
                            <a:pt x="112" y="100"/>
                          </a:lnTo>
                          <a:lnTo>
                            <a:pt x="136" y="94"/>
                          </a:lnTo>
                          <a:lnTo>
                            <a:pt x="154" y="85"/>
                          </a:lnTo>
                          <a:lnTo>
                            <a:pt x="165" y="72"/>
                          </a:lnTo>
                          <a:lnTo>
                            <a:pt x="171" y="59"/>
                          </a:lnTo>
                          <a:lnTo>
                            <a:pt x="165" y="43"/>
                          </a:lnTo>
                          <a:lnTo>
                            <a:pt x="154" y="28"/>
                          </a:lnTo>
                          <a:lnTo>
                            <a:pt x="136" y="13"/>
                          </a:lnTo>
                          <a:lnTo>
                            <a:pt x="112" y="4"/>
                          </a:lnTo>
                          <a:lnTo>
                            <a:pt x="86" y="0"/>
                          </a:lnTo>
                          <a:lnTo>
                            <a:pt x="58" y="4"/>
                          </a:lnTo>
                          <a:lnTo>
                            <a:pt x="34" y="13"/>
                          </a:lnTo>
                          <a:lnTo>
                            <a:pt x="17" y="28"/>
                          </a:lnTo>
                          <a:lnTo>
                            <a:pt x="4" y="43"/>
                          </a:lnTo>
                          <a:lnTo>
                            <a:pt x="0" y="59"/>
                          </a:lnTo>
                          <a:lnTo>
                            <a:pt x="4" y="72"/>
                          </a:lnTo>
                          <a:lnTo>
                            <a:pt x="17" y="85"/>
                          </a:lnTo>
                          <a:lnTo>
                            <a:pt x="34" y="94"/>
                          </a:lnTo>
                          <a:lnTo>
                            <a:pt x="58" y="100"/>
                          </a:lnTo>
                          <a:lnTo>
                            <a:pt x="86" y="104"/>
                          </a:lnTo>
                          <a:close/>
                        </a:path>
                      </a:pathLst>
                    </a:custGeom>
                    <a:solidFill>
                      <a:srgbClr val="767676"/>
                    </a:solidFill>
                    <a:ln w="0">
                      <a:solidFill>
                        <a:srgbClr val="767676"/>
                      </a:solidFill>
                      <a:round/>
                      <a:headEnd/>
                      <a:tailEnd/>
                    </a:ln>
                  </p:spPr>
                  <p:txBody>
                    <a:bodyPr/>
                    <a:lstStyle/>
                    <a:p>
                      <a:endParaRPr lang="en-US"/>
                    </a:p>
                  </p:txBody>
                </p:sp>
                <p:sp>
                  <p:nvSpPr>
                    <p:cNvPr id="9303" name="Freeform 223"/>
                    <p:cNvSpPr>
                      <a:spLocks/>
                    </p:cNvSpPr>
                    <p:nvPr/>
                  </p:nvSpPr>
                  <p:spPr bwMode="auto">
                    <a:xfrm>
                      <a:off x="1179" y="3022"/>
                      <a:ext cx="146" cy="87"/>
                    </a:xfrm>
                    <a:custGeom>
                      <a:avLst/>
                      <a:gdLst>
                        <a:gd name="T0" fmla="*/ 74 w 146"/>
                        <a:gd name="T1" fmla="*/ 87 h 87"/>
                        <a:gd name="T2" fmla="*/ 102 w 146"/>
                        <a:gd name="T3" fmla="*/ 85 h 87"/>
                        <a:gd name="T4" fmla="*/ 126 w 146"/>
                        <a:gd name="T5" fmla="*/ 76 h 87"/>
                        <a:gd name="T6" fmla="*/ 141 w 146"/>
                        <a:gd name="T7" fmla="*/ 65 h 87"/>
                        <a:gd name="T8" fmla="*/ 146 w 146"/>
                        <a:gd name="T9" fmla="*/ 50 h 87"/>
                        <a:gd name="T10" fmla="*/ 142 w 146"/>
                        <a:gd name="T11" fmla="*/ 35 h 87"/>
                        <a:gd name="T12" fmla="*/ 133 w 146"/>
                        <a:gd name="T13" fmla="*/ 22 h 87"/>
                        <a:gd name="T14" fmla="*/ 116 w 146"/>
                        <a:gd name="T15" fmla="*/ 11 h 87"/>
                        <a:gd name="T16" fmla="*/ 96 w 146"/>
                        <a:gd name="T17" fmla="*/ 2 h 87"/>
                        <a:gd name="T18" fmla="*/ 74 w 146"/>
                        <a:gd name="T19" fmla="*/ 0 h 87"/>
                        <a:gd name="T20" fmla="*/ 50 w 146"/>
                        <a:gd name="T21" fmla="*/ 2 h 87"/>
                        <a:gd name="T22" fmla="*/ 29 w 146"/>
                        <a:gd name="T23" fmla="*/ 11 h 87"/>
                        <a:gd name="T24" fmla="*/ 14 w 146"/>
                        <a:gd name="T25" fmla="*/ 22 h 87"/>
                        <a:gd name="T26" fmla="*/ 3 w 146"/>
                        <a:gd name="T27" fmla="*/ 35 h 87"/>
                        <a:gd name="T28" fmla="*/ 0 w 146"/>
                        <a:gd name="T29" fmla="*/ 50 h 87"/>
                        <a:gd name="T30" fmla="*/ 5 w 146"/>
                        <a:gd name="T31" fmla="*/ 65 h 87"/>
                        <a:gd name="T32" fmla="*/ 22 w 146"/>
                        <a:gd name="T33" fmla="*/ 76 h 87"/>
                        <a:gd name="T34" fmla="*/ 44 w 146"/>
                        <a:gd name="T35" fmla="*/ 85 h 87"/>
                        <a:gd name="T36" fmla="*/ 74 w 146"/>
                        <a:gd name="T37" fmla="*/ 87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6"/>
                        <a:gd name="T58" fmla="*/ 0 h 87"/>
                        <a:gd name="T59" fmla="*/ 146 w 146"/>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6" h="87">
                          <a:moveTo>
                            <a:pt x="74" y="87"/>
                          </a:moveTo>
                          <a:lnTo>
                            <a:pt x="102" y="85"/>
                          </a:lnTo>
                          <a:lnTo>
                            <a:pt x="126" y="76"/>
                          </a:lnTo>
                          <a:lnTo>
                            <a:pt x="141" y="65"/>
                          </a:lnTo>
                          <a:lnTo>
                            <a:pt x="146" y="50"/>
                          </a:lnTo>
                          <a:lnTo>
                            <a:pt x="142" y="35"/>
                          </a:lnTo>
                          <a:lnTo>
                            <a:pt x="133" y="22"/>
                          </a:lnTo>
                          <a:lnTo>
                            <a:pt x="116" y="11"/>
                          </a:lnTo>
                          <a:lnTo>
                            <a:pt x="96" y="2"/>
                          </a:lnTo>
                          <a:lnTo>
                            <a:pt x="74" y="0"/>
                          </a:lnTo>
                          <a:lnTo>
                            <a:pt x="50" y="2"/>
                          </a:lnTo>
                          <a:lnTo>
                            <a:pt x="29" y="11"/>
                          </a:lnTo>
                          <a:lnTo>
                            <a:pt x="14" y="22"/>
                          </a:lnTo>
                          <a:lnTo>
                            <a:pt x="3" y="35"/>
                          </a:lnTo>
                          <a:lnTo>
                            <a:pt x="0" y="50"/>
                          </a:lnTo>
                          <a:lnTo>
                            <a:pt x="5" y="65"/>
                          </a:lnTo>
                          <a:lnTo>
                            <a:pt x="22" y="76"/>
                          </a:lnTo>
                          <a:lnTo>
                            <a:pt x="44" y="85"/>
                          </a:lnTo>
                          <a:lnTo>
                            <a:pt x="74" y="87"/>
                          </a:lnTo>
                          <a:close/>
                        </a:path>
                      </a:pathLst>
                    </a:custGeom>
                    <a:solidFill>
                      <a:srgbClr val="929292"/>
                    </a:solidFill>
                    <a:ln w="0">
                      <a:solidFill>
                        <a:srgbClr val="929292"/>
                      </a:solidFill>
                      <a:round/>
                      <a:headEnd/>
                      <a:tailEnd/>
                    </a:ln>
                  </p:spPr>
                  <p:txBody>
                    <a:bodyPr/>
                    <a:lstStyle/>
                    <a:p>
                      <a:endParaRPr lang="en-US"/>
                    </a:p>
                  </p:txBody>
                </p:sp>
                <p:sp>
                  <p:nvSpPr>
                    <p:cNvPr id="9304" name="Freeform 224"/>
                    <p:cNvSpPr>
                      <a:spLocks/>
                    </p:cNvSpPr>
                    <p:nvPr/>
                  </p:nvSpPr>
                  <p:spPr bwMode="auto">
                    <a:xfrm>
                      <a:off x="1192" y="3022"/>
                      <a:ext cx="122" cy="74"/>
                    </a:xfrm>
                    <a:custGeom>
                      <a:avLst/>
                      <a:gdLst>
                        <a:gd name="T0" fmla="*/ 61 w 122"/>
                        <a:gd name="T1" fmla="*/ 74 h 74"/>
                        <a:gd name="T2" fmla="*/ 85 w 122"/>
                        <a:gd name="T3" fmla="*/ 72 h 74"/>
                        <a:gd name="T4" fmla="*/ 103 w 122"/>
                        <a:gd name="T5" fmla="*/ 65 h 74"/>
                        <a:gd name="T6" fmla="*/ 116 w 122"/>
                        <a:gd name="T7" fmla="*/ 54 h 74"/>
                        <a:gd name="T8" fmla="*/ 122 w 122"/>
                        <a:gd name="T9" fmla="*/ 42 h 74"/>
                        <a:gd name="T10" fmla="*/ 116 w 122"/>
                        <a:gd name="T11" fmla="*/ 28 h 74"/>
                        <a:gd name="T12" fmla="*/ 103 w 122"/>
                        <a:gd name="T13" fmla="*/ 15 h 74"/>
                        <a:gd name="T14" fmla="*/ 85 w 122"/>
                        <a:gd name="T15" fmla="*/ 3 h 74"/>
                        <a:gd name="T16" fmla="*/ 61 w 122"/>
                        <a:gd name="T17" fmla="*/ 0 h 74"/>
                        <a:gd name="T18" fmla="*/ 37 w 122"/>
                        <a:gd name="T19" fmla="*/ 3 h 74"/>
                        <a:gd name="T20" fmla="*/ 18 w 122"/>
                        <a:gd name="T21" fmla="*/ 15 h 74"/>
                        <a:gd name="T22" fmla="*/ 5 w 122"/>
                        <a:gd name="T23" fmla="*/ 28 h 74"/>
                        <a:gd name="T24" fmla="*/ 0 w 122"/>
                        <a:gd name="T25" fmla="*/ 42 h 74"/>
                        <a:gd name="T26" fmla="*/ 5 w 122"/>
                        <a:gd name="T27" fmla="*/ 54 h 74"/>
                        <a:gd name="T28" fmla="*/ 18 w 122"/>
                        <a:gd name="T29" fmla="*/ 65 h 74"/>
                        <a:gd name="T30" fmla="*/ 37 w 122"/>
                        <a:gd name="T31" fmla="*/ 72 h 74"/>
                        <a:gd name="T32" fmla="*/ 61 w 122"/>
                        <a:gd name="T33" fmla="*/ 74 h 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74"/>
                        <a:gd name="T53" fmla="*/ 122 w 122"/>
                        <a:gd name="T54" fmla="*/ 74 h 7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74">
                          <a:moveTo>
                            <a:pt x="61" y="74"/>
                          </a:moveTo>
                          <a:lnTo>
                            <a:pt x="85" y="72"/>
                          </a:lnTo>
                          <a:lnTo>
                            <a:pt x="103" y="65"/>
                          </a:lnTo>
                          <a:lnTo>
                            <a:pt x="116" y="54"/>
                          </a:lnTo>
                          <a:lnTo>
                            <a:pt x="122" y="42"/>
                          </a:lnTo>
                          <a:lnTo>
                            <a:pt x="116" y="28"/>
                          </a:lnTo>
                          <a:lnTo>
                            <a:pt x="103" y="15"/>
                          </a:lnTo>
                          <a:lnTo>
                            <a:pt x="85" y="3"/>
                          </a:lnTo>
                          <a:lnTo>
                            <a:pt x="61" y="0"/>
                          </a:lnTo>
                          <a:lnTo>
                            <a:pt x="37" y="3"/>
                          </a:lnTo>
                          <a:lnTo>
                            <a:pt x="18" y="15"/>
                          </a:lnTo>
                          <a:lnTo>
                            <a:pt x="5" y="28"/>
                          </a:lnTo>
                          <a:lnTo>
                            <a:pt x="0" y="42"/>
                          </a:lnTo>
                          <a:lnTo>
                            <a:pt x="5" y="54"/>
                          </a:lnTo>
                          <a:lnTo>
                            <a:pt x="18" y="65"/>
                          </a:lnTo>
                          <a:lnTo>
                            <a:pt x="37" y="72"/>
                          </a:lnTo>
                          <a:lnTo>
                            <a:pt x="61" y="74"/>
                          </a:lnTo>
                          <a:close/>
                        </a:path>
                      </a:pathLst>
                    </a:custGeom>
                    <a:solidFill>
                      <a:srgbClr val="ADADAD"/>
                    </a:solidFill>
                    <a:ln w="0">
                      <a:solidFill>
                        <a:srgbClr val="ADADAD"/>
                      </a:solidFill>
                      <a:round/>
                      <a:headEnd/>
                      <a:tailEnd/>
                    </a:ln>
                  </p:spPr>
                  <p:txBody>
                    <a:bodyPr/>
                    <a:lstStyle/>
                    <a:p>
                      <a:endParaRPr lang="en-US"/>
                    </a:p>
                  </p:txBody>
                </p:sp>
                <p:sp>
                  <p:nvSpPr>
                    <p:cNvPr id="9305" name="Freeform 225"/>
                    <p:cNvSpPr>
                      <a:spLocks/>
                    </p:cNvSpPr>
                    <p:nvPr/>
                  </p:nvSpPr>
                  <p:spPr bwMode="auto">
                    <a:xfrm>
                      <a:off x="1205" y="3024"/>
                      <a:ext cx="96" cy="59"/>
                    </a:xfrm>
                    <a:custGeom>
                      <a:avLst/>
                      <a:gdLst>
                        <a:gd name="T0" fmla="*/ 48 w 96"/>
                        <a:gd name="T1" fmla="*/ 59 h 59"/>
                        <a:gd name="T2" fmla="*/ 66 w 96"/>
                        <a:gd name="T3" fmla="*/ 55 h 59"/>
                        <a:gd name="T4" fmla="*/ 83 w 96"/>
                        <a:gd name="T5" fmla="*/ 50 h 59"/>
                        <a:gd name="T6" fmla="*/ 92 w 96"/>
                        <a:gd name="T7" fmla="*/ 42 h 59"/>
                        <a:gd name="T8" fmla="*/ 96 w 96"/>
                        <a:gd name="T9" fmla="*/ 33 h 59"/>
                        <a:gd name="T10" fmla="*/ 92 w 96"/>
                        <a:gd name="T11" fmla="*/ 22 h 59"/>
                        <a:gd name="T12" fmla="*/ 83 w 96"/>
                        <a:gd name="T13" fmla="*/ 11 h 59"/>
                        <a:gd name="T14" fmla="*/ 66 w 96"/>
                        <a:gd name="T15" fmla="*/ 1 h 59"/>
                        <a:gd name="T16" fmla="*/ 48 w 96"/>
                        <a:gd name="T17" fmla="*/ 0 h 59"/>
                        <a:gd name="T18" fmla="*/ 29 w 96"/>
                        <a:gd name="T19" fmla="*/ 1 h 59"/>
                        <a:gd name="T20" fmla="*/ 13 w 96"/>
                        <a:gd name="T21" fmla="*/ 11 h 59"/>
                        <a:gd name="T22" fmla="*/ 3 w 96"/>
                        <a:gd name="T23" fmla="*/ 22 h 59"/>
                        <a:gd name="T24" fmla="*/ 0 w 96"/>
                        <a:gd name="T25" fmla="*/ 33 h 59"/>
                        <a:gd name="T26" fmla="*/ 3 w 96"/>
                        <a:gd name="T27" fmla="*/ 42 h 59"/>
                        <a:gd name="T28" fmla="*/ 13 w 96"/>
                        <a:gd name="T29" fmla="*/ 50 h 59"/>
                        <a:gd name="T30" fmla="*/ 29 w 96"/>
                        <a:gd name="T31" fmla="*/ 55 h 59"/>
                        <a:gd name="T32" fmla="*/ 48 w 96"/>
                        <a:gd name="T33" fmla="*/ 59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6"/>
                        <a:gd name="T52" fmla="*/ 0 h 59"/>
                        <a:gd name="T53" fmla="*/ 96 w 96"/>
                        <a:gd name="T54" fmla="*/ 59 h 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6" h="59">
                          <a:moveTo>
                            <a:pt x="48" y="59"/>
                          </a:moveTo>
                          <a:lnTo>
                            <a:pt x="66" y="55"/>
                          </a:lnTo>
                          <a:lnTo>
                            <a:pt x="83" y="50"/>
                          </a:lnTo>
                          <a:lnTo>
                            <a:pt x="92" y="42"/>
                          </a:lnTo>
                          <a:lnTo>
                            <a:pt x="96" y="33"/>
                          </a:lnTo>
                          <a:lnTo>
                            <a:pt x="92" y="22"/>
                          </a:lnTo>
                          <a:lnTo>
                            <a:pt x="83" y="11"/>
                          </a:lnTo>
                          <a:lnTo>
                            <a:pt x="66" y="1"/>
                          </a:lnTo>
                          <a:lnTo>
                            <a:pt x="48" y="0"/>
                          </a:lnTo>
                          <a:lnTo>
                            <a:pt x="29" y="1"/>
                          </a:lnTo>
                          <a:lnTo>
                            <a:pt x="13" y="11"/>
                          </a:lnTo>
                          <a:lnTo>
                            <a:pt x="3" y="22"/>
                          </a:lnTo>
                          <a:lnTo>
                            <a:pt x="0" y="33"/>
                          </a:lnTo>
                          <a:lnTo>
                            <a:pt x="3" y="42"/>
                          </a:lnTo>
                          <a:lnTo>
                            <a:pt x="13" y="50"/>
                          </a:lnTo>
                          <a:lnTo>
                            <a:pt x="29" y="55"/>
                          </a:lnTo>
                          <a:lnTo>
                            <a:pt x="48" y="59"/>
                          </a:lnTo>
                          <a:close/>
                        </a:path>
                      </a:pathLst>
                    </a:custGeom>
                    <a:solidFill>
                      <a:srgbClr val="C8C8C8"/>
                    </a:solidFill>
                    <a:ln w="0">
                      <a:solidFill>
                        <a:srgbClr val="C8C8C8"/>
                      </a:solidFill>
                      <a:round/>
                      <a:headEnd/>
                      <a:tailEnd/>
                    </a:ln>
                  </p:spPr>
                  <p:txBody>
                    <a:bodyPr/>
                    <a:lstStyle/>
                    <a:p>
                      <a:endParaRPr lang="en-US"/>
                    </a:p>
                  </p:txBody>
                </p:sp>
                <p:sp>
                  <p:nvSpPr>
                    <p:cNvPr id="9306" name="Freeform 226"/>
                    <p:cNvSpPr>
                      <a:spLocks/>
                    </p:cNvSpPr>
                    <p:nvPr/>
                  </p:nvSpPr>
                  <p:spPr bwMode="auto">
                    <a:xfrm>
                      <a:off x="1216" y="3024"/>
                      <a:ext cx="74" cy="44"/>
                    </a:xfrm>
                    <a:custGeom>
                      <a:avLst/>
                      <a:gdLst>
                        <a:gd name="T0" fmla="*/ 37 w 74"/>
                        <a:gd name="T1" fmla="*/ 44 h 44"/>
                        <a:gd name="T2" fmla="*/ 55 w 74"/>
                        <a:gd name="T3" fmla="*/ 42 h 44"/>
                        <a:gd name="T4" fmla="*/ 68 w 74"/>
                        <a:gd name="T5" fmla="*/ 35 h 44"/>
                        <a:gd name="T6" fmla="*/ 74 w 74"/>
                        <a:gd name="T7" fmla="*/ 26 h 44"/>
                        <a:gd name="T8" fmla="*/ 68 w 74"/>
                        <a:gd name="T9" fmla="*/ 14 h 44"/>
                        <a:gd name="T10" fmla="*/ 55 w 74"/>
                        <a:gd name="T11" fmla="*/ 5 h 44"/>
                        <a:gd name="T12" fmla="*/ 37 w 74"/>
                        <a:gd name="T13" fmla="*/ 0 h 44"/>
                        <a:gd name="T14" fmla="*/ 18 w 74"/>
                        <a:gd name="T15" fmla="*/ 5 h 44"/>
                        <a:gd name="T16" fmla="*/ 5 w 74"/>
                        <a:gd name="T17" fmla="*/ 14 h 44"/>
                        <a:gd name="T18" fmla="*/ 0 w 74"/>
                        <a:gd name="T19" fmla="*/ 26 h 44"/>
                        <a:gd name="T20" fmla="*/ 5 w 74"/>
                        <a:gd name="T21" fmla="*/ 35 h 44"/>
                        <a:gd name="T22" fmla="*/ 18 w 74"/>
                        <a:gd name="T23" fmla="*/ 42 h 44"/>
                        <a:gd name="T24" fmla="*/ 37 w 74"/>
                        <a:gd name="T25" fmla="*/ 44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
                        <a:gd name="T40" fmla="*/ 0 h 44"/>
                        <a:gd name="T41" fmla="*/ 74 w 74"/>
                        <a:gd name="T42" fmla="*/ 44 h 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 h="44">
                          <a:moveTo>
                            <a:pt x="37" y="44"/>
                          </a:moveTo>
                          <a:lnTo>
                            <a:pt x="55" y="42"/>
                          </a:lnTo>
                          <a:lnTo>
                            <a:pt x="68" y="35"/>
                          </a:lnTo>
                          <a:lnTo>
                            <a:pt x="74" y="26"/>
                          </a:lnTo>
                          <a:lnTo>
                            <a:pt x="68" y="14"/>
                          </a:lnTo>
                          <a:lnTo>
                            <a:pt x="55" y="5"/>
                          </a:lnTo>
                          <a:lnTo>
                            <a:pt x="37" y="0"/>
                          </a:lnTo>
                          <a:lnTo>
                            <a:pt x="18" y="5"/>
                          </a:lnTo>
                          <a:lnTo>
                            <a:pt x="5" y="14"/>
                          </a:lnTo>
                          <a:lnTo>
                            <a:pt x="0" y="26"/>
                          </a:lnTo>
                          <a:lnTo>
                            <a:pt x="5" y="35"/>
                          </a:lnTo>
                          <a:lnTo>
                            <a:pt x="18" y="42"/>
                          </a:lnTo>
                          <a:lnTo>
                            <a:pt x="37" y="44"/>
                          </a:lnTo>
                          <a:close/>
                        </a:path>
                      </a:pathLst>
                    </a:custGeom>
                    <a:solidFill>
                      <a:srgbClr val="E4E4E4"/>
                    </a:solidFill>
                    <a:ln w="0">
                      <a:solidFill>
                        <a:srgbClr val="E4E4E4"/>
                      </a:solidFill>
                      <a:round/>
                      <a:headEnd/>
                      <a:tailEnd/>
                    </a:ln>
                  </p:spPr>
                  <p:txBody>
                    <a:bodyPr/>
                    <a:lstStyle/>
                    <a:p>
                      <a:endParaRPr lang="en-US"/>
                    </a:p>
                  </p:txBody>
                </p:sp>
                <p:sp>
                  <p:nvSpPr>
                    <p:cNvPr id="9307" name="Freeform 227"/>
                    <p:cNvSpPr>
                      <a:spLocks/>
                    </p:cNvSpPr>
                    <p:nvPr/>
                  </p:nvSpPr>
                  <p:spPr bwMode="auto">
                    <a:xfrm>
                      <a:off x="1236" y="3033"/>
                      <a:ext cx="50" cy="30"/>
                    </a:xfrm>
                    <a:custGeom>
                      <a:avLst/>
                      <a:gdLst>
                        <a:gd name="T0" fmla="*/ 26 w 50"/>
                        <a:gd name="T1" fmla="*/ 30 h 30"/>
                        <a:gd name="T2" fmla="*/ 33 w 50"/>
                        <a:gd name="T3" fmla="*/ 30 h 30"/>
                        <a:gd name="T4" fmla="*/ 39 w 50"/>
                        <a:gd name="T5" fmla="*/ 28 h 30"/>
                        <a:gd name="T6" fmla="*/ 45 w 50"/>
                        <a:gd name="T7" fmla="*/ 24 h 30"/>
                        <a:gd name="T8" fmla="*/ 48 w 50"/>
                        <a:gd name="T9" fmla="*/ 22 h 30"/>
                        <a:gd name="T10" fmla="*/ 50 w 50"/>
                        <a:gd name="T11" fmla="*/ 17 h 30"/>
                        <a:gd name="T12" fmla="*/ 48 w 50"/>
                        <a:gd name="T13" fmla="*/ 13 h 30"/>
                        <a:gd name="T14" fmla="*/ 45 w 50"/>
                        <a:gd name="T15" fmla="*/ 9 h 30"/>
                        <a:gd name="T16" fmla="*/ 39 w 50"/>
                        <a:gd name="T17" fmla="*/ 4 h 30"/>
                        <a:gd name="T18" fmla="*/ 33 w 50"/>
                        <a:gd name="T19" fmla="*/ 2 h 30"/>
                        <a:gd name="T20" fmla="*/ 26 w 50"/>
                        <a:gd name="T21" fmla="*/ 0 h 30"/>
                        <a:gd name="T22" fmla="*/ 17 w 50"/>
                        <a:gd name="T23" fmla="*/ 2 h 30"/>
                        <a:gd name="T24" fmla="*/ 11 w 50"/>
                        <a:gd name="T25" fmla="*/ 4 h 30"/>
                        <a:gd name="T26" fmla="*/ 6 w 50"/>
                        <a:gd name="T27" fmla="*/ 9 h 30"/>
                        <a:gd name="T28" fmla="*/ 2 w 50"/>
                        <a:gd name="T29" fmla="*/ 13 h 30"/>
                        <a:gd name="T30" fmla="*/ 0 w 50"/>
                        <a:gd name="T31" fmla="*/ 17 h 30"/>
                        <a:gd name="T32" fmla="*/ 2 w 50"/>
                        <a:gd name="T33" fmla="*/ 22 h 30"/>
                        <a:gd name="T34" fmla="*/ 6 w 50"/>
                        <a:gd name="T35" fmla="*/ 24 h 30"/>
                        <a:gd name="T36" fmla="*/ 11 w 50"/>
                        <a:gd name="T37" fmla="*/ 28 h 30"/>
                        <a:gd name="T38" fmla="*/ 17 w 50"/>
                        <a:gd name="T39" fmla="*/ 30 h 30"/>
                        <a:gd name="T40" fmla="*/ 26 w 50"/>
                        <a:gd name="T41" fmla="*/ 30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
                        <a:gd name="T64" fmla="*/ 0 h 30"/>
                        <a:gd name="T65" fmla="*/ 50 w 50"/>
                        <a:gd name="T66" fmla="*/ 30 h 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 h="30">
                          <a:moveTo>
                            <a:pt x="26" y="30"/>
                          </a:moveTo>
                          <a:lnTo>
                            <a:pt x="33" y="30"/>
                          </a:lnTo>
                          <a:lnTo>
                            <a:pt x="39" y="28"/>
                          </a:lnTo>
                          <a:lnTo>
                            <a:pt x="45" y="24"/>
                          </a:lnTo>
                          <a:lnTo>
                            <a:pt x="48" y="22"/>
                          </a:lnTo>
                          <a:lnTo>
                            <a:pt x="50" y="17"/>
                          </a:lnTo>
                          <a:lnTo>
                            <a:pt x="48" y="13"/>
                          </a:lnTo>
                          <a:lnTo>
                            <a:pt x="45" y="9"/>
                          </a:lnTo>
                          <a:lnTo>
                            <a:pt x="39" y="4"/>
                          </a:lnTo>
                          <a:lnTo>
                            <a:pt x="33" y="2"/>
                          </a:lnTo>
                          <a:lnTo>
                            <a:pt x="26" y="0"/>
                          </a:lnTo>
                          <a:lnTo>
                            <a:pt x="17" y="2"/>
                          </a:lnTo>
                          <a:lnTo>
                            <a:pt x="11" y="4"/>
                          </a:lnTo>
                          <a:lnTo>
                            <a:pt x="6" y="9"/>
                          </a:lnTo>
                          <a:lnTo>
                            <a:pt x="2" y="13"/>
                          </a:lnTo>
                          <a:lnTo>
                            <a:pt x="0" y="17"/>
                          </a:lnTo>
                          <a:lnTo>
                            <a:pt x="2" y="22"/>
                          </a:lnTo>
                          <a:lnTo>
                            <a:pt x="6" y="24"/>
                          </a:lnTo>
                          <a:lnTo>
                            <a:pt x="11" y="28"/>
                          </a:lnTo>
                          <a:lnTo>
                            <a:pt x="17" y="30"/>
                          </a:lnTo>
                          <a:lnTo>
                            <a:pt x="26" y="30"/>
                          </a:lnTo>
                          <a:close/>
                        </a:path>
                      </a:pathLst>
                    </a:custGeom>
                    <a:solidFill>
                      <a:srgbClr val="FFFFFF"/>
                    </a:solidFill>
                    <a:ln w="0">
                      <a:solidFill>
                        <a:srgbClr val="FFFFFF"/>
                      </a:solidFill>
                      <a:round/>
                      <a:headEnd/>
                      <a:tailEnd/>
                    </a:ln>
                  </p:spPr>
                  <p:txBody>
                    <a:bodyPr/>
                    <a:lstStyle/>
                    <a:p>
                      <a:endParaRPr lang="en-US"/>
                    </a:p>
                  </p:txBody>
                </p:sp>
                <p:sp>
                  <p:nvSpPr>
                    <p:cNvPr id="9308" name="Freeform 228"/>
                    <p:cNvSpPr>
                      <a:spLocks/>
                    </p:cNvSpPr>
                    <p:nvPr/>
                  </p:nvSpPr>
                  <p:spPr bwMode="auto">
                    <a:xfrm>
                      <a:off x="1286" y="3331"/>
                      <a:ext cx="338" cy="310"/>
                    </a:xfrm>
                    <a:custGeom>
                      <a:avLst/>
                      <a:gdLst>
                        <a:gd name="T0" fmla="*/ 148 w 338"/>
                        <a:gd name="T1" fmla="*/ 310 h 310"/>
                        <a:gd name="T2" fmla="*/ 108 w 338"/>
                        <a:gd name="T3" fmla="*/ 305 h 310"/>
                        <a:gd name="T4" fmla="*/ 76 w 338"/>
                        <a:gd name="T5" fmla="*/ 293 h 310"/>
                        <a:gd name="T6" fmla="*/ 50 w 338"/>
                        <a:gd name="T7" fmla="*/ 280 h 310"/>
                        <a:gd name="T8" fmla="*/ 32 w 338"/>
                        <a:gd name="T9" fmla="*/ 266 h 310"/>
                        <a:gd name="T10" fmla="*/ 19 w 338"/>
                        <a:gd name="T11" fmla="*/ 249 h 310"/>
                        <a:gd name="T12" fmla="*/ 9 w 338"/>
                        <a:gd name="T13" fmla="*/ 234 h 310"/>
                        <a:gd name="T14" fmla="*/ 4 w 338"/>
                        <a:gd name="T15" fmla="*/ 223 h 310"/>
                        <a:gd name="T16" fmla="*/ 0 w 338"/>
                        <a:gd name="T17" fmla="*/ 214 h 310"/>
                        <a:gd name="T18" fmla="*/ 0 w 338"/>
                        <a:gd name="T19" fmla="*/ 210 h 310"/>
                        <a:gd name="T20" fmla="*/ 0 w 338"/>
                        <a:gd name="T21" fmla="*/ 0 h 310"/>
                        <a:gd name="T22" fmla="*/ 338 w 338"/>
                        <a:gd name="T23" fmla="*/ 2 h 310"/>
                        <a:gd name="T24" fmla="*/ 338 w 338"/>
                        <a:gd name="T25" fmla="*/ 206 h 310"/>
                        <a:gd name="T26" fmla="*/ 330 w 338"/>
                        <a:gd name="T27" fmla="*/ 223 h 310"/>
                        <a:gd name="T28" fmla="*/ 321 w 338"/>
                        <a:gd name="T29" fmla="*/ 238 h 310"/>
                        <a:gd name="T30" fmla="*/ 314 w 338"/>
                        <a:gd name="T31" fmla="*/ 251 h 310"/>
                        <a:gd name="T32" fmla="*/ 308 w 338"/>
                        <a:gd name="T33" fmla="*/ 258 h 310"/>
                        <a:gd name="T34" fmla="*/ 306 w 338"/>
                        <a:gd name="T35" fmla="*/ 262 h 310"/>
                        <a:gd name="T36" fmla="*/ 289 w 338"/>
                        <a:gd name="T37" fmla="*/ 277 h 310"/>
                        <a:gd name="T38" fmla="*/ 267 w 338"/>
                        <a:gd name="T39" fmla="*/ 290 h 310"/>
                        <a:gd name="T40" fmla="*/ 241 w 338"/>
                        <a:gd name="T41" fmla="*/ 297 h 310"/>
                        <a:gd name="T42" fmla="*/ 213 w 338"/>
                        <a:gd name="T43" fmla="*/ 303 h 310"/>
                        <a:gd name="T44" fmla="*/ 189 w 338"/>
                        <a:gd name="T45" fmla="*/ 306 h 310"/>
                        <a:gd name="T46" fmla="*/ 167 w 338"/>
                        <a:gd name="T47" fmla="*/ 308 h 310"/>
                        <a:gd name="T48" fmla="*/ 152 w 338"/>
                        <a:gd name="T49" fmla="*/ 308 h 310"/>
                        <a:gd name="T50" fmla="*/ 148 w 338"/>
                        <a:gd name="T51" fmla="*/ 310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38"/>
                        <a:gd name="T79" fmla="*/ 0 h 310"/>
                        <a:gd name="T80" fmla="*/ 338 w 338"/>
                        <a:gd name="T81" fmla="*/ 310 h 3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38" h="310">
                          <a:moveTo>
                            <a:pt x="148" y="310"/>
                          </a:moveTo>
                          <a:lnTo>
                            <a:pt x="108" y="305"/>
                          </a:lnTo>
                          <a:lnTo>
                            <a:pt x="76" y="293"/>
                          </a:lnTo>
                          <a:lnTo>
                            <a:pt x="50" y="280"/>
                          </a:lnTo>
                          <a:lnTo>
                            <a:pt x="32" y="266"/>
                          </a:lnTo>
                          <a:lnTo>
                            <a:pt x="19" y="249"/>
                          </a:lnTo>
                          <a:lnTo>
                            <a:pt x="9" y="234"/>
                          </a:lnTo>
                          <a:lnTo>
                            <a:pt x="4" y="223"/>
                          </a:lnTo>
                          <a:lnTo>
                            <a:pt x="0" y="214"/>
                          </a:lnTo>
                          <a:lnTo>
                            <a:pt x="0" y="210"/>
                          </a:lnTo>
                          <a:lnTo>
                            <a:pt x="0" y="0"/>
                          </a:lnTo>
                          <a:lnTo>
                            <a:pt x="338" y="2"/>
                          </a:lnTo>
                          <a:lnTo>
                            <a:pt x="338" y="206"/>
                          </a:lnTo>
                          <a:lnTo>
                            <a:pt x="330" y="223"/>
                          </a:lnTo>
                          <a:lnTo>
                            <a:pt x="321" y="238"/>
                          </a:lnTo>
                          <a:lnTo>
                            <a:pt x="314" y="251"/>
                          </a:lnTo>
                          <a:lnTo>
                            <a:pt x="308" y="258"/>
                          </a:lnTo>
                          <a:lnTo>
                            <a:pt x="306" y="262"/>
                          </a:lnTo>
                          <a:lnTo>
                            <a:pt x="289" y="277"/>
                          </a:lnTo>
                          <a:lnTo>
                            <a:pt x="267" y="290"/>
                          </a:lnTo>
                          <a:lnTo>
                            <a:pt x="241" y="297"/>
                          </a:lnTo>
                          <a:lnTo>
                            <a:pt x="213" y="303"/>
                          </a:lnTo>
                          <a:lnTo>
                            <a:pt x="189" y="306"/>
                          </a:lnTo>
                          <a:lnTo>
                            <a:pt x="167" y="308"/>
                          </a:lnTo>
                          <a:lnTo>
                            <a:pt x="152" y="308"/>
                          </a:lnTo>
                          <a:lnTo>
                            <a:pt x="148" y="310"/>
                          </a:lnTo>
                          <a:close/>
                        </a:path>
                      </a:pathLst>
                    </a:custGeom>
                    <a:solidFill>
                      <a:srgbClr val="000000"/>
                    </a:solidFill>
                    <a:ln w="0">
                      <a:solidFill>
                        <a:srgbClr val="000000"/>
                      </a:solidFill>
                      <a:round/>
                      <a:headEnd/>
                      <a:tailEnd/>
                    </a:ln>
                  </p:spPr>
                  <p:txBody>
                    <a:bodyPr/>
                    <a:lstStyle/>
                    <a:p>
                      <a:endParaRPr lang="en-US"/>
                    </a:p>
                  </p:txBody>
                </p:sp>
                <p:sp>
                  <p:nvSpPr>
                    <p:cNvPr id="9309" name="Freeform 229"/>
                    <p:cNvSpPr>
                      <a:spLocks/>
                    </p:cNvSpPr>
                    <p:nvPr/>
                  </p:nvSpPr>
                  <p:spPr bwMode="auto">
                    <a:xfrm>
                      <a:off x="1286" y="3331"/>
                      <a:ext cx="338" cy="310"/>
                    </a:xfrm>
                    <a:custGeom>
                      <a:avLst/>
                      <a:gdLst>
                        <a:gd name="T0" fmla="*/ 148 w 338"/>
                        <a:gd name="T1" fmla="*/ 310 h 310"/>
                        <a:gd name="T2" fmla="*/ 108 w 338"/>
                        <a:gd name="T3" fmla="*/ 305 h 310"/>
                        <a:gd name="T4" fmla="*/ 76 w 338"/>
                        <a:gd name="T5" fmla="*/ 293 h 310"/>
                        <a:gd name="T6" fmla="*/ 50 w 338"/>
                        <a:gd name="T7" fmla="*/ 280 h 310"/>
                        <a:gd name="T8" fmla="*/ 32 w 338"/>
                        <a:gd name="T9" fmla="*/ 266 h 310"/>
                        <a:gd name="T10" fmla="*/ 19 w 338"/>
                        <a:gd name="T11" fmla="*/ 249 h 310"/>
                        <a:gd name="T12" fmla="*/ 9 w 338"/>
                        <a:gd name="T13" fmla="*/ 234 h 310"/>
                        <a:gd name="T14" fmla="*/ 4 w 338"/>
                        <a:gd name="T15" fmla="*/ 223 h 310"/>
                        <a:gd name="T16" fmla="*/ 0 w 338"/>
                        <a:gd name="T17" fmla="*/ 214 h 310"/>
                        <a:gd name="T18" fmla="*/ 0 w 338"/>
                        <a:gd name="T19" fmla="*/ 210 h 310"/>
                        <a:gd name="T20" fmla="*/ 0 w 338"/>
                        <a:gd name="T21" fmla="*/ 0 h 310"/>
                        <a:gd name="T22" fmla="*/ 338 w 338"/>
                        <a:gd name="T23" fmla="*/ 2 h 310"/>
                        <a:gd name="T24" fmla="*/ 338 w 338"/>
                        <a:gd name="T25" fmla="*/ 206 h 310"/>
                        <a:gd name="T26" fmla="*/ 330 w 338"/>
                        <a:gd name="T27" fmla="*/ 223 h 310"/>
                        <a:gd name="T28" fmla="*/ 321 w 338"/>
                        <a:gd name="T29" fmla="*/ 238 h 310"/>
                        <a:gd name="T30" fmla="*/ 314 w 338"/>
                        <a:gd name="T31" fmla="*/ 251 h 310"/>
                        <a:gd name="T32" fmla="*/ 308 w 338"/>
                        <a:gd name="T33" fmla="*/ 258 h 310"/>
                        <a:gd name="T34" fmla="*/ 306 w 338"/>
                        <a:gd name="T35" fmla="*/ 262 h 310"/>
                        <a:gd name="T36" fmla="*/ 289 w 338"/>
                        <a:gd name="T37" fmla="*/ 277 h 310"/>
                        <a:gd name="T38" fmla="*/ 267 w 338"/>
                        <a:gd name="T39" fmla="*/ 290 h 310"/>
                        <a:gd name="T40" fmla="*/ 241 w 338"/>
                        <a:gd name="T41" fmla="*/ 297 h 310"/>
                        <a:gd name="T42" fmla="*/ 213 w 338"/>
                        <a:gd name="T43" fmla="*/ 303 h 310"/>
                        <a:gd name="T44" fmla="*/ 189 w 338"/>
                        <a:gd name="T45" fmla="*/ 306 h 310"/>
                        <a:gd name="T46" fmla="*/ 167 w 338"/>
                        <a:gd name="T47" fmla="*/ 308 h 310"/>
                        <a:gd name="T48" fmla="*/ 152 w 338"/>
                        <a:gd name="T49" fmla="*/ 308 h 310"/>
                        <a:gd name="T50" fmla="*/ 148 w 338"/>
                        <a:gd name="T51" fmla="*/ 310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38"/>
                        <a:gd name="T79" fmla="*/ 0 h 310"/>
                        <a:gd name="T80" fmla="*/ 338 w 338"/>
                        <a:gd name="T81" fmla="*/ 310 h 3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38" h="310">
                          <a:moveTo>
                            <a:pt x="148" y="310"/>
                          </a:moveTo>
                          <a:lnTo>
                            <a:pt x="108" y="305"/>
                          </a:lnTo>
                          <a:lnTo>
                            <a:pt x="76" y="293"/>
                          </a:lnTo>
                          <a:lnTo>
                            <a:pt x="50" y="280"/>
                          </a:lnTo>
                          <a:lnTo>
                            <a:pt x="32" y="266"/>
                          </a:lnTo>
                          <a:lnTo>
                            <a:pt x="19" y="249"/>
                          </a:lnTo>
                          <a:lnTo>
                            <a:pt x="9" y="234"/>
                          </a:lnTo>
                          <a:lnTo>
                            <a:pt x="4" y="223"/>
                          </a:lnTo>
                          <a:lnTo>
                            <a:pt x="0" y="214"/>
                          </a:lnTo>
                          <a:lnTo>
                            <a:pt x="0" y="210"/>
                          </a:lnTo>
                          <a:lnTo>
                            <a:pt x="0" y="0"/>
                          </a:lnTo>
                          <a:lnTo>
                            <a:pt x="338" y="2"/>
                          </a:lnTo>
                          <a:lnTo>
                            <a:pt x="338" y="206"/>
                          </a:lnTo>
                          <a:lnTo>
                            <a:pt x="330" y="223"/>
                          </a:lnTo>
                          <a:lnTo>
                            <a:pt x="321" y="238"/>
                          </a:lnTo>
                          <a:lnTo>
                            <a:pt x="314" y="251"/>
                          </a:lnTo>
                          <a:lnTo>
                            <a:pt x="308" y="258"/>
                          </a:lnTo>
                          <a:lnTo>
                            <a:pt x="306" y="262"/>
                          </a:lnTo>
                          <a:lnTo>
                            <a:pt x="289" y="277"/>
                          </a:lnTo>
                          <a:lnTo>
                            <a:pt x="267" y="290"/>
                          </a:lnTo>
                          <a:lnTo>
                            <a:pt x="241" y="297"/>
                          </a:lnTo>
                          <a:lnTo>
                            <a:pt x="213" y="303"/>
                          </a:lnTo>
                          <a:lnTo>
                            <a:pt x="189" y="306"/>
                          </a:lnTo>
                          <a:lnTo>
                            <a:pt x="167" y="308"/>
                          </a:lnTo>
                          <a:lnTo>
                            <a:pt x="152" y="308"/>
                          </a:lnTo>
                          <a:lnTo>
                            <a:pt x="148" y="310"/>
                          </a:lnTo>
                        </a:path>
                      </a:pathLst>
                    </a:custGeom>
                    <a:noFill/>
                    <a:ln w="6350">
                      <a:solidFill>
                        <a:srgbClr val="000000"/>
                      </a:solidFill>
                      <a:round/>
                      <a:headEnd/>
                      <a:tailEnd/>
                    </a:ln>
                  </p:spPr>
                  <p:txBody>
                    <a:bodyPr/>
                    <a:lstStyle/>
                    <a:p>
                      <a:endParaRPr lang="en-US"/>
                    </a:p>
                  </p:txBody>
                </p:sp>
                <p:sp>
                  <p:nvSpPr>
                    <p:cNvPr id="9310" name="Freeform 230"/>
                    <p:cNvSpPr>
                      <a:spLocks/>
                    </p:cNvSpPr>
                    <p:nvPr/>
                  </p:nvSpPr>
                  <p:spPr bwMode="auto">
                    <a:xfrm>
                      <a:off x="1303" y="3331"/>
                      <a:ext cx="308" cy="308"/>
                    </a:xfrm>
                    <a:custGeom>
                      <a:avLst/>
                      <a:gdLst>
                        <a:gd name="T0" fmla="*/ 137 w 308"/>
                        <a:gd name="T1" fmla="*/ 308 h 308"/>
                        <a:gd name="T2" fmla="*/ 102 w 308"/>
                        <a:gd name="T3" fmla="*/ 305 h 308"/>
                        <a:gd name="T4" fmla="*/ 72 w 308"/>
                        <a:gd name="T5" fmla="*/ 295 h 308"/>
                        <a:gd name="T6" fmla="*/ 48 w 308"/>
                        <a:gd name="T7" fmla="*/ 282 h 308"/>
                        <a:gd name="T8" fmla="*/ 31 w 308"/>
                        <a:gd name="T9" fmla="*/ 269 h 308"/>
                        <a:gd name="T10" fmla="*/ 18 w 308"/>
                        <a:gd name="T11" fmla="*/ 254 h 308"/>
                        <a:gd name="T12" fmla="*/ 9 w 308"/>
                        <a:gd name="T13" fmla="*/ 241 h 308"/>
                        <a:gd name="T14" fmla="*/ 4 w 308"/>
                        <a:gd name="T15" fmla="*/ 230 h 308"/>
                        <a:gd name="T16" fmla="*/ 0 w 308"/>
                        <a:gd name="T17" fmla="*/ 223 h 308"/>
                        <a:gd name="T18" fmla="*/ 0 w 308"/>
                        <a:gd name="T19" fmla="*/ 219 h 308"/>
                        <a:gd name="T20" fmla="*/ 0 w 308"/>
                        <a:gd name="T21" fmla="*/ 0 h 308"/>
                        <a:gd name="T22" fmla="*/ 308 w 308"/>
                        <a:gd name="T23" fmla="*/ 2 h 308"/>
                        <a:gd name="T24" fmla="*/ 308 w 308"/>
                        <a:gd name="T25" fmla="*/ 199 h 308"/>
                        <a:gd name="T26" fmla="*/ 300 w 308"/>
                        <a:gd name="T27" fmla="*/ 214 h 308"/>
                        <a:gd name="T28" fmla="*/ 295 w 308"/>
                        <a:gd name="T29" fmla="*/ 228 h 308"/>
                        <a:gd name="T30" fmla="*/ 287 w 308"/>
                        <a:gd name="T31" fmla="*/ 241 h 308"/>
                        <a:gd name="T32" fmla="*/ 282 w 308"/>
                        <a:gd name="T33" fmla="*/ 249 h 308"/>
                        <a:gd name="T34" fmla="*/ 280 w 308"/>
                        <a:gd name="T35" fmla="*/ 253 h 308"/>
                        <a:gd name="T36" fmla="*/ 265 w 308"/>
                        <a:gd name="T37" fmla="*/ 267 h 308"/>
                        <a:gd name="T38" fmla="*/ 245 w 308"/>
                        <a:gd name="T39" fmla="*/ 279 h 308"/>
                        <a:gd name="T40" fmla="*/ 220 w 308"/>
                        <a:gd name="T41" fmla="*/ 288 h 308"/>
                        <a:gd name="T42" fmla="*/ 196 w 308"/>
                        <a:gd name="T43" fmla="*/ 295 h 308"/>
                        <a:gd name="T44" fmla="*/ 174 w 308"/>
                        <a:gd name="T45" fmla="*/ 301 h 308"/>
                        <a:gd name="T46" fmla="*/ 156 w 308"/>
                        <a:gd name="T47" fmla="*/ 305 h 308"/>
                        <a:gd name="T48" fmla="*/ 143 w 308"/>
                        <a:gd name="T49" fmla="*/ 308 h 308"/>
                        <a:gd name="T50" fmla="*/ 137 w 308"/>
                        <a:gd name="T51" fmla="*/ 308 h 3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8"/>
                        <a:gd name="T79" fmla="*/ 0 h 308"/>
                        <a:gd name="T80" fmla="*/ 308 w 308"/>
                        <a:gd name="T81" fmla="*/ 308 h 30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8" h="308">
                          <a:moveTo>
                            <a:pt x="137" y="308"/>
                          </a:moveTo>
                          <a:lnTo>
                            <a:pt x="102" y="305"/>
                          </a:lnTo>
                          <a:lnTo>
                            <a:pt x="72" y="295"/>
                          </a:lnTo>
                          <a:lnTo>
                            <a:pt x="48" y="282"/>
                          </a:lnTo>
                          <a:lnTo>
                            <a:pt x="31" y="269"/>
                          </a:lnTo>
                          <a:lnTo>
                            <a:pt x="18" y="254"/>
                          </a:lnTo>
                          <a:lnTo>
                            <a:pt x="9" y="241"/>
                          </a:lnTo>
                          <a:lnTo>
                            <a:pt x="4" y="230"/>
                          </a:lnTo>
                          <a:lnTo>
                            <a:pt x="0" y="223"/>
                          </a:lnTo>
                          <a:lnTo>
                            <a:pt x="0" y="219"/>
                          </a:lnTo>
                          <a:lnTo>
                            <a:pt x="0" y="0"/>
                          </a:lnTo>
                          <a:lnTo>
                            <a:pt x="308" y="2"/>
                          </a:lnTo>
                          <a:lnTo>
                            <a:pt x="308" y="199"/>
                          </a:lnTo>
                          <a:lnTo>
                            <a:pt x="300" y="214"/>
                          </a:lnTo>
                          <a:lnTo>
                            <a:pt x="295" y="228"/>
                          </a:lnTo>
                          <a:lnTo>
                            <a:pt x="287" y="241"/>
                          </a:lnTo>
                          <a:lnTo>
                            <a:pt x="282" y="249"/>
                          </a:lnTo>
                          <a:lnTo>
                            <a:pt x="280" y="253"/>
                          </a:lnTo>
                          <a:lnTo>
                            <a:pt x="265" y="267"/>
                          </a:lnTo>
                          <a:lnTo>
                            <a:pt x="245" y="279"/>
                          </a:lnTo>
                          <a:lnTo>
                            <a:pt x="220" y="288"/>
                          </a:lnTo>
                          <a:lnTo>
                            <a:pt x="196" y="295"/>
                          </a:lnTo>
                          <a:lnTo>
                            <a:pt x="174" y="301"/>
                          </a:lnTo>
                          <a:lnTo>
                            <a:pt x="156" y="305"/>
                          </a:lnTo>
                          <a:lnTo>
                            <a:pt x="143" y="308"/>
                          </a:lnTo>
                          <a:lnTo>
                            <a:pt x="137" y="308"/>
                          </a:lnTo>
                          <a:close/>
                        </a:path>
                      </a:pathLst>
                    </a:custGeom>
                    <a:solidFill>
                      <a:srgbClr val="1A1A1A"/>
                    </a:solidFill>
                    <a:ln w="0">
                      <a:solidFill>
                        <a:srgbClr val="1A1A1A"/>
                      </a:solidFill>
                      <a:round/>
                      <a:headEnd/>
                      <a:tailEnd/>
                    </a:ln>
                  </p:spPr>
                  <p:txBody>
                    <a:bodyPr/>
                    <a:lstStyle/>
                    <a:p>
                      <a:endParaRPr lang="en-US"/>
                    </a:p>
                  </p:txBody>
                </p:sp>
                <p:sp>
                  <p:nvSpPr>
                    <p:cNvPr id="9311" name="Freeform 231"/>
                    <p:cNvSpPr>
                      <a:spLocks/>
                    </p:cNvSpPr>
                    <p:nvPr/>
                  </p:nvSpPr>
                  <p:spPr bwMode="auto">
                    <a:xfrm>
                      <a:off x="1320" y="3331"/>
                      <a:ext cx="278" cy="306"/>
                    </a:xfrm>
                    <a:custGeom>
                      <a:avLst/>
                      <a:gdLst>
                        <a:gd name="T0" fmla="*/ 127 w 278"/>
                        <a:gd name="T1" fmla="*/ 306 h 306"/>
                        <a:gd name="T2" fmla="*/ 94 w 278"/>
                        <a:gd name="T3" fmla="*/ 303 h 306"/>
                        <a:gd name="T4" fmla="*/ 66 w 278"/>
                        <a:gd name="T5" fmla="*/ 295 h 306"/>
                        <a:gd name="T6" fmla="*/ 46 w 278"/>
                        <a:gd name="T7" fmla="*/ 286 h 306"/>
                        <a:gd name="T8" fmla="*/ 29 w 278"/>
                        <a:gd name="T9" fmla="*/ 273 h 306"/>
                        <a:gd name="T10" fmla="*/ 16 w 278"/>
                        <a:gd name="T11" fmla="*/ 260 h 306"/>
                        <a:gd name="T12" fmla="*/ 9 w 278"/>
                        <a:gd name="T13" fmla="*/ 249 h 306"/>
                        <a:gd name="T14" fmla="*/ 3 w 278"/>
                        <a:gd name="T15" fmla="*/ 238 h 306"/>
                        <a:gd name="T16" fmla="*/ 1 w 278"/>
                        <a:gd name="T17" fmla="*/ 232 h 306"/>
                        <a:gd name="T18" fmla="*/ 0 w 278"/>
                        <a:gd name="T19" fmla="*/ 228 h 306"/>
                        <a:gd name="T20" fmla="*/ 0 w 278"/>
                        <a:gd name="T21" fmla="*/ 0 h 306"/>
                        <a:gd name="T22" fmla="*/ 278 w 278"/>
                        <a:gd name="T23" fmla="*/ 2 h 306"/>
                        <a:gd name="T24" fmla="*/ 278 w 278"/>
                        <a:gd name="T25" fmla="*/ 191 h 306"/>
                        <a:gd name="T26" fmla="*/ 272 w 278"/>
                        <a:gd name="T27" fmla="*/ 206 h 306"/>
                        <a:gd name="T28" fmla="*/ 267 w 278"/>
                        <a:gd name="T29" fmla="*/ 219 h 306"/>
                        <a:gd name="T30" fmla="*/ 261 w 278"/>
                        <a:gd name="T31" fmla="*/ 232 h 306"/>
                        <a:gd name="T32" fmla="*/ 255 w 278"/>
                        <a:gd name="T33" fmla="*/ 240 h 306"/>
                        <a:gd name="T34" fmla="*/ 254 w 278"/>
                        <a:gd name="T35" fmla="*/ 243 h 306"/>
                        <a:gd name="T36" fmla="*/ 241 w 278"/>
                        <a:gd name="T37" fmla="*/ 256 h 306"/>
                        <a:gd name="T38" fmla="*/ 222 w 278"/>
                        <a:gd name="T39" fmla="*/ 269 h 306"/>
                        <a:gd name="T40" fmla="*/ 202 w 278"/>
                        <a:gd name="T41" fmla="*/ 280 h 306"/>
                        <a:gd name="T42" fmla="*/ 179 w 278"/>
                        <a:gd name="T43" fmla="*/ 290 h 306"/>
                        <a:gd name="T44" fmla="*/ 159 w 278"/>
                        <a:gd name="T45" fmla="*/ 297 h 306"/>
                        <a:gd name="T46" fmla="*/ 142 w 278"/>
                        <a:gd name="T47" fmla="*/ 303 h 306"/>
                        <a:gd name="T48" fmla="*/ 131 w 278"/>
                        <a:gd name="T49" fmla="*/ 306 h 306"/>
                        <a:gd name="T50" fmla="*/ 127 w 278"/>
                        <a:gd name="T51" fmla="*/ 306 h 3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8"/>
                        <a:gd name="T79" fmla="*/ 0 h 306"/>
                        <a:gd name="T80" fmla="*/ 278 w 278"/>
                        <a:gd name="T81" fmla="*/ 306 h 3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8" h="306">
                          <a:moveTo>
                            <a:pt x="127" y="306"/>
                          </a:moveTo>
                          <a:lnTo>
                            <a:pt x="94" y="303"/>
                          </a:lnTo>
                          <a:lnTo>
                            <a:pt x="66" y="295"/>
                          </a:lnTo>
                          <a:lnTo>
                            <a:pt x="46" y="286"/>
                          </a:lnTo>
                          <a:lnTo>
                            <a:pt x="29" y="273"/>
                          </a:lnTo>
                          <a:lnTo>
                            <a:pt x="16" y="260"/>
                          </a:lnTo>
                          <a:lnTo>
                            <a:pt x="9" y="249"/>
                          </a:lnTo>
                          <a:lnTo>
                            <a:pt x="3" y="238"/>
                          </a:lnTo>
                          <a:lnTo>
                            <a:pt x="1" y="232"/>
                          </a:lnTo>
                          <a:lnTo>
                            <a:pt x="0" y="228"/>
                          </a:lnTo>
                          <a:lnTo>
                            <a:pt x="0" y="0"/>
                          </a:lnTo>
                          <a:lnTo>
                            <a:pt x="278" y="2"/>
                          </a:lnTo>
                          <a:lnTo>
                            <a:pt x="278" y="191"/>
                          </a:lnTo>
                          <a:lnTo>
                            <a:pt x="272" y="206"/>
                          </a:lnTo>
                          <a:lnTo>
                            <a:pt x="267" y="219"/>
                          </a:lnTo>
                          <a:lnTo>
                            <a:pt x="261" y="232"/>
                          </a:lnTo>
                          <a:lnTo>
                            <a:pt x="255" y="240"/>
                          </a:lnTo>
                          <a:lnTo>
                            <a:pt x="254" y="243"/>
                          </a:lnTo>
                          <a:lnTo>
                            <a:pt x="241" y="256"/>
                          </a:lnTo>
                          <a:lnTo>
                            <a:pt x="222" y="269"/>
                          </a:lnTo>
                          <a:lnTo>
                            <a:pt x="202" y="280"/>
                          </a:lnTo>
                          <a:lnTo>
                            <a:pt x="179" y="290"/>
                          </a:lnTo>
                          <a:lnTo>
                            <a:pt x="159" y="297"/>
                          </a:lnTo>
                          <a:lnTo>
                            <a:pt x="142" y="303"/>
                          </a:lnTo>
                          <a:lnTo>
                            <a:pt x="131" y="306"/>
                          </a:lnTo>
                          <a:lnTo>
                            <a:pt x="127" y="306"/>
                          </a:lnTo>
                          <a:close/>
                        </a:path>
                      </a:pathLst>
                    </a:custGeom>
                    <a:solidFill>
                      <a:srgbClr val="333333"/>
                    </a:solidFill>
                    <a:ln w="0">
                      <a:solidFill>
                        <a:srgbClr val="333333"/>
                      </a:solidFill>
                      <a:round/>
                      <a:headEnd/>
                      <a:tailEnd/>
                    </a:ln>
                  </p:spPr>
                  <p:txBody>
                    <a:bodyPr/>
                    <a:lstStyle/>
                    <a:p>
                      <a:endParaRPr lang="en-US"/>
                    </a:p>
                  </p:txBody>
                </p:sp>
                <p:sp>
                  <p:nvSpPr>
                    <p:cNvPr id="9312" name="Freeform 232"/>
                    <p:cNvSpPr>
                      <a:spLocks/>
                    </p:cNvSpPr>
                    <p:nvPr/>
                  </p:nvSpPr>
                  <p:spPr bwMode="auto">
                    <a:xfrm>
                      <a:off x="1338" y="3331"/>
                      <a:ext cx="249" cy="306"/>
                    </a:xfrm>
                    <a:custGeom>
                      <a:avLst/>
                      <a:gdLst>
                        <a:gd name="T0" fmla="*/ 115 w 249"/>
                        <a:gd name="T1" fmla="*/ 306 h 306"/>
                        <a:gd name="T2" fmla="*/ 82 w 249"/>
                        <a:gd name="T3" fmla="*/ 303 h 306"/>
                        <a:gd name="T4" fmla="*/ 56 w 249"/>
                        <a:gd name="T5" fmla="*/ 295 h 306"/>
                        <a:gd name="T6" fmla="*/ 35 w 249"/>
                        <a:gd name="T7" fmla="*/ 284 h 306"/>
                        <a:gd name="T8" fmla="*/ 20 w 249"/>
                        <a:gd name="T9" fmla="*/ 271 h 306"/>
                        <a:gd name="T10" fmla="*/ 11 w 249"/>
                        <a:gd name="T11" fmla="*/ 260 h 306"/>
                        <a:gd name="T12" fmla="*/ 4 w 249"/>
                        <a:gd name="T13" fmla="*/ 249 h 306"/>
                        <a:gd name="T14" fmla="*/ 0 w 249"/>
                        <a:gd name="T15" fmla="*/ 241 h 306"/>
                        <a:gd name="T16" fmla="*/ 0 w 249"/>
                        <a:gd name="T17" fmla="*/ 240 h 306"/>
                        <a:gd name="T18" fmla="*/ 0 w 249"/>
                        <a:gd name="T19" fmla="*/ 0 h 306"/>
                        <a:gd name="T20" fmla="*/ 249 w 249"/>
                        <a:gd name="T21" fmla="*/ 2 h 306"/>
                        <a:gd name="T22" fmla="*/ 249 w 249"/>
                        <a:gd name="T23" fmla="*/ 186 h 306"/>
                        <a:gd name="T24" fmla="*/ 243 w 249"/>
                        <a:gd name="T25" fmla="*/ 197 h 306"/>
                        <a:gd name="T26" fmla="*/ 237 w 249"/>
                        <a:gd name="T27" fmla="*/ 210 h 306"/>
                        <a:gd name="T28" fmla="*/ 232 w 249"/>
                        <a:gd name="T29" fmla="*/ 223 h 306"/>
                        <a:gd name="T30" fmla="*/ 228 w 249"/>
                        <a:gd name="T31" fmla="*/ 230 h 306"/>
                        <a:gd name="T32" fmla="*/ 226 w 249"/>
                        <a:gd name="T33" fmla="*/ 234 h 306"/>
                        <a:gd name="T34" fmla="*/ 215 w 249"/>
                        <a:gd name="T35" fmla="*/ 245 h 306"/>
                        <a:gd name="T36" fmla="*/ 198 w 249"/>
                        <a:gd name="T37" fmla="*/ 258 h 306"/>
                        <a:gd name="T38" fmla="*/ 180 w 249"/>
                        <a:gd name="T39" fmla="*/ 271 h 306"/>
                        <a:gd name="T40" fmla="*/ 161 w 249"/>
                        <a:gd name="T41" fmla="*/ 282 h 306"/>
                        <a:gd name="T42" fmla="*/ 145 w 249"/>
                        <a:gd name="T43" fmla="*/ 292 h 306"/>
                        <a:gd name="T44" fmla="*/ 130 w 249"/>
                        <a:gd name="T45" fmla="*/ 299 h 306"/>
                        <a:gd name="T46" fmla="*/ 119 w 249"/>
                        <a:gd name="T47" fmla="*/ 305 h 306"/>
                        <a:gd name="T48" fmla="*/ 115 w 249"/>
                        <a:gd name="T49" fmla="*/ 306 h 30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9"/>
                        <a:gd name="T76" fmla="*/ 0 h 306"/>
                        <a:gd name="T77" fmla="*/ 249 w 249"/>
                        <a:gd name="T78" fmla="*/ 306 h 30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9" h="306">
                          <a:moveTo>
                            <a:pt x="115" y="306"/>
                          </a:moveTo>
                          <a:lnTo>
                            <a:pt x="82" y="303"/>
                          </a:lnTo>
                          <a:lnTo>
                            <a:pt x="56" y="295"/>
                          </a:lnTo>
                          <a:lnTo>
                            <a:pt x="35" y="284"/>
                          </a:lnTo>
                          <a:lnTo>
                            <a:pt x="20" y="271"/>
                          </a:lnTo>
                          <a:lnTo>
                            <a:pt x="11" y="260"/>
                          </a:lnTo>
                          <a:lnTo>
                            <a:pt x="4" y="249"/>
                          </a:lnTo>
                          <a:lnTo>
                            <a:pt x="0" y="241"/>
                          </a:lnTo>
                          <a:lnTo>
                            <a:pt x="0" y="240"/>
                          </a:lnTo>
                          <a:lnTo>
                            <a:pt x="0" y="0"/>
                          </a:lnTo>
                          <a:lnTo>
                            <a:pt x="249" y="2"/>
                          </a:lnTo>
                          <a:lnTo>
                            <a:pt x="249" y="186"/>
                          </a:lnTo>
                          <a:lnTo>
                            <a:pt x="243" y="197"/>
                          </a:lnTo>
                          <a:lnTo>
                            <a:pt x="237" y="210"/>
                          </a:lnTo>
                          <a:lnTo>
                            <a:pt x="232" y="223"/>
                          </a:lnTo>
                          <a:lnTo>
                            <a:pt x="228" y="230"/>
                          </a:lnTo>
                          <a:lnTo>
                            <a:pt x="226" y="234"/>
                          </a:lnTo>
                          <a:lnTo>
                            <a:pt x="215" y="245"/>
                          </a:lnTo>
                          <a:lnTo>
                            <a:pt x="198" y="258"/>
                          </a:lnTo>
                          <a:lnTo>
                            <a:pt x="180" y="271"/>
                          </a:lnTo>
                          <a:lnTo>
                            <a:pt x="161" y="282"/>
                          </a:lnTo>
                          <a:lnTo>
                            <a:pt x="145" y="292"/>
                          </a:lnTo>
                          <a:lnTo>
                            <a:pt x="130" y="299"/>
                          </a:lnTo>
                          <a:lnTo>
                            <a:pt x="119" y="305"/>
                          </a:lnTo>
                          <a:lnTo>
                            <a:pt x="115" y="306"/>
                          </a:lnTo>
                          <a:close/>
                        </a:path>
                      </a:pathLst>
                    </a:custGeom>
                    <a:solidFill>
                      <a:srgbClr val="4D4D4D"/>
                    </a:solidFill>
                    <a:ln w="0">
                      <a:solidFill>
                        <a:srgbClr val="4D4D4D"/>
                      </a:solidFill>
                      <a:round/>
                      <a:headEnd/>
                      <a:tailEnd/>
                    </a:ln>
                  </p:spPr>
                  <p:txBody>
                    <a:bodyPr/>
                    <a:lstStyle/>
                    <a:p>
                      <a:endParaRPr lang="en-US"/>
                    </a:p>
                  </p:txBody>
                </p:sp>
                <p:sp>
                  <p:nvSpPr>
                    <p:cNvPr id="9313" name="Freeform 233"/>
                    <p:cNvSpPr>
                      <a:spLocks/>
                    </p:cNvSpPr>
                    <p:nvPr/>
                  </p:nvSpPr>
                  <p:spPr bwMode="auto">
                    <a:xfrm>
                      <a:off x="1355" y="3333"/>
                      <a:ext cx="219" cy="303"/>
                    </a:xfrm>
                    <a:custGeom>
                      <a:avLst/>
                      <a:gdLst>
                        <a:gd name="T0" fmla="*/ 105 w 219"/>
                        <a:gd name="T1" fmla="*/ 303 h 303"/>
                        <a:gd name="T2" fmla="*/ 76 w 219"/>
                        <a:gd name="T3" fmla="*/ 301 h 303"/>
                        <a:gd name="T4" fmla="*/ 52 w 219"/>
                        <a:gd name="T5" fmla="*/ 293 h 303"/>
                        <a:gd name="T6" fmla="*/ 33 w 219"/>
                        <a:gd name="T7" fmla="*/ 284 h 303"/>
                        <a:gd name="T8" fmla="*/ 20 w 219"/>
                        <a:gd name="T9" fmla="*/ 275 h 303"/>
                        <a:gd name="T10" fmla="*/ 11 w 219"/>
                        <a:gd name="T11" fmla="*/ 264 h 303"/>
                        <a:gd name="T12" fmla="*/ 3 w 219"/>
                        <a:gd name="T13" fmla="*/ 254 h 303"/>
                        <a:gd name="T14" fmla="*/ 2 w 219"/>
                        <a:gd name="T15" fmla="*/ 249 h 303"/>
                        <a:gd name="T16" fmla="*/ 0 w 219"/>
                        <a:gd name="T17" fmla="*/ 247 h 303"/>
                        <a:gd name="T18" fmla="*/ 0 w 219"/>
                        <a:gd name="T19" fmla="*/ 0 h 303"/>
                        <a:gd name="T20" fmla="*/ 219 w 219"/>
                        <a:gd name="T21" fmla="*/ 0 h 303"/>
                        <a:gd name="T22" fmla="*/ 219 w 219"/>
                        <a:gd name="T23" fmla="*/ 176 h 303"/>
                        <a:gd name="T24" fmla="*/ 215 w 219"/>
                        <a:gd name="T25" fmla="*/ 188 h 303"/>
                        <a:gd name="T26" fmla="*/ 209 w 219"/>
                        <a:gd name="T27" fmla="*/ 201 h 303"/>
                        <a:gd name="T28" fmla="*/ 206 w 219"/>
                        <a:gd name="T29" fmla="*/ 210 h 303"/>
                        <a:gd name="T30" fmla="*/ 202 w 219"/>
                        <a:gd name="T31" fmla="*/ 219 h 303"/>
                        <a:gd name="T32" fmla="*/ 200 w 219"/>
                        <a:gd name="T33" fmla="*/ 223 h 303"/>
                        <a:gd name="T34" fmla="*/ 191 w 219"/>
                        <a:gd name="T35" fmla="*/ 234 h 303"/>
                        <a:gd name="T36" fmla="*/ 176 w 219"/>
                        <a:gd name="T37" fmla="*/ 247 h 303"/>
                        <a:gd name="T38" fmla="*/ 161 w 219"/>
                        <a:gd name="T39" fmla="*/ 260 h 303"/>
                        <a:gd name="T40" fmla="*/ 144 w 219"/>
                        <a:gd name="T41" fmla="*/ 273 h 303"/>
                        <a:gd name="T42" fmla="*/ 130 w 219"/>
                        <a:gd name="T43" fmla="*/ 284 h 303"/>
                        <a:gd name="T44" fmla="*/ 117 w 219"/>
                        <a:gd name="T45" fmla="*/ 295 h 303"/>
                        <a:gd name="T46" fmla="*/ 109 w 219"/>
                        <a:gd name="T47" fmla="*/ 301 h 303"/>
                        <a:gd name="T48" fmla="*/ 105 w 219"/>
                        <a:gd name="T49" fmla="*/ 303 h 3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9"/>
                        <a:gd name="T76" fmla="*/ 0 h 303"/>
                        <a:gd name="T77" fmla="*/ 219 w 219"/>
                        <a:gd name="T78" fmla="*/ 303 h 30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9" h="303">
                          <a:moveTo>
                            <a:pt x="105" y="303"/>
                          </a:moveTo>
                          <a:lnTo>
                            <a:pt x="76" y="301"/>
                          </a:lnTo>
                          <a:lnTo>
                            <a:pt x="52" y="293"/>
                          </a:lnTo>
                          <a:lnTo>
                            <a:pt x="33" y="284"/>
                          </a:lnTo>
                          <a:lnTo>
                            <a:pt x="20" y="275"/>
                          </a:lnTo>
                          <a:lnTo>
                            <a:pt x="11" y="264"/>
                          </a:lnTo>
                          <a:lnTo>
                            <a:pt x="3" y="254"/>
                          </a:lnTo>
                          <a:lnTo>
                            <a:pt x="2" y="249"/>
                          </a:lnTo>
                          <a:lnTo>
                            <a:pt x="0" y="247"/>
                          </a:lnTo>
                          <a:lnTo>
                            <a:pt x="0" y="0"/>
                          </a:lnTo>
                          <a:lnTo>
                            <a:pt x="219" y="0"/>
                          </a:lnTo>
                          <a:lnTo>
                            <a:pt x="219" y="176"/>
                          </a:lnTo>
                          <a:lnTo>
                            <a:pt x="215" y="188"/>
                          </a:lnTo>
                          <a:lnTo>
                            <a:pt x="209" y="201"/>
                          </a:lnTo>
                          <a:lnTo>
                            <a:pt x="206" y="210"/>
                          </a:lnTo>
                          <a:lnTo>
                            <a:pt x="202" y="219"/>
                          </a:lnTo>
                          <a:lnTo>
                            <a:pt x="200" y="223"/>
                          </a:lnTo>
                          <a:lnTo>
                            <a:pt x="191" y="234"/>
                          </a:lnTo>
                          <a:lnTo>
                            <a:pt x="176" y="247"/>
                          </a:lnTo>
                          <a:lnTo>
                            <a:pt x="161" y="260"/>
                          </a:lnTo>
                          <a:lnTo>
                            <a:pt x="144" y="273"/>
                          </a:lnTo>
                          <a:lnTo>
                            <a:pt x="130" y="284"/>
                          </a:lnTo>
                          <a:lnTo>
                            <a:pt x="117" y="295"/>
                          </a:lnTo>
                          <a:lnTo>
                            <a:pt x="109" y="301"/>
                          </a:lnTo>
                          <a:lnTo>
                            <a:pt x="105" y="303"/>
                          </a:lnTo>
                          <a:close/>
                        </a:path>
                      </a:pathLst>
                    </a:custGeom>
                    <a:solidFill>
                      <a:srgbClr val="666666"/>
                    </a:solidFill>
                    <a:ln w="0">
                      <a:solidFill>
                        <a:srgbClr val="666666"/>
                      </a:solidFill>
                      <a:round/>
                      <a:headEnd/>
                      <a:tailEnd/>
                    </a:ln>
                  </p:spPr>
                  <p:txBody>
                    <a:bodyPr/>
                    <a:lstStyle/>
                    <a:p>
                      <a:endParaRPr lang="en-US"/>
                    </a:p>
                  </p:txBody>
                </p:sp>
                <p:sp>
                  <p:nvSpPr>
                    <p:cNvPr id="9314" name="Freeform 234"/>
                    <p:cNvSpPr>
                      <a:spLocks/>
                    </p:cNvSpPr>
                    <p:nvPr/>
                  </p:nvSpPr>
                  <p:spPr bwMode="auto">
                    <a:xfrm>
                      <a:off x="1373" y="3333"/>
                      <a:ext cx="189" cy="303"/>
                    </a:xfrm>
                    <a:custGeom>
                      <a:avLst/>
                      <a:gdLst>
                        <a:gd name="T0" fmla="*/ 95 w 189"/>
                        <a:gd name="T1" fmla="*/ 303 h 303"/>
                        <a:gd name="T2" fmla="*/ 65 w 189"/>
                        <a:gd name="T3" fmla="*/ 299 h 303"/>
                        <a:gd name="T4" fmla="*/ 41 w 189"/>
                        <a:gd name="T5" fmla="*/ 293 h 303"/>
                        <a:gd name="T6" fmla="*/ 24 w 189"/>
                        <a:gd name="T7" fmla="*/ 284 h 303"/>
                        <a:gd name="T8" fmla="*/ 11 w 189"/>
                        <a:gd name="T9" fmla="*/ 275 h 303"/>
                        <a:gd name="T10" fmla="*/ 4 w 189"/>
                        <a:gd name="T11" fmla="*/ 265 h 303"/>
                        <a:gd name="T12" fmla="*/ 0 w 189"/>
                        <a:gd name="T13" fmla="*/ 258 h 303"/>
                        <a:gd name="T14" fmla="*/ 0 w 189"/>
                        <a:gd name="T15" fmla="*/ 256 h 303"/>
                        <a:gd name="T16" fmla="*/ 0 w 189"/>
                        <a:gd name="T17" fmla="*/ 0 h 303"/>
                        <a:gd name="T18" fmla="*/ 189 w 189"/>
                        <a:gd name="T19" fmla="*/ 0 h 303"/>
                        <a:gd name="T20" fmla="*/ 189 w 189"/>
                        <a:gd name="T21" fmla="*/ 169 h 303"/>
                        <a:gd name="T22" fmla="*/ 184 w 189"/>
                        <a:gd name="T23" fmla="*/ 182 h 303"/>
                        <a:gd name="T24" fmla="*/ 178 w 189"/>
                        <a:gd name="T25" fmla="*/ 197 h 303"/>
                        <a:gd name="T26" fmla="*/ 175 w 189"/>
                        <a:gd name="T27" fmla="*/ 208 h 303"/>
                        <a:gd name="T28" fmla="*/ 173 w 189"/>
                        <a:gd name="T29" fmla="*/ 212 h 303"/>
                        <a:gd name="T30" fmla="*/ 165 w 189"/>
                        <a:gd name="T31" fmla="*/ 223 h 303"/>
                        <a:gd name="T32" fmla="*/ 154 w 189"/>
                        <a:gd name="T33" fmla="*/ 236 h 303"/>
                        <a:gd name="T34" fmla="*/ 141 w 189"/>
                        <a:gd name="T35" fmla="*/ 251 h 303"/>
                        <a:gd name="T36" fmla="*/ 126 w 189"/>
                        <a:gd name="T37" fmla="*/ 265 h 303"/>
                        <a:gd name="T38" fmla="*/ 115 w 189"/>
                        <a:gd name="T39" fmla="*/ 280 h 303"/>
                        <a:gd name="T40" fmla="*/ 104 w 189"/>
                        <a:gd name="T41" fmla="*/ 291 h 303"/>
                        <a:gd name="T42" fmla="*/ 97 w 189"/>
                        <a:gd name="T43" fmla="*/ 299 h 303"/>
                        <a:gd name="T44" fmla="*/ 95 w 189"/>
                        <a:gd name="T45" fmla="*/ 303 h 3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9"/>
                        <a:gd name="T70" fmla="*/ 0 h 303"/>
                        <a:gd name="T71" fmla="*/ 189 w 189"/>
                        <a:gd name="T72" fmla="*/ 303 h 30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9" h="303">
                          <a:moveTo>
                            <a:pt x="95" y="303"/>
                          </a:moveTo>
                          <a:lnTo>
                            <a:pt x="65" y="299"/>
                          </a:lnTo>
                          <a:lnTo>
                            <a:pt x="41" y="293"/>
                          </a:lnTo>
                          <a:lnTo>
                            <a:pt x="24" y="284"/>
                          </a:lnTo>
                          <a:lnTo>
                            <a:pt x="11" y="275"/>
                          </a:lnTo>
                          <a:lnTo>
                            <a:pt x="4" y="265"/>
                          </a:lnTo>
                          <a:lnTo>
                            <a:pt x="0" y="258"/>
                          </a:lnTo>
                          <a:lnTo>
                            <a:pt x="0" y="256"/>
                          </a:lnTo>
                          <a:lnTo>
                            <a:pt x="0" y="0"/>
                          </a:lnTo>
                          <a:lnTo>
                            <a:pt x="189" y="0"/>
                          </a:lnTo>
                          <a:lnTo>
                            <a:pt x="189" y="169"/>
                          </a:lnTo>
                          <a:lnTo>
                            <a:pt x="184" y="182"/>
                          </a:lnTo>
                          <a:lnTo>
                            <a:pt x="178" y="197"/>
                          </a:lnTo>
                          <a:lnTo>
                            <a:pt x="175" y="208"/>
                          </a:lnTo>
                          <a:lnTo>
                            <a:pt x="173" y="212"/>
                          </a:lnTo>
                          <a:lnTo>
                            <a:pt x="165" y="223"/>
                          </a:lnTo>
                          <a:lnTo>
                            <a:pt x="154" y="236"/>
                          </a:lnTo>
                          <a:lnTo>
                            <a:pt x="141" y="251"/>
                          </a:lnTo>
                          <a:lnTo>
                            <a:pt x="126" y="265"/>
                          </a:lnTo>
                          <a:lnTo>
                            <a:pt x="115" y="280"/>
                          </a:lnTo>
                          <a:lnTo>
                            <a:pt x="104" y="291"/>
                          </a:lnTo>
                          <a:lnTo>
                            <a:pt x="97" y="299"/>
                          </a:lnTo>
                          <a:lnTo>
                            <a:pt x="95" y="303"/>
                          </a:lnTo>
                          <a:close/>
                        </a:path>
                      </a:pathLst>
                    </a:custGeom>
                    <a:solidFill>
                      <a:srgbClr val="808080"/>
                    </a:solidFill>
                    <a:ln w="0">
                      <a:solidFill>
                        <a:srgbClr val="808080"/>
                      </a:solidFill>
                      <a:round/>
                      <a:headEnd/>
                      <a:tailEnd/>
                    </a:ln>
                  </p:spPr>
                  <p:txBody>
                    <a:bodyPr/>
                    <a:lstStyle/>
                    <a:p>
                      <a:endParaRPr lang="en-US"/>
                    </a:p>
                  </p:txBody>
                </p:sp>
                <p:sp>
                  <p:nvSpPr>
                    <p:cNvPr id="9315" name="Freeform 235"/>
                    <p:cNvSpPr>
                      <a:spLocks/>
                    </p:cNvSpPr>
                    <p:nvPr/>
                  </p:nvSpPr>
                  <p:spPr bwMode="auto">
                    <a:xfrm>
                      <a:off x="1390" y="3333"/>
                      <a:ext cx="159" cy="301"/>
                    </a:xfrm>
                    <a:custGeom>
                      <a:avLst/>
                      <a:gdLst>
                        <a:gd name="T0" fmla="*/ 83 w 159"/>
                        <a:gd name="T1" fmla="*/ 301 h 301"/>
                        <a:gd name="T2" fmla="*/ 54 w 159"/>
                        <a:gd name="T3" fmla="*/ 299 h 301"/>
                        <a:gd name="T4" fmla="*/ 32 w 159"/>
                        <a:gd name="T5" fmla="*/ 293 h 301"/>
                        <a:gd name="T6" fmla="*/ 17 w 159"/>
                        <a:gd name="T7" fmla="*/ 284 h 301"/>
                        <a:gd name="T8" fmla="*/ 7 w 159"/>
                        <a:gd name="T9" fmla="*/ 275 h 301"/>
                        <a:gd name="T10" fmla="*/ 2 w 159"/>
                        <a:gd name="T11" fmla="*/ 267 h 301"/>
                        <a:gd name="T12" fmla="*/ 0 w 159"/>
                        <a:gd name="T13" fmla="*/ 265 h 301"/>
                        <a:gd name="T14" fmla="*/ 0 w 159"/>
                        <a:gd name="T15" fmla="*/ 0 h 301"/>
                        <a:gd name="T16" fmla="*/ 159 w 159"/>
                        <a:gd name="T17" fmla="*/ 0 h 301"/>
                        <a:gd name="T18" fmla="*/ 159 w 159"/>
                        <a:gd name="T19" fmla="*/ 162 h 301"/>
                        <a:gd name="T20" fmla="*/ 156 w 159"/>
                        <a:gd name="T21" fmla="*/ 173 h 301"/>
                        <a:gd name="T22" fmla="*/ 152 w 159"/>
                        <a:gd name="T23" fmla="*/ 188 h 301"/>
                        <a:gd name="T24" fmla="*/ 148 w 159"/>
                        <a:gd name="T25" fmla="*/ 199 h 301"/>
                        <a:gd name="T26" fmla="*/ 146 w 159"/>
                        <a:gd name="T27" fmla="*/ 202 h 301"/>
                        <a:gd name="T28" fmla="*/ 141 w 159"/>
                        <a:gd name="T29" fmla="*/ 212 h 301"/>
                        <a:gd name="T30" fmla="*/ 132 w 159"/>
                        <a:gd name="T31" fmla="*/ 226 h 301"/>
                        <a:gd name="T32" fmla="*/ 121 w 159"/>
                        <a:gd name="T33" fmla="*/ 241 h 301"/>
                        <a:gd name="T34" fmla="*/ 109 w 159"/>
                        <a:gd name="T35" fmla="*/ 260 h 301"/>
                        <a:gd name="T36" fmla="*/ 100 w 159"/>
                        <a:gd name="T37" fmla="*/ 275 h 301"/>
                        <a:gd name="T38" fmla="*/ 91 w 159"/>
                        <a:gd name="T39" fmla="*/ 290 h 301"/>
                        <a:gd name="T40" fmla="*/ 85 w 159"/>
                        <a:gd name="T41" fmla="*/ 299 h 301"/>
                        <a:gd name="T42" fmla="*/ 83 w 159"/>
                        <a:gd name="T43" fmla="*/ 301 h 30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9"/>
                        <a:gd name="T67" fmla="*/ 0 h 301"/>
                        <a:gd name="T68" fmla="*/ 159 w 159"/>
                        <a:gd name="T69" fmla="*/ 301 h 30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9" h="301">
                          <a:moveTo>
                            <a:pt x="83" y="301"/>
                          </a:moveTo>
                          <a:lnTo>
                            <a:pt x="54" y="299"/>
                          </a:lnTo>
                          <a:lnTo>
                            <a:pt x="32" y="293"/>
                          </a:lnTo>
                          <a:lnTo>
                            <a:pt x="17" y="284"/>
                          </a:lnTo>
                          <a:lnTo>
                            <a:pt x="7" y="275"/>
                          </a:lnTo>
                          <a:lnTo>
                            <a:pt x="2" y="267"/>
                          </a:lnTo>
                          <a:lnTo>
                            <a:pt x="0" y="265"/>
                          </a:lnTo>
                          <a:lnTo>
                            <a:pt x="0" y="0"/>
                          </a:lnTo>
                          <a:lnTo>
                            <a:pt x="159" y="0"/>
                          </a:lnTo>
                          <a:lnTo>
                            <a:pt x="159" y="162"/>
                          </a:lnTo>
                          <a:lnTo>
                            <a:pt x="156" y="173"/>
                          </a:lnTo>
                          <a:lnTo>
                            <a:pt x="152" y="188"/>
                          </a:lnTo>
                          <a:lnTo>
                            <a:pt x="148" y="199"/>
                          </a:lnTo>
                          <a:lnTo>
                            <a:pt x="146" y="202"/>
                          </a:lnTo>
                          <a:lnTo>
                            <a:pt x="141" y="212"/>
                          </a:lnTo>
                          <a:lnTo>
                            <a:pt x="132" y="226"/>
                          </a:lnTo>
                          <a:lnTo>
                            <a:pt x="121" y="241"/>
                          </a:lnTo>
                          <a:lnTo>
                            <a:pt x="109" y="260"/>
                          </a:lnTo>
                          <a:lnTo>
                            <a:pt x="100" y="275"/>
                          </a:lnTo>
                          <a:lnTo>
                            <a:pt x="91" y="290"/>
                          </a:lnTo>
                          <a:lnTo>
                            <a:pt x="85" y="299"/>
                          </a:lnTo>
                          <a:lnTo>
                            <a:pt x="83" y="301"/>
                          </a:lnTo>
                          <a:close/>
                        </a:path>
                      </a:pathLst>
                    </a:custGeom>
                    <a:solidFill>
                      <a:srgbClr val="999999"/>
                    </a:solidFill>
                    <a:ln w="0">
                      <a:solidFill>
                        <a:srgbClr val="999999"/>
                      </a:solidFill>
                      <a:round/>
                      <a:headEnd/>
                      <a:tailEnd/>
                    </a:ln>
                  </p:spPr>
                  <p:txBody>
                    <a:bodyPr/>
                    <a:lstStyle/>
                    <a:p>
                      <a:endParaRPr lang="en-US"/>
                    </a:p>
                  </p:txBody>
                </p:sp>
                <p:sp>
                  <p:nvSpPr>
                    <p:cNvPr id="9316" name="Freeform 236"/>
                    <p:cNvSpPr>
                      <a:spLocks/>
                    </p:cNvSpPr>
                    <p:nvPr/>
                  </p:nvSpPr>
                  <p:spPr bwMode="auto">
                    <a:xfrm>
                      <a:off x="1407" y="3333"/>
                      <a:ext cx="129" cy="301"/>
                    </a:xfrm>
                    <a:custGeom>
                      <a:avLst/>
                      <a:gdLst>
                        <a:gd name="T0" fmla="*/ 74 w 129"/>
                        <a:gd name="T1" fmla="*/ 301 h 301"/>
                        <a:gd name="T2" fmla="*/ 48 w 129"/>
                        <a:gd name="T3" fmla="*/ 299 h 301"/>
                        <a:gd name="T4" fmla="*/ 29 w 129"/>
                        <a:gd name="T5" fmla="*/ 295 h 301"/>
                        <a:gd name="T6" fmla="*/ 16 w 129"/>
                        <a:gd name="T7" fmla="*/ 288 h 301"/>
                        <a:gd name="T8" fmla="*/ 7 w 129"/>
                        <a:gd name="T9" fmla="*/ 282 h 301"/>
                        <a:gd name="T10" fmla="*/ 2 w 129"/>
                        <a:gd name="T11" fmla="*/ 277 h 301"/>
                        <a:gd name="T12" fmla="*/ 0 w 129"/>
                        <a:gd name="T13" fmla="*/ 275 h 301"/>
                        <a:gd name="T14" fmla="*/ 0 w 129"/>
                        <a:gd name="T15" fmla="*/ 0 h 301"/>
                        <a:gd name="T16" fmla="*/ 129 w 129"/>
                        <a:gd name="T17" fmla="*/ 0 h 301"/>
                        <a:gd name="T18" fmla="*/ 129 w 129"/>
                        <a:gd name="T19" fmla="*/ 156 h 301"/>
                        <a:gd name="T20" fmla="*/ 128 w 129"/>
                        <a:gd name="T21" fmla="*/ 165 h 301"/>
                        <a:gd name="T22" fmla="*/ 124 w 129"/>
                        <a:gd name="T23" fmla="*/ 178 h 301"/>
                        <a:gd name="T24" fmla="*/ 122 w 129"/>
                        <a:gd name="T25" fmla="*/ 189 h 301"/>
                        <a:gd name="T26" fmla="*/ 120 w 129"/>
                        <a:gd name="T27" fmla="*/ 193 h 301"/>
                        <a:gd name="T28" fmla="*/ 116 w 129"/>
                        <a:gd name="T29" fmla="*/ 202 h 301"/>
                        <a:gd name="T30" fmla="*/ 109 w 129"/>
                        <a:gd name="T31" fmla="*/ 215 h 301"/>
                        <a:gd name="T32" fmla="*/ 102 w 129"/>
                        <a:gd name="T33" fmla="*/ 234 h 301"/>
                        <a:gd name="T34" fmla="*/ 92 w 129"/>
                        <a:gd name="T35" fmla="*/ 252 h 301"/>
                        <a:gd name="T36" fmla="*/ 85 w 129"/>
                        <a:gd name="T37" fmla="*/ 271 h 301"/>
                        <a:gd name="T38" fmla="*/ 79 w 129"/>
                        <a:gd name="T39" fmla="*/ 286 h 301"/>
                        <a:gd name="T40" fmla="*/ 76 w 129"/>
                        <a:gd name="T41" fmla="*/ 297 h 301"/>
                        <a:gd name="T42" fmla="*/ 74 w 129"/>
                        <a:gd name="T43" fmla="*/ 301 h 30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
                        <a:gd name="T67" fmla="*/ 0 h 301"/>
                        <a:gd name="T68" fmla="*/ 129 w 129"/>
                        <a:gd name="T69" fmla="*/ 301 h 30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 h="301">
                          <a:moveTo>
                            <a:pt x="74" y="301"/>
                          </a:moveTo>
                          <a:lnTo>
                            <a:pt x="48" y="299"/>
                          </a:lnTo>
                          <a:lnTo>
                            <a:pt x="29" y="295"/>
                          </a:lnTo>
                          <a:lnTo>
                            <a:pt x="16" y="288"/>
                          </a:lnTo>
                          <a:lnTo>
                            <a:pt x="7" y="282"/>
                          </a:lnTo>
                          <a:lnTo>
                            <a:pt x="2" y="277"/>
                          </a:lnTo>
                          <a:lnTo>
                            <a:pt x="0" y="275"/>
                          </a:lnTo>
                          <a:lnTo>
                            <a:pt x="0" y="0"/>
                          </a:lnTo>
                          <a:lnTo>
                            <a:pt x="129" y="0"/>
                          </a:lnTo>
                          <a:lnTo>
                            <a:pt x="129" y="156"/>
                          </a:lnTo>
                          <a:lnTo>
                            <a:pt x="128" y="165"/>
                          </a:lnTo>
                          <a:lnTo>
                            <a:pt x="124" y="178"/>
                          </a:lnTo>
                          <a:lnTo>
                            <a:pt x="122" y="189"/>
                          </a:lnTo>
                          <a:lnTo>
                            <a:pt x="120" y="193"/>
                          </a:lnTo>
                          <a:lnTo>
                            <a:pt x="116" y="202"/>
                          </a:lnTo>
                          <a:lnTo>
                            <a:pt x="109" y="215"/>
                          </a:lnTo>
                          <a:lnTo>
                            <a:pt x="102" y="234"/>
                          </a:lnTo>
                          <a:lnTo>
                            <a:pt x="92" y="252"/>
                          </a:lnTo>
                          <a:lnTo>
                            <a:pt x="85" y="271"/>
                          </a:lnTo>
                          <a:lnTo>
                            <a:pt x="79" y="286"/>
                          </a:lnTo>
                          <a:lnTo>
                            <a:pt x="76" y="297"/>
                          </a:lnTo>
                          <a:lnTo>
                            <a:pt x="74" y="301"/>
                          </a:lnTo>
                          <a:close/>
                        </a:path>
                      </a:pathLst>
                    </a:custGeom>
                    <a:solidFill>
                      <a:srgbClr val="B2B2B2"/>
                    </a:solidFill>
                    <a:ln w="0">
                      <a:solidFill>
                        <a:srgbClr val="B2B2B2"/>
                      </a:solidFill>
                      <a:round/>
                      <a:headEnd/>
                      <a:tailEnd/>
                    </a:ln>
                  </p:spPr>
                  <p:txBody>
                    <a:bodyPr/>
                    <a:lstStyle/>
                    <a:p>
                      <a:endParaRPr lang="en-US"/>
                    </a:p>
                  </p:txBody>
                </p:sp>
                <p:sp>
                  <p:nvSpPr>
                    <p:cNvPr id="9317" name="Freeform 237"/>
                    <p:cNvSpPr>
                      <a:spLocks/>
                    </p:cNvSpPr>
                    <p:nvPr/>
                  </p:nvSpPr>
                  <p:spPr bwMode="auto">
                    <a:xfrm>
                      <a:off x="1425" y="3333"/>
                      <a:ext cx="100" cy="299"/>
                    </a:xfrm>
                    <a:custGeom>
                      <a:avLst/>
                      <a:gdLst>
                        <a:gd name="T0" fmla="*/ 61 w 100"/>
                        <a:gd name="T1" fmla="*/ 299 h 299"/>
                        <a:gd name="T2" fmla="*/ 37 w 100"/>
                        <a:gd name="T3" fmla="*/ 299 h 299"/>
                        <a:gd name="T4" fmla="*/ 21 w 100"/>
                        <a:gd name="T5" fmla="*/ 295 h 299"/>
                        <a:gd name="T6" fmla="*/ 9 w 100"/>
                        <a:gd name="T7" fmla="*/ 290 h 299"/>
                        <a:gd name="T8" fmla="*/ 2 w 100"/>
                        <a:gd name="T9" fmla="*/ 286 h 299"/>
                        <a:gd name="T10" fmla="*/ 0 w 100"/>
                        <a:gd name="T11" fmla="*/ 284 h 299"/>
                        <a:gd name="T12" fmla="*/ 0 w 100"/>
                        <a:gd name="T13" fmla="*/ 2 h 299"/>
                        <a:gd name="T14" fmla="*/ 100 w 100"/>
                        <a:gd name="T15" fmla="*/ 0 h 299"/>
                        <a:gd name="T16" fmla="*/ 100 w 100"/>
                        <a:gd name="T17" fmla="*/ 149 h 299"/>
                        <a:gd name="T18" fmla="*/ 98 w 100"/>
                        <a:gd name="T19" fmla="*/ 156 h 299"/>
                        <a:gd name="T20" fmla="*/ 97 w 100"/>
                        <a:gd name="T21" fmla="*/ 169 h 299"/>
                        <a:gd name="T22" fmla="*/ 95 w 100"/>
                        <a:gd name="T23" fmla="*/ 178 h 299"/>
                        <a:gd name="T24" fmla="*/ 93 w 100"/>
                        <a:gd name="T25" fmla="*/ 184 h 299"/>
                        <a:gd name="T26" fmla="*/ 91 w 100"/>
                        <a:gd name="T27" fmla="*/ 191 h 299"/>
                        <a:gd name="T28" fmla="*/ 86 w 100"/>
                        <a:gd name="T29" fmla="*/ 206 h 299"/>
                        <a:gd name="T30" fmla="*/ 80 w 100"/>
                        <a:gd name="T31" fmla="*/ 225 h 299"/>
                        <a:gd name="T32" fmla="*/ 74 w 100"/>
                        <a:gd name="T33" fmla="*/ 245 h 299"/>
                        <a:gd name="T34" fmla="*/ 71 w 100"/>
                        <a:gd name="T35" fmla="*/ 265 h 299"/>
                        <a:gd name="T36" fmla="*/ 65 w 100"/>
                        <a:gd name="T37" fmla="*/ 282 h 299"/>
                        <a:gd name="T38" fmla="*/ 63 w 100"/>
                        <a:gd name="T39" fmla="*/ 295 h 299"/>
                        <a:gd name="T40" fmla="*/ 61 w 100"/>
                        <a:gd name="T41" fmla="*/ 299 h 29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0"/>
                        <a:gd name="T64" fmla="*/ 0 h 299"/>
                        <a:gd name="T65" fmla="*/ 100 w 100"/>
                        <a:gd name="T66" fmla="*/ 299 h 29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0" h="299">
                          <a:moveTo>
                            <a:pt x="61" y="299"/>
                          </a:moveTo>
                          <a:lnTo>
                            <a:pt x="37" y="299"/>
                          </a:lnTo>
                          <a:lnTo>
                            <a:pt x="21" y="295"/>
                          </a:lnTo>
                          <a:lnTo>
                            <a:pt x="9" y="290"/>
                          </a:lnTo>
                          <a:lnTo>
                            <a:pt x="2" y="286"/>
                          </a:lnTo>
                          <a:lnTo>
                            <a:pt x="0" y="284"/>
                          </a:lnTo>
                          <a:lnTo>
                            <a:pt x="0" y="2"/>
                          </a:lnTo>
                          <a:lnTo>
                            <a:pt x="100" y="0"/>
                          </a:lnTo>
                          <a:lnTo>
                            <a:pt x="100" y="149"/>
                          </a:lnTo>
                          <a:lnTo>
                            <a:pt x="98" y="156"/>
                          </a:lnTo>
                          <a:lnTo>
                            <a:pt x="97" y="169"/>
                          </a:lnTo>
                          <a:lnTo>
                            <a:pt x="95" y="178"/>
                          </a:lnTo>
                          <a:lnTo>
                            <a:pt x="93" y="184"/>
                          </a:lnTo>
                          <a:lnTo>
                            <a:pt x="91" y="191"/>
                          </a:lnTo>
                          <a:lnTo>
                            <a:pt x="86" y="206"/>
                          </a:lnTo>
                          <a:lnTo>
                            <a:pt x="80" y="225"/>
                          </a:lnTo>
                          <a:lnTo>
                            <a:pt x="74" y="245"/>
                          </a:lnTo>
                          <a:lnTo>
                            <a:pt x="71" y="265"/>
                          </a:lnTo>
                          <a:lnTo>
                            <a:pt x="65" y="282"/>
                          </a:lnTo>
                          <a:lnTo>
                            <a:pt x="63" y="295"/>
                          </a:lnTo>
                          <a:lnTo>
                            <a:pt x="61" y="299"/>
                          </a:lnTo>
                          <a:close/>
                        </a:path>
                      </a:pathLst>
                    </a:custGeom>
                    <a:solidFill>
                      <a:srgbClr val="CCCCCC"/>
                    </a:solidFill>
                    <a:ln w="0">
                      <a:solidFill>
                        <a:srgbClr val="CCCCCC"/>
                      </a:solidFill>
                      <a:round/>
                      <a:headEnd/>
                      <a:tailEnd/>
                    </a:ln>
                  </p:spPr>
                  <p:txBody>
                    <a:bodyPr/>
                    <a:lstStyle/>
                    <a:p>
                      <a:endParaRPr lang="en-US"/>
                    </a:p>
                  </p:txBody>
                </p:sp>
                <p:sp>
                  <p:nvSpPr>
                    <p:cNvPr id="9318" name="Freeform 238"/>
                    <p:cNvSpPr>
                      <a:spLocks/>
                    </p:cNvSpPr>
                    <p:nvPr/>
                  </p:nvSpPr>
                  <p:spPr bwMode="auto">
                    <a:xfrm>
                      <a:off x="1442" y="3333"/>
                      <a:ext cx="70" cy="299"/>
                    </a:xfrm>
                    <a:custGeom>
                      <a:avLst/>
                      <a:gdLst>
                        <a:gd name="T0" fmla="*/ 52 w 70"/>
                        <a:gd name="T1" fmla="*/ 299 h 299"/>
                        <a:gd name="T2" fmla="*/ 30 w 70"/>
                        <a:gd name="T3" fmla="*/ 299 h 299"/>
                        <a:gd name="T4" fmla="*/ 13 w 70"/>
                        <a:gd name="T5" fmla="*/ 297 h 299"/>
                        <a:gd name="T6" fmla="*/ 4 w 70"/>
                        <a:gd name="T7" fmla="*/ 295 h 299"/>
                        <a:gd name="T8" fmla="*/ 0 w 70"/>
                        <a:gd name="T9" fmla="*/ 293 h 299"/>
                        <a:gd name="T10" fmla="*/ 0 w 70"/>
                        <a:gd name="T11" fmla="*/ 2 h 299"/>
                        <a:gd name="T12" fmla="*/ 70 w 70"/>
                        <a:gd name="T13" fmla="*/ 0 h 299"/>
                        <a:gd name="T14" fmla="*/ 70 w 70"/>
                        <a:gd name="T15" fmla="*/ 141 h 299"/>
                        <a:gd name="T16" fmla="*/ 70 w 70"/>
                        <a:gd name="T17" fmla="*/ 149 h 299"/>
                        <a:gd name="T18" fmla="*/ 69 w 70"/>
                        <a:gd name="T19" fmla="*/ 160 h 299"/>
                        <a:gd name="T20" fmla="*/ 69 w 70"/>
                        <a:gd name="T21" fmla="*/ 169 h 299"/>
                        <a:gd name="T22" fmla="*/ 67 w 70"/>
                        <a:gd name="T23" fmla="*/ 175 h 299"/>
                        <a:gd name="T24" fmla="*/ 67 w 70"/>
                        <a:gd name="T25" fmla="*/ 180 h 299"/>
                        <a:gd name="T26" fmla="*/ 63 w 70"/>
                        <a:gd name="T27" fmla="*/ 195 h 299"/>
                        <a:gd name="T28" fmla="*/ 61 w 70"/>
                        <a:gd name="T29" fmla="*/ 215 h 299"/>
                        <a:gd name="T30" fmla="*/ 57 w 70"/>
                        <a:gd name="T31" fmla="*/ 238 h 299"/>
                        <a:gd name="T32" fmla="*/ 56 w 70"/>
                        <a:gd name="T33" fmla="*/ 260 h 299"/>
                        <a:gd name="T34" fmla="*/ 54 w 70"/>
                        <a:gd name="T35" fmla="*/ 280 h 299"/>
                        <a:gd name="T36" fmla="*/ 52 w 70"/>
                        <a:gd name="T37" fmla="*/ 293 h 299"/>
                        <a:gd name="T38" fmla="*/ 52 w 70"/>
                        <a:gd name="T39" fmla="*/ 299 h 29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0"/>
                        <a:gd name="T61" fmla="*/ 0 h 299"/>
                        <a:gd name="T62" fmla="*/ 70 w 70"/>
                        <a:gd name="T63" fmla="*/ 299 h 29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0" h="299">
                          <a:moveTo>
                            <a:pt x="52" y="299"/>
                          </a:moveTo>
                          <a:lnTo>
                            <a:pt x="30" y="299"/>
                          </a:lnTo>
                          <a:lnTo>
                            <a:pt x="13" y="297"/>
                          </a:lnTo>
                          <a:lnTo>
                            <a:pt x="4" y="295"/>
                          </a:lnTo>
                          <a:lnTo>
                            <a:pt x="0" y="293"/>
                          </a:lnTo>
                          <a:lnTo>
                            <a:pt x="0" y="2"/>
                          </a:lnTo>
                          <a:lnTo>
                            <a:pt x="70" y="0"/>
                          </a:lnTo>
                          <a:lnTo>
                            <a:pt x="70" y="141"/>
                          </a:lnTo>
                          <a:lnTo>
                            <a:pt x="70" y="149"/>
                          </a:lnTo>
                          <a:lnTo>
                            <a:pt x="69" y="160"/>
                          </a:lnTo>
                          <a:lnTo>
                            <a:pt x="69" y="169"/>
                          </a:lnTo>
                          <a:lnTo>
                            <a:pt x="67" y="175"/>
                          </a:lnTo>
                          <a:lnTo>
                            <a:pt x="67" y="180"/>
                          </a:lnTo>
                          <a:lnTo>
                            <a:pt x="63" y="195"/>
                          </a:lnTo>
                          <a:lnTo>
                            <a:pt x="61" y="215"/>
                          </a:lnTo>
                          <a:lnTo>
                            <a:pt x="57" y="238"/>
                          </a:lnTo>
                          <a:lnTo>
                            <a:pt x="56" y="260"/>
                          </a:lnTo>
                          <a:lnTo>
                            <a:pt x="54" y="280"/>
                          </a:lnTo>
                          <a:lnTo>
                            <a:pt x="52" y="293"/>
                          </a:lnTo>
                          <a:lnTo>
                            <a:pt x="52" y="299"/>
                          </a:lnTo>
                          <a:close/>
                        </a:path>
                      </a:pathLst>
                    </a:custGeom>
                    <a:solidFill>
                      <a:srgbClr val="E5E5E5"/>
                    </a:solidFill>
                    <a:ln w="0">
                      <a:solidFill>
                        <a:srgbClr val="E5E5E5"/>
                      </a:solidFill>
                      <a:round/>
                      <a:headEnd/>
                      <a:tailEnd/>
                    </a:ln>
                  </p:spPr>
                  <p:txBody>
                    <a:bodyPr/>
                    <a:lstStyle/>
                    <a:p>
                      <a:endParaRPr lang="en-US"/>
                    </a:p>
                  </p:txBody>
                </p:sp>
                <p:sp>
                  <p:nvSpPr>
                    <p:cNvPr id="9319" name="Freeform 239"/>
                    <p:cNvSpPr>
                      <a:spLocks/>
                    </p:cNvSpPr>
                    <p:nvPr/>
                  </p:nvSpPr>
                  <p:spPr bwMode="auto">
                    <a:xfrm>
                      <a:off x="1299" y="3452"/>
                      <a:ext cx="93" cy="113"/>
                    </a:xfrm>
                    <a:custGeom>
                      <a:avLst/>
                      <a:gdLst>
                        <a:gd name="T0" fmla="*/ 0 w 93"/>
                        <a:gd name="T1" fmla="*/ 57 h 113"/>
                        <a:gd name="T2" fmla="*/ 2 w 93"/>
                        <a:gd name="T3" fmla="*/ 80 h 113"/>
                        <a:gd name="T4" fmla="*/ 13 w 93"/>
                        <a:gd name="T5" fmla="*/ 98 h 113"/>
                        <a:gd name="T6" fmla="*/ 28 w 93"/>
                        <a:gd name="T7" fmla="*/ 109 h 113"/>
                        <a:gd name="T8" fmla="*/ 48 w 93"/>
                        <a:gd name="T9" fmla="*/ 113 h 113"/>
                        <a:gd name="T10" fmla="*/ 65 w 93"/>
                        <a:gd name="T11" fmla="*/ 109 h 113"/>
                        <a:gd name="T12" fmla="*/ 78 w 93"/>
                        <a:gd name="T13" fmla="*/ 102 h 113"/>
                        <a:gd name="T14" fmla="*/ 85 w 93"/>
                        <a:gd name="T15" fmla="*/ 95 h 113"/>
                        <a:gd name="T16" fmla="*/ 91 w 93"/>
                        <a:gd name="T17" fmla="*/ 83 h 113"/>
                        <a:gd name="T18" fmla="*/ 93 w 93"/>
                        <a:gd name="T19" fmla="*/ 74 h 113"/>
                        <a:gd name="T20" fmla="*/ 71 w 93"/>
                        <a:gd name="T21" fmla="*/ 74 h 113"/>
                        <a:gd name="T22" fmla="*/ 69 w 93"/>
                        <a:gd name="T23" fmla="*/ 80 h 113"/>
                        <a:gd name="T24" fmla="*/ 65 w 93"/>
                        <a:gd name="T25" fmla="*/ 85 h 113"/>
                        <a:gd name="T26" fmla="*/ 61 w 93"/>
                        <a:gd name="T27" fmla="*/ 91 h 113"/>
                        <a:gd name="T28" fmla="*/ 56 w 93"/>
                        <a:gd name="T29" fmla="*/ 93 h 113"/>
                        <a:gd name="T30" fmla="*/ 48 w 93"/>
                        <a:gd name="T31" fmla="*/ 93 h 113"/>
                        <a:gd name="T32" fmla="*/ 41 w 93"/>
                        <a:gd name="T33" fmla="*/ 93 h 113"/>
                        <a:gd name="T34" fmla="*/ 35 w 93"/>
                        <a:gd name="T35" fmla="*/ 89 h 113"/>
                        <a:gd name="T36" fmla="*/ 30 w 93"/>
                        <a:gd name="T37" fmla="*/ 85 h 113"/>
                        <a:gd name="T38" fmla="*/ 26 w 93"/>
                        <a:gd name="T39" fmla="*/ 80 h 113"/>
                        <a:gd name="T40" fmla="*/ 24 w 93"/>
                        <a:gd name="T41" fmla="*/ 72 h 113"/>
                        <a:gd name="T42" fmla="*/ 22 w 93"/>
                        <a:gd name="T43" fmla="*/ 67 h 113"/>
                        <a:gd name="T44" fmla="*/ 22 w 93"/>
                        <a:gd name="T45" fmla="*/ 57 h 113"/>
                        <a:gd name="T46" fmla="*/ 22 w 93"/>
                        <a:gd name="T47" fmla="*/ 46 h 113"/>
                        <a:gd name="T48" fmla="*/ 26 w 93"/>
                        <a:gd name="T49" fmla="*/ 37 h 113"/>
                        <a:gd name="T50" fmla="*/ 30 w 93"/>
                        <a:gd name="T51" fmla="*/ 30 h 113"/>
                        <a:gd name="T52" fmla="*/ 33 w 93"/>
                        <a:gd name="T53" fmla="*/ 24 h 113"/>
                        <a:gd name="T54" fmla="*/ 41 w 93"/>
                        <a:gd name="T55" fmla="*/ 20 h 113"/>
                        <a:gd name="T56" fmla="*/ 48 w 93"/>
                        <a:gd name="T57" fmla="*/ 20 h 113"/>
                        <a:gd name="T58" fmla="*/ 56 w 93"/>
                        <a:gd name="T59" fmla="*/ 20 h 113"/>
                        <a:gd name="T60" fmla="*/ 61 w 93"/>
                        <a:gd name="T61" fmla="*/ 22 h 113"/>
                        <a:gd name="T62" fmla="*/ 65 w 93"/>
                        <a:gd name="T63" fmla="*/ 26 h 113"/>
                        <a:gd name="T64" fmla="*/ 69 w 93"/>
                        <a:gd name="T65" fmla="*/ 31 h 113"/>
                        <a:gd name="T66" fmla="*/ 71 w 93"/>
                        <a:gd name="T67" fmla="*/ 39 h 113"/>
                        <a:gd name="T68" fmla="*/ 93 w 93"/>
                        <a:gd name="T69" fmla="*/ 39 h 113"/>
                        <a:gd name="T70" fmla="*/ 91 w 93"/>
                        <a:gd name="T71" fmla="*/ 28 h 113"/>
                        <a:gd name="T72" fmla="*/ 85 w 93"/>
                        <a:gd name="T73" fmla="*/ 18 h 113"/>
                        <a:gd name="T74" fmla="*/ 76 w 93"/>
                        <a:gd name="T75" fmla="*/ 9 h 113"/>
                        <a:gd name="T76" fmla="*/ 63 w 93"/>
                        <a:gd name="T77" fmla="*/ 2 h 113"/>
                        <a:gd name="T78" fmla="*/ 46 w 93"/>
                        <a:gd name="T79" fmla="*/ 0 h 113"/>
                        <a:gd name="T80" fmla="*/ 30 w 93"/>
                        <a:gd name="T81" fmla="*/ 4 h 113"/>
                        <a:gd name="T82" fmla="*/ 15 w 93"/>
                        <a:gd name="T83" fmla="*/ 13 h 113"/>
                        <a:gd name="T84" fmla="*/ 4 w 93"/>
                        <a:gd name="T85" fmla="*/ 31 h 113"/>
                        <a:gd name="T86" fmla="*/ 0 w 93"/>
                        <a:gd name="T87" fmla="*/ 57 h 11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3"/>
                        <a:gd name="T133" fmla="*/ 0 h 113"/>
                        <a:gd name="T134" fmla="*/ 93 w 93"/>
                        <a:gd name="T135" fmla="*/ 113 h 11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3" h="113">
                          <a:moveTo>
                            <a:pt x="0" y="57"/>
                          </a:moveTo>
                          <a:lnTo>
                            <a:pt x="2" y="80"/>
                          </a:lnTo>
                          <a:lnTo>
                            <a:pt x="13" y="98"/>
                          </a:lnTo>
                          <a:lnTo>
                            <a:pt x="28" y="109"/>
                          </a:lnTo>
                          <a:lnTo>
                            <a:pt x="48" y="113"/>
                          </a:lnTo>
                          <a:lnTo>
                            <a:pt x="65" y="109"/>
                          </a:lnTo>
                          <a:lnTo>
                            <a:pt x="78" y="102"/>
                          </a:lnTo>
                          <a:lnTo>
                            <a:pt x="85" y="95"/>
                          </a:lnTo>
                          <a:lnTo>
                            <a:pt x="91" y="83"/>
                          </a:lnTo>
                          <a:lnTo>
                            <a:pt x="93" y="74"/>
                          </a:lnTo>
                          <a:lnTo>
                            <a:pt x="71" y="74"/>
                          </a:lnTo>
                          <a:lnTo>
                            <a:pt x="69" y="80"/>
                          </a:lnTo>
                          <a:lnTo>
                            <a:pt x="65" y="85"/>
                          </a:lnTo>
                          <a:lnTo>
                            <a:pt x="61" y="91"/>
                          </a:lnTo>
                          <a:lnTo>
                            <a:pt x="56" y="93"/>
                          </a:lnTo>
                          <a:lnTo>
                            <a:pt x="48" y="93"/>
                          </a:lnTo>
                          <a:lnTo>
                            <a:pt x="41" y="93"/>
                          </a:lnTo>
                          <a:lnTo>
                            <a:pt x="35" y="89"/>
                          </a:lnTo>
                          <a:lnTo>
                            <a:pt x="30" y="85"/>
                          </a:lnTo>
                          <a:lnTo>
                            <a:pt x="26" y="80"/>
                          </a:lnTo>
                          <a:lnTo>
                            <a:pt x="24" y="72"/>
                          </a:lnTo>
                          <a:lnTo>
                            <a:pt x="22" y="67"/>
                          </a:lnTo>
                          <a:lnTo>
                            <a:pt x="22" y="57"/>
                          </a:lnTo>
                          <a:lnTo>
                            <a:pt x="22" y="46"/>
                          </a:lnTo>
                          <a:lnTo>
                            <a:pt x="26" y="37"/>
                          </a:lnTo>
                          <a:lnTo>
                            <a:pt x="30" y="30"/>
                          </a:lnTo>
                          <a:lnTo>
                            <a:pt x="33" y="24"/>
                          </a:lnTo>
                          <a:lnTo>
                            <a:pt x="41" y="20"/>
                          </a:lnTo>
                          <a:lnTo>
                            <a:pt x="48" y="20"/>
                          </a:lnTo>
                          <a:lnTo>
                            <a:pt x="56" y="20"/>
                          </a:lnTo>
                          <a:lnTo>
                            <a:pt x="61" y="22"/>
                          </a:lnTo>
                          <a:lnTo>
                            <a:pt x="65" y="26"/>
                          </a:lnTo>
                          <a:lnTo>
                            <a:pt x="69" y="31"/>
                          </a:lnTo>
                          <a:lnTo>
                            <a:pt x="71" y="39"/>
                          </a:lnTo>
                          <a:lnTo>
                            <a:pt x="93" y="39"/>
                          </a:lnTo>
                          <a:lnTo>
                            <a:pt x="91" y="28"/>
                          </a:lnTo>
                          <a:lnTo>
                            <a:pt x="85" y="18"/>
                          </a:lnTo>
                          <a:lnTo>
                            <a:pt x="76" y="9"/>
                          </a:lnTo>
                          <a:lnTo>
                            <a:pt x="63" y="2"/>
                          </a:lnTo>
                          <a:lnTo>
                            <a:pt x="46" y="0"/>
                          </a:lnTo>
                          <a:lnTo>
                            <a:pt x="30" y="4"/>
                          </a:lnTo>
                          <a:lnTo>
                            <a:pt x="15" y="13"/>
                          </a:lnTo>
                          <a:lnTo>
                            <a:pt x="4" y="31"/>
                          </a:lnTo>
                          <a:lnTo>
                            <a:pt x="0" y="57"/>
                          </a:lnTo>
                          <a:close/>
                        </a:path>
                      </a:pathLst>
                    </a:custGeom>
                    <a:solidFill>
                      <a:srgbClr val="FFFFFF"/>
                    </a:solidFill>
                    <a:ln w="0">
                      <a:solidFill>
                        <a:srgbClr val="FFFFFF"/>
                      </a:solidFill>
                      <a:round/>
                      <a:headEnd/>
                      <a:tailEnd/>
                    </a:ln>
                  </p:spPr>
                  <p:txBody>
                    <a:bodyPr/>
                    <a:lstStyle/>
                    <a:p>
                      <a:endParaRPr lang="en-US"/>
                    </a:p>
                  </p:txBody>
                </p:sp>
                <p:sp>
                  <p:nvSpPr>
                    <p:cNvPr id="9320" name="Freeform 240"/>
                    <p:cNvSpPr>
                      <a:spLocks/>
                    </p:cNvSpPr>
                    <p:nvPr/>
                  </p:nvSpPr>
                  <p:spPr bwMode="auto">
                    <a:xfrm>
                      <a:off x="1295" y="3235"/>
                      <a:ext cx="334" cy="174"/>
                    </a:xfrm>
                    <a:custGeom>
                      <a:avLst/>
                      <a:gdLst>
                        <a:gd name="T0" fmla="*/ 167 w 334"/>
                        <a:gd name="T1" fmla="*/ 174 h 174"/>
                        <a:gd name="T2" fmla="*/ 212 w 334"/>
                        <a:gd name="T3" fmla="*/ 172 h 174"/>
                        <a:gd name="T4" fmla="*/ 253 w 334"/>
                        <a:gd name="T5" fmla="*/ 163 h 174"/>
                        <a:gd name="T6" fmla="*/ 286 w 334"/>
                        <a:gd name="T7" fmla="*/ 150 h 174"/>
                        <a:gd name="T8" fmla="*/ 312 w 334"/>
                        <a:gd name="T9" fmla="*/ 132 h 174"/>
                        <a:gd name="T10" fmla="*/ 329 w 334"/>
                        <a:gd name="T11" fmla="*/ 111 h 174"/>
                        <a:gd name="T12" fmla="*/ 334 w 334"/>
                        <a:gd name="T13" fmla="*/ 87 h 174"/>
                        <a:gd name="T14" fmla="*/ 329 w 334"/>
                        <a:gd name="T15" fmla="*/ 65 h 174"/>
                        <a:gd name="T16" fmla="*/ 312 w 334"/>
                        <a:gd name="T17" fmla="*/ 43 h 174"/>
                        <a:gd name="T18" fmla="*/ 286 w 334"/>
                        <a:gd name="T19" fmla="*/ 26 h 174"/>
                        <a:gd name="T20" fmla="*/ 253 w 334"/>
                        <a:gd name="T21" fmla="*/ 11 h 174"/>
                        <a:gd name="T22" fmla="*/ 212 w 334"/>
                        <a:gd name="T23" fmla="*/ 4 h 174"/>
                        <a:gd name="T24" fmla="*/ 167 w 334"/>
                        <a:gd name="T25" fmla="*/ 0 h 174"/>
                        <a:gd name="T26" fmla="*/ 123 w 334"/>
                        <a:gd name="T27" fmla="*/ 4 h 174"/>
                        <a:gd name="T28" fmla="*/ 82 w 334"/>
                        <a:gd name="T29" fmla="*/ 11 h 174"/>
                        <a:gd name="T30" fmla="*/ 49 w 334"/>
                        <a:gd name="T31" fmla="*/ 26 h 174"/>
                        <a:gd name="T32" fmla="*/ 23 w 334"/>
                        <a:gd name="T33" fmla="*/ 43 h 174"/>
                        <a:gd name="T34" fmla="*/ 6 w 334"/>
                        <a:gd name="T35" fmla="*/ 65 h 174"/>
                        <a:gd name="T36" fmla="*/ 0 w 334"/>
                        <a:gd name="T37" fmla="*/ 87 h 174"/>
                        <a:gd name="T38" fmla="*/ 6 w 334"/>
                        <a:gd name="T39" fmla="*/ 111 h 174"/>
                        <a:gd name="T40" fmla="*/ 23 w 334"/>
                        <a:gd name="T41" fmla="*/ 132 h 174"/>
                        <a:gd name="T42" fmla="*/ 49 w 334"/>
                        <a:gd name="T43" fmla="*/ 150 h 174"/>
                        <a:gd name="T44" fmla="*/ 82 w 334"/>
                        <a:gd name="T45" fmla="*/ 163 h 174"/>
                        <a:gd name="T46" fmla="*/ 123 w 334"/>
                        <a:gd name="T47" fmla="*/ 172 h 174"/>
                        <a:gd name="T48" fmla="*/ 167 w 334"/>
                        <a:gd name="T49" fmla="*/ 174 h 1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4"/>
                        <a:gd name="T76" fmla="*/ 0 h 174"/>
                        <a:gd name="T77" fmla="*/ 334 w 334"/>
                        <a:gd name="T78" fmla="*/ 174 h 1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4" h="174">
                          <a:moveTo>
                            <a:pt x="167" y="174"/>
                          </a:moveTo>
                          <a:lnTo>
                            <a:pt x="212" y="172"/>
                          </a:lnTo>
                          <a:lnTo>
                            <a:pt x="253" y="163"/>
                          </a:lnTo>
                          <a:lnTo>
                            <a:pt x="286" y="150"/>
                          </a:lnTo>
                          <a:lnTo>
                            <a:pt x="312" y="132"/>
                          </a:lnTo>
                          <a:lnTo>
                            <a:pt x="329" y="111"/>
                          </a:lnTo>
                          <a:lnTo>
                            <a:pt x="334" y="87"/>
                          </a:lnTo>
                          <a:lnTo>
                            <a:pt x="329" y="65"/>
                          </a:lnTo>
                          <a:lnTo>
                            <a:pt x="312" y="43"/>
                          </a:lnTo>
                          <a:lnTo>
                            <a:pt x="286" y="26"/>
                          </a:lnTo>
                          <a:lnTo>
                            <a:pt x="253" y="11"/>
                          </a:lnTo>
                          <a:lnTo>
                            <a:pt x="212" y="4"/>
                          </a:lnTo>
                          <a:lnTo>
                            <a:pt x="167" y="0"/>
                          </a:lnTo>
                          <a:lnTo>
                            <a:pt x="123" y="4"/>
                          </a:lnTo>
                          <a:lnTo>
                            <a:pt x="82" y="11"/>
                          </a:lnTo>
                          <a:lnTo>
                            <a:pt x="49" y="26"/>
                          </a:lnTo>
                          <a:lnTo>
                            <a:pt x="23" y="43"/>
                          </a:lnTo>
                          <a:lnTo>
                            <a:pt x="6" y="65"/>
                          </a:lnTo>
                          <a:lnTo>
                            <a:pt x="0" y="87"/>
                          </a:lnTo>
                          <a:lnTo>
                            <a:pt x="6" y="111"/>
                          </a:lnTo>
                          <a:lnTo>
                            <a:pt x="23" y="132"/>
                          </a:lnTo>
                          <a:lnTo>
                            <a:pt x="49" y="150"/>
                          </a:lnTo>
                          <a:lnTo>
                            <a:pt x="82" y="163"/>
                          </a:lnTo>
                          <a:lnTo>
                            <a:pt x="123" y="172"/>
                          </a:lnTo>
                          <a:lnTo>
                            <a:pt x="167" y="174"/>
                          </a:lnTo>
                          <a:close/>
                        </a:path>
                      </a:pathLst>
                    </a:custGeom>
                    <a:solidFill>
                      <a:srgbClr val="BFBFBF"/>
                    </a:solidFill>
                    <a:ln w="0">
                      <a:solidFill>
                        <a:srgbClr val="BFBFBF"/>
                      </a:solidFill>
                      <a:round/>
                      <a:headEnd/>
                      <a:tailEnd/>
                    </a:ln>
                  </p:spPr>
                  <p:txBody>
                    <a:bodyPr/>
                    <a:lstStyle/>
                    <a:p>
                      <a:endParaRPr lang="en-US"/>
                    </a:p>
                  </p:txBody>
                </p:sp>
                <p:sp>
                  <p:nvSpPr>
                    <p:cNvPr id="9321" name="Freeform 241"/>
                    <p:cNvSpPr>
                      <a:spLocks/>
                    </p:cNvSpPr>
                    <p:nvPr/>
                  </p:nvSpPr>
                  <p:spPr bwMode="auto">
                    <a:xfrm>
                      <a:off x="1295" y="3235"/>
                      <a:ext cx="334" cy="174"/>
                    </a:xfrm>
                    <a:custGeom>
                      <a:avLst/>
                      <a:gdLst>
                        <a:gd name="T0" fmla="*/ 167 w 334"/>
                        <a:gd name="T1" fmla="*/ 174 h 174"/>
                        <a:gd name="T2" fmla="*/ 212 w 334"/>
                        <a:gd name="T3" fmla="*/ 172 h 174"/>
                        <a:gd name="T4" fmla="*/ 253 w 334"/>
                        <a:gd name="T5" fmla="*/ 163 h 174"/>
                        <a:gd name="T6" fmla="*/ 286 w 334"/>
                        <a:gd name="T7" fmla="*/ 150 h 174"/>
                        <a:gd name="T8" fmla="*/ 312 w 334"/>
                        <a:gd name="T9" fmla="*/ 132 h 174"/>
                        <a:gd name="T10" fmla="*/ 329 w 334"/>
                        <a:gd name="T11" fmla="*/ 111 h 174"/>
                        <a:gd name="T12" fmla="*/ 334 w 334"/>
                        <a:gd name="T13" fmla="*/ 87 h 174"/>
                        <a:gd name="T14" fmla="*/ 329 w 334"/>
                        <a:gd name="T15" fmla="*/ 65 h 174"/>
                        <a:gd name="T16" fmla="*/ 312 w 334"/>
                        <a:gd name="T17" fmla="*/ 43 h 174"/>
                        <a:gd name="T18" fmla="*/ 286 w 334"/>
                        <a:gd name="T19" fmla="*/ 26 h 174"/>
                        <a:gd name="T20" fmla="*/ 253 w 334"/>
                        <a:gd name="T21" fmla="*/ 11 h 174"/>
                        <a:gd name="T22" fmla="*/ 212 w 334"/>
                        <a:gd name="T23" fmla="*/ 4 h 174"/>
                        <a:gd name="T24" fmla="*/ 167 w 334"/>
                        <a:gd name="T25" fmla="*/ 0 h 174"/>
                        <a:gd name="T26" fmla="*/ 123 w 334"/>
                        <a:gd name="T27" fmla="*/ 4 h 174"/>
                        <a:gd name="T28" fmla="*/ 82 w 334"/>
                        <a:gd name="T29" fmla="*/ 11 h 174"/>
                        <a:gd name="T30" fmla="*/ 49 w 334"/>
                        <a:gd name="T31" fmla="*/ 26 h 174"/>
                        <a:gd name="T32" fmla="*/ 23 w 334"/>
                        <a:gd name="T33" fmla="*/ 43 h 174"/>
                        <a:gd name="T34" fmla="*/ 6 w 334"/>
                        <a:gd name="T35" fmla="*/ 65 h 174"/>
                        <a:gd name="T36" fmla="*/ 0 w 334"/>
                        <a:gd name="T37" fmla="*/ 87 h 174"/>
                        <a:gd name="T38" fmla="*/ 6 w 334"/>
                        <a:gd name="T39" fmla="*/ 111 h 174"/>
                        <a:gd name="T40" fmla="*/ 23 w 334"/>
                        <a:gd name="T41" fmla="*/ 132 h 174"/>
                        <a:gd name="T42" fmla="*/ 49 w 334"/>
                        <a:gd name="T43" fmla="*/ 150 h 174"/>
                        <a:gd name="T44" fmla="*/ 82 w 334"/>
                        <a:gd name="T45" fmla="*/ 163 h 174"/>
                        <a:gd name="T46" fmla="*/ 123 w 334"/>
                        <a:gd name="T47" fmla="*/ 172 h 174"/>
                        <a:gd name="T48" fmla="*/ 167 w 334"/>
                        <a:gd name="T49" fmla="*/ 174 h 1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4"/>
                        <a:gd name="T76" fmla="*/ 0 h 174"/>
                        <a:gd name="T77" fmla="*/ 334 w 334"/>
                        <a:gd name="T78" fmla="*/ 174 h 1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4" h="174">
                          <a:moveTo>
                            <a:pt x="167" y="174"/>
                          </a:moveTo>
                          <a:lnTo>
                            <a:pt x="212" y="172"/>
                          </a:lnTo>
                          <a:lnTo>
                            <a:pt x="253" y="163"/>
                          </a:lnTo>
                          <a:lnTo>
                            <a:pt x="286" y="150"/>
                          </a:lnTo>
                          <a:lnTo>
                            <a:pt x="312" y="132"/>
                          </a:lnTo>
                          <a:lnTo>
                            <a:pt x="329" y="111"/>
                          </a:lnTo>
                          <a:lnTo>
                            <a:pt x="334" y="87"/>
                          </a:lnTo>
                          <a:lnTo>
                            <a:pt x="329" y="65"/>
                          </a:lnTo>
                          <a:lnTo>
                            <a:pt x="312" y="43"/>
                          </a:lnTo>
                          <a:lnTo>
                            <a:pt x="286" y="26"/>
                          </a:lnTo>
                          <a:lnTo>
                            <a:pt x="253" y="11"/>
                          </a:lnTo>
                          <a:lnTo>
                            <a:pt x="212" y="4"/>
                          </a:lnTo>
                          <a:lnTo>
                            <a:pt x="167" y="0"/>
                          </a:lnTo>
                          <a:lnTo>
                            <a:pt x="123" y="4"/>
                          </a:lnTo>
                          <a:lnTo>
                            <a:pt x="82" y="11"/>
                          </a:lnTo>
                          <a:lnTo>
                            <a:pt x="49" y="26"/>
                          </a:lnTo>
                          <a:lnTo>
                            <a:pt x="23" y="43"/>
                          </a:lnTo>
                          <a:lnTo>
                            <a:pt x="6" y="65"/>
                          </a:lnTo>
                          <a:lnTo>
                            <a:pt x="0" y="87"/>
                          </a:lnTo>
                          <a:lnTo>
                            <a:pt x="6" y="111"/>
                          </a:lnTo>
                          <a:lnTo>
                            <a:pt x="23" y="132"/>
                          </a:lnTo>
                          <a:lnTo>
                            <a:pt x="49" y="150"/>
                          </a:lnTo>
                          <a:lnTo>
                            <a:pt x="82" y="163"/>
                          </a:lnTo>
                          <a:lnTo>
                            <a:pt x="123" y="172"/>
                          </a:lnTo>
                          <a:lnTo>
                            <a:pt x="167" y="174"/>
                          </a:lnTo>
                        </a:path>
                      </a:pathLst>
                    </a:custGeom>
                    <a:noFill/>
                    <a:ln w="6350">
                      <a:solidFill>
                        <a:srgbClr val="000000"/>
                      </a:solidFill>
                      <a:round/>
                      <a:headEnd/>
                      <a:tailEnd/>
                    </a:ln>
                  </p:spPr>
                  <p:txBody>
                    <a:bodyPr/>
                    <a:lstStyle/>
                    <a:p>
                      <a:endParaRPr lang="en-US"/>
                    </a:p>
                  </p:txBody>
                </p:sp>
                <p:sp>
                  <p:nvSpPr>
                    <p:cNvPr id="9322" name="Freeform 242"/>
                    <p:cNvSpPr>
                      <a:spLocks/>
                    </p:cNvSpPr>
                    <p:nvPr/>
                  </p:nvSpPr>
                  <p:spPr bwMode="auto">
                    <a:xfrm>
                      <a:off x="1327" y="3218"/>
                      <a:ext cx="273" cy="163"/>
                    </a:xfrm>
                    <a:custGeom>
                      <a:avLst/>
                      <a:gdLst>
                        <a:gd name="T0" fmla="*/ 135 w 273"/>
                        <a:gd name="T1" fmla="*/ 163 h 163"/>
                        <a:gd name="T2" fmla="*/ 172 w 273"/>
                        <a:gd name="T3" fmla="*/ 162 h 163"/>
                        <a:gd name="T4" fmla="*/ 204 w 273"/>
                        <a:gd name="T5" fmla="*/ 154 h 163"/>
                        <a:gd name="T6" fmla="*/ 232 w 273"/>
                        <a:gd name="T7" fmla="*/ 143 h 163"/>
                        <a:gd name="T8" fmla="*/ 254 w 273"/>
                        <a:gd name="T9" fmla="*/ 128 h 163"/>
                        <a:gd name="T10" fmla="*/ 267 w 273"/>
                        <a:gd name="T11" fmla="*/ 112 h 163"/>
                        <a:gd name="T12" fmla="*/ 273 w 273"/>
                        <a:gd name="T13" fmla="*/ 93 h 163"/>
                        <a:gd name="T14" fmla="*/ 267 w 273"/>
                        <a:gd name="T15" fmla="*/ 73 h 163"/>
                        <a:gd name="T16" fmla="*/ 254 w 273"/>
                        <a:gd name="T17" fmla="*/ 50 h 163"/>
                        <a:gd name="T18" fmla="*/ 232 w 273"/>
                        <a:gd name="T19" fmla="*/ 32 h 163"/>
                        <a:gd name="T20" fmla="*/ 204 w 273"/>
                        <a:gd name="T21" fmla="*/ 15 h 163"/>
                        <a:gd name="T22" fmla="*/ 172 w 273"/>
                        <a:gd name="T23" fmla="*/ 4 h 163"/>
                        <a:gd name="T24" fmla="*/ 135 w 273"/>
                        <a:gd name="T25" fmla="*/ 0 h 163"/>
                        <a:gd name="T26" fmla="*/ 100 w 273"/>
                        <a:gd name="T27" fmla="*/ 4 h 163"/>
                        <a:gd name="T28" fmla="*/ 67 w 273"/>
                        <a:gd name="T29" fmla="*/ 15 h 163"/>
                        <a:gd name="T30" fmla="*/ 41 w 273"/>
                        <a:gd name="T31" fmla="*/ 32 h 163"/>
                        <a:gd name="T32" fmla="*/ 18 w 273"/>
                        <a:gd name="T33" fmla="*/ 50 h 163"/>
                        <a:gd name="T34" fmla="*/ 5 w 273"/>
                        <a:gd name="T35" fmla="*/ 73 h 163"/>
                        <a:gd name="T36" fmla="*/ 0 w 273"/>
                        <a:gd name="T37" fmla="*/ 93 h 163"/>
                        <a:gd name="T38" fmla="*/ 5 w 273"/>
                        <a:gd name="T39" fmla="*/ 112 h 163"/>
                        <a:gd name="T40" fmla="*/ 18 w 273"/>
                        <a:gd name="T41" fmla="*/ 128 h 163"/>
                        <a:gd name="T42" fmla="*/ 41 w 273"/>
                        <a:gd name="T43" fmla="*/ 143 h 163"/>
                        <a:gd name="T44" fmla="*/ 67 w 273"/>
                        <a:gd name="T45" fmla="*/ 154 h 163"/>
                        <a:gd name="T46" fmla="*/ 100 w 273"/>
                        <a:gd name="T47" fmla="*/ 162 h 163"/>
                        <a:gd name="T48" fmla="*/ 135 w 273"/>
                        <a:gd name="T49" fmla="*/ 163 h 1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3"/>
                        <a:gd name="T76" fmla="*/ 0 h 163"/>
                        <a:gd name="T77" fmla="*/ 273 w 273"/>
                        <a:gd name="T78" fmla="*/ 163 h 1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3" h="163">
                          <a:moveTo>
                            <a:pt x="135" y="163"/>
                          </a:moveTo>
                          <a:lnTo>
                            <a:pt x="172" y="162"/>
                          </a:lnTo>
                          <a:lnTo>
                            <a:pt x="204" y="154"/>
                          </a:lnTo>
                          <a:lnTo>
                            <a:pt x="232" y="143"/>
                          </a:lnTo>
                          <a:lnTo>
                            <a:pt x="254" y="128"/>
                          </a:lnTo>
                          <a:lnTo>
                            <a:pt x="267" y="112"/>
                          </a:lnTo>
                          <a:lnTo>
                            <a:pt x="273" y="93"/>
                          </a:lnTo>
                          <a:lnTo>
                            <a:pt x="267" y="73"/>
                          </a:lnTo>
                          <a:lnTo>
                            <a:pt x="254" y="50"/>
                          </a:lnTo>
                          <a:lnTo>
                            <a:pt x="232" y="32"/>
                          </a:lnTo>
                          <a:lnTo>
                            <a:pt x="204" y="15"/>
                          </a:lnTo>
                          <a:lnTo>
                            <a:pt x="172" y="4"/>
                          </a:lnTo>
                          <a:lnTo>
                            <a:pt x="135" y="0"/>
                          </a:lnTo>
                          <a:lnTo>
                            <a:pt x="100" y="4"/>
                          </a:lnTo>
                          <a:lnTo>
                            <a:pt x="67" y="15"/>
                          </a:lnTo>
                          <a:lnTo>
                            <a:pt x="41" y="32"/>
                          </a:lnTo>
                          <a:lnTo>
                            <a:pt x="18" y="50"/>
                          </a:lnTo>
                          <a:lnTo>
                            <a:pt x="5" y="73"/>
                          </a:lnTo>
                          <a:lnTo>
                            <a:pt x="0" y="93"/>
                          </a:lnTo>
                          <a:lnTo>
                            <a:pt x="5" y="112"/>
                          </a:lnTo>
                          <a:lnTo>
                            <a:pt x="18" y="128"/>
                          </a:lnTo>
                          <a:lnTo>
                            <a:pt x="41" y="143"/>
                          </a:lnTo>
                          <a:lnTo>
                            <a:pt x="67" y="154"/>
                          </a:lnTo>
                          <a:lnTo>
                            <a:pt x="100" y="162"/>
                          </a:lnTo>
                          <a:lnTo>
                            <a:pt x="135" y="163"/>
                          </a:lnTo>
                          <a:close/>
                        </a:path>
                      </a:pathLst>
                    </a:custGeom>
                    <a:solidFill>
                      <a:srgbClr val="404040"/>
                    </a:solidFill>
                    <a:ln w="0">
                      <a:solidFill>
                        <a:srgbClr val="404040"/>
                      </a:solidFill>
                      <a:round/>
                      <a:headEnd/>
                      <a:tailEnd/>
                    </a:ln>
                  </p:spPr>
                  <p:txBody>
                    <a:bodyPr/>
                    <a:lstStyle/>
                    <a:p>
                      <a:endParaRPr lang="en-US"/>
                    </a:p>
                  </p:txBody>
                </p:sp>
                <p:sp>
                  <p:nvSpPr>
                    <p:cNvPr id="9323" name="Freeform 243"/>
                    <p:cNvSpPr>
                      <a:spLocks/>
                    </p:cNvSpPr>
                    <p:nvPr/>
                  </p:nvSpPr>
                  <p:spPr bwMode="auto">
                    <a:xfrm>
                      <a:off x="1340" y="3218"/>
                      <a:ext cx="247" cy="149"/>
                    </a:xfrm>
                    <a:custGeom>
                      <a:avLst/>
                      <a:gdLst>
                        <a:gd name="T0" fmla="*/ 122 w 247"/>
                        <a:gd name="T1" fmla="*/ 149 h 149"/>
                        <a:gd name="T2" fmla="*/ 161 w 247"/>
                        <a:gd name="T3" fmla="*/ 145 h 149"/>
                        <a:gd name="T4" fmla="*/ 195 w 247"/>
                        <a:gd name="T5" fmla="*/ 136 h 149"/>
                        <a:gd name="T6" fmla="*/ 222 w 247"/>
                        <a:gd name="T7" fmla="*/ 123 h 149"/>
                        <a:gd name="T8" fmla="*/ 239 w 247"/>
                        <a:gd name="T9" fmla="*/ 104 h 149"/>
                        <a:gd name="T10" fmla="*/ 247 w 247"/>
                        <a:gd name="T11" fmla="*/ 86 h 149"/>
                        <a:gd name="T12" fmla="*/ 241 w 247"/>
                        <a:gd name="T13" fmla="*/ 67 h 149"/>
                        <a:gd name="T14" fmla="*/ 228 w 247"/>
                        <a:gd name="T15" fmla="*/ 47 h 149"/>
                        <a:gd name="T16" fmla="*/ 209 w 247"/>
                        <a:gd name="T17" fmla="*/ 30 h 149"/>
                        <a:gd name="T18" fmla="*/ 185 w 247"/>
                        <a:gd name="T19" fmla="*/ 15 h 149"/>
                        <a:gd name="T20" fmla="*/ 156 w 247"/>
                        <a:gd name="T21" fmla="*/ 4 h 149"/>
                        <a:gd name="T22" fmla="*/ 122 w 247"/>
                        <a:gd name="T23" fmla="*/ 0 h 149"/>
                        <a:gd name="T24" fmla="*/ 91 w 247"/>
                        <a:gd name="T25" fmla="*/ 4 h 149"/>
                        <a:gd name="T26" fmla="*/ 61 w 247"/>
                        <a:gd name="T27" fmla="*/ 15 h 149"/>
                        <a:gd name="T28" fmla="*/ 37 w 247"/>
                        <a:gd name="T29" fmla="*/ 30 h 149"/>
                        <a:gd name="T30" fmla="*/ 17 w 247"/>
                        <a:gd name="T31" fmla="*/ 47 h 149"/>
                        <a:gd name="T32" fmla="*/ 5 w 247"/>
                        <a:gd name="T33" fmla="*/ 67 h 149"/>
                        <a:gd name="T34" fmla="*/ 0 w 247"/>
                        <a:gd name="T35" fmla="*/ 86 h 149"/>
                        <a:gd name="T36" fmla="*/ 7 w 247"/>
                        <a:gd name="T37" fmla="*/ 104 h 149"/>
                        <a:gd name="T38" fmla="*/ 24 w 247"/>
                        <a:gd name="T39" fmla="*/ 123 h 149"/>
                        <a:gd name="T40" fmla="*/ 50 w 247"/>
                        <a:gd name="T41" fmla="*/ 136 h 149"/>
                        <a:gd name="T42" fmla="*/ 85 w 247"/>
                        <a:gd name="T43" fmla="*/ 145 h 149"/>
                        <a:gd name="T44" fmla="*/ 122 w 247"/>
                        <a:gd name="T45" fmla="*/ 149 h 14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7"/>
                        <a:gd name="T70" fmla="*/ 0 h 149"/>
                        <a:gd name="T71" fmla="*/ 247 w 247"/>
                        <a:gd name="T72" fmla="*/ 149 h 14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7" h="149">
                          <a:moveTo>
                            <a:pt x="122" y="149"/>
                          </a:moveTo>
                          <a:lnTo>
                            <a:pt x="161" y="145"/>
                          </a:lnTo>
                          <a:lnTo>
                            <a:pt x="195" y="136"/>
                          </a:lnTo>
                          <a:lnTo>
                            <a:pt x="222" y="123"/>
                          </a:lnTo>
                          <a:lnTo>
                            <a:pt x="239" y="104"/>
                          </a:lnTo>
                          <a:lnTo>
                            <a:pt x="247" y="86"/>
                          </a:lnTo>
                          <a:lnTo>
                            <a:pt x="241" y="67"/>
                          </a:lnTo>
                          <a:lnTo>
                            <a:pt x="228" y="47"/>
                          </a:lnTo>
                          <a:lnTo>
                            <a:pt x="209" y="30"/>
                          </a:lnTo>
                          <a:lnTo>
                            <a:pt x="185" y="15"/>
                          </a:lnTo>
                          <a:lnTo>
                            <a:pt x="156" y="4"/>
                          </a:lnTo>
                          <a:lnTo>
                            <a:pt x="122" y="0"/>
                          </a:lnTo>
                          <a:lnTo>
                            <a:pt x="91" y="4"/>
                          </a:lnTo>
                          <a:lnTo>
                            <a:pt x="61" y="15"/>
                          </a:lnTo>
                          <a:lnTo>
                            <a:pt x="37" y="30"/>
                          </a:lnTo>
                          <a:lnTo>
                            <a:pt x="17" y="47"/>
                          </a:lnTo>
                          <a:lnTo>
                            <a:pt x="5" y="67"/>
                          </a:lnTo>
                          <a:lnTo>
                            <a:pt x="0" y="86"/>
                          </a:lnTo>
                          <a:lnTo>
                            <a:pt x="7" y="104"/>
                          </a:lnTo>
                          <a:lnTo>
                            <a:pt x="24" y="123"/>
                          </a:lnTo>
                          <a:lnTo>
                            <a:pt x="50" y="136"/>
                          </a:lnTo>
                          <a:lnTo>
                            <a:pt x="85" y="145"/>
                          </a:lnTo>
                          <a:lnTo>
                            <a:pt x="122" y="149"/>
                          </a:lnTo>
                          <a:close/>
                        </a:path>
                      </a:pathLst>
                    </a:custGeom>
                    <a:solidFill>
                      <a:srgbClr val="585858"/>
                    </a:solidFill>
                    <a:ln w="0">
                      <a:solidFill>
                        <a:srgbClr val="585858"/>
                      </a:solidFill>
                      <a:round/>
                      <a:headEnd/>
                      <a:tailEnd/>
                    </a:ln>
                  </p:spPr>
                  <p:txBody>
                    <a:bodyPr/>
                    <a:lstStyle/>
                    <a:p>
                      <a:endParaRPr lang="en-US"/>
                    </a:p>
                  </p:txBody>
                </p:sp>
                <p:sp>
                  <p:nvSpPr>
                    <p:cNvPr id="9324" name="Freeform 244"/>
                    <p:cNvSpPr>
                      <a:spLocks/>
                    </p:cNvSpPr>
                    <p:nvPr/>
                  </p:nvSpPr>
                  <p:spPr bwMode="auto">
                    <a:xfrm>
                      <a:off x="1355" y="3220"/>
                      <a:ext cx="217" cy="132"/>
                    </a:xfrm>
                    <a:custGeom>
                      <a:avLst/>
                      <a:gdLst>
                        <a:gd name="T0" fmla="*/ 109 w 217"/>
                        <a:gd name="T1" fmla="*/ 132 h 132"/>
                        <a:gd name="T2" fmla="*/ 143 w 217"/>
                        <a:gd name="T3" fmla="*/ 128 h 132"/>
                        <a:gd name="T4" fmla="*/ 172 w 217"/>
                        <a:gd name="T5" fmla="*/ 121 h 132"/>
                        <a:gd name="T6" fmla="*/ 196 w 217"/>
                        <a:gd name="T7" fmla="*/ 108 h 132"/>
                        <a:gd name="T8" fmla="*/ 211 w 217"/>
                        <a:gd name="T9" fmla="*/ 93 h 132"/>
                        <a:gd name="T10" fmla="*/ 217 w 217"/>
                        <a:gd name="T11" fmla="*/ 74 h 132"/>
                        <a:gd name="T12" fmla="*/ 211 w 217"/>
                        <a:gd name="T13" fmla="*/ 56 h 132"/>
                        <a:gd name="T14" fmla="*/ 196 w 217"/>
                        <a:gd name="T15" fmla="*/ 35 h 132"/>
                        <a:gd name="T16" fmla="*/ 172 w 217"/>
                        <a:gd name="T17" fmla="*/ 17 h 132"/>
                        <a:gd name="T18" fmla="*/ 143 w 217"/>
                        <a:gd name="T19" fmla="*/ 4 h 132"/>
                        <a:gd name="T20" fmla="*/ 109 w 217"/>
                        <a:gd name="T21" fmla="*/ 0 h 132"/>
                        <a:gd name="T22" fmla="*/ 74 w 217"/>
                        <a:gd name="T23" fmla="*/ 4 h 132"/>
                        <a:gd name="T24" fmla="*/ 44 w 217"/>
                        <a:gd name="T25" fmla="*/ 17 h 132"/>
                        <a:gd name="T26" fmla="*/ 20 w 217"/>
                        <a:gd name="T27" fmla="*/ 35 h 132"/>
                        <a:gd name="T28" fmla="*/ 5 w 217"/>
                        <a:gd name="T29" fmla="*/ 56 h 132"/>
                        <a:gd name="T30" fmla="*/ 0 w 217"/>
                        <a:gd name="T31" fmla="*/ 74 h 132"/>
                        <a:gd name="T32" fmla="*/ 5 w 217"/>
                        <a:gd name="T33" fmla="*/ 93 h 132"/>
                        <a:gd name="T34" fmla="*/ 20 w 217"/>
                        <a:gd name="T35" fmla="*/ 108 h 132"/>
                        <a:gd name="T36" fmla="*/ 44 w 217"/>
                        <a:gd name="T37" fmla="*/ 121 h 132"/>
                        <a:gd name="T38" fmla="*/ 74 w 217"/>
                        <a:gd name="T39" fmla="*/ 128 h 132"/>
                        <a:gd name="T40" fmla="*/ 109 w 217"/>
                        <a:gd name="T41" fmla="*/ 132 h 1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7"/>
                        <a:gd name="T64" fmla="*/ 0 h 132"/>
                        <a:gd name="T65" fmla="*/ 217 w 217"/>
                        <a:gd name="T66" fmla="*/ 132 h 13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7" h="132">
                          <a:moveTo>
                            <a:pt x="109" y="132"/>
                          </a:moveTo>
                          <a:lnTo>
                            <a:pt x="143" y="128"/>
                          </a:lnTo>
                          <a:lnTo>
                            <a:pt x="172" y="121"/>
                          </a:lnTo>
                          <a:lnTo>
                            <a:pt x="196" y="108"/>
                          </a:lnTo>
                          <a:lnTo>
                            <a:pt x="211" y="93"/>
                          </a:lnTo>
                          <a:lnTo>
                            <a:pt x="217" y="74"/>
                          </a:lnTo>
                          <a:lnTo>
                            <a:pt x="211" y="56"/>
                          </a:lnTo>
                          <a:lnTo>
                            <a:pt x="196" y="35"/>
                          </a:lnTo>
                          <a:lnTo>
                            <a:pt x="172" y="17"/>
                          </a:lnTo>
                          <a:lnTo>
                            <a:pt x="143" y="4"/>
                          </a:lnTo>
                          <a:lnTo>
                            <a:pt x="109" y="0"/>
                          </a:lnTo>
                          <a:lnTo>
                            <a:pt x="74" y="4"/>
                          </a:lnTo>
                          <a:lnTo>
                            <a:pt x="44" y="17"/>
                          </a:lnTo>
                          <a:lnTo>
                            <a:pt x="20" y="35"/>
                          </a:lnTo>
                          <a:lnTo>
                            <a:pt x="5" y="56"/>
                          </a:lnTo>
                          <a:lnTo>
                            <a:pt x="0" y="74"/>
                          </a:lnTo>
                          <a:lnTo>
                            <a:pt x="5" y="93"/>
                          </a:lnTo>
                          <a:lnTo>
                            <a:pt x="20" y="108"/>
                          </a:lnTo>
                          <a:lnTo>
                            <a:pt x="44" y="121"/>
                          </a:lnTo>
                          <a:lnTo>
                            <a:pt x="74" y="128"/>
                          </a:lnTo>
                          <a:lnTo>
                            <a:pt x="109" y="132"/>
                          </a:lnTo>
                          <a:close/>
                        </a:path>
                      </a:pathLst>
                    </a:custGeom>
                    <a:solidFill>
                      <a:srgbClr val="707070"/>
                    </a:solidFill>
                    <a:ln w="0">
                      <a:solidFill>
                        <a:srgbClr val="707070"/>
                      </a:solidFill>
                      <a:round/>
                      <a:headEnd/>
                      <a:tailEnd/>
                    </a:ln>
                  </p:spPr>
                  <p:txBody>
                    <a:bodyPr/>
                    <a:lstStyle/>
                    <a:p>
                      <a:endParaRPr lang="en-US"/>
                    </a:p>
                  </p:txBody>
                </p:sp>
                <p:sp>
                  <p:nvSpPr>
                    <p:cNvPr id="9325" name="Freeform 245"/>
                    <p:cNvSpPr>
                      <a:spLocks/>
                    </p:cNvSpPr>
                    <p:nvPr/>
                  </p:nvSpPr>
                  <p:spPr bwMode="auto">
                    <a:xfrm>
                      <a:off x="1368" y="3220"/>
                      <a:ext cx="191" cy="117"/>
                    </a:xfrm>
                    <a:custGeom>
                      <a:avLst/>
                      <a:gdLst>
                        <a:gd name="T0" fmla="*/ 96 w 191"/>
                        <a:gd name="T1" fmla="*/ 117 h 117"/>
                        <a:gd name="T2" fmla="*/ 126 w 191"/>
                        <a:gd name="T3" fmla="*/ 115 h 117"/>
                        <a:gd name="T4" fmla="*/ 152 w 191"/>
                        <a:gd name="T5" fmla="*/ 108 h 117"/>
                        <a:gd name="T6" fmla="*/ 172 w 191"/>
                        <a:gd name="T7" fmla="*/ 97 h 117"/>
                        <a:gd name="T8" fmla="*/ 187 w 191"/>
                        <a:gd name="T9" fmla="*/ 84 h 117"/>
                        <a:gd name="T10" fmla="*/ 191 w 191"/>
                        <a:gd name="T11" fmla="*/ 67 h 117"/>
                        <a:gd name="T12" fmla="*/ 187 w 191"/>
                        <a:gd name="T13" fmla="*/ 50 h 117"/>
                        <a:gd name="T14" fmla="*/ 172 w 191"/>
                        <a:gd name="T15" fmla="*/ 32 h 117"/>
                        <a:gd name="T16" fmla="*/ 152 w 191"/>
                        <a:gd name="T17" fmla="*/ 17 h 117"/>
                        <a:gd name="T18" fmla="*/ 126 w 191"/>
                        <a:gd name="T19" fmla="*/ 6 h 117"/>
                        <a:gd name="T20" fmla="*/ 96 w 191"/>
                        <a:gd name="T21" fmla="*/ 0 h 117"/>
                        <a:gd name="T22" fmla="*/ 65 w 191"/>
                        <a:gd name="T23" fmla="*/ 6 h 117"/>
                        <a:gd name="T24" fmla="*/ 39 w 191"/>
                        <a:gd name="T25" fmla="*/ 17 h 117"/>
                        <a:gd name="T26" fmla="*/ 18 w 191"/>
                        <a:gd name="T27" fmla="*/ 32 h 117"/>
                        <a:gd name="T28" fmla="*/ 3 w 191"/>
                        <a:gd name="T29" fmla="*/ 50 h 117"/>
                        <a:gd name="T30" fmla="*/ 0 w 191"/>
                        <a:gd name="T31" fmla="*/ 67 h 117"/>
                        <a:gd name="T32" fmla="*/ 3 w 191"/>
                        <a:gd name="T33" fmla="*/ 84 h 117"/>
                        <a:gd name="T34" fmla="*/ 18 w 191"/>
                        <a:gd name="T35" fmla="*/ 97 h 117"/>
                        <a:gd name="T36" fmla="*/ 39 w 191"/>
                        <a:gd name="T37" fmla="*/ 108 h 117"/>
                        <a:gd name="T38" fmla="*/ 65 w 191"/>
                        <a:gd name="T39" fmla="*/ 115 h 117"/>
                        <a:gd name="T40" fmla="*/ 96 w 191"/>
                        <a:gd name="T41" fmla="*/ 117 h 1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1"/>
                        <a:gd name="T64" fmla="*/ 0 h 117"/>
                        <a:gd name="T65" fmla="*/ 191 w 191"/>
                        <a:gd name="T66" fmla="*/ 117 h 1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1" h="117">
                          <a:moveTo>
                            <a:pt x="96" y="117"/>
                          </a:moveTo>
                          <a:lnTo>
                            <a:pt x="126" y="115"/>
                          </a:lnTo>
                          <a:lnTo>
                            <a:pt x="152" y="108"/>
                          </a:lnTo>
                          <a:lnTo>
                            <a:pt x="172" y="97"/>
                          </a:lnTo>
                          <a:lnTo>
                            <a:pt x="187" y="84"/>
                          </a:lnTo>
                          <a:lnTo>
                            <a:pt x="191" y="67"/>
                          </a:lnTo>
                          <a:lnTo>
                            <a:pt x="187" y="50"/>
                          </a:lnTo>
                          <a:lnTo>
                            <a:pt x="172" y="32"/>
                          </a:lnTo>
                          <a:lnTo>
                            <a:pt x="152" y="17"/>
                          </a:lnTo>
                          <a:lnTo>
                            <a:pt x="126" y="6"/>
                          </a:lnTo>
                          <a:lnTo>
                            <a:pt x="96" y="0"/>
                          </a:lnTo>
                          <a:lnTo>
                            <a:pt x="65" y="6"/>
                          </a:lnTo>
                          <a:lnTo>
                            <a:pt x="39" y="17"/>
                          </a:lnTo>
                          <a:lnTo>
                            <a:pt x="18" y="32"/>
                          </a:lnTo>
                          <a:lnTo>
                            <a:pt x="3" y="50"/>
                          </a:lnTo>
                          <a:lnTo>
                            <a:pt x="0" y="67"/>
                          </a:lnTo>
                          <a:lnTo>
                            <a:pt x="3" y="84"/>
                          </a:lnTo>
                          <a:lnTo>
                            <a:pt x="18" y="97"/>
                          </a:lnTo>
                          <a:lnTo>
                            <a:pt x="39" y="108"/>
                          </a:lnTo>
                          <a:lnTo>
                            <a:pt x="65" y="115"/>
                          </a:lnTo>
                          <a:lnTo>
                            <a:pt x="96" y="117"/>
                          </a:lnTo>
                          <a:close/>
                        </a:path>
                      </a:pathLst>
                    </a:custGeom>
                    <a:solidFill>
                      <a:srgbClr val="878787"/>
                    </a:solidFill>
                    <a:ln w="0">
                      <a:solidFill>
                        <a:srgbClr val="878787"/>
                      </a:solidFill>
                      <a:round/>
                      <a:headEnd/>
                      <a:tailEnd/>
                    </a:ln>
                  </p:spPr>
                  <p:txBody>
                    <a:bodyPr/>
                    <a:lstStyle/>
                    <a:p>
                      <a:endParaRPr lang="en-US"/>
                    </a:p>
                  </p:txBody>
                </p:sp>
                <p:sp>
                  <p:nvSpPr>
                    <p:cNvPr id="9326" name="Freeform 246"/>
                    <p:cNvSpPr>
                      <a:spLocks/>
                    </p:cNvSpPr>
                    <p:nvPr/>
                  </p:nvSpPr>
                  <p:spPr bwMode="auto">
                    <a:xfrm>
                      <a:off x="1381" y="3222"/>
                      <a:ext cx="165" cy="100"/>
                    </a:xfrm>
                    <a:custGeom>
                      <a:avLst/>
                      <a:gdLst>
                        <a:gd name="T0" fmla="*/ 83 w 165"/>
                        <a:gd name="T1" fmla="*/ 100 h 100"/>
                        <a:gd name="T2" fmla="*/ 109 w 165"/>
                        <a:gd name="T3" fmla="*/ 98 h 100"/>
                        <a:gd name="T4" fmla="*/ 131 w 165"/>
                        <a:gd name="T5" fmla="*/ 93 h 100"/>
                        <a:gd name="T6" fmla="*/ 150 w 165"/>
                        <a:gd name="T7" fmla="*/ 83 h 100"/>
                        <a:gd name="T8" fmla="*/ 161 w 165"/>
                        <a:gd name="T9" fmla="*/ 70 h 100"/>
                        <a:gd name="T10" fmla="*/ 165 w 165"/>
                        <a:gd name="T11" fmla="*/ 57 h 100"/>
                        <a:gd name="T12" fmla="*/ 161 w 165"/>
                        <a:gd name="T13" fmla="*/ 43 h 100"/>
                        <a:gd name="T14" fmla="*/ 150 w 165"/>
                        <a:gd name="T15" fmla="*/ 26 h 100"/>
                        <a:gd name="T16" fmla="*/ 131 w 165"/>
                        <a:gd name="T17" fmla="*/ 13 h 100"/>
                        <a:gd name="T18" fmla="*/ 109 w 165"/>
                        <a:gd name="T19" fmla="*/ 4 h 100"/>
                        <a:gd name="T20" fmla="*/ 83 w 165"/>
                        <a:gd name="T21" fmla="*/ 0 h 100"/>
                        <a:gd name="T22" fmla="*/ 57 w 165"/>
                        <a:gd name="T23" fmla="*/ 4 h 100"/>
                        <a:gd name="T24" fmla="*/ 33 w 165"/>
                        <a:gd name="T25" fmla="*/ 13 h 100"/>
                        <a:gd name="T26" fmla="*/ 16 w 165"/>
                        <a:gd name="T27" fmla="*/ 26 h 100"/>
                        <a:gd name="T28" fmla="*/ 3 w 165"/>
                        <a:gd name="T29" fmla="*/ 43 h 100"/>
                        <a:gd name="T30" fmla="*/ 0 w 165"/>
                        <a:gd name="T31" fmla="*/ 57 h 100"/>
                        <a:gd name="T32" fmla="*/ 3 w 165"/>
                        <a:gd name="T33" fmla="*/ 70 h 100"/>
                        <a:gd name="T34" fmla="*/ 16 w 165"/>
                        <a:gd name="T35" fmla="*/ 83 h 100"/>
                        <a:gd name="T36" fmla="*/ 33 w 165"/>
                        <a:gd name="T37" fmla="*/ 93 h 100"/>
                        <a:gd name="T38" fmla="*/ 57 w 165"/>
                        <a:gd name="T39" fmla="*/ 98 h 100"/>
                        <a:gd name="T40" fmla="*/ 83 w 165"/>
                        <a:gd name="T41" fmla="*/ 100 h 1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5"/>
                        <a:gd name="T64" fmla="*/ 0 h 100"/>
                        <a:gd name="T65" fmla="*/ 165 w 165"/>
                        <a:gd name="T66" fmla="*/ 100 h 1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5" h="100">
                          <a:moveTo>
                            <a:pt x="83" y="100"/>
                          </a:moveTo>
                          <a:lnTo>
                            <a:pt x="109" y="98"/>
                          </a:lnTo>
                          <a:lnTo>
                            <a:pt x="131" y="93"/>
                          </a:lnTo>
                          <a:lnTo>
                            <a:pt x="150" y="83"/>
                          </a:lnTo>
                          <a:lnTo>
                            <a:pt x="161" y="70"/>
                          </a:lnTo>
                          <a:lnTo>
                            <a:pt x="165" y="57"/>
                          </a:lnTo>
                          <a:lnTo>
                            <a:pt x="161" y="43"/>
                          </a:lnTo>
                          <a:lnTo>
                            <a:pt x="150" y="26"/>
                          </a:lnTo>
                          <a:lnTo>
                            <a:pt x="131" y="13"/>
                          </a:lnTo>
                          <a:lnTo>
                            <a:pt x="109" y="4"/>
                          </a:lnTo>
                          <a:lnTo>
                            <a:pt x="83" y="0"/>
                          </a:lnTo>
                          <a:lnTo>
                            <a:pt x="57" y="4"/>
                          </a:lnTo>
                          <a:lnTo>
                            <a:pt x="33" y="13"/>
                          </a:lnTo>
                          <a:lnTo>
                            <a:pt x="16" y="26"/>
                          </a:lnTo>
                          <a:lnTo>
                            <a:pt x="3" y="43"/>
                          </a:lnTo>
                          <a:lnTo>
                            <a:pt x="0" y="57"/>
                          </a:lnTo>
                          <a:lnTo>
                            <a:pt x="3" y="70"/>
                          </a:lnTo>
                          <a:lnTo>
                            <a:pt x="16" y="83"/>
                          </a:lnTo>
                          <a:lnTo>
                            <a:pt x="33" y="93"/>
                          </a:lnTo>
                          <a:lnTo>
                            <a:pt x="57" y="98"/>
                          </a:lnTo>
                          <a:lnTo>
                            <a:pt x="83" y="100"/>
                          </a:lnTo>
                          <a:close/>
                        </a:path>
                      </a:pathLst>
                    </a:custGeom>
                    <a:solidFill>
                      <a:srgbClr val="9F9F9F"/>
                    </a:solidFill>
                    <a:ln w="0">
                      <a:solidFill>
                        <a:srgbClr val="9F9F9F"/>
                      </a:solidFill>
                      <a:round/>
                      <a:headEnd/>
                      <a:tailEnd/>
                    </a:ln>
                  </p:spPr>
                  <p:txBody>
                    <a:bodyPr/>
                    <a:lstStyle/>
                    <a:p>
                      <a:endParaRPr lang="en-US"/>
                    </a:p>
                  </p:txBody>
                </p:sp>
                <p:sp>
                  <p:nvSpPr>
                    <p:cNvPr id="9327" name="Freeform 247"/>
                    <p:cNvSpPr>
                      <a:spLocks/>
                    </p:cNvSpPr>
                    <p:nvPr/>
                  </p:nvSpPr>
                  <p:spPr bwMode="auto">
                    <a:xfrm>
                      <a:off x="1394" y="3224"/>
                      <a:ext cx="139" cy="83"/>
                    </a:xfrm>
                    <a:custGeom>
                      <a:avLst/>
                      <a:gdLst>
                        <a:gd name="T0" fmla="*/ 70 w 139"/>
                        <a:gd name="T1" fmla="*/ 83 h 83"/>
                        <a:gd name="T2" fmla="*/ 96 w 139"/>
                        <a:gd name="T3" fmla="*/ 81 h 83"/>
                        <a:gd name="T4" fmla="*/ 118 w 139"/>
                        <a:gd name="T5" fmla="*/ 72 h 83"/>
                        <a:gd name="T6" fmla="*/ 133 w 139"/>
                        <a:gd name="T7" fmla="*/ 61 h 83"/>
                        <a:gd name="T8" fmla="*/ 139 w 139"/>
                        <a:gd name="T9" fmla="*/ 46 h 83"/>
                        <a:gd name="T10" fmla="*/ 133 w 139"/>
                        <a:gd name="T11" fmla="*/ 31 h 83"/>
                        <a:gd name="T12" fmla="*/ 118 w 139"/>
                        <a:gd name="T13" fmla="*/ 17 h 83"/>
                        <a:gd name="T14" fmla="*/ 96 w 139"/>
                        <a:gd name="T15" fmla="*/ 4 h 83"/>
                        <a:gd name="T16" fmla="*/ 70 w 139"/>
                        <a:gd name="T17" fmla="*/ 0 h 83"/>
                        <a:gd name="T18" fmla="*/ 42 w 139"/>
                        <a:gd name="T19" fmla="*/ 4 h 83"/>
                        <a:gd name="T20" fmla="*/ 20 w 139"/>
                        <a:gd name="T21" fmla="*/ 17 h 83"/>
                        <a:gd name="T22" fmla="*/ 5 w 139"/>
                        <a:gd name="T23" fmla="*/ 31 h 83"/>
                        <a:gd name="T24" fmla="*/ 0 w 139"/>
                        <a:gd name="T25" fmla="*/ 46 h 83"/>
                        <a:gd name="T26" fmla="*/ 5 w 139"/>
                        <a:gd name="T27" fmla="*/ 61 h 83"/>
                        <a:gd name="T28" fmla="*/ 20 w 139"/>
                        <a:gd name="T29" fmla="*/ 72 h 83"/>
                        <a:gd name="T30" fmla="*/ 42 w 139"/>
                        <a:gd name="T31" fmla="*/ 81 h 83"/>
                        <a:gd name="T32" fmla="*/ 70 w 139"/>
                        <a:gd name="T33" fmla="*/ 83 h 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9"/>
                        <a:gd name="T52" fmla="*/ 0 h 83"/>
                        <a:gd name="T53" fmla="*/ 139 w 139"/>
                        <a:gd name="T54" fmla="*/ 83 h 8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9" h="83">
                          <a:moveTo>
                            <a:pt x="70" y="83"/>
                          </a:moveTo>
                          <a:lnTo>
                            <a:pt x="96" y="81"/>
                          </a:lnTo>
                          <a:lnTo>
                            <a:pt x="118" y="72"/>
                          </a:lnTo>
                          <a:lnTo>
                            <a:pt x="133" y="61"/>
                          </a:lnTo>
                          <a:lnTo>
                            <a:pt x="139" y="46"/>
                          </a:lnTo>
                          <a:lnTo>
                            <a:pt x="133" y="31"/>
                          </a:lnTo>
                          <a:lnTo>
                            <a:pt x="118" y="17"/>
                          </a:lnTo>
                          <a:lnTo>
                            <a:pt x="96" y="4"/>
                          </a:lnTo>
                          <a:lnTo>
                            <a:pt x="70" y="0"/>
                          </a:lnTo>
                          <a:lnTo>
                            <a:pt x="42" y="4"/>
                          </a:lnTo>
                          <a:lnTo>
                            <a:pt x="20" y="17"/>
                          </a:lnTo>
                          <a:lnTo>
                            <a:pt x="5" y="31"/>
                          </a:lnTo>
                          <a:lnTo>
                            <a:pt x="0" y="46"/>
                          </a:lnTo>
                          <a:lnTo>
                            <a:pt x="5" y="61"/>
                          </a:lnTo>
                          <a:lnTo>
                            <a:pt x="20" y="72"/>
                          </a:lnTo>
                          <a:lnTo>
                            <a:pt x="42" y="81"/>
                          </a:lnTo>
                          <a:lnTo>
                            <a:pt x="70" y="83"/>
                          </a:lnTo>
                          <a:close/>
                        </a:path>
                      </a:pathLst>
                    </a:custGeom>
                    <a:solidFill>
                      <a:srgbClr val="B7B7B7"/>
                    </a:solidFill>
                    <a:ln w="0">
                      <a:solidFill>
                        <a:srgbClr val="B7B7B7"/>
                      </a:solidFill>
                      <a:round/>
                      <a:headEnd/>
                      <a:tailEnd/>
                    </a:ln>
                  </p:spPr>
                  <p:txBody>
                    <a:bodyPr/>
                    <a:lstStyle/>
                    <a:p>
                      <a:endParaRPr lang="en-US"/>
                    </a:p>
                  </p:txBody>
                </p:sp>
                <p:sp>
                  <p:nvSpPr>
                    <p:cNvPr id="9328" name="Freeform 248"/>
                    <p:cNvSpPr>
                      <a:spLocks/>
                    </p:cNvSpPr>
                    <p:nvPr/>
                  </p:nvSpPr>
                  <p:spPr bwMode="auto">
                    <a:xfrm>
                      <a:off x="1407" y="3224"/>
                      <a:ext cx="113" cy="68"/>
                    </a:xfrm>
                    <a:custGeom>
                      <a:avLst/>
                      <a:gdLst>
                        <a:gd name="T0" fmla="*/ 57 w 113"/>
                        <a:gd name="T1" fmla="*/ 68 h 68"/>
                        <a:gd name="T2" fmla="*/ 79 w 113"/>
                        <a:gd name="T3" fmla="*/ 67 h 68"/>
                        <a:gd name="T4" fmla="*/ 96 w 113"/>
                        <a:gd name="T5" fmla="*/ 61 h 68"/>
                        <a:gd name="T6" fmla="*/ 109 w 113"/>
                        <a:gd name="T7" fmla="*/ 50 h 68"/>
                        <a:gd name="T8" fmla="*/ 113 w 113"/>
                        <a:gd name="T9" fmla="*/ 39 h 68"/>
                        <a:gd name="T10" fmla="*/ 109 w 113"/>
                        <a:gd name="T11" fmla="*/ 26 h 68"/>
                        <a:gd name="T12" fmla="*/ 96 w 113"/>
                        <a:gd name="T13" fmla="*/ 13 h 68"/>
                        <a:gd name="T14" fmla="*/ 79 w 113"/>
                        <a:gd name="T15" fmla="*/ 4 h 68"/>
                        <a:gd name="T16" fmla="*/ 57 w 113"/>
                        <a:gd name="T17" fmla="*/ 0 h 68"/>
                        <a:gd name="T18" fmla="*/ 35 w 113"/>
                        <a:gd name="T19" fmla="*/ 4 h 68"/>
                        <a:gd name="T20" fmla="*/ 16 w 113"/>
                        <a:gd name="T21" fmla="*/ 13 h 68"/>
                        <a:gd name="T22" fmla="*/ 5 w 113"/>
                        <a:gd name="T23" fmla="*/ 26 h 68"/>
                        <a:gd name="T24" fmla="*/ 0 w 113"/>
                        <a:gd name="T25" fmla="*/ 39 h 68"/>
                        <a:gd name="T26" fmla="*/ 5 w 113"/>
                        <a:gd name="T27" fmla="*/ 50 h 68"/>
                        <a:gd name="T28" fmla="*/ 16 w 113"/>
                        <a:gd name="T29" fmla="*/ 61 h 68"/>
                        <a:gd name="T30" fmla="*/ 35 w 113"/>
                        <a:gd name="T31" fmla="*/ 67 h 68"/>
                        <a:gd name="T32" fmla="*/ 57 w 113"/>
                        <a:gd name="T33" fmla="*/ 68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3"/>
                        <a:gd name="T52" fmla="*/ 0 h 68"/>
                        <a:gd name="T53" fmla="*/ 113 w 113"/>
                        <a:gd name="T54" fmla="*/ 68 h 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3" h="68">
                          <a:moveTo>
                            <a:pt x="57" y="68"/>
                          </a:moveTo>
                          <a:lnTo>
                            <a:pt x="79" y="67"/>
                          </a:lnTo>
                          <a:lnTo>
                            <a:pt x="96" y="61"/>
                          </a:lnTo>
                          <a:lnTo>
                            <a:pt x="109" y="50"/>
                          </a:lnTo>
                          <a:lnTo>
                            <a:pt x="113" y="39"/>
                          </a:lnTo>
                          <a:lnTo>
                            <a:pt x="109" y="26"/>
                          </a:lnTo>
                          <a:lnTo>
                            <a:pt x="96" y="13"/>
                          </a:lnTo>
                          <a:lnTo>
                            <a:pt x="79" y="4"/>
                          </a:lnTo>
                          <a:lnTo>
                            <a:pt x="57" y="0"/>
                          </a:lnTo>
                          <a:lnTo>
                            <a:pt x="35" y="4"/>
                          </a:lnTo>
                          <a:lnTo>
                            <a:pt x="16" y="13"/>
                          </a:lnTo>
                          <a:lnTo>
                            <a:pt x="5" y="26"/>
                          </a:lnTo>
                          <a:lnTo>
                            <a:pt x="0" y="39"/>
                          </a:lnTo>
                          <a:lnTo>
                            <a:pt x="5" y="50"/>
                          </a:lnTo>
                          <a:lnTo>
                            <a:pt x="16" y="61"/>
                          </a:lnTo>
                          <a:lnTo>
                            <a:pt x="35" y="67"/>
                          </a:lnTo>
                          <a:lnTo>
                            <a:pt x="57" y="68"/>
                          </a:lnTo>
                          <a:close/>
                        </a:path>
                      </a:pathLst>
                    </a:custGeom>
                    <a:solidFill>
                      <a:srgbClr val="CFCFCF"/>
                    </a:solidFill>
                    <a:ln w="0">
                      <a:solidFill>
                        <a:srgbClr val="CFCFCF"/>
                      </a:solidFill>
                      <a:round/>
                      <a:headEnd/>
                      <a:tailEnd/>
                    </a:ln>
                  </p:spPr>
                  <p:txBody>
                    <a:bodyPr/>
                    <a:lstStyle/>
                    <a:p>
                      <a:endParaRPr lang="en-US"/>
                    </a:p>
                  </p:txBody>
                </p:sp>
                <p:sp>
                  <p:nvSpPr>
                    <p:cNvPr id="9329" name="Freeform 249"/>
                    <p:cNvSpPr>
                      <a:spLocks/>
                    </p:cNvSpPr>
                    <p:nvPr/>
                  </p:nvSpPr>
                  <p:spPr bwMode="auto">
                    <a:xfrm>
                      <a:off x="1422" y="3226"/>
                      <a:ext cx="85" cy="52"/>
                    </a:xfrm>
                    <a:custGeom>
                      <a:avLst/>
                      <a:gdLst>
                        <a:gd name="T0" fmla="*/ 42 w 85"/>
                        <a:gd name="T1" fmla="*/ 52 h 52"/>
                        <a:gd name="T2" fmla="*/ 64 w 85"/>
                        <a:gd name="T3" fmla="*/ 50 h 52"/>
                        <a:gd name="T4" fmla="*/ 79 w 85"/>
                        <a:gd name="T5" fmla="*/ 41 h 52"/>
                        <a:gd name="T6" fmla="*/ 85 w 85"/>
                        <a:gd name="T7" fmla="*/ 29 h 52"/>
                        <a:gd name="T8" fmla="*/ 83 w 85"/>
                        <a:gd name="T9" fmla="*/ 20 h 52"/>
                        <a:gd name="T10" fmla="*/ 72 w 85"/>
                        <a:gd name="T11" fmla="*/ 9 h 52"/>
                        <a:gd name="T12" fmla="*/ 59 w 85"/>
                        <a:gd name="T13" fmla="*/ 3 h 52"/>
                        <a:gd name="T14" fmla="*/ 42 w 85"/>
                        <a:gd name="T15" fmla="*/ 0 h 52"/>
                        <a:gd name="T16" fmla="*/ 25 w 85"/>
                        <a:gd name="T17" fmla="*/ 3 h 52"/>
                        <a:gd name="T18" fmla="*/ 11 w 85"/>
                        <a:gd name="T19" fmla="*/ 9 h 52"/>
                        <a:gd name="T20" fmla="*/ 1 w 85"/>
                        <a:gd name="T21" fmla="*/ 20 h 52"/>
                        <a:gd name="T22" fmla="*/ 0 w 85"/>
                        <a:gd name="T23" fmla="*/ 29 h 52"/>
                        <a:gd name="T24" fmla="*/ 5 w 85"/>
                        <a:gd name="T25" fmla="*/ 41 h 52"/>
                        <a:gd name="T26" fmla="*/ 20 w 85"/>
                        <a:gd name="T27" fmla="*/ 50 h 52"/>
                        <a:gd name="T28" fmla="*/ 42 w 85"/>
                        <a:gd name="T29" fmla="*/ 52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5"/>
                        <a:gd name="T46" fmla="*/ 0 h 52"/>
                        <a:gd name="T47" fmla="*/ 85 w 85"/>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5" h="52">
                          <a:moveTo>
                            <a:pt x="42" y="52"/>
                          </a:moveTo>
                          <a:lnTo>
                            <a:pt x="64" y="50"/>
                          </a:lnTo>
                          <a:lnTo>
                            <a:pt x="79" y="41"/>
                          </a:lnTo>
                          <a:lnTo>
                            <a:pt x="85" y="29"/>
                          </a:lnTo>
                          <a:lnTo>
                            <a:pt x="83" y="20"/>
                          </a:lnTo>
                          <a:lnTo>
                            <a:pt x="72" y="9"/>
                          </a:lnTo>
                          <a:lnTo>
                            <a:pt x="59" y="3"/>
                          </a:lnTo>
                          <a:lnTo>
                            <a:pt x="42" y="0"/>
                          </a:lnTo>
                          <a:lnTo>
                            <a:pt x="25" y="3"/>
                          </a:lnTo>
                          <a:lnTo>
                            <a:pt x="11" y="9"/>
                          </a:lnTo>
                          <a:lnTo>
                            <a:pt x="1" y="20"/>
                          </a:lnTo>
                          <a:lnTo>
                            <a:pt x="0" y="29"/>
                          </a:lnTo>
                          <a:lnTo>
                            <a:pt x="5" y="41"/>
                          </a:lnTo>
                          <a:lnTo>
                            <a:pt x="20" y="50"/>
                          </a:lnTo>
                          <a:lnTo>
                            <a:pt x="42" y="52"/>
                          </a:lnTo>
                          <a:close/>
                        </a:path>
                      </a:pathLst>
                    </a:custGeom>
                    <a:solidFill>
                      <a:srgbClr val="E7E7E7"/>
                    </a:solidFill>
                    <a:ln w="0">
                      <a:solidFill>
                        <a:srgbClr val="E7E7E7"/>
                      </a:solidFill>
                      <a:round/>
                      <a:headEnd/>
                      <a:tailEnd/>
                    </a:ln>
                  </p:spPr>
                  <p:txBody>
                    <a:bodyPr/>
                    <a:lstStyle/>
                    <a:p>
                      <a:endParaRPr lang="en-US"/>
                    </a:p>
                  </p:txBody>
                </p:sp>
                <p:sp>
                  <p:nvSpPr>
                    <p:cNvPr id="9330" name="Freeform 250"/>
                    <p:cNvSpPr>
                      <a:spLocks/>
                    </p:cNvSpPr>
                    <p:nvPr/>
                  </p:nvSpPr>
                  <p:spPr bwMode="auto">
                    <a:xfrm>
                      <a:off x="1434" y="3228"/>
                      <a:ext cx="60" cy="35"/>
                    </a:xfrm>
                    <a:custGeom>
                      <a:avLst/>
                      <a:gdLst>
                        <a:gd name="T0" fmla="*/ 30 w 60"/>
                        <a:gd name="T1" fmla="*/ 35 h 35"/>
                        <a:gd name="T2" fmla="*/ 45 w 60"/>
                        <a:gd name="T3" fmla="*/ 33 h 35"/>
                        <a:gd name="T4" fmla="*/ 56 w 60"/>
                        <a:gd name="T5" fmla="*/ 27 h 35"/>
                        <a:gd name="T6" fmla="*/ 60 w 60"/>
                        <a:gd name="T7" fmla="*/ 20 h 35"/>
                        <a:gd name="T8" fmla="*/ 56 w 60"/>
                        <a:gd name="T9" fmla="*/ 11 h 35"/>
                        <a:gd name="T10" fmla="*/ 45 w 60"/>
                        <a:gd name="T11" fmla="*/ 1 h 35"/>
                        <a:gd name="T12" fmla="*/ 30 w 60"/>
                        <a:gd name="T13" fmla="*/ 0 h 35"/>
                        <a:gd name="T14" fmla="*/ 15 w 60"/>
                        <a:gd name="T15" fmla="*/ 1 h 35"/>
                        <a:gd name="T16" fmla="*/ 4 w 60"/>
                        <a:gd name="T17" fmla="*/ 11 h 35"/>
                        <a:gd name="T18" fmla="*/ 0 w 60"/>
                        <a:gd name="T19" fmla="*/ 20 h 35"/>
                        <a:gd name="T20" fmla="*/ 4 w 60"/>
                        <a:gd name="T21" fmla="*/ 27 h 35"/>
                        <a:gd name="T22" fmla="*/ 15 w 60"/>
                        <a:gd name="T23" fmla="*/ 33 h 35"/>
                        <a:gd name="T24" fmla="*/ 30 w 60"/>
                        <a:gd name="T25" fmla="*/ 35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35"/>
                        <a:gd name="T41" fmla="*/ 60 w 60"/>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35">
                          <a:moveTo>
                            <a:pt x="30" y="35"/>
                          </a:moveTo>
                          <a:lnTo>
                            <a:pt x="45" y="33"/>
                          </a:lnTo>
                          <a:lnTo>
                            <a:pt x="56" y="27"/>
                          </a:lnTo>
                          <a:lnTo>
                            <a:pt x="60" y="20"/>
                          </a:lnTo>
                          <a:lnTo>
                            <a:pt x="56" y="11"/>
                          </a:lnTo>
                          <a:lnTo>
                            <a:pt x="45" y="1"/>
                          </a:lnTo>
                          <a:lnTo>
                            <a:pt x="30" y="0"/>
                          </a:lnTo>
                          <a:lnTo>
                            <a:pt x="15" y="1"/>
                          </a:lnTo>
                          <a:lnTo>
                            <a:pt x="4" y="11"/>
                          </a:lnTo>
                          <a:lnTo>
                            <a:pt x="0" y="20"/>
                          </a:lnTo>
                          <a:lnTo>
                            <a:pt x="4" y="27"/>
                          </a:lnTo>
                          <a:lnTo>
                            <a:pt x="15" y="33"/>
                          </a:lnTo>
                          <a:lnTo>
                            <a:pt x="30" y="35"/>
                          </a:lnTo>
                          <a:close/>
                        </a:path>
                      </a:pathLst>
                    </a:custGeom>
                    <a:solidFill>
                      <a:srgbClr val="FFFFFF"/>
                    </a:solidFill>
                    <a:ln w="0">
                      <a:solidFill>
                        <a:srgbClr val="FFFFFF"/>
                      </a:solidFill>
                      <a:round/>
                      <a:headEnd/>
                      <a:tailEnd/>
                    </a:ln>
                  </p:spPr>
                  <p:txBody>
                    <a:bodyPr/>
                    <a:lstStyle/>
                    <a:p>
                      <a:endParaRPr lang="en-US"/>
                    </a:p>
                  </p:txBody>
                </p:sp>
              </p:grpSp>
              <p:grpSp>
                <p:nvGrpSpPr>
                  <p:cNvPr id="15" name="Group 422"/>
                  <p:cNvGrpSpPr>
                    <a:grpSpLocks/>
                  </p:cNvGrpSpPr>
                  <p:nvPr/>
                </p:nvGrpSpPr>
                <p:grpSpPr bwMode="auto">
                  <a:xfrm>
                    <a:off x="1597" y="1478"/>
                    <a:ext cx="864" cy="457"/>
                    <a:chOff x="1636" y="1430"/>
                    <a:chExt cx="864" cy="457"/>
                  </a:xfrm>
                </p:grpSpPr>
                <p:sp>
                  <p:nvSpPr>
                    <p:cNvPr id="9255" name="Freeform 375"/>
                    <p:cNvSpPr>
                      <a:spLocks/>
                    </p:cNvSpPr>
                    <p:nvPr/>
                  </p:nvSpPr>
                  <p:spPr bwMode="auto">
                    <a:xfrm>
                      <a:off x="2195" y="1702"/>
                      <a:ext cx="152" cy="168"/>
                    </a:xfrm>
                    <a:custGeom>
                      <a:avLst/>
                      <a:gdLst>
                        <a:gd name="T0" fmla="*/ 0 w 152"/>
                        <a:gd name="T1" fmla="*/ 0 h 168"/>
                        <a:gd name="T2" fmla="*/ 0 w 152"/>
                        <a:gd name="T3" fmla="*/ 3 h 168"/>
                        <a:gd name="T4" fmla="*/ 0 w 152"/>
                        <a:gd name="T5" fmla="*/ 15 h 168"/>
                        <a:gd name="T6" fmla="*/ 2 w 152"/>
                        <a:gd name="T7" fmla="*/ 33 h 168"/>
                        <a:gd name="T8" fmla="*/ 5 w 152"/>
                        <a:gd name="T9" fmla="*/ 53 h 168"/>
                        <a:gd name="T10" fmla="*/ 13 w 152"/>
                        <a:gd name="T11" fmla="*/ 76 h 168"/>
                        <a:gd name="T12" fmla="*/ 24 w 152"/>
                        <a:gd name="T13" fmla="*/ 100 h 168"/>
                        <a:gd name="T14" fmla="*/ 39 w 152"/>
                        <a:gd name="T15" fmla="*/ 120 h 168"/>
                        <a:gd name="T16" fmla="*/ 59 w 152"/>
                        <a:gd name="T17" fmla="*/ 139 h 168"/>
                        <a:gd name="T18" fmla="*/ 85 w 152"/>
                        <a:gd name="T19" fmla="*/ 150 h 168"/>
                        <a:gd name="T20" fmla="*/ 78 w 152"/>
                        <a:gd name="T21" fmla="*/ 165 h 168"/>
                        <a:gd name="T22" fmla="*/ 152 w 152"/>
                        <a:gd name="T23" fmla="*/ 168 h 168"/>
                        <a:gd name="T24" fmla="*/ 124 w 152"/>
                        <a:gd name="T25" fmla="*/ 98 h 168"/>
                        <a:gd name="T26" fmla="*/ 115 w 152"/>
                        <a:gd name="T27" fmla="*/ 115 h 168"/>
                        <a:gd name="T28" fmla="*/ 111 w 152"/>
                        <a:gd name="T29" fmla="*/ 115 h 168"/>
                        <a:gd name="T30" fmla="*/ 106 w 152"/>
                        <a:gd name="T31" fmla="*/ 117 h 168"/>
                        <a:gd name="T32" fmla="*/ 96 w 152"/>
                        <a:gd name="T33" fmla="*/ 115 h 168"/>
                        <a:gd name="T34" fmla="*/ 83 w 152"/>
                        <a:gd name="T35" fmla="*/ 111 h 168"/>
                        <a:gd name="T36" fmla="*/ 68 w 152"/>
                        <a:gd name="T37" fmla="*/ 104 h 168"/>
                        <a:gd name="T38" fmla="*/ 52 w 152"/>
                        <a:gd name="T39" fmla="*/ 89 h 168"/>
                        <a:gd name="T40" fmla="*/ 35 w 152"/>
                        <a:gd name="T41" fmla="*/ 68 h 168"/>
                        <a:gd name="T42" fmla="*/ 16 w 152"/>
                        <a:gd name="T43" fmla="*/ 39 h 168"/>
                        <a:gd name="T44" fmla="*/ 0 w 152"/>
                        <a:gd name="T45" fmla="*/ 0 h 1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2"/>
                        <a:gd name="T70" fmla="*/ 0 h 168"/>
                        <a:gd name="T71" fmla="*/ 152 w 152"/>
                        <a:gd name="T72" fmla="*/ 168 h 16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2" h="168">
                          <a:moveTo>
                            <a:pt x="0" y="0"/>
                          </a:moveTo>
                          <a:lnTo>
                            <a:pt x="0" y="3"/>
                          </a:lnTo>
                          <a:lnTo>
                            <a:pt x="0" y="15"/>
                          </a:lnTo>
                          <a:lnTo>
                            <a:pt x="2" y="33"/>
                          </a:lnTo>
                          <a:lnTo>
                            <a:pt x="5" y="53"/>
                          </a:lnTo>
                          <a:lnTo>
                            <a:pt x="13" y="76"/>
                          </a:lnTo>
                          <a:lnTo>
                            <a:pt x="24" y="100"/>
                          </a:lnTo>
                          <a:lnTo>
                            <a:pt x="39" y="120"/>
                          </a:lnTo>
                          <a:lnTo>
                            <a:pt x="59" y="139"/>
                          </a:lnTo>
                          <a:lnTo>
                            <a:pt x="85" y="150"/>
                          </a:lnTo>
                          <a:lnTo>
                            <a:pt x="78" y="165"/>
                          </a:lnTo>
                          <a:lnTo>
                            <a:pt x="152" y="168"/>
                          </a:lnTo>
                          <a:lnTo>
                            <a:pt x="124" y="98"/>
                          </a:lnTo>
                          <a:lnTo>
                            <a:pt x="115" y="115"/>
                          </a:lnTo>
                          <a:lnTo>
                            <a:pt x="111" y="115"/>
                          </a:lnTo>
                          <a:lnTo>
                            <a:pt x="106" y="117"/>
                          </a:lnTo>
                          <a:lnTo>
                            <a:pt x="96" y="115"/>
                          </a:lnTo>
                          <a:lnTo>
                            <a:pt x="83" y="111"/>
                          </a:lnTo>
                          <a:lnTo>
                            <a:pt x="68" y="104"/>
                          </a:lnTo>
                          <a:lnTo>
                            <a:pt x="52" y="89"/>
                          </a:lnTo>
                          <a:lnTo>
                            <a:pt x="35" y="68"/>
                          </a:lnTo>
                          <a:lnTo>
                            <a:pt x="16" y="39"/>
                          </a:lnTo>
                          <a:lnTo>
                            <a:pt x="0" y="0"/>
                          </a:lnTo>
                          <a:close/>
                        </a:path>
                      </a:pathLst>
                    </a:custGeom>
                    <a:solidFill>
                      <a:srgbClr val="00FFFF"/>
                    </a:solidFill>
                    <a:ln w="0">
                      <a:solidFill>
                        <a:srgbClr val="00FFFF"/>
                      </a:solidFill>
                      <a:round/>
                      <a:headEnd/>
                      <a:tailEnd/>
                    </a:ln>
                  </p:spPr>
                  <p:txBody>
                    <a:bodyPr/>
                    <a:lstStyle/>
                    <a:p>
                      <a:endParaRPr lang="en-US"/>
                    </a:p>
                  </p:txBody>
                </p:sp>
                <p:sp>
                  <p:nvSpPr>
                    <p:cNvPr id="9256" name="Freeform 376"/>
                    <p:cNvSpPr>
                      <a:spLocks/>
                    </p:cNvSpPr>
                    <p:nvPr/>
                  </p:nvSpPr>
                  <p:spPr bwMode="auto">
                    <a:xfrm>
                      <a:off x="2199" y="1711"/>
                      <a:ext cx="144" cy="176"/>
                    </a:xfrm>
                    <a:custGeom>
                      <a:avLst/>
                      <a:gdLst>
                        <a:gd name="T0" fmla="*/ 0 w 144"/>
                        <a:gd name="T1" fmla="*/ 0 h 176"/>
                        <a:gd name="T2" fmla="*/ 0 w 144"/>
                        <a:gd name="T3" fmla="*/ 4 h 176"/>
                        <a:gd name="T4" fmla="*/ 0 w 144"/>
                        <a:gd name="T5" fmla="*/ 17 h 176"/>
                        <a:gd name="T6" fmla="*/ 0 w 144"/>
                        <a:gd name="T7" fmla="*/ 33 h 176"/>
                        <a:gd name="T8" fmla="*/ 3 w 144"/>
                        <a:gd name="T9" fmla="*/ 56 h 176"/>
                        <a:gd name="T10" fmla="*/ 11 w 144"/>
                        <a:gd name="T11" fmla="*/ 78 h 176"/>
                        <a:gd name="T12" fmla="*/ 20 w 144"/>
                        <a:gd name="T13" fmla="*/ 102 h 176"/>
                        <a:gd name="T14" fmla="*/ 35 w 144"/>
                        <a:gd name="T15" fmla="*/ 122 h 176"/>
                        <a:gd name="T16" fmla="*/ 53 w 144"/>
                        <a:gd name="T17" fmla="*/ 141 h 176"/>
                        <a:gd name="T18" fmla="*/ 79 w 144"/>
                        <a:gd name="T19" fmla="*/ 156 h 176"/>
                        <a:gd name="T20" fmla="*/ 72 w 144"/>
                        <a:gd name="T21" fmla="*/ 169 h 176"/>
                        <a:gd name="T22" fmla="*/ 144 w 144"/>
                        <a:gd name="T23" fmla="*/ 176 h 176"/>
                        <a:gd name="T24" fmla="*/ 118 w 144"/>
                        <a:gd name="T25" fmla="*/ 102 h 176"/>
                        <a:gd name="T26" fmla="*/ 109 w 144"/>
                        <a:gd name="T27" fmla="*/ 121 h 176"/>
                        <a:gd name="T28" fmla="*/ 107 w 144"/>
                        <a:gd name="T29" fmla="*/ 121 h 176"/>
                        <a:gd name="T30" fmla="*/ 100 w 144"/>
                        <a:gd name="T31" fmla="*/ 121 h 176"/>
                        <a:gd name="T32" fmla="*/ 90 w 144"/>
                        <a:gd name="T33" fmla="*/ 119 h 176"/>
                        <a:gd name="T34" fmla="*/ 79 w 144"/>
                        <a:gd name="T35" fmla="*/ 115 h 176"/>
                        <a:gd name="T36" fmla="*/ 64 w 144"/>
                        <a:gd name="T37" fmla="*/ 106 h 176"/>
                        <a:gd name="T38" fmla="*/ 48 w 144"/>
                        <a:gd name="T39" fmla="*/ 93 h 176"/>
                        <a:gd name="T40" fmla="*/ 31 w 144"/>
                        <a:gd name="T41" fmla="*/ 70 h 176"/>
                        <a:gd name="T42" fmla="*/ 14 w 144"/>
                        <a:gd name="T43" fmla="*/ 41 h 176"/>
                        <a:gd name="T44" fmla="*/ 0 w 144"/>
                        <a:gd name="T45" fmla="*/ 0 h 17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4"/>
                        <a:gd name="T70" fmla="*/ 0 h 176"/>
                        <a:gd name="T71" fmla="*/ 144 w 144"/>
                        <a:gd name="T72" fmla="*/ 176 h 17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4" h="176">
                          <a:moveTo>
                            <a:pt x="0" y="0"/>
                          </a:moveTo>
                          <a:lnTo>
                            <a:pt x="0" y="4"/>
                          </a:lnTo>
                          <a:lnTo>
                            <a:pt x="0" y="17"/>
                          </a:lnTo>
                          <a:lnTo>
                            <a:pt x="0" y="33"/>
                          </a:lnTo>
                          <a:lnTo>
                            <a:pt x="3" y="56"/>
                          </a:lnTo>
                          <a:lnTo>
                            <a:pt x="11" y="78"/>
                          </a:lnTo>
                          <a:lnTo>
                            <a:pt x="20" y="102"/>
                          </a:lnTo>
                          <a:lnTo>
                            <a:pt x="35" y="122"/>
                          </a:lnTo>
                          <a:lnTo>
                            <a:pt x="53" y="141"/>
                          </a:lnTo>
                          <a:lnTo>
                            <a:pt x="79" y="156"/>
                          </a:lnTo>
                          <a:lnTo>
                            <a:pt x="72" y="169"/>
                          </a:lnTo>
                          <a:lnTo>
                            <a:pt x="144" y="176"/>
                          </a:lnTo>
                          <a:lnTo>
                            <a:pt x="118" y="102"/>
                          </a:lnTo>
                          <a:lnTo>
                            <a:pt x="109" y="121"/>
                          </a:lnTo>
                          <a:lnTo>
                            <a:pt x="107" y="121"/>
                          </a:lnTo>
                          <a:lnTo>
                            <a:pt x="100" y="121"/>
                          </a:lnTo>
                          <a:lnTo>
                            <a:pt x="90" y="119"/>
                          </a:lnTo>
                          <a:lnTo>
                            <a:pt x="79" y="115"/>
                          </a:lnTo>
                          <a:lnTo>
                            <a:pt x="64" y="106"/>
                          </a:lnTo>
                          <a:lnTo>
                            <a:pt x="48" y="93"/>
                          </a:lnTo>
                          <a:lnTo>
                            <a:pt x="31" y="70"/>
                          </a:lnTo>
                          <a:lnTo>
                            <a:pt x="14" y="41"/>
                          </a:lnTo>
                          <a:lnTo>
                            <a:pt x="0" y="0"/>
                          </a:lnTo>
                          <a:close/>
                        </a:path>
                      </a:pathLst>
                    </a:custGeom>
                    <a:solidFill>
                      <a:srgbClr val="0000FF"/>
                    </a:solidFill>
                    <a:ln w="0">
                      <a:solidFill>
                        <a:srgbClr val="0000FF"/>
                      </a:solidFill>
                      <a:round/>
                      <a:headEnd/>
                      <a:tailEnd/>
                    </a:ln>
                  </p:spPr>
                  <p:txBody>
                    <a:bodyPr/>
                    <a:lstStyle/>
                    <a:p>
                      <a:endParaRPr lang="en-US"/>
                    </a:p>
                  </p:txBody>
                </p:sp>
                <p:sp>
                  <p:nvSpPr>
                    <p:cNvPr id="9257" name="Text Box 414"/>
                    <p:cNvSpPr txBox="1">
                      <a:spLocks noChangeArrowheads="1"/>
                    </p:cNvSpPr>
                    <p:nvPr/>
                  </p:nvSpPr>
                  <p:spPr bwMode="auto">
                    <a:xfrm>
                      <a:off x="1636" y="1430"/>
                      <a:ext cx="864" cy="301"/>
                    </a:xfrm>
                    <a:prstGeom prst="rect">
                      <a:avLst/>
                    </a:prstGeom>
                    <a:noFill/>
                    <a:ln w="9525">
                      <a:noFill/>
                      <a:miter lim="800000"/>
                      <a:headEnd/>
                      <a:tailEnd/>
                    </a:ln>
                  </p:spPr>
                  <p:txBody>
                    <a:bodyPr>
                      <a:spAutoFit/>
                    </a:bodyPr>
                    <a:lstStyle/>
                    <a:p>
                      <a:pPr algn="ctr" eaLnBrk="0" hangingPunct="0">
                        <a:spcBef>
                          <a:spcPct val="50000"/>
                        </a:spcBef>
                      </a:pPr>
                      <a:r>
                        <a:rPr lang="en-US" sz="1200" dirty="0">
                          <a:solidFill>
                            <a:srgbClr val="000000"/>
                          </a:solidFill>
                          <a:latin typeface="Arial" pitchFamily="34" charset="0"/>
                          <a:cs typeface="Arial" pitchFamily="34" charset="0"/>
                        </a:rPr>
                        <a:t>Add 5 </a:t>
                      </a:r>
                      <a:r>
                        <a:rPr lang="en-US" sz="1200" dirty="0" err="1">
                          <a:solidFill>
                            <a:srgbClr val="000000"/>
                          </a:solidFill>
                          <a:latin typeface="Arial" pitchFamily="34" charset="0"/>
                          <a:cs typeface="Arial" pitchFamily="34" charset="0"/>
                        </a:rPr>
                        <a:t>cryomodules</a:t>
                      </a:r>
                      <a:endParaRPr lang="en-US" sz="1200" dirty="0">
                        <a:solidFill>
                          <a:srgbClr val="000000"/>
                        </a:solidFill>
                        <a:latin typeface="Arial" pitchFamily="34" charset="0"/>
                        <a:cs typeface="Arial" pitchFamily="34" charset="0"/>
                      </a:endParaRPr>
                    </a:p>
                  </p:txBody>
                </p:sp>
              </p:grpSp>
              <p:grpSp>
                <p:nvGrpSpPr>
                  <p:cNvPr id="16" name="Group 420"/>
                  <p:cNvGrpSpPr>
                    <a:grpSpLocks/>
                  </p:cNvGrpSpPr>
                  <p:nvPr/>
                </p:nvGrpSpPr>
                <p:grpSpPr bwMode="auto">
                  <a:xfrm>
                    <a:off x="2313" y="2792"/>
                    <a:ext cx="864" cy="341"/>
                    <a:chOff x="2352" y="2744"/>
                    <a:chExt cx="864" cy="341"/>
                  </a:xfrm>
                </p:grpSpPr>
                <p:sp>
                  <p:nvSpPr>
                    <p:cNvPr id="9252" name="Freeform 371"/>
                    <p:cNvSpPr>
                      <a:spLocks/>
                    </p:cNvSpPr>
                    <p:nvPr/>
                  </p:nvSpPr>
                  <p:spPr bwMode="auto">
                    <a:xfrm>
                      <a:off x="2475" y="2744"/>
                      <a:ext cx="176" cy="146"/>
                    </a:xfrm>
                    <a:custGeom>
                      <a:avLst/>
                      <a:gdLst>
                        <a:gd name="T0" fmla="*/ 176 w 176"/>
                        <a:gd name="T1" fmla="*/ 144 h 146"/>
                        <a:gd name="T2" fmla="*/ 172 w 176"/>
                        <a:gd name="T3" fmla="*/ 146 h 146"/>
                        <a:gd name="T4" fmla="*/ 159 w 176"/>
                        <a:gd name="T5" fmla="*/ 144 h 146"/>
                        <a:gd name="T6" fmla="*/ 143 w 176"/>
                        <a:gd name="T7" fmla="*/ 144 h 146"/>
                        <a:gd name="T8" fmla="*/ 122 w 176"/>
                        <a:gd name="T9" fmla="*/ 141 h 146"/>
                        <a:gd name="T10" fmla="*/ 98 w 176"/>
                        <a:gd name="T11" fmla="*/ 135 h 146"/>
                        <a:gd name="T12" fmla="*/ 74 w 176"/>
                        <a:gd name="T13" fmla="*/ 126 h 146"/>
                        <a:gd name="T14" fmla="*/ 54 w 176"/>
                        <a:gd name="T15" fmla="*/ 111 h 146"/>
                        <a:gd name="T16" fmla="*/ 33 w 176"/>
                        <a:gd name="T17" fmla="*/ 93 h 146"/>
                        <a:gd name="T18" fmla="*/ 20 w 176"/>
                        <a:gd name="T19" fmla="*/ 67 h 146"/>
                        <a:gd name="T20" fmla="*/ 7 w 176"/>
                        <a:gd name="T21" fmla="*/ 74 h 146"/>
                        <a:gd name="T22" fmla="*/ 0 w 176"/>
                        <a:gd name="T23" fmla="*/ 0 h 146"/>
                        <a:gd name="T24" fmla="*/ 72 w 176"/>
                        <a:gd name="T25" fmla="*/ 26 h 146"/>
                        <a:gd name="T26" fmla="*/ 55 w 176"/>
                        <a:gd name="T27" fmla="*/ 35 h 146"/>
                        <a:gd name="T28" fmla="*/ 55 w 176"/>
                        <a:gd name="T29" fmla="*/ 39 h 146"/>
                        <a:gd name="T30" fmla="*/ 55 w 176"/>
                        <a:gd name="T31" fmla="*/ 44 h 146"/>
                        <a:gd name="T32" fmla="*/ 55 w 176"/>
                        <a:gd name="T33" fmla="*/ 54 h 146"/>
                        <a:gd name="T34" fmla="*/ 61 w 176"/>
                        <a:gd name="T35" fmla="*/ 67 h 146"/>
                        <a:gd name="T36" fmla="*/ 68 w 176"/>
                        <a:gd name="T37" fmla="*/ 81 h 146"/>
                        <a:gd name="T38" fmla="*/ 83 w 176"/>
                        <a:gd name="T39" fmla="*/ 96 h 146"/>
                        <a:gd name="T40" fmla="*/ 106 w 176"/>
                        <a:gd name="T41" fmla="*/ 113 h 146"/>
                        <a:gd name="T42" fmla="*/ 135 w 176"/>
                        <a:gd name="T43" fmla="*/ 130 h 146"/>
                        <a:gd name="T44" fmla="*/ 176 w 176"/>
                        <a:gd name="T45" fmla="*/ 144 h 1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6"/>
                        <a:gd name="T70" fmla="*/ 0 h 146"/>
                        <a:gd name="T71" fmla="*/ 176 w 176"/>
                        <a:gd name="T72" fmla="*/ 146 h 14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6" h="146">
                          <a:moveTo>
                            <a:pt x="176" y="144"/>
                          </a:moveTo>
                          <a:lnTo>
                            <a:pt x="172" y="146"/>
                          </a:lnTo>
                          <a:lnTo>
                            <a:pt x="159" y="144"/>
                          </a:lnTo>
                          <a:lnTo>
                            <a:pt x="143" y="144"/>
                          </a:lnTo>
                          <a:lnTo>
                            <a:pt x="122" y="141"/>
                          </a:lnTo>
                          <a:lnTo>
                            <a:pt x="98" y="135"/>
                          </a:lnTo>
                          <a:lnTo>
                            <a:pt x="74" y="126"/>
                          </a:lnTo>
                          <a:lnTo>
                            <a:pt x="54" y="111"/>
                          </a:lnTo>
                          <a:lnTo>
                            <a:pt x="33" y="93"/>
                          </a:lnTo>
                          <a:lnTo>
                            <a:pt x="20" y="67"/>
                          </a:lnTo>
                          <a:lnTo>
                            <a:pt x="7" y="74"/>
                          </a:lnTo>
                          <a:lnTo>
                            <a:pt x="0" y="0"/>
                          </a:lnTo>
                          <a:lnTo>
                            <a:pt x="72" y="26"/>
                          </a:lnTo>
                          <a:lnTo>
                            <a:pt x="55" y="35"/>
                          </a:lnTo>
                          <a:lnTo>
                            <a:pt x="55" y="39"/>
                          </a:lnTo>
                          <a:lnTo>
                            <a:pt x="55" y="44"/>
                          </a:lnTo>
                          <a:lnTo>
                            <a:pt x="55" y="54"/>
                          </a:lnTo>
                          <a:lnTo>
                            <a:pt x="61" y="67"/>
                          </a:lnTo>
                          <a:lnTo>
                            <a:pt x="68" y="81"/>
                          </a:lnTo>
                          <a:lnTo>
                            <a:pt x="83" y="96"/>
                          </a:lnTo>
                          <a:lnTo>
                            <a:pt x="106" y="113"/>
                          </a:lnTo>
                          <a:lnTo>
                            <a:pt x="135" y="130"/>
                          </a:lnTo>
                          <a:lnTo>
                            <a:pt x="176" y="144"/>
                          </a:lnTo>
                          <a:close/>
                        </a:path>
                      </a:pathLst>
                    </a:custGeom>
                    <a:solidFill>
                      <a:srgbClr val="00FFFF"/>
                    </a:solidFill>
                    <a:ln w="0">
                      <a:solidFill>
                        <a:srgbClr val="00FFFF"/>
                      </a:solidFill>
                      <a:round/>
                      <a:headEnd/>
                      <a:tailEnd/>
                    </a:ln>
                  </p:spPr>
                  <p:txBody>
                    <a:bodyPr/>
                    <a:lstStyle/>
                    <a:p>
                      <a:endParaRPr lang="en-US"/>
                    </a:p>
                  </p:txBody>
                </p:sp>
                <p:sp>
                  <p:nvSpPr>
                    <p:cNvPr id="9253" name="Freeform 372"/>
                    <p:cNvSpPr>
                      <a:spLocks/>
                    </p:cNvSpPr>
                    <p:nvPr/>
                  </p:nvSpPr>
                  <p:spPr bwMode="auto">
                    <a:xfrm>
                      <a:off x="2464" y="2748"/>
                      <a:ext cx="181" cy="139"/>
                    </a:xfrm>
                    <a:custGeom>
                      <a:avLst/>
                      <a:gdLst>
                        <a:gd name="T0" fmla="*/ 181 w 181"/>
                        <a:gd name="T1" fmla="*/ 139 h 139"/>
                        <a:gd name="T2" fmla="*/ 178 w 181"/>
                        <a:gd name="T3" fmla="*/ 139 h 139"/>
                        <a:gd name="T4" fmla="*/ 165 w 181"/>
                        <a:gd name="T5" fmla="*/ 139 h 139"/>
                        <a:gd name="T6" fmla="*/ 148 w 181"/>
                        <a:gd name="T7" fmla="*/ 139 h 139"/>
                        <a:gd name="T8" fmla="*/ 128 w 181"/>
                        <a:gd name="T9" fmla="*/ 137 h 139"/>
                        <a:gd name="T10" fmla="*/ 104 w 181"/>
                        <a:gd name="T11" fmla="*/ 131 h 139"/>
                        <a:gd name="T12" fmla="*/ 79 w 181"/>
                        <a:gd name="T13" fmla="*/ 122 h 139"/>
                        <a:gd name="T14" fmla="*/ 57 w 181"/>
                        <a:gd name="T15" fmla="*/ 109 h 139"/>
                        <a:gd name="T16" fmla="*/ 37 w 181"/>
                        <a:gd name="T17" fmla="*/ 90 h 139"/>
                        <a:gd name="T18" fmla="*/ 24 w 181"/>
                        <a:gd name="T19" fmla="*/ 64 h 139"/>
                        <a:gd name="T20" fmla="*/ 11 w 181"/>
                        <a:gd name="T21" fmla="*/ 74 h 139"/>
                        <a:gd name="T22" fmla="*/ 0 w 181"/>
                        <a:gd name="T23" fmla="*/ 0 h 139"/>
                        <a:gd name="T24" fmla="*/ 74 w 181"/>
                        <a:gd name="T25" fmla="*/ 24 h 139"/>
                        <a:gd name="T26" fmla="*/ 57 w 181"/>
                        <a:gd name="T27" fmla="*/ 33 h 139"/>
                        <a:gd name="T28" fmla="*/ 55 w 181"/>
                        <a:gd name="T29" fmla="*/ 37 h 139"/>
                        <a:gd name="T30" fmla="*/ 55 w 181"/>
                        <a:gd name="T31" fmla="*/ 42 h 139"/>
                        <a:gd name="T32" fmla="*/ 57 w 181"/>
                        <a:gd name="T33" fmla="*/ 51 h 139"/>
                        <a:gd name="T34" fmla="*/ 63 w 181"/>
                        <a:gd name="T35" fmla="*/ 64 h 139"/>
                        <a:gd name="T36" fmla="*/ 72 w 181"/>
                        <a:gd name="T37" fmla="*/ 77 h 139"/>
                        <a:gd name="T38" fmla="*/ 87 w 181"/>
                        <a:gd name="T39" fmla="*/ 94 h 139"/>
                        <a:gd name="T40" fmla="*/ 109 w 181"/>
                        <a:gd name="T41" fmla="*/ 109 h 139"/>
                        <a:gd name="T42" fmla="*/ 141 w 181"/>
                        <a:gd name="T43" fmla="*/ 124 h 139"/>
                        <a:gd name="T44" fmla="*/ 181 w 181"/>
                        <a:gd name="T45" fmla="*/ 139 h 13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1"/>
                        <a:gd name="T70" fmla="*/ 0 h 139"/>
                        <a:gd name="T71" fmla="*/ 181 w 181"/>
                        <a:gd name="T72" fmla="*/ 139 h 13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1" h="139">
                          <a:moveTo>
                            <a:pt x="181" y="139"/>
                          </a:moveTo>
                          <a:lnTo>
                            <a:pt x="178" y="139"/>
                          </a:lnTo>
                          <a:lnTo>
                            <a:pt x="165" y="139"/>
                          </a:lnTo>
                          <a:lnTo>
                            <a:pt x="148" y="139"/>
                          </a:lnTo>
                          <a:lnTo>
                            <a:pt x="128" y="137"/>
                          </a:lnTo>
                          <a:lnTo>
                            <a:pt x="104" y="131"/>
                          </a:lnTo>
                          <a:lnTo>
                            <a:pt x="79" y="122"/>
                          </a:lnTo>
                          <a:lnTo>
                            <a:pt x="57" y="109"/>
                          </a:lnTo>
                          <a:lnTo>
                            <a:pt x="37" y="90"/>
                          </a:lnTo>
                          <a:lnTo>
                            <a:pt x="24" y="64"/>
                          </a:lnTo>
                          <a:lnTo>
                            <a:pt x="11" y="74"/>
                          </a:lnTo>
                          <a:lnTo>
                            <a:pt x="0" y="0"/>
                          </a:lnTo>
                          <a:lnTo>
                            <a:pt x="74" y="24"/>
                          </a:lnTo>
                          <a:lnTo>
                            <a:pt x="57" y="33"/>
                          </a:lnTo>
                          <a:lnTo>
                            <a:pt x="55" y="37"/>
                          </a:lnTo>
                          <a:lnTo>
                            <a:pt x="55" y="42"/>
                          </a:lnTo>
                          <a:lnTo>
                            <a:pt x="57" y="51"/>
                          </a:lnTo>
                          <a:lnTo>
                            <a:pt x="63" y="64"/>
                          </a:lnTo>
                          <a:lnTo>
                            <a:pt x="72" y="77"/>
                          </a:lnTo>
                          <a:lnTo>
                            <a:pt x="87" y="94"/>
                          </a:lnTo>
                          <a:lnTo>
                            <a:pt x="109" y="109"/>
                          </a:lnTo>
                          <a:lnTo>
                            <a:pt x="141" y="124"/>
                          </a:lnTo>
                          <a:lnTo>
                            <a:pt x="181" y="139"/>
                          </a:lnTo>
                          <a:close/>
                        </a:path>
                      </a:pathLst>
                    </a:custGeom>
                    <a:solidFill>
                      <a:srgbClr val="0000FF"/>
                    </a:solidFill>
                    <a:ln w="0">
                      <a:solidFill>
                        <a:srgbClr val="0000FF"/>
                      </a:solidFill>
                      <a:round/>
                      <a:headEnd/>
                      <a:tailEnd/>
                    </a:ln>
                  </p:spPr>
                  <p:txBody>
                    <a:bodyPr/>
                    <a:lstStyle/>
                    <a:p>
                      <a:endParaRPr lang="en-US"/>
                    </a:p>
                  </p:txBody>
                </p:sp>
                <p:sp>
                  <p:nvSpPr>
                    <p:cNvPr id="9254" name="Text Box 415"/>
                    <p:cNvSpPr txBox="1">
                      <a:spLocks noChangeArrowheads="1"/>
                    </p:cNvSpPr>
                    <p:nvPr/>
                  </p:nvSpPr>
                  <p:spPr bwMode="auto">
                    <a:xfrm>
                      <a:off x="2352" y="2784"/>
                      <a:ext cx="864" cy="301"/>
                    </a:xfrm>
                    <a:prstGeom prst="rect">
                      <a:avLst/>
                    </a:prstGeom>
                    <a:noFill/>
                    <a:ln w="9525">
                      <a:noFill/>
                      <a:miter lim="800000"/>
                      <a:headEnd/>
                      <a:tailEnd/>
                    </a:ln>
                  </p:spPr>
                  <p:txBody>
                    <a:bodyPr>
                      <a:spAutoFit/>
                    </a:bodyPr>
                    <a:lstStyle/>
                    <a:p>
                      <a:pPr algn="ctr" eaLnBrk="0" hangingPunct="0">
                        <a:spcBef>
                          <a:spcPct val="50000"/>
                        </a:spcBef>
                      </a:pPr>
                      <a:r>
                        <a:rPr lang="en-US" sz="1200" dirty="0">
                          <a:solidFill>
                            <a:srgbClr val="000000"/>
                          </a:solidFill>
                          <a:latin typeface="Arial" pitchFamily="34" charset="0"/>
                          <a:cs typeface="Arial" pitchFamily="34" charset="0"/>
                        </a:rPr>
                        <a:t>Add 5 </a:t>
                      </a:r>
                      <a:r>
                        <a:rPr lang="en-US" sz="1200" dirty="0" err="1">
                          <a:solidFill>
                            <a:srgbClr val="000000"/>
                          </a:solidFill>
                          <a:latin typeface="Arial" pitchFamily="34" charset="0"/>
                          <a:cs typeface="Arial" pitchFamily="34" charset="0"/>
                        </a:rPr>
                        <a:t>cryomodules</a:t>
                      </a:r>
                      <a:endParaRPr lang="en-US" sz="1200" dirty="0">
                        <a:solidFill>
                          <a:srgbClr val="000000"/>
                        </a:solidFill>
                        <a:latin typeface="Arial" pitchFamily="34" charset="0"/>
                        <a:cs typeface="Arial" pitchFamily="34" charset="0"/>
                      </a:endParaRPr>
                    </a:p>
                  </p:txBody>
                </p:sp>
              </p:grpSp>
              <p:grpSp>
                <p:nvGrpSpPr>
                  <p:cNvPr id="17" name="Group 419"/>
                  <p:cNvGrpSpPr>
                    <a:grpSpLocks/>
                  </p:cNvGrpSpPr>
                  <p:nvPr/>
                </p:nvGrpSpPr>
                <p:grpSpPr bwMode="auto">
                  <a:xfrm>
                    <a:off x="2883" y="2486"/>
                    <a:ext cx="1064" cy="238"/>
                    <a:chOff x="2922" y="2438"/>
                    <a:chExt cx="1064" cy="238"/>
                  </a:xfrm>
                </p:grpSpPr>
                <p:sp>
                  <p:nvSpPr>
                    <p:cNvPr id="9249" name="Freeform 292"/>
                    <p:cNvSpPr>
                      <a:spLocks/>
                    </p:cNvSpPr>
                    <p:nvPr/>
                  </p:nvSpPr>
                  <p:spPr bwMode="auto">
                    <a:xfrm>
                      <a:off x="2933" y="2438"/>
                      <a:ext cx="176" cy="146"/>
                    </a:xfrm>
                    <a:custGeom>
                      <a:avLst/>
                      <a:gdLst>
                        <a:gd name="T0" fmla="*/ 176 w 176"/>
                        <a:gd name="T1" fmla="*/ 146 h 146"/>
                        <a:gd name="T2" fmla="*/ 172 w 176"/>
                        <a:gd name="T3" fmla="*/ 146 h 146"/>
                        <a:gd name="T4" fmla="*/ 159 w 176"/>
                        <a:gd name="T5" fmla="*/ 146 h 146"/>
                        <a:gd name="T6" fmla="*/ 143 w 176"/>
                        <a:gd name="T7" fmla="*/ 144 h 146"/>
                        <a:gd name="T8" fmla="*/ 120 w 176"/>
                        <a:gd name="T9" fmla="*/ 141 h 146"/>
                        <a:gd name="T10" fmla="*/ 98 w 176"/>
                        <a:gd name="T11" fmla="*/ 135 h 146"/>
                        <a:gd name="T12" fmla="*/ 74 w 176"/>
                        <a:gd name="T13" fmla="*/ 126 h 146"/>
                        <a:gd name="T14" fmla="*/ 52 w 176"/>
                        <a:gd name="T15" fmla="*/ 111 h 146"/>
                        <a:gd name="T16" fmla="*/ 33 w 176"/>
                        <a:gd name="T17" fmla="*/ 93 h 146"/>
                        <a:gd name="T18" fmla="*/ 20 w 176"/>
                        <a:gd name="T19" fmla="*/ 67 h 146"/>
                        <a:gd name="T20" fmla="*/ 7 w 176"/>
                        <a:gd name="T21" fmla="*/ 74 h 146"/>
                        <a:gd name="T22" fmla="*/ 0 w 176"/>
                        <a:gd name="T23" fmla="*/ 0 h 146"/>
                        <a:gd name="T24" fmla="*/ 72 w 176"/>
                        <a:gd name="T25" fmla="*/ 26 h 146"/>
                        <a:gd name="T26" fmla="*/ 55 w 176"/>
                        <a:gd name="T27" fmla="*/ 37 h 146"/>
                        <a:gd name="T28" fmla="*/ 54 w 176"/>
                        <a:gd name="T29" fmla="*/ 39 h 146"/>
                        <a:gd name="T30" fmla="*/ 54 w 176"/>
                        <a:gd name="T31" fmla="*/ 44 h 146"/>
                        <a:gd name="T32" fmla="*/ 55 w 176"/>
                        <a:gd name="T33" fmla="*/ 54 h 146"/>
                        <a:gd name="T34" fmla="*/ 61 w 176"/>
                        <a:gd name="T35" fmla="*/ 67 h 146"/>
                        <a:gd name="T36" fmla="*/ 68 w 176"/>
                        <a:gd name="T37" fmla="*/ 81 h 146"/>
                        <a:gd name="T38" fmla="*/ 83 w 176"/>
                        <a:gd name="T39" fmla="*/ 96 h 146"/>
                        <a:gd name="T40" fmla="*/ 106 w 176"/>
                        <a:gd name="T41" fmla="*/ 113 h 146"/>
                        <a:gd name="T42" fmla="*/ 135 w 176"/>
                        <a:gd name="T43" fmla="*/ 130 h 146"/>
                        <a:gd name="T44" fmla="*/ 176 w 176"/>
                        <a:gd name="T45" fmla="*/ 146 h 1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6"/>
                        <a:gd name="T70" fmla="*/ 0 h 146"/>
                        <a:gd name="T71" fmla="*/ 176 w 176"/>
                        <a:gd name="T72" fmla="*/ 146 h 14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6" h="146">
                          <a:moveTo>
                            <a:pt x="176" y="146"/>
                          </a:moveTo>
                          <a:lnTo>
                            <a:pt x="172" y="146"/>
                          </a:lnTo>
                          <a:lnTo>
                            <a:pt x="159" y="146"/>
                          </a:lnTo>
                          <a:lnTo>
                            <a:pt x="143" y="144"/>
                          </a:lnTo>
                          <a:lnTo>
                            <a:pt x="120" y="141"/>
                          </a:lnTo>
                          <a:lnTo>
                            <a:pt x="98" y="135"/>
                          </a:lnTo>
                          <a:lnTo>
                            <a:pt x="74" y="126"/>
                          </a:lnTo>
                          <a:lnTo>
                            <a:pt x="52" y="111"/>
                          </a:lnTo>
                          <a:lnTo>
                            <a:pt x="33" y="93"/>
                          </a:lnTo>
                          <a:lnTo>
                            <a:pt x="20" y="67"/>
                          </a:lnTo>
                          <a:lnTo>
                            <a:pt x="7" y="74"/>
                          </a:lnTo>
                          <a:lnTo>
                            <a:pt x="0" y="0"/>
                          </a:lnTo>
                          <a:lnTo>
                            <a:pt x="72" y="26"/>
                          </a:lnTo>
                          <a:lnTo>
                            <a:pt x="55" y="37"/>
                          </a:lnTo>
                          <a:lnTo>
                            <a:pt x="54" y="39"/>
                          </a:lnTo>
                          <a:lnTo>
                            <a:pt x="54" y="44"/>
                          </a:lnTo>
                          <a:lnTo>
                            <a:pt x="55" y="54"/>
                          </a:lnTo>
                          <a:lnTo>
                            <a:pt x="61" y="67"/>
                          </a:lnTo>
                          <a:lnTo>
                            <a:pt x="68" y="81"/>
                          </a:lnTo>
                          <a:lnTo>
                            <a:pt x="83" y="96"/>
                          </a:lnTo>
                          <a:lnTo>
                            <a:pt x="106" y="113"/>
                          </a:lnTo>
                          <a:lnTo>
                            <a:pt x="135" y="130"/>
                          </a:lnTo>
                          <a:lnTo>
                            <a:pt x="176" y="146"/>
                          </a:lnTo>
                          <a:close/>
                        </a:path>
                      </a:pathLst>
                    </a:custGeom>
                    <a:solidFill>
                      <a:srgbClr val="00FFFF"/>
                    </a:solidFill>
                    <a:ln w="0">
                      <a:solidFill>
                        <a:srgbClr val="00FFFF"/>
                      </a:solidFill>
                      <a:round/>
                      <a:headEnd/>
                      <a:tailEnd/>
                    </a:ln>
                  </p:spPr>
                  <p:txBody>
                    <a:bodyPr/>
                    <a:lstStyle/>
                    <a:p>
                      <a:endParaRPr lang="en-US"/>
                    </a:p>
                  </p:txBody>
                </p:sp>
                <p:sp>
                  <p:nvSpPr>
                    <p:cNvPr id="9250" name="Freeform 293"/>
                    <p:cNvSpPr>
                      <a:spLocks/>
                    </p:cNvSpPr>
                    <p:nvPr/>
                  </p:nvSpPr>
                  <p:spPr bwMode="auto">
                    <a:xfrm>
                      <a:off x="2922" y="2443"/>
                      <a:ext cx="181" cy="138"/>
                    </a:xfrm>
                    <a:custGeom>
                      <a:avLst/>
                      <a:gdLst>
                        <a:gd name="T0" fmla="*/ 181 w 181"/>
                        <a:gd name="T1" fmla="*/ 138 h 138"/>
                        <a:gd name="T2" fmla="*/ 178 w 181"/>
                        <a:gd name="T3" fmla="*/ 138 h 138"/>
                        <a:gd name="T4" fmla="*/ 165 w 181"/>
                        <a:gd name="T5" fmla="*/ 138 h 138"/>
                        <a:gd name="T6" fmla="*/ 148 w 181"/>
                        <a:gd name="T7" fmla="*/ 138 h 138"/>
                        <a:gd name="T8" fmla="*/ 126 w 181"/>
                        <a:gd name="T9" fmla="*/ 136 h 138"/>
                        <a:gd name="T10" fmla="*/ 104 w 181"/>
                        <a:gd name="T11" fmla="*/ 130 h 138"/>
                        <a:gd name="T12" fmla="*/ 79 w 181"/>
                        <a:gd name="T13" fmla="*/ 121 h 138"/>
                        <a:gd name="T14" fmla="*/ 57 w 181"/>
                        <a:gd name="T15" fmla="*/ 108 h 138"/>
                        <a:gd name="T16" fmla="*/ 37 w 181"/>
                        <a:gd name="T17" fmla="*/ 89 h 138"/>
                        <a:gd name="T18" fmla="*/ 24 w 181"/>
                        <a:gd name="T19" fmla="*/ 65 h 138"/>
                        <a:gd name="T20" fmla="*/ 11 w 181"/>
                        <a:gd name="T21" fmla="*/ 73 h 138"/>
                        <a:gd name="T22" fmla="*/ 0 w 181"/>
                        <a:gd name="T23" fmla="*/ 0 h 138"/>
                        <a:gd name="T24" fmla="*/ 74 w 181"/>
                        <a:gd name="T25" fmla="*/ 23 h 138"/>
                        <a:gd name="T26" fmla="*/ 55 w 181"/>
                        <a:gd name="T27" fmla="*/ 32 h 138"/>
                        <a:gd name="T28" fmla="*/ 55 w 181"/>
                        <a:gd name="T29" fmla="*/ 36 h 138"/>
                        <a:gd name="T30" fmla="*/ 55 w 181"/>
                        <a:gd name="T31" fmla="*/ 41 h 138"/>
                        <a:gd name="T32" fmla="*/ 57 w 181"/>
                        <a:gd name="T33" fmla="*/ 50 h 138"/>
                        <a:gd name="T34" fmla="*/ 63 w 181"/>
                        <a:gd name="T35" fmla="*/ 63 h 138"/>
                        <a:gd name="T36" fmla="*/ 72 w 181"/>
                        <a:gd name="T37" fmla="*/ 78 h 138"/>
                        <a:gd name="T38" fmla="*/ 87 w 181"/>
                        <a:gd name="T39" fmla="*/ 93 h 138"/>
                        <a:gd name="T40" fmla="*/ 109 w 181"/>
                        <a:gd name="T41" fmla="*/ 108 h 138"/>
                        <a:gd name="T42" fmla="*/ 141 w 181"/>
                        <a:gd name="T43" fmla="*/ 123 h 138"/>
                        <a:gd name="T44" fmla="*/ 181 w 181"/>
                        <a:gd name="T45" fmla="*/ 138 h 1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1"/>
                        <a:gd name="T70" fmla="*/ 0 h 138"/>
                        <a:gd name="T71" fmla="*/ 181 w 181"/>
                        <a:gd name="T72" fmla="*/ 138 h 13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1" h="138">
                          <a:moveTo>
                            <a:pt x="181" y="138"/>
                          </a:moveTo>
                          <a:lnTo>
                            <a:pt x="178" y="138"/>
                          </a:lnTo>
                          <a:lnTo>
                            <a:pt x="165" y="138"/>
                          </a:lnTo>
                          <a:lnTo>
                            <a:pt x="148" y="138"/>
                          </a:lnTo>
                          <a:lnTo>
                            <a:pt x="126" y="136"/>
                          </a:lnTo>
                          <a:lnTo>
                            <a:pt x="104" y="130"/>
                          </a:lnTo>
                          <a:lnTo>
                            <a:pt x="79" y="121"/>
                          </a:lnTo>
                          <a:lnTo>
                            <a:pt x="57" y="108"/>
                          </a:lnTo>
                          <a:lnTo>
                            <a:pt x="37" y="89"/>
                          </a:lnTo>
                          <a:lnTo>
                            <a:pt x="24" y="65"/>
                          </a:lnTo>
                          <a:lnTo>
                            <a:pt x="11" y="73"/>
                          </a:lnTo>
                          <a:lnTo>
                            <a:pt x="0" y="0"/>
                          </a:lnTo>
                          <a:lnTo>
                            <a:pt x="74" y="23"/>
                          </a:lnTo>
                          <a:lnTo>
                            <a:pt x="55" y="32"/>
                          </a:lnTo>
                          <a:lnTo>
                            <a:pt x="55" y="36"/>
                          </a:lnTo>
                          <a:lnTo>
                            <a:pt x="55" y="41"/>
                          </a:lnTo>
                          <a:lnTo>
                            <a:pt x="57" y="50"/>
                          </a:lnTo>
                          <a:lnTo>
                            <a:pt x="63" y="63"/>
                          </a:lnTo>
                          <a:lnTo>
                            <a:pt x="72" y="78"/>
                          </a:lnTo>
                          <a:lnTo>
                            <a:pt x="87" y="93"/>
                          </a:lnTo>
                          <a:lnTo>
                            <a:pt x="109" y="108"/>
                          </a:lnTo>
                          <a:lnTo>
                            <a:pt x="141" y="123"/>
                          </a:lnTo>
                          <a:lnTo>
                            <a:pt x="181" y="138"/>
                          </a:lnTo>
                          <a:close/>
                        </a:path>
                      </a:pathLst>
                    </a:custGeom>
                    <a:solidFill>
                      <a:srgbClr val="0000FF"/>
                    </a:solidFill>
                    <a:ln w="0">
                      <a:solidFill>
                        <a:srgbClr val="0000FF"/>
                      </a:solidFill>
                      <a:round/>
                      <a:headEnd/>
                      <a:tailEnd/>
                    </a:ln>
                  </p:spPr>
                  <p:txBody>
                    <a:bodyPr/>
                    <a:lstStyle/>
                    <a:p>
                      <a:endParaRPr lang="en-US"/>
                    </a:p>
                  </p:txBody>
                </p:sp>
                <p:sp>
                  <p:nvSpPr>
                    <p:cNvPr id="9251" name="Text Box 416"/>
                    <p:cNvSpPr txBox="1">
                      <a:spLocks noChangeArrowheads="1"/>
                    </p:cNvSpPr>
                    <p:nvPr/>
                  </p:nvSpPr>
                  <p:spPr bwMode="auto">
                    <a:xfrm>
                      <a:off x="2930" y="2496"/>
                      <a:ext cx="1056" cy="180"/>
                    </a:xfrm>
                    <a:prstGeom prst="rect">
                      <a:avLst/>
                    </a:prstGeom>
                    <a:noFill/>
                    <a:ln w="9525">
                      <a:noFill/>
                      <a:miter lim="800000"/>
                      <a:headEnd/>
                      <a:tailEnd/>
                    </a:ln>
                  </p:spPr>
                  <p:txBody>
                    <a:bodyPr>
                      <a:spAutoFit/>
                    </a:bodyPr>
                    <a:lstStyle/>
                    <a:p>
                      <a:pPr algn="ctr" eaLnBrk="0" hangingPunct="0">
                        <a:spcBef>
                          <a:spcPct val="50000"/>
                        </a:spcBef>
                      </a:pPr>
                      <a:r>
                        <a:rPr lang="en-US" sz="1200" dirty="0">
                          <a:solidFill>
                            <a:srgbClr val="000000"/>
                          </a:solidFill>
                          <a:latin typeface="Arial" pitchFamily="34" charset="0"/>
                          <a:cs typeface="Arial" pitchFamily="34" charset="0"/>
                        </a:rPr>
                        <a:t>20 </a:t>
                      </a:r>
                      <a:r>
                        <a:rPr lang="en-US" sz="1200" dirty="0" err="1">
                          <a:solidFill>
                            <a:srgbClr val="000000"/>
                          </a:solidFill>
                          <a:latin typeface="Arial" pitchFamily="34" charset="0"/>
                          <a:cs typeface="Arial" pitchFamily="34" charset="0"/>
                        </a:rPr>
                        <a:t>cryomodules</a:t>
                      </a:r>
                      <a:endParaRPr lang="en-US" sz="1200" dirty="0">
                        <a:solidFill>
                          <a:srgbClr val="000000"/>
                        </a:solidFill>
                        <a:latin typeface="Arial" pitchFamily="34" charset="0"/>
                        <a:cs typeface="Arial" pitchFamily="34" charset="0"/>
                      </a:endParaRPr>
                    </a:p>
                  </p:txBody>
                </p:sp>
              </p:grpSp>
              <p:grpSp>
                <p:nvGrpSpPr>
                  <p:cNvPr id="18" name="Group 421"/>
                  <p:cNvGrpSpPr>
                    <a:grpSpLocks/>
                  </p:cNvGrpSpPr>
                  <p:nvPr/>
                </p:nvGrpSpPr>
                <p:grpSpPr bwMode="auto">
                  <a:xfrm>
                    <a:off x="642" y="2016"/>
                    <a:ext cx="1098" cy="253"/>
                    <a:chOff x="681" y="1968"/>
                    <a:chExt cx="1098" cy="253"/>
                  </a:xfrm>
                </p:grpSpPr>
                <p:sp>
                  <p:nvSpPr>
                    <p:cNvPr id="9246" name="Freeform 294"/>
                    <p:cNvSpPr>
                      <a:spLocks/>
                    </p:cNvSpPr>
                    <p:nvPr/>
                  </p:nvSpPr>
                  <p:spPr bwMode="auto">
                    <a:xfrm>
                      <a:off x="1568" y="2086"/>
                      <a:ext cx="208" cy="122"/>
                    </a:xfrm>
                    <a:custGeom>
                      <a:avLst/>
                      <a:gdLst>
                        <a:gd name="T0" fmla="*/ 0 w 208"/>
                        <a:gd name="T1" fmla="*/ 0 h 122"/>
                        <a:gd name="T2" fmla="*/ 2 w 208"/>
                        <a:gd name="T3" fmla="*/ 5 h 122"/>
                        <a:gd name="T4" fmla="*/ 7 w 208"/>
                        <a:gd name="T5" fmla="*/ 14 h 122"/>
                        <a:gd name="T6" fmla="*/ 17 w 208"/>
                        <a:gd name="T7" fmla="*/ 29 h 122"/>
                        <a:gd name="T8" fmla="*/ 28 w 208"/>
                        <a:gd name="T9" fmla="*/ 48 h 122"/>
                        <a:gd name="T10" fmla="*/ 45 w 208"/>
                        <a:gd name="T11" fmla="*/ 66 h 122"/>
                        <a:gd name="T12" fmla="*/ 63 w 208"/>
                        <a:gd name="T13" fmla="*/ 83 h 122"/>
                        <a:gd name="T14" fmla="*/ 85 w 208"/>
                        <a:gd name="T15" fmla="*/ 96 h 122"/>
                        <a:gd name="T16" fmla="*/ 111 w 208"/>
                        <a:gd name="T17" fmla="*/ 105 h 122"/>
                        <a:gd name="T18" fmla="*/ 139 w 208"/>
                        <a:gd name="T19" fmla="*/ 105 h 122"/>
                        <a:gd name="T20" fmla="*/ 137 w 208"/>
                        <a:gd name="T21" fmla="*/ 122 h 122"/>
                        <a:gd name="T22" fmla="*/ 208 w 208"/>
                        <a:gd name="T23" fmla="*/ 96 h 122"/>
                        <a:gd name="T24" fmla="*/ 154 w 208"/>
                        <a:gd name="T25" fmla="*/ 42 h 122"/>
                        <a:gd name="T26" fmla="*/ 152 w 208"/>
                        <a:gd name="T27" fmla="*/ 63 h 122"/>
                        <a:gd name="T28" fmla="*/ 150 w 208"/>
                        <a:gd name="T29" fmla="*/ 63 h 122"/>
                        <a:gd name="T30" fmla="*/ 145 w 208"/>
                        <a:gd name="T31" fmla="*/ 66 h 122"/>
                        <a:gd name="T32" fmla="*/ 135 w 208"/>
                        <a:gd name="T33" fmla="*/ 68 h 122"/>
                        <a:gd name="T34" fmla="*/ 122 w 208"/>
                        <a:gd name="T35" fmla="*/ 70 h 122"/>
                        <a:gd name="T36" fmla="*/ 106 w 208"/>
                        <a:gd name="T37" fmla="*/ 68 h 122"/>
                        <a:gd name="T38" fmla="*/ 85 w 208"/>
                        <a:gd name="T39" fmla="*/ 63 h 122"/>
                        <a:gd name="T40" fmla="*/ 61 w 208"/>
                        <a:gd name="T41" fmla="*/ 50 h 122"/>
                        <a:gd name="T42" fmla="*/ 32 w 208"/>
                        <a:gd name="T43" fmla="*/ 29 h 122"/>
                        <a:gd name="T44" fmla="*/ 0 w 208"/>
                        <a:gd name="T45" fmla="*/ 0 h 1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8"/>
                        <a:gd name="T70" fmla="*/ 0 h 122"/>
                        <a:gd name="T71" fmla="*/ 208 w 208"/>
                        <a:gd name="T72" fmla="*/ 122 h 1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8" h="122">
                          <a:moveTo>
                            <a:pt x="0" y="0"/>
                          </a:moveTo>
                          <a:lnTo>
                            <a:pt x="2" y="5"/>
                          </a:lnTo>
                          <a:lnTo>
                            <a:pt x="7" y="14"/>
                          </a:lnTo>
                          <a:lnTo>
                            <a:pt x="17" y="29"/>
                          </a:lnTo>
                          <a:lnTo>
                            <a:pt x="28" y="48"/>
                          </a:lnTo>
                          <a:lnTo>
                            <a:pt x="45" y="66"/>
                          </a:lnTo>
                          <a:lnTo>
                            <a:pt x="63" y="83"/>
                          </a:lnTo>
                          <a:lnTo>
                            <a:pt x="85" y="96"/>
                          </a:lnTo>
                          <a:lnTo>
                            <a:pt x="111" y="105"/>
                          </a:lnTo>
                          <a:lnTo>
                            <a:pt x="139" y="105"/>
                          </a:lnTo>
                          <a:lnTo>
                            <a:pt x="137" y="122"/>
                          </a:lnTo>
                          <a:lnTo>
                            <a:pt x="208" y="96"/>
                          </a:lnTo>
                          <a:lnTo>
                            <a:pt x="154" y="42"/>
                          </a:lnTo>
                          <a:lnTo>
                            <a:pt x="152" y="63"/>
                          </a:lnTo>
                          <a:lnTo>
                            <a:pt x="150" y="63"/>
                          </a:lnTo>
                          <a:lnTo>
                            <a:pt x="145" y="66"/>
                          </a:lnTo>
                          <a:lnTo>
                            <a:pt x="135" y="68"/>
                          </a:lnTo>
                          <a:lnTo>
                            <a:pt x="122" y="70"/>
                          </a:lnTo>
                          <a:lnTo>
                            <a:pt x="106" y="68"/>
                          </a:lnTo>
                          <a:lnTo>
                            <a:pt x="85" y="63"/>
                          </a:lnTo>
                          <a:lnTo>
                            <a:pt x="61" y="50"/>
                          </a:lnTo>
                          <a:lnTo>
                            <a:pt x="32" y="29"/>
                          </a:lnTo>
                          <a:lnTo>
                            <a:pt x="0" y="0"/>
                          </a:lnTo>
                          <a:close/>
                        </a:path>
                      </a:pathLst>
                    </a:custGeom>
                    <a:solidFill>
                      <a:srgbClr val="00FFFF"/>
                    </a:solidFill>
                    <a:ln w="0">
                      <a:solidFill>
                        <a:srgbClr val="00FFFF"/>
                      </a:solidFill>
                      <a:round/>
                      <a:headEnd/>
                      <a:tailEnd/>
                    </a:ln>
                  </p:spPr>
                  <p:txBody>
                    <a:bodyPr/>
                    <a:lstStyle/>
                    <a:p>
                      <a:endParaRPr lang="en-US"/>
                    </a:p>
                  </p:txBody>
                </p:sp>
                <p:sp>
                  <p:nvSpPr>
                    <p:cNvPr id="9247" name="Freeform 295"/>
                    <p:cNvSpPr>
                      <a:spLocks/>
                    </p:cNvSpPr>
                    <p:nvPr/>
                  </p:nvSpPr>
                  <p:spPr bwMode="auto">
                    <a:xfrm>
                      <a:off x="1575" y="2095"/>
                      <a:ext cx="204" cy="126"/>
                    </a:xfrm>
                    <a:custGeom>
                      <a:avLst/>
                      <a:gdLst>
                        <a:gd name="T0" fmla="*/ 0 w 204"/>
                        <a:gd name="T1" fmla="*/ 0 h 126"/>
                        <a:gd name="T2" fmla="*/ 2 w 204"/>
                        <a:gd name="T3" fmla="*/ 4 h 126"/>
                        <a:gd name="T4" fmla="*/ 8 w 204"/>
                        <a:gd name="T5" fmla="*/ 15 h 126"/>
                        <a:gd name="T6" fmla="*/ 15 w 204"/>
                        <a:gd name="T7" fmla="*/ 29 h 126"/>
                        <a:gd name="T8" fmla="*/ 26 w 204"/>
                        <a:gd name="T9" fmla="*/ 48 h 126"/>
                        <a:gd name="T10" fmla="*/ 41 w 204"/>
                        <a:gd name="T11" fmla="*/ 67 h 126"/>
                        <a:gd name="T12" fmla="*/ 60 w 204"/>
                        <a:gd name="T13" fmla="*/ 85 h 126"/>
                        <a:gd name="T14" fmla="*/ 82 w 204"/>
                        <a:gd name="T15" fmla="*/ 98 h 126"/>
                        <a:gd name="T16" fmla="*/ 106 w 204"/>
                        <a:gd name="T17" fmla="*/ 107 h 126"/>
                        <a:gd name="T18" fmla="*/ 136 w 204"/>
                        <a:gd name="T19" fmla="*/ 109 h 126"/>
                        <a:gd name="T20" fmla="*/ 134 w 204"/>
                        <a:gd name="T21" fmla="*/ 126 h 126"/>
                        <a:gd name="T22" fmla="*/ 204 w 204"/>
                        <a:gd name="T23" fmla="*/ 104 h 126"/>
                        <a:gd name="T24" fmla="*/ 153 w 204"/>
                        <a:gd name="T25" fmla="*/ 46 h 126"/>
                        <a:gd name="T26" fmla="*/ 149 w 204"/>
                        <a:gd name="T27" fmla="*/ 67 h 126"/>
                        <a:gd name="T28" fmla="*/ 147 w 204"/>
                        <a:gd name="T29" fmla="*/ 68 h 126"/>
                        <a:gd name="T30" fmla="*/ 141 w 204"/>
                        <a:gd name="T31" fmla="*/ 70 h 126"/>
                        <a:gd name="T32" fmla="*/ 132 w 204"/>
                        <a:gd name="T33" fmla="*/ 72 h 126"/>
                        <a:gd name="T34" fmla="*/ 119 w 204"/>
                        <a:gd name="T35" fmla="*/ 74 h 126"/>
                        <a:gd name="T36" fmla="*/ 102 w 204"/>
                        <a:gd name="T37" fmla="*/ 72 h 126"/>
                        <a:gd name="T38" fmla="*/ 82 w 204"/>
                        <a:gd name="T39" fmla="*/ 65 h 126"/>
                        <a:gd name="T40" fmla="*/ 58 w 204"/>
                        <a:gd name="T41" fmla="*/ 52 h 126"/>
                        <a:gd name="T42" fmla="*/ 32 w 204"/>
                        <a:gd name="T43" fmla="*/ 29 h 126"/>
                        <a:gd name="T44" fmla="*/ 0 w 204"/>
                        <a:gd name="T45" fmla="*/ 0 h 1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4"/>
                        <a:gd name="T70" fmla="*/ 0 h 126"/>
                        <a:gd name="T71" fmla="*/ 204 w 204"/>
                        <a:gd name="T72" fmla="*/ 126 h 1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4" h="126">
                          <a:moveTo>
                            <a:pt x="0" y="0"/>
                          </a:moveTo>
                          <a:lnTo>
                            <a:pt x="2" y="4"/>
                          </a:lnTo>
                          <a:lnTo>
                            <a:pt x="8" y="15"/>
                          </a:lnTo>
                          <a:lnTo>
                            <a:pt x="15" y="29"/>
                          </a:lnTo>
                          <a:lnTo>
                            <a:pt x="26" y="48"/>
                          </a:lnTo>
                          <a:lnTo>
                            <a:pt x="41" y="67"/>
                          </a:lnTo>
                          <a:lnTo>
                            <a:pt x="60" y="85"/>
                          </a:lnTo>
                          <a:lnTo>
                            <a:pt x="82" y="98"/>
                          </a:lnTo>
                          <a:lnTo>
                            <a:pt x="106" y="107"/>
                          </a:lnTo>
                          <a:lnTo>
                            <a:pt x="136" y="109"/>
                          </a:lnTo>
                          <a:lnTo>
                            <a:pt x="134" y="126"/>
                          </a:lnTo>
                          <a:lnTo>
                            <a:pt x="204" y="104"/>
                          </a:lnTo>
                          <a:lnTo>
                            <a:pt x="153" y="46"/>
                          </a:lnTo>
                          <a:lnTo>
                            <a:pt x="149" y="67"/>
                          </a:lnTo>
                          <a:lnTo>
                            <a:pt x="147" y="68"/>
                          </a:lnTo>
                          <a:lnTo>
                            <a:pt x="141" y="70"/>
                          </a:lnTo>
                          <a:lnTo>
                            <a:pt x="132" y="72"/>
                          </a:lnTo>
                          <a:lnTo>
                            <a:pt x="119" y="74"/>
                          </a:lnTo>
                          <a:lnTo>
                            <a:pt x="102" y="72"/>
                          </a:lnTo>
                          <a:lnTo>
                            <a:pt x="82" y="65"/>
                          </a:lnTo>
                          <a:lnTo>
                            <a:pt x="58" y="52"/>
                          </a:lnTo>
                          <a:lnTo>
                            <a:pt x="32" y="29"/>
                          </a:lnTo>
                          <a:lnTo>
                            <a:pt x="0" y="0"/>
                          </a:lnTo>
                          <a:close/>
                        </a:path>
                      </a:pathLst>
                    </a:custGeom>
                    <a:solidFill>
                      <a:srgbClr val="0000FF"/>
                    </a:solidFill>
                    <a:ln w="0">
                      <a:solidFill>
                        <a:srgbClr val="0000FF"/>
                      </a:solidFill>
                      <a:round/>
                      <a:headEnd/>
                      <a:tailEnd/>
                    </a:ln>
                  </p:spPr>
                  <p:txBody>
                    <a:bodyPr/>
                    <a:lstStyle/>
                    <a:p>
                      <a:endParaRPr lang="en-US"/>
                    </a:p>
                  </p:txBody>
                </p:sp>
                <p:sp>
                  <p:nvSpPr>
                    <p:cNvPr id="9248" name="Text Box 417"/>
                    <p:cNvSpPr txBox="1">
                      <a:spLocks noChangeArrowheads="1"/>
                    </p:cNvSpPr>
                    <p:nvPr/>
                  </p:nvSpPr>
                  <p:spPr bwMode="auto">
                    <a:xfrm>
                      <a:off x="681" y="1968"/>
                      <a:ext cx="1056" cy="180"/>
                    </a:xfrm>
                    <a:prstGeom prst="rect">
                      <a:avLst/>
                    </a:prstGeom>
                    <a:noFill/>
                    <a:ln w="9525">
                      <a:noFill/>
                      <a:miter lim="800000"/>
                      <a:headEnd/>
                      <a:tailEnd/>
                    </a:ln>
                  </p:spPr>
                  <p:txBody>
                    <a:bodyPr>
                      <a:spAutoFit/>
                    </a:bodyPr>
                    <a:lstStyle/>
                    <a:p>
                      <a:pPr algn="ctr" eaLnBrk="0" hangingPunct="0">
                        <a:spcBef>
                          <a:spcPct val="50000"/>
                        </a:spcBef>
                      </a:pPr>
                      <a:r>
                        <a:rPr lang="en-US" sz="1200" dirty="0">
                          <a:solidFill>
                            <a:srgbClr val="000000"/>
                          </a:solidFill>
                          <a:latin typeface="Arial" pitchFamily="34" charset="0"/>
                          <a:cs typeface="Arial" pitchFamily="34" charset="0"/>
                        </a:rPr>
                        <a:t>20 </a:t>
                      </a:r>
                      <a:r>
                        <a:rPr lang="en-US" sz="1200" dirty="0" err="1">
                          <a:solidFill>
                            <a:srgbClr val="000000"/>
                          </a:solidFill>
                          <a:latin typeface="Arial" pitchFamily="34" charset="0"/>
                          <a:cs typeface="Arial" pitchFamily="34" charset="0"/>
                        </a:rPr>
                        <a:t>cryomodules</a:t>
                      </a:r>
                      <a:endParaRPr lang="en-US" sz="1200" dirty="0">
                        <a:solidFill>
                          <a:srgbClr val="000000"/>
                        </a:solidFill>
                        <a:latin typeface="Arial" pitchFamily="34" charset="0"/>
                        <a:cs typeface="Arial" pitchFamily="34" charset="0"/>
                      </a:endParaRPr>
                    </a:p>
                  </p:txBody>
                </p:sp>
              </p:grpSp>
            </p:grpSp>
          </p:grpSp>
        </p:grpSp>
        <p:sp>
          <p:nvSpPr>
            <p:cNvPr id="9230" name="TextBox 329"/>
            <p:cNvSpPr txBox="1">
              <a:spLocks noChangeArrowheads="1"/>
            </p:cNvSpPr>
            <p:nvPr/>
          </p:nvSpPr>
          <p:spPr bwMode="auto">
            <a:xfrm>
              <a:off x="6013450" y="2286000"/>
              <a:ext cx="2292350" cy="461665"/>
            </a:xfrm>
            <a:prstGeom prst="rect">
              <a:avLst/>
            </a:prstGeom>
            <a:noFill/>
            <a:ln w="9525">
              <a:noFill/>
              <a:miter lim="800000"/>
              <a:headEnd/>
              <a:tailEnd/>
            </a:ln>
          </p:spPr>
          <p:txBody>
            <a:bodyPr>
              <a:spAutoFit/>
            </a:bodyPr>
            <a:lstStyle/>
            <a:p>
              <a:pPr algn="ctr"/>
              <a:r>
                <a:rPr lang="en-US" sz="1200" dirty="0">
                  <a:latin typeface="Arial" pitchFamily="34" charset="0"/>
                  <a:cs typeface="Arial" pitchFamily="34" charset="0"/>
                </a:rPr>
                <a:t>Upgrade arc magnets </a:t>
              </a:r>
            </a:p>
            <a:p>
              <a:pPr algn="ctr"/>
              <a:r>
                <a:rPr lang="en-US" sz="1200" dirty="0">
                  <a:latin typeface="Arial" pitchFamily="34" charset="0"/>
                  <a:cs typeface="Arial" pitchFamily="34" charset="0"/>
                </a:rPr>
                <a:t>and supplies</a:t>
              </a:r>
            </a:p>
          </p:txBody>
        </p:sp>
        <p:sp>
          <p:nvSpPr>
            <p:cNvPr id="9231" name="Freeform 376"/>
            <p:cNvSpPr>
              <a:spLocks/>
            </p:cNvSpPr>
            <p:nvPr/>
          </p:nvSpPr>
          <p:spPr bwMode="auto">
            <a:xfrm rot="5400000">
              <a:off x="6109494" y="2374106"/>
              <a:ext cx="230188" cy="269875"/>
            </a:xfrm>
            <a:custGeom>
              <a:avLst/>
              <a:gdLst>
                <a:gd name="T0" fmla="*/ 0 w 144"/>
                <a:gd name="T1" fmla="*/ 0 h 176"/>
                <a:gd name="T2" fmla="*/ 0 w 144"/>
                <a:gd name="T3" fmla="*/ 6140 h 176"/>
                <a:gd name="T4" fmla="*/ 0 w 144"/>
                <a:gd name="T5" fmla="*/ 26095 h 176"/>
                <a:gd name="T6" fmla="*/ 0 w 144"/>
                <a:gd name="T7" fmla="*/ 50656 h 176"/>
                <a:gd name="T8" fmla="*/ 4792 w 144"/>
                <a:gd name="T9" fmla="*/ 85961 h 176"/>
                <a:gd name="T10" fmla="*/ 17571 w 144"/>
                <a:gd name="T11" fmla="*/ 119732 h 176"/>
                <a:gd name="T12" fmla="*/ 31947 w 144"/>
                <a:gd name="T13" fmla="*/ 156572 h 176"/>
                <a:gd name="T14" fmla="*/ 55908 w 144"/>
                <a:gd name="T15" fmla="*/ 187273 h 176"/>
                <a:gd name="T16" fmla="*/ 84660 w 144"/>
                <a:gd name="T17" fmla="*/ 216438 h 176"/>
                <a:gd name="T18" fmla="*/ 126192 w 144"/>
                <a:gd name="T19" fmla="*/ 239464 h 176"/>
                <a:gd name="T20" fmla="*/ 115011 w 144"/>
                <a:gd name="T21" fmla="*/ 259419 h 176"/>
                <a:gd name="T22" fmla="*/ 230021 w 144"/>
                <a:gd name="T23" fmla="*/ 270164 h 176"/>
                <a:gd name="T24" fmla="*/ 188489 w 144"/>
                <a:gd name="T25" fmla="*/ 156572 h 176"/>
                <a:gd name="T26" fmla="*/ 174113 w 144"/>
                <a:gd name="T27" fmla="*/ 185738 h 176"/>
                <a:gd name="T28" fmla="*/ 170918 w 144"/>
                <a:gd name="T29" fmla="*/ 185738 h 176"/>
                <a:gd name="T30" fmla="*/ 159737 w 144"/>
                <a:gd name="T31" fmla="*/ 185738 h 176"/>
                <a:gd name="T32" fmla="*/ 143763 w 144"/>
                <a:gd name="T33" fmla="*/ 182668 h 176"/>
                <a:gd name="T34" fmla="*/ 126192 w 144"/>
                <a:gd name="T35" fmla="*/ 176528 h 176"/>
                <a:gd name="T36" fmla="*/ 102232 w 144"/>
                <a:gd name="T37" fmla="*/ 162712 h 176"/>
                <a:gd name="T38" fmla="*/ 76674 w 144"/>
                <a:gd name="T39" fmla="*/ 142757 h 176"/>
                <a:gd name="T40" fmla="*/ 49518 w 144"/>
                <a:gd name="T41" fmla="*/ 107452 h 176"/>
                <a:gd name="T42" fmla="*/ 22363 w 144"/>
                <a:gd name="T43" fmla="*/ 62936 h 176"/>
                <a:gd name="T44" fmla="*/ 0 w 144"/>
                <a:gd name="T45" fmla="*/ 0 h 17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4"/>
                <a:gd name="T70" fmla="*/ 0 h 176"/>
                <a:gd name="T71" fmla="*/ 144 w 144"/>
                <a:gd name="T72" fmla="*/ 176 h 17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4" h="176">
                  <a:moveTo>
                    <a:pt x="0" y="0"/>
                  </a:moveTo>
                  <a:lnTo>
                    <a:pt x="0" y="4"/>
                  </a:lnTo>
                  <a:lnTo>
                    <a:pt x="0" y="17"/>
                  </a:lnTo>
                  <a:lnTo>
                    <a:pt x="0" y="33"/>
                  </a:lnTo>
                  <a:lnTo>
                    <a:pt x="3" y="56"/>
                  </a:lnTo>
                  <a:lnTo>
                    <a:pt x="11" y="78"/>
                  </a:lnTo>
                  <a:lnTo>
                    <a:pt x="20" y="102"/>
                  </a:lnTo>
                  <a:lnTo>
                    <a:pt x="35" y="122"/>
                  </a:lnTo>
                  <a:lnTo>
                    <a:pt x="53" y="141"/>
                  </a:lnTo>
                  <a:lnTo>
                    <a:pt x="79" y="156"/>
                  </a:lnTo>
                  <a:lnTo>
                    <a:pt x="72" y="169"/>
                  </a:lnTo>
                  <a:lnTo>
                    <a:pt x="144" y="176"/>
                  </a:lnTo>
                  <a:lnTo>
                    <a:pt x="118" y="102"/>
                  </a:lnTo>
                  <a:lnTo>
                    <a:pt x="109" y="121"/>
                  </a:lnTo>
                  <a:lnTo>
                    <a:pt x="107" y="121"/>
                  </a:lnTo>
                  <a:lnTo>
                    <a:pt x="100" y="121"/>
                  </a:lnTo>
                  <a:lnTo>
                    <a:pt x="90" y="119"/>
                  </a:lnTo>
                  <a:lnTo>
                    <a:pt x="79" y="115"/>
                  </a:lnTo>
                  <a:lnTo>
                    <a:pt x="64" y="106"/>
                  </a:lnTo>
                  <a:lnTo>
                    <a:pt x="48" y="93"/>
                  </a:lnTo>
                  <a:lnTo>
                    <a:pt x="31" y="70"/>
                  </a:lnTo>
                  <a:lnTo>
                    <a:pt x="14" y="41"/>
                  </a:lnTo>
                  <a:lnTo>
                    <a:pt x="0" y="0"/>
                  </a:lnTo>
                  <a:close/>
                </a:path>
              </a:pathLst>
            </a:custGeom>
            <a:solidFill>
              <a:srgbClr val="0000FF"/>
            </a:solidFill>
            <a:ln w="0">
              <a:solidFill>
                <a:srgbClr val="0000FF"/>
              </a:solidFill>
              <a:round/>
              <a:headEnd/>
              <a:tailEnd/>
            </a:ln>
          </p:spPr>
          <p:txBody>
            <a:bodyPr/>
            <a:lstStyle/>
            <a:p>
              <a:endParaRPr lang="en-US"/>
            </a:p>
          </p:txBody>
        </p:sp>
        <p:sp>
          <p:nvSpPr>
            <p:cNvPr id="9233" name="Text Box 427"/>
            <p:cNvSpPr txBox="1">
              <a:spLocks noChangeArrowheads="1"/>
            </p:cNvSpPr>
            <p:nvPr/>
          </p:nvSpPr>
          <p:spPr bwMode="auto">
            <a:xfrm>
              <a:off x="4724400" y="3386435"/>
              <a:ext cx="996950" cy="461665"/>
            </a:xfrm>
            <a:prstGeom prst="rect">
              <a:avLst/>
            </a:prstGeom>
            <a:noFill/>
            <a:ln w="9525">
              <a:noFill/>
              <a:miter lim="800000"/>
              <a:headEnd/>
              <a:tailEnd/>
            </a:ln>
          </p:spPr>
          <p:txBody>
            <a:bodyPr>
              <a:spAutoFit/>
            </a:bodyPr>
            <a:lstStyle/>
            <a:p>
              <a:pPr algn="ctr" eaLnBrk="0" hangingPunct="0">
                <a:spcBef>
                  <a:spcPct val="50000"/>
                </a:spcBef>
              </a:pPr>
              <a:r>
                <a:rPr lang="en-US" sz="1200" dirty="0">
                  <a:solidFill>
                    <a:srgbClr val="000000"/>
                  </a:solidFill>
                  <a:latin typeface="Arial" pitchFamily="34" charset="0"/>
                  <a:cs typeface="Arial" pitchFamily="34" charset="0"/>
                </a:rPr>
                <a:t>CHL upgrade</a:t>
              </a:r>
            </a:p>
          </p:txBody>
        </p:sp>
      </p:grpSp>
      <p:pic>
        <p:nvPicPr>
          <p:cNvPr id="334" name="Picture 4"/>
          <p:cNvPicPr>
            <a:picLocks noChangeAspect="1" noChangeArrowheads="1"/>
          </p:cNvPicPr>
          <p:nvPr/>
        </p:nvPicPr>
        <p:blipFill>
          <a:blip r:embed="rId3" cstate="print"/>
          <a:srcRect/>
          <a:stretch>
            <a:fillRect/>
          </a:stretch>
        </p:blipFill>
        <p:spPr bwMode="auto">
          <a:xfrm>
            <a:off x="120287" y="1066800"/>
            <a:ext cx="2229670" cy="27432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335" name="TextBox 334"/>
          <p:cNvSpPr txBox="1"/>
          <p:nvPr/>
        </p:nvSpPr>
        <p:spPr>
          <a:xfrm>
            <a:off x="381000" y="3886200"/>
            <a:ext cx="1676400" cy="400110"/>
          </a:xfrm>
          <a:prstGeom prst="rect">
            <a:avLst/>
          </a:prstGeom>
          <a:noFill/>
        </p:spPr>
        <p:txBody>
          <a:bodyPr wrap="square" rtlCol="0">
            <a:spAutoFit/>
          </a:bodyPr>
          <a:lstStyle/>
          <a:p>
            <a:endParaRPr lang="en-US" sz="2000" b="1" dirty="0" smtClean="0">
              <a:solidFill>
                <a:srgbClr val="002060"/>
              </a:solidFill>
              <a:latin typeface="Arial" pitchFamily="34" charset="0"/>
              <a:cs typeface="Arial" pitchFamily="34" charset="0"/>
            </a:endParaRPr>
          </a:p>
        </p:txBody>
      </p:sp>
      <p:sp>
        <p:nvSpPr>
          <p:cNvPr id="336" name="TextBox 335"/>
          <p:cNvSpPr txBox="1"/>
          <p:nvPr/>
        </p:nvSpPr>
        <p:spPr>
          <a:xfrm>
            <a:off x="381000" y="990600"/>
            <a:ext cx="1143000" cy="400110"/>
          </a:xfrm>
          <a:prstGeom prst="rect">
            <a:avLst/>
          </a:prstGeom>
          <a:noFill/>
        </p:spPr>
        <p:txBody>
          <a:bodyPr wrap="square" rtlCol="0">
            <a:spAutoFit/>
          </a:bodyPr>
          <a:lstStyle/>
          <a:p>
            <a:endParaRPr lang="en-US" sz="2000" b="1" dirty="0" smtClean="0">
              <a:solidFill>
                <a:srgbClr val="002060"/>
              </a:solidFill>
              <a:latin typeface="Arial" pitchFamily="34" charset="0"/>
              <a:cs typeface="Arial" pitchFamily="34" charset="0"/>
            </a:endParaRPr>
          </a:p>
        </p:txBody>
      </p:sp>
      <p:sp>
        <p:nvSpPr>
          <p:cNvPr id="337" name="Rectangle 336"/>
          <p:cNvSpPr/>
          <p:nvPr/>
        </p:nvSpPr>
        <p:spPr>
          <a:xfrm>
            <a:off x="2590800" y="1143000"/>
            <a:ext cx="3886200" cy="738664"/>
          </a:xfrm>
          <a:prstGeom prst="rect">
            <a:avLst/>
          </a:prstGeom>
          <a:noFill/>
          <a:ln w="19050">
            <a:noFill/>
          </a:ln>
          <a:effectLst/>
        </p:spPr>
        <p:txBody>
          <a:bodyPr wrap="square">
            <a:spAutoFit/>
          </a:bodyPr>
          <a:lstStyle/>
          <a:p>
            <a:pPr>
              <a:spcBef>
                <a:spcPts val="0"/>
              </a:spcBef>
              <a:buSzPct val="100000"/>
            </a:pPr>
            <a:r>
              <a:rPr lang="en-US" sz="1400" dirty="0" smtClean="0">
                <a:latin typeface="Arial" pitchFamily="34" charset="0"/>
                <a:cs typeface="Arial" pitchFamily="34" charset="0"/>
              </a:rPr>
              <a:t>Upgrade is designed to build on existing facility: vast majority of accelerator and experimental equipment have continued use</a:t>
            </a:r>
          </a:p>
        </p:txBody>
      </p:sp>
      <p:grpSp>
        <p:nvGrpSpPr>
          <p:cNvPr id="19" name="Group 342"/>
          <p:cNvGrpSpPr/>
          <p:nvPr/>
        </p:nvGrpSpPr>
        <p:grpSpPr>
          <a:xfrm>
            <a:off x="47625" y="3962400"/>
            <a:ext cx="2362200" cy="1143000"/>
            <a:chOff x="152400" y="4038600"/>
            <a:chExt cx="2209800" cy="1143000"/>
          </a:xfrm>
        </p:grpSpPr>
        <p:sp>
          <p:nvSpPr>
            <p:cNvPr id="340" name="Rectangle 339"/>
            <p:cNvSpPr/>
            <p:nvPr/>
          </p:nvSpPr>
          <p:spPr bwMode="auto">
            <a:xfrm>
              <a:off x="228600" y="4038600"/>
              <a:ext cx="2133600" cy="1143000"/>
            </a:xfrm>
            <a:prstGeom prst="rect">
              <a:avLst/>
            </a:prstGeom>
            <a:solidFill>
              <a:srgbClr val="FFEDC9"/>
            </a:solidFill>
            <a:ln w="19050" cap="flat" cmpd="sng" algn="ctr">
              <a:solidFill>
                <a:schemeClr val="tx1"/>
              </a:solidFill>
              <a:prstDash val="solid"/>
              <a:round/>
              <a:headEnd type="none" w="med" len="med"/>
              <a:tailEnd type="none" w="med" len="med"/>
            </a:ln>
            <a:effectLst>
              <a:glow rad="101600">
                <a:schemeClr val="accent4">
                  <a:lumMod val="65000"/>
                  <a:lumOff val="35000"/>
                  <a:alpha val="60000"/>
                </a:schemeClr>
              </a:glow>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339" name="Text Box 3"/>
            <p:cNvSpPr txBox="1">
              <a:spLocks noChangeArrowheads="1"/>
            </p:cNvSpPr>
            <p:nvPr/>
          </p:nvSpPr>
          <p:spPr bwMode="auto">
            <a:xfrm>
              <a:off x="152400" y="4088993"/>
              <a:ext cx="2133600" cy="1092607"/>
            </a:xfrm>
            <a:prstGeom prst="rect">
              <a:avLst/>
            </a:prstGeom>
            <a:noFill/>
            <a:ln w="9525">
              <a:noFill/>
              <a:miter lim="800000"/>
              <a:headEnd/>
              <a:tailEnd/>
            </a:ln>
            <a:effectLst>
              <a:glow rad="101600">
                <a:schemeClr val="accent4">
                  <a:lumMod val="65000"/>
                  <a:lumOff val="35000"/>
                  <a:alpha val="60000"/>
                </a:schemeClr>
              </a:glow>
            </a:effectLst>
          </p:spPr>
          <p:txBody>
            <a:bodyPr wrap="square">
              <a:spAutoFit/>
            </a:bodyPr>
            <a:lstStyle/>
            <a:p>
              <a:pPr marL="112713" indent="4763" eaLnBrk="0" fontAlgn="auto" hangingPunct="0">
                <a:spcBef>
                  <a:spcPts val="0"/>
                </a:spcBef>
                <a:spcAft>
                  <a:spcPts val="0"/>
                </a:spcAft>
                <a:defRPr/>
              </a:pPr>
              <a:r>
                <a:rPr lang="en-US" sz="1300" dirty="0" smtClean="0">
                  <a:latin typeface="Arial" pitchFamily="34" charset="0"/>
                  <a:cs typeface="Arial" pitchFamily="34" charset="0"/>
                </a:rPr>
                <a:t>The completion of the 12 </a:t>
              </a:r>
              <a:r>
                <a:rPr lang="en-US" sz="1300" dirty="0" err="1" smtClean="0">
                  <a:latin typeface="Arial" pitchFamily="34" charset="0"/>
                  <a:cs typeface="Arial" pitchFamily="34" charset="0"/>
                </a:rPr>
                <a:t>GeV</a:t>
              </a:r>
              <a:r>
                <a:rPr lang="en-US" sz="1300" dirty="0" smtClean="0">
                  <a:latin typeface="Arial" pitchFamily="34" charset="0"/>
                  <a:cs typeface="Arial" pitchFamily="34" charset="0"/>
                </a:rPr>
                <a:t> Upgrade of CEBAF was ranked the highest priority in the 2007 NSAC Long Range Plan.</a:t>
              </a:r>
              <a:endParaRPr lang="en-US" sz="1300" dirty="0">
                <a:latin typeface="Arial" pitchFamily="34" charset="0"/>
                <a:cs typeface="Arial" pitchFamily="34" charset="0"/>
              </a:endParaRPr>
            </a:p>
          </p:txBody>
        </p:sp>
      </p:grpSp>
    </p:spTree>
    <p:extLst>
      <p:ext uri="{BB962C8B-B14F-4D97-AF65-F5344CB8AC3E}">
        <p14:creationId xmlns:p14="http://schemas.microsoft.com/office/powerpoint/2010/main" xmlns="" val="24962061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0273" name="Rectangle 3"/>
          <p:cNvSpPr>
            <a:spLocks noChangeArrowheads="1"/>
          </p:cNvSpPr>
          <p:nvPr/>
        </p:nvSpPr>
        <p:spPr bwMode="auto">
          <a:xfrm>
            <a:off x="228600" y="1143000"/>
            <a:ext cx="5105400" cy="762000"/>
          </a:xfrm>
          <a:prstGeom prst="rect">
            <a:avLst/>
          </a:prstGeom>
          <a:noFill/>
          <a:ln w="9525">
            <a:noFill/>
            <a:miter lim="800000"/>
            <a:headEnd/>
            <a:tailEnd/>
          </a:ln>
        </p:spPr>
        <p:txBody>
          <a:bodyPr/>
          <a:lstStyle/>
          <a:p>
            <a:pPr algn="r" eaLnBrk="0" hangingPunct="0"/>
            <a:r>
              <a:rPr lang="en-US" sz="1800" i="1" dirty="0">
                <a:solidFill>
                  <a:srgbClr val="002060"/>
                </a:solidFill>
                <a:latin typeface="Arial" pitchFamily="34" charset="0"/>
                <a:cs typeface="Arial" pitchFamily="34" charset="0"/>
              </a:rPr>
              <a:t>Hall D</a:t>
            </a:r>
            <a:r>
              <a:rPr lang="en-US" sz="1800" dirty="0">
                <a:solidFill>
                  <a:srgbClr val="002060"/>
                </a:solidFill>
                <a:latin typeface="Arial" pitchFamily="34" charset="0"/>
                <a:cs typeface="Arial" pitchFamily="34" charset="0"/>
              </a:rPr>
              <a:t> – exploring origin of</a:t>
            </a:r>
            <a:r>
              <a:rPr lang="en-US" sz="1800" dirty="0">
                <a:solidFill>
                  <a:srgbClr val="000000"/>
                </a:solidFill>
                <a:latin typeface="Arial" pitchFamily="34" charset="0"/>
                <a:cs typeface="Arial" pitchFamily="34" charset="0"/>
              </a:rPr>
              <a:t> </a:t>
            </a:r>
            <a:r>
              <a:rPr lang="en-US" sz="1800" dirty="0">
                <a:solidFill>
                  <a:srgbClr val="C00000"/>
                </a:solidFill>
                <a:latin typeface="Arial" pitchFamily="34" charset="0"/>
                <a:cs typeface="Arial" pitchFamily="34" charset="0"/>
              </a:rPr>
              <a:t>confinement</a:t>
            </a:r>
            <a:r>
              <a:rPr lang="en-US" sz="1800" dirty="0">
                <a:solidFill>
                  <a:srgbClr val="000000"/>
                </a:solidFill>
                <a:latin typeface="Arial" pitchFamily="34" charset="0"/>
                <a:cs typeface="Arial" pitchFamily="34" charset="0"/>
              </a:rPr>
              <a:t> </a:t>
            </a:r>
            <a:r>
              <a:rPr lang="en-US" sz="1800" dirty="0">
                <a:solidFill>
                  <a:srgbClr val="002060"/>
                </a:solidFill>
                <a:latin typeface="Arial" pitchFamily="34" charset="0"/>
                <a:cs typeface="Arial" pitchFamily="34" charset="0"/>
              </a:rPr>
              <a:t>by studying </a:t>
            </a:r>
            <a:r>
              <a:rPr lang="en-US" sz="1800" dirty="0">
                <a:solidFill>
                  <a:srgbClr val="7030A0"/>
                </a:solidFill>
                <a:latin typeface="Arial" pitchFamily="34" charset="0"/>
                <a:cs typeface="Arial" pitchFamily="34" charset="0"/>
              </a:rPr>
              <a:t>exotic mesons</a:t>
            </a:r>
          </a:p>
        </p:txBody>
      </p:sp>
      <p:grpSp>
        <p:nvGrpSpPr>
          <p:cNvPr id="2" name="Group 4"/>
          <p:cNvGrpSpPr>
            <a:grpSpLocks noChangeAspect="1"/>
          </p:cNvGrpSpPr>
          <p:nvPr/>
        </p:nvGrpSpPr>
        <p:grpSpPr bwMode="auto">
          <a:xfrm>
            <a:off x="5342257" y="846589"/>
            <a:ext cx="3678078" cy="1912940"/>
            <a:chOff x="3758" y="603"/>
            <a:chExt cx="1782" cy="1019"/>
          </a:xfrm>
        </p:grpSpPr>
        <p:pic>
          <p:nvPicPr>
            <p:cNvPr id="1590282" name="Picture 5" descr="a"/>
            <p:cNvPicPr>
              <a:picLocks noChangeAspect="1" noChangeArrowheads="1"/>
            </p:cNvPicPr>
            <p:nvPr/>
          </p:nvPicPr>
          <p:blipFill>
            <a:blip r:embed="rId3" cstate="print"/>
            <a:srcRect l="15855"/>
            <a:stretch>
              <a:fillRect/>
            </a:stretch>
          </p:blipFill>
          <p:spPr bwMode="auto">
            <a:xfrm rot="5400000">
              <a:off x="4142" y="225"/>
              <a:ext cx="1019" cy="1776"/>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1590283" name="Rectangle 6"/>
            <p:cNvSpPr>
              <a:spLocks noChangeAspect="1" noChangeArrowheads="1"/>
            </p:cNvSpPr>
            <p:nvPr/>
          </p:nvSpPr>
          <p:spPr bwMode="auto">
            <a:xfrm>
              <a:off x="3758" y="615"/>
              <a:ext cx="292" cy="317"/>
            </a:xfrm>
            <a:prstGeom prst="rect">
              <a:avLst/>
            </a:prstGeom>
            <a:solidFill>
              <a:schemeClr val="bg1"/>
            </a:solidFill>
            <a:ln w="9525">
              <a:noFill/>
              <a:miter lim="800000"/>
              <a:headEnd/>
              <a:tailEnd/>
            </a:ln>
          </p:spPr>
          <p:txBody>
            <a:bodyPr wrap="none" anchor="ctr"/>
            <a:lstStyle/>
            <a:p>
              <a:pPr algn="ctr" eaLnBrk="0" hangingPunct="0"/>
              <a:endParaRPr lang="en-US">
                <a:solidFill>
                  <a:srgbClr val="000000"/>
                </a:solidFill>
                <a:latin typeface="Times New Roman" pitchFamily="18" charset="0"/>
              </a:endParaRPr>
            </a:p>
          </p:txBody>
        </p:sp>
        <p:sp>
          <p:nvSpPr>
            <p:cNvPr id="1590284" name="Rectangle 7"/>
            <p:cNvSpPr>
              <a:spLocks noChangeAspect="1" noChangeArrowheads="1"/>
            </p:cNvSpPr>
            <p:nvPr/>
          </p:nvSpPr>
          <p:spPr bwMode="auto">
            <a:xfrm>
              <a:off x="3759" y="1384"/>
              <a:ext cx="312" cy="173"/>
            </a:xfrm>
            <a:prstGeom prst="rect">
              <a:avLst/>
            </a:prstGeom>
            <a:solidFill>
              <a:schemeClr val="bg1"/>
            </a:solidFill>
            <a:ln w="9525">
              <a:noFill/>
              <a:miter lim="800000"/>
              <a:headEnd/>
              <a:tailEnd/>
            </a:ln>
          </p:spPr>
          <p:txBody>
            <a:bodyPr wrap="none" anchor="ctr"/>
            <a:lstStyle/>
            <a:p>
              <a:pPr algn="ctr" eaLnBrk="0" hangingPunct="0"/>
              <a:endParaRPr lang="en-US">
                <a:solidFill>
                  <a:srgbClr val="000000"/>
                </a:solidFill>
                <a:latin typeface="Times New Roman" pitchFamily="18" charset="0"/>
              </a:endParaRPr>
            </a:p>
          </p:txBody>
        </p:sp>
      </p:grpSp>
      <p:sp>
        <p:nvSpPr>
          <p:cNvPr id="1590275" name="Rectangle 8"/>
          <p:cNvSpPr>
            <a:spLocks noChangeArrowheads="1"/>
          </p:cNvSpPr>
          <p:nvPr/>
        </p:nvSpPr>
        <p:spPr bwMode="auto">
          <a:xfrm>
            <a:off x="2286000" y="2895600"/>
            <a:ext cx="5586413" cy="762000"/>
          </a:xfrm>
          <a:prstGeom prst="rect">
            <a:avLst/>
          </a:prstGeom>
          <a:noFill/>
          <a:ln w="9525">
            <a:noFill/>
            <a:miter lim="800000"/>
            <a:headEnd/>
            <a:tailEnd/>
          </a:ln>
        </p:spPr>
        <p:txBody>
          <a:bodyPr/>
          <a:lstStyle/>
          <a:p>
            <a:pPr algn="ctr" eaLnBrk="0" hangingPunct="0"/>
            <a:r>
              <a:rPr lang="en-US" sz="1800" i="1" dirty="0">
                <a:solidFill>
                  <a:srgbClr val="002060"/>
                </a:solidFill>
                <a:latin typeface="Arial" pitchFamily="34" charset="0"/>
                <a:cs typeface="Arial" pitchFamily="34" charset="0"/>
              </a:rPr>
              <a:t>Hall B</a:t>
            </a:r>
            <a:r>
              <a:rPr lang="en-US" sz="1800" dirty="0">
                <a:solidFill>
                  <a:srgbClr val="002060"/>
                </a:solidFill>
                <a:latin typeface="Arial" pitchFamily="34" charset="0"/>
                <a:cs typeface="Arial" pitchFamily="34" charset="0"/>
              </a:rPr>
              <a:t> – understanding </a:t>
            </a:r>
            <a:r>
              <a:rPr lang="en-US" sz="1800" dirty="0">
                <a:solidFill>
                  <a:srgbClr val="C00000"/>
                </a:solidFill>
                <a:latin typeface="Arial" pitchFamily="34" charset="0"/>
                <a:cs typeface="Arial" pitchFamily="34" charset="0"/>
              </a:rPr>
              <a:t>nucleon structure </a:t>
            </a:r>
            <a:r>
              <a:rPr lang="en-US" sz="1800" dirty="0">
                <a:solidFill>
                  <a:srgbClr val="002060"/>
                </a:solidFill>
                <a:latin typeface="Arial" pitchFamily="34" charset="0"/>
                <a:cs typeface="Arial" pitchFamily="34" charset="0"/>
              </a:rPr>
              <a:t>via</a:t>
            </a:r>
            <a:r>
              <a:rPr lang="en-US" sz="1800" dirty="0">
                <a:solidFill>
                  <a:srgbClr val="FFFFFF"/>
                </a:solidFill>
                <a:latin typeface="Arial" pitchFamily="34" charset="0"/>
                <a:cs typeface="Arial" pitchFamily="34" charset="0"/>
              </a:rPr>
              <a:t> </a:t>
            </a:r>
            <a:r>
              <a:rPr lang="en-US" sz="1800" dirty="0">
                <a:solidFill>
                  <a:srgbClr val="7030A0"/>
                </a:solidFill>
                <a:latin typeface="Arial" pitchFamily="34" charset="0"/>
                <a:cs typeface="Arial" pitchFamily="34" charset="0"/>
              </a:rPr>
              <a:t>generalized </a:t>
            </a:r>
            <a:r>
              <a:rPr lang="en-US" sz="1800" dirty="0" err="1">
                <a:solidFill>
                  <a:srgbClr val="7030A0"/>
                </a:solidFill>
                <a:latin typeface="Arial" pitchFamily="34" charset="0"/>
                <a:cs typeface="Arial" pitchFamily="34" charset="0"/>
              </a:rPr>
              <a:t>parton</a:t>
            </a:r>
            <a:r>
              <a:rPr lang="en-US" sz="1800" dirty="0">
                <a:solidFill>
                  <a:srgbClr val="7030A0"/>
                </a:solidFill>
                <a:latin typeface="Arial" pitchFamily="34" charset="0"/>
                <a:cs typeface="Arial" pitchFamily="34" charset="0"/>
              </a:rPr>
              <a:t> distributions</a:t>
            </a:r>
          </a:p>
        </p:txBody>
      </p:sp>
      <p:sp>
        <p:nvSpPr>
          <p:cNvPr id="1590276" name="Rectangle 10"/>
          <p:cNvSpPr>
            <a:spLocks noChangeArrowheads="1"/>
          </p:cNvSpPr>
          <p:nvPr/>
        </p:nvSpPr>
        <p:spPr bwMode="auto">
          <a:xfrm>
            <a:off x="762000" y="3952875"/>
            <a:ext cx="5641975" cy="762000"/>
          </a:xfrm>
          <a:prstGeom prst="rect">
            <a:avLst/>
          </a:prstGeom>
          <a:noFill/>
          <a:ln w="9525">
            <a:noFill/>
            <a:miter lim="800000"/>
            <a:headEnd/>
            <a:tailEnd/>
          </a:ln>
        </p:spPr>
        <p:txBody>
          <a:bodyPr/>
          <a:lstStyle/>
          <a:p>
            <a:pPr algn="r" eaLnBrk="0" hangingPunct="0"/>
            <a:r>
              <a:rPr lang="en-US" sz="1800" i="1" dirty="0">
                <a:solidFill>
                  <a:srgbClr val="002060"/>
                </a:solidFill>
                <a:latin typeface="Arial" pitchFamily="34" charset="0"/>
                <a:cs typeface="Arial" pitchFamily="34" charset="0"/>
              </a:rPr>
              <a:t>Hall C</a:t>
            </a:r>
            <a:r>
              <a:rPr lang="en-US" sz="1800" dirty="0">
                <a:solidFill>
                  <a:srgbClr val="002060"/>
                </a:solidFill>
                <a:latin typeface="Arial" pitchFamily="34" charset="0"/>
                <a:cs typeface="Arial" pitchFamily="34" charset="0"/>
              </a:rPr>
              <a:t> – precision determination of </a:t>
            </a:r>
            <a:r>
              <a:rPr lang="en-US" sz="1800" dirty="0">
                <a:solidFill>
                  <a:srgbClr val="C00000"/>
                </a:solidFill>
                <a:latin typeface="Arial" pitchFamily="34" charset="0"/>
                <a:cs typeface="Arial" pitchFamily="34" charset="0"/>
              </a:rPr>
              <a:t>valence quark </a:t>
            </a:r>
            <a:r>
              <a:rPr lang="en-US" sz="1800" dirty="0">
                <a:solidFill>
                  <a:srgbClr val="002060"/>
                </a:solidFill>
                <a:latin typeface="Arial" pitchFamily="34" charset="0"/>
                <a:cs typeface="Arial" pitchFamily="34" charset="0"/>
              </a:rPr>
              <a:t>properties in nucleons and nuclei </a:t>
            </a:r>
          </a:p>
        </p:txBody>
      </p:sp>
      <p:sp>
        <p:nvSpPr>
          <p:cNvPr id="1590277" name="Rectangle 11"/>
          <p:cNvSpPr>
            <a:spLocks noChangeArrowheads="1"/>
          </p:cNvSpPr>
          <p:nvPr/>
        </p:nvSpPr>
        <p:spPr bwMode="auto">
          <a:xfrm>
            <a:off x="2738438" y="5619750"/>
            <a:ext cx="4957762" cy="762000"/>
          </a:xfrm>
          <a:prstGeom prst="rect">
            <a:avLst/>
          </a:prstGeom>
          <a:noFill/>
          <a:ln w="9525">
            <a:noFill/>
            <a:miter lim="800000"/>
            <a:headEnd/>
            <a:tailEnd/>
          </a:ln>
        </p:spPr>
        <p:txBody>
          <a:bodyPr/>
          <a:lstStyle/>
          <a:p>
            <a:pPr algn="ctr" eaLnBrk="0" hangingPunct="0"/>
            <a:r>
              <a:rPr lang="en-US" sz="1800" i="1" dirty="0">
                <a:solidFill>
                  <a:srgbClr val="002060"/>
                </a:solidFill>
                <a:latin typeface="Arial" pitchFamily="34" charset="0"/>
                <a:cs typeface="Arial" pitchFamily="34" charset="0"/>
              </a:rPr>
              <a:t>Hall A</a:t>
            </a:r>
            <a:r>
              <a:rPr lang="en-US" sz="1800" dirty="0">
                <a:solidFill>
                  <a:srgbClr val="002060"/>
                </a:solidFill>
                <a:latin typeface="Arial" pitchFamily="34" charset="0"/>
                <a:cs typeface="Arial" pitchFamily="34" charset="0"/>
              </a:rPr>
              <a:t> </a:t>
            </a:r>
            <a:r>
              <a:rPr lang="en-US" sz="1800" dirty="0" smtClean="0">
                <a:solidFill>
                  <a:srgbClr val="002060"/>
                </a:solidFill>
                <a:latin typeface="Arial" pitchFamily="34" charset="0"/>
                <a:cs typeface="Arial" pitchFamily="34" charset="0"/>
              </a:rPr>
              <a:t>–form </a:t>
            </a:r>
            <a:r>
              <a:rPr lang="en-US" sz="1800" dirty="0">
                <a:solidFill>
                  <a:srgbClr val="002060"/>
                </a:solidFill>
                <a:latin typeface="Arial" pitchFamily="34" charset="0"/>
                <a:cs typeface="Arial" pitchFamily="34" charset="0"/>
              </a:rPr>
              <a:t>factors, </a:t>
            </a:r>
            <a:r>
              <a:rPr lang="en-US" sz="1800" dirty="0" smtClean="0">
                <a:solidFill>
                  <a:srgbClr val="C00000"/>
                </a:solidFill>
                <a:latin typeface="Arial" pitchFamily="34" charset="0"/>
                <a:cs typeface="Arial" pitchFamily="34" charset="0"/>
              </a:rPr>
              <a:t>future </a:t>
            </a:r>
            <a:r>
              <a:rPr lang="en-US" sz="1800" dirty="0">
                <a:solidFill>
                  <a:srgbClr val="C00000"/>
                </a:solidFill>
                <a:latin typeface="Arial" pitchFamily="34" charset="0"/>
                <a:cs typeface="Arial" pitchFamily="34" charset="0"/>
              </a:rPr>
              <a:t>new experiments (e.g</a:t>
            </a:r>
            <a:r>
              <a:rPr lang="en-US" sz="1800" dirty="0" smtClean="0">
                <a:solidFill>
                  <a:srgbClr val="C00000"/>
                </a:solidFill>
                <a:latin typeface="Arial" pitchFamily="34" charset="0"/>
                <a:cs typeface="Arial" pitchFamily="34" charset="0"/>
              </a:rPr>
              <a:t>., </a:t>
            </a:r>
            <a:r>
              <a:rPr lang="en-US" dirty="0" err="1" smtClean="0">
                <a:solidFill>
                  <a:srgbClr val="C00000"/>
                </a:solidFill>
                <a:latin typeface="Arial" pitchFamily="34" charset="0"/>
                <a:cs typeface="Arial" pitchFamily="34" charset="0"/>
              </a:rPr>
              <a:t>SoLID</a:t>
            </a:r>
            <a:r>
              <a:rPr lang="en-US" sz="1800" dirty="0" smtClean="0">
                <a:solidFill>
                  <a:srgbClr val="C00000"/>
                </a:solidFill>
                <a:latin typeface="Arial" pitchFamily="34" charset="0"/>
                <a:cs typeface="Arial" pitchFamily="34" charset="0"/>
              </a:rPr>
              <a:t> </a:t>
            </a:r>
            <a:r>
              <a:rPr lang="en-US" sz="1800" dirty="0">
                <a:solidFill>
                  <a:srgbClr val="C00000"/>
                </a:solidFill>
                <a:latin typeface="Arial" pitchFamily="34" charset="0"/>
                <a:cs typeface="Arial" pitchFamily="34" charset="0"/>
              </a:rPr>
              <a:t>and </a:t>
            </a:r>
            <a:r>
              <a:rPr lang="en-US" sz="1800" dirty="0" smtClean="0">
                <a:solidFill>
                  <a:srgbClr val="C00000"/>
                </a:solidFill>
                <a:latin typeface="Arial" pitchFamily="34" charset="0"/>
                <a:cs typeface="Arial" pitchFamily="34" charset="0"/>
              </a:rPr>
              <a:t>MOLLER)</a:t>
            </a:r>
            <a:endParaRPr lang="en-US" sz="1800" dirty="0">
              <a:solidFill>
                <a:srgbClr val="C00000"/>
              </a:solidFill>
              <a:latin typeface="Arial" pitchFamily="34" charset="0"/>
              <a:cs typeface="Arial" pitchFamily="34" charset="0"/>
            </a:endParaRPr>
          </a:p>
        </p:txBody>
      </p:sp>
      <p:pic>
        <p:nvPicPr>
          <p:cNvPr id="1590278" name="Picture 13" descr="hallacombo"/>
          <p:cNvPicPr>
            <a:picLocks noChangeAspect="1" noChangeArrowheads="1"/>
          </p:cNvPicPr>
          <p:nvPr/>
        </p:nvPicPr>
        <p:blipFill>
          <a:blip r:embed="rId4" cstate="print"/>
          <a:srcRect/>
          <a:stretch>
            <a:fillRect/>
          </a:stretch>
        </p:blipFill>
        <p:spPr bwMode="auto">
          <a:xfrm>
            <a:off x="228600" y="4495800"/>
            <a:ext cx="2522538" cy="184785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1590279" name="Text Box 2"/>
          <p:cNvSpPr>
            <a:spLocks noGrp="1" noChangeArrowheads="1"/>
          </p:cNvSpPr>
          <p:nvPr>
            <p:ph type="title"/>
          </p:nvPr>
        </p:nvSpPr>
        <p:spPr>
          <a:xfrm>
            <a:off x="457200" y="-42863"/>
            <a:ext cx="8229600" cy="804863"/>
          </a:xfrm>
        </p:spPr>
        <p:txBody>
          <a:bodyPr>
            <a:normAutofit/>
          </a:bodyPr>
          <a:lstStyle/>
          <a:p>
            <a:pPr eaLnBrk="1" hangingPunct="1"/>
            <a:r>
              <a:rPr lang="en-US" sz="3600" b="1" dirty="0" smtClean="0">
                <a:latin typeface="Arial" pitchFamily="34" charset="0"/>
                <a:cs typeface="Arial" pitchFamily="34" charset="0"/>
              </a:rPr>
              <a:t>12 </a:t>
            </a:r>
            <a:r>
              <a:rPr lang="en-US" sz="3600" b="1" dirty="0" err="1" smtClean="0">
                <a:latin typeface="Arial" pitchFamily="34" charset="0"/>
                <a:cs typeface="Arial" pitchFamily="34" charset="0"/>
              </a:rPr>
              <a:t>GeV</a:t>
            </a:r>
            <a:r>
              <a:rPr lang="en-US" sz="3600" b="1" dirty="0" smtClean="0">
                <a:latin typeface="Arial" pitchFamily="34" charset="0"/>
                <a:cs typeface="Arial" pitchFamily="34" charset="0"/>
              </a:rPr>
              <a:t> Scientific Capabilities</a:t>
            </a:r>
          </a:p>
        </p:txBody>
      </p:sp>
      <p:pic>
        <p:nvPicPr>
          <p:cNvPr id="1590280" name="Picture 3"/>
          <p:cNvPicPr>
            <a:picLocks noChangeAspect="1"/>
          </p:cNvPicPr>
          <p:nvPr/>
        </p:nvPicPr>
        <p:blipFill>
          <a:blip r:embed="rId5" cstate="print"/>
          <a:srcRect l="20206" t="10916" r="12640" b="15477"/>
          <a:stretch>
            <a:fillRect/>
          </a:stretch>
        </p:blipFill>
        <p:spPr bwMode="auto">
          <a:xfrm>
            <a:off x="263525" y="1905000"/>
            <a:ext cx="2403475" cy="1900237"/>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590281" name="Content Placeholder 3" descr="SHMS-HMS.JPG"/>
          <p:cNvPicPr>
            <a:picLocks noChangeAspect="1"/>
          </p:cNvPicPr>
          <p:nvPr/>
        </p:nvPicPr>
        <p:blipFill>
          <a:blip r:embed="rId6" cstate="print">
            <a:lum bright="20000" contrast="20000"/>
          </a:blip>
          <a:srcRect/>
          <a:stretch>
            <a:fillRect/>
          </a:stretch>
        </p:blipFill>
        <p:spPr bwMode="auto">
          <a:xfrm>
            <a:off x="6497638" y="3644900"/>
            <a:ext cx="2493962" cy="18415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14" name="Rectangle 13"/>
          <p:cNvSpPr/>
          <p:nvPr/>
        </p:nvSpPr>
        <p:spPr>
          <a:xfrm>
            <a:off x="5791200" y="1295400"/>
            <a:ext cx="152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lum bright="-10000"/>
          </a:blip>
          <a:srcRect/>
          <a:stretch>
            <a:fillRect/>
          </a:stretch>
        </p:blipFill>
        <p:spPr bwMode="auto">
          <a:xfrm>
            <a:off x="6324600" y="2809656"/>
            <a:ext cx="2715377" cy="2067144"/>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6" name="Content Placeholder 9" descr="PA080037.JPG"/>
          <p:cNvPicPr>
            <a:picLocks noChangeAspect="1"/>
          </p:cNvPicPr>
          <p:nvPr/>
        </p:nvPicPr>
        <p:blipFill>
          <a:blip r:embed="rId4" cstate="print">
            <a:lum bright="10000" contrast="20000"/>
          </a:blip>
          <a:srcRect/>
          <a:stretch>
            <a:fillRect/>
          </a:stretch>
        </p:blipFill>
        <p:spPr>
          <a:xfrm>
            <a:off x="4122800" y="421336"/>
            <a:ext cx="4716400" cy="2093264"/>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8" name="Picture 7" descr="IMG_1379.jpg"/>
          <p:cNvPicPr>
            <a:picLocks noChangeAspect="1"/>
          </p:cNvPicPr>
          <p:nvPr/>
        </p:nvPicPr>
        <p:blipFill>
          <a:blip r:embed="rId5" cstate="print">
            <a:lum/>
          </a:blip>
          <a:stretch>
            <a:fillRect/>
          </a:stretch>
        </p:blipFill>
        <p:spPr>
          <a:xfrm>
            <a:off x="4267200" y="3754468"/>
            <a:ext cx="2296936" cy="150333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0" name="Picture 2"/>
          <p:cNvPicPr>
            <a:picLocks noChangeAspect="1" noChangeArrowheads="1"/>
          </p:cNvPicPr>
          <p:nvPr/>
        </p:nvPicPr>
        <p:blipFill>
          <a:blip r:embed="rId6" cstate="print"/>
          <a:srcRect/>
          <a:stretch>
            <a:fillRect/>
          </a:stretch>
        </p:blipFill>
        <p:spPr bwMode="auto">
          <a:xfrm>
            <a:off x="2743200" y="4267200"/>
            <a:ext cx="1830414" cy="2057954"/>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11" name="TextBox 10"/>
          <p:cNvSpPr txBox="1"/>
          <p:nvPr/>
        </p:nvSpPr>
        <p:spPr>
          <a:xfrm>
            <a:off x="6934200" y="178172"/>
            <a:ext cx="1854995" cy="261610"/>
          </a:xfrm>
          <a:prstGeom prst="rect">
            <a:avLst/>
          </a:prstGeom>
          <a:noFill/>
        </p:spPr>
        <p:txBody>
          <a:bodyPr wrap="none" rtlCol="0">
            <a:spAutoFit/>
          </a:bodyPr>
          <a:lstStyle/>
          <a:p>
            <a:r>
              <a:rPr lang="en-US" sz="1100" b="1" dirty="0">
                <a:solidFill>
                  <a:srgbClr val="000000"/>
                </a:solidFill>
                <a:latin typeface="Arial" pitchFamily="34" charset="0"/>
                <a:cs typeface="Arial" pitchFamily="34" charset="0"/>
              </a:rPr>
              <a:t>Hall D &amp; Counting House</a:t>
            </a:r>
          </a:p>
        </p:txBody>
      </p:sp>
      <p:sp>
        <p:nvSpPr>
          <p:cNvPr id="14" name="TextBox 13"/>
          <p:cNvSpPr txBox="1"/>
          <p:nvPr/>
        </p:nvSpPr>
        <p:spPr>
          <a:xfrm>
            <a:off x="3124200" y="3991897"/>
            <a:ext cx="1031051" cy="261610"/>
          </a:xfrm>
          <a:prstGeom prst="rect">
            <a:avLst/>
          </a:prstGeom>
          <a:noFill/>
        </p:spPr>
        <p:txBody>
          <a:bodyPr wrap="none" rtlCol="0">
            <a:spAutoFit/>
          </a:bodyPr>
          <a:lstStyle/>
          <a:p>
            <a:r>
              <a:rPr lang="en-US" sz="1100" b="1" dirty="0">
                <a:solidFill>
                  <a:srgbClr val="000000"/>
                </a:solidFill>
                <a:latin typeface="Arial" pitchFamily="34" charset="0"/>
                <a:cs typeface="Arial" pitchFamily="34" charset="0"/>
              </a:rPr>
              <a:t>Arc Magnets</a:t>
            </a:r>
          </a:p>
        </p:txBody>
      </p:sp>
      <p:sp>
        <p:nvSpPr>
          <p:cNvPr id="15" name="TextBox 14"/>
          <p:cNvSpPr txBox="1"/>
          <p:nvPr/>
        </p:nvSpPr>
        <p:spPr>
          <a:xfrm>
            <a:off x="4453575" y="3472190"/>
            <a:ext cx="1871025" cy="261610"/>
          </a:xfrm>
          <a:prstGeom prst="rect">
            <a:avLst/>
          </a:prstGeom>
          <a:noFill/>
        </p:spPr>
        <p:txBody>
          <a:bodyPr wrap="none" rtlCol="0">
            <a:spAutoFit/>
          </a:bodyPr>
          <a:lstStyle/>
          <a:p>
            <a:r>
              <a:rPr lang="en-US" sz="1100" b="1" dirty="0" err="1">
                <a:solidFill>
                  <a:srgbClr val="000000"/>
                </a:solidFill>
                <a:latin typeface="Arial" pitchFamily="34" charset="0"/>
                <a:cs typeface="Arial" pitchFamily="34" charset="0"/>
              </a:rPr>
              <a:t>Cryomodule</a:t>
            </a:r>
            <a:r>
              <a:rPr lang="en-US" sz="1100" b="1" dirty="0">
                <a:solidFill>
                  <a:srgbClr val="000000"/>
                </a:solidFill>
                <a:latin typeface="Arial" pitchFamily="34" charset="0"/>
                <a:cs typeface="Arial" pitchFamily="34" charset="0"/>
              </a:rPr>
              <a:t> Waveguides</a:t>
            </a:r>
          </a:p>
        </p:txBody>
      </p:sp>
      <p:sp>
        <p:nvSpPr>
          <p:cNvPr id="16" name="TextBox 15"/>
          <p:cNvSpPr txBox="1"/>
          <p:nvPr/>
        </p:nvSpPr>
        <p:spPr>
          <a:xfrm>
            <a:off x="6934200" y="2557790"/>
            <a:ext cx="1603324" cy="261610"/>
          </a:xfrm>
          <a:prstGeom prst="rect">
            <a:avLst/>
          </a:prstGeom>
          <a:noFill/>
        </p:spPr>
        <p:txBody>
          <a:bodyPr wrap="none" rtlCol="0">
            <a:spAutoFit/>
          </a:bodyPr>
          <a:lstStyle/>
          <a:p>
            <a:r>
              <a:rPr lang="en-US" sz="1100" b="1" dirty="0">
                <a:solidFill>
                  <a:srgbClr val="000000"/>
                </a:solidFill>
                <a:latin typeface="Arial" pitchFamily="34" charset="0"/>
                <a:cs typeface="Arial" pitchFamily="34" charset="0"/>
              </a:rPr>
              <a:t>12 </a:t>
            </a:r>
            <a:r>
              <a:rPr lang="en-US" sz="1100" b="1" dirty="0" err="1">
                <a:solidFill>
                  <a:srgbClr val="000000"/>
                </a:solidFill>
                <a:latin typeface="Arial" pitchFamily="34" charset="0"/>
                <a:cs typeface="Arial" pitchFamily="34" charset="0"/>
              </a:rPr>
              <a:t>GeV</a:t>
            </a:r>
            <a:r>
              <a:rPr lang="en-US" sz="1100" b="1" dirty="0">
                <a:solidFill>
                  <a:srgbClr val="000000"/>
                </a:solidFill>
                <a:latin typeface="Arial" pitchFamily="34" charset="0"/>
                <a:cs typeface="Arial" pitchFamily="34" charset="0"/>
              </a:rPr>
              <a:t> </a:t>
            </a:r>
            <a:r>
              <a:rPr lang="en-US" sz="1100" b="1" dirty="0" err="1">
                <a:solidFill>
                  <a:srgbClr val="000000"/>
                </a:solidFill>
                <a:latin typeface="Arial" pitchFamily="34" charset="0"/>
                <a:cs typeface="Arial" pitchFamily="34" charset="0"/>
              </a:rPr>
              <a:t>Cryomodules</a:t>
            </a:r>
            <a:endParaRPr lang="en-US" sz="1100" b="1" dirty="0">
              <a:solidFill>
                <a:srgbClr val="000000"/>
              </a:solidFill>
              <a:latin typeface="Arial" pitchFamily="34" charset="0"/>
              <a:cs typeface="Arial" pitchFamily="34" charset="0"/>
            </a:endParaRPr>
          </a:p>
        </p:txBody>
      </p:sp>
      <p:sp>
        <p:nvSpPr>
          <p:cNvPr id="19" name="TextBox 18"/>
          <p:cNvSpPr txBox="1"/>
          <p:nvPr/>
        </p:nvSpPr>
        <p:spPr>
          <a:xfrm>
            <a:off x="0" y="224135"/>
            <a:ext cx="3717684" cy="500137"/>
          </a:xfrm>
          <a:prstGeom prst="rect">
            <a:avLst/>
          </a:prstGeom>
          <a:noFill/>
        </p:spPr>
        <p:txBody>
          <a:bodyPr wrap="none" rtlCol="0">
            <a:spAutoFit/>
          </a:bodyPr>
          <a:lstStyle/>
          <a:p>
            <a:r>
              <a:rPr lang="en-US" sz="2600" b="1" dirty="0">
                <a:solidFill>
                  <a:srgbClr val="000000"/>
                </a:solidFill>
                <a:latin typeface="Arial" pitchFamily="34" charset="0"/>
                <a:cs typeface="Arial" pitchFamily="34" charset="0"/>
              </a:rPr>
              <a:t>12 </a:t>
            </a:r>
            <a:r>
              <a:rPr lang="en-US" sz="2600" b="1" dirty="0" err="1">
                <a:solidFill>
                  <a:srgbClr val="000000"/>
                </a:solidFill>
                <a:latin typeface="Arial" pitchFamily="34" charset="0"/>
                <a:cs typeface="Arial" pitchFamily="34" charset="0"/>
              </a:rPr>
              <a:t>GeV</a:t>
            </a:r>
            <a:r>
              <a:rPr lang="en-US" sz="2600" b="1" dirty="0">
                <a:solidFill>
                  <a:srgbClr val="000000"/>
                </a:solidFill>
                <a:latin typeface="Arial" pitchFamily="34" charset="0"/>
                <a:cs typeface="Arial" pitchFamily="34" charset="0"/>
              </a:rPr>
              <a:t> Project Status</a:t>
            </a:r>
          </a:p>
        </p:txBody>
      </p:sp>
      <p:pic>
        <p:nvPicPr>
          <p:cNvPr id="17" name="Picture 2" descr="M:\12GeVUpgrade\Posters\Pictures\Civil\HallD_interior_Jan2012.jpg"/>
          <p:cNvPicPr>
            <a:picLocks noChangeAspect="1" noChangeArrowheads="1"/>
          </p:cNvPicPr>
          <p:nvPr/>
        </p:nvPicPr>
        <p:blipFill>
          <a:blip r:embed="rId7" cstate="print"/>
          <a:srcRect/>
          <a:stretch>
            <a:fillRect/>
          </a:stretch>
        </p:blipFill>
        <p:spPr bwMode="auto">
          <a:xfrm>
            <a:off x="1371600" y="1219200"/>
            <a:ext cx="2892426" cy="191553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18" name="TextBox 17"/>
          <p:cNvSpPr txBox="1"/>
          <p:nvPr/>
        </p:nvSpPr>
        <p:spPr>
          <a:xfrm>
            <a:off x="2438400" y="914400"/>
            <a:ext cx="1106393" cy="261610"/>
          </a:xfrm>
          <a:prstGeom prst="rect">
            <a:avLst/>
          </a:prstGeom>
          <a:noFill/>
        </p:spPr>
        <p:txBody>
          <a:bodyPr wrap="none" rtlCol="0">
            <a:spAutoFit/>
          </a:bodyPr>
          <a:lstStyle/>
          <a:p>
            <a:r>
              <a:rPr lang="en-US" sz="1100" b="1" dirty="0">
                <a:solidFill>
                  <a:srgbClr val="000000"/>
                </a:solidFill>
                <a:latin typeface="Arial" pitchFamily="34" charset="0"/>
                <a:cs typeface="Arial" pitchFamily="34" charset="0"/>
              </a:rPr>
              <a:t>Hall D </a:t>
            </a:r>
            <a:r>
              <a:rPr lang="en-US" sz="1100" b="1" dirty="0" smtClean="0">
                <a:solidFill>
                  <a:srgbClr val="000000"/>
                </a:solidFill>
                <a:latin typeface="Arial" pitchFamily="34" charset="0"/>
                <a:cs typeface="Arial" pitchFamily="34" charset="0"/>
              </a:rPr>
              <a:t>Interior</a:t>
            </a:r>
            <a:endParaRPr lang="en-US" sz="1100" b="1" dirty="0">
              <a:solidFill>
                <a:srgbClr val="000000"/>
              </a:solidFill>
              <a:latin typeface="Arial" pitchFamily="34" charset="0"/>
              <a:cs typeface="Arial" pitchFamily="34" charset="0"/>
            </a:endParaRPr>
          </a:p>
        </p:txBody>
      </p:sp>
      <p:pic>
        <p:nvPicPr>
          <p:cNvPr id="9" name="Picture 2" descr="\\Jlabhome\mont\montdocs\jlab\jlab users\users meeting 2011\CDC Jan 2011 image34.jpeg"/>
          <p:cNvPicPr>
            <a:picLocks noChangeAspect="1" noChangeArrowheads="1"/>
          </p:cNvPicPr>
          <p:nvPr/>
        </p:nvPicPr>
        <p:blipFill>
          <a:blip r:embed="rId8" cstate="print"/>
          <a:srcRect/>
          <a:stretch>
            <a:fillRect/>
          </a:stretch>
        </p:blipFill>
        <p:spPr bwMode="auto">
          <a:xfrm>
            <a:off x="304800" y="3048000"/>
            <a:ext cx="2267747" cy="154167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13" name="TextBox 12"/>
          <p:cNvSpPr txBox="1"/>
          <p:nvPr/>
        </p:nvSpPr>
        <p:spPr>
          <a:xfrm>
            <a:off x="685800" y="4572000"/>
            <a:ext cx="1561646" cy="261610"/>
          </a:xfrm>
          <a:prstGeom prst="rect">
            <a:avLst/>
          </a:prstGeom>
          <a:noFill/>
        </p:spPr>
        <p:txBody>
          <a:bodyPr wrap="none" rtlCol="0">
            <a:spAutoFit/>
          </a:bodyPr>
          <a:lstStyle/>
          <a:p>
            <a:r>
              <a:rPr lang="en-US" sz="1100" b="1" dirty="0">
                <a:solidFill>
                  <a:srgbClr val="000000"/>
                </a:solidFill>
                <a:latin typeface="Arial" pitchFamily="34" charset="0"/>
                <a:cs typeface="Arial" pitchFamily="34" charset="0"/>
              </a:rPr>
              <a:t>Hall D Drift Chamber</a:t>
            </a:r>
          </a:p>
        </p:txBody>
      </p:sp>
      <p:sp>
        <p:nvSpPr>
          <p:cNvPr id="24" name="TextBox 23"/>
          <p:cNvSpPr txBox="1"/>
          <p:nvPr/>
        </p:nvSpPr>
        <p:spPr>
          <a:xfrm>
            <a:off x="5181600" y="5399782"/>
            <a:ext cx="3828292" cy="1077218"/>
          </a:xfrm>
          <a:prstGeom prst="rect">
            <a:avLst/>
          </a:prstGeom>
          <a:noFill/>
        </p:spPr>
        <p:txBody>
          <a:bodyPr wrap="none" rtlCol="0">
            <a:spAutoFit/>
          </a:bodyPr>
          <a:lstStyle/>
          <a:p>
            <a:pPr>
              <a:spcAft>
                <a:spcPts val="600"/>
              </a:spcAft>
              <a:buFont typeface="Arial" pitchFamily="34" charset="0"/>
              <a:buChar char="•"/>
            </a:pPr>
            <a:r>
              <a:rPr lang="en-US" sz="1300" b="1" dirty="0" smtClean="0">
                <a:solidFill>
                  <a:srgbClr val="0033CC"/>
                </a:solidFill>
                <a:latin typeface="Arial" pitchFamily="34" charset="0"/>
                <a:cs typeface="Arial" pitchFamily="34" charset="0"/>
                <a:sym typeface="Wingdings"/>
              </a:rPr>
              <a:t> Performance Index: schedule 96%; cost 96%</a:t>
            </a:r>
          </a:p>
          <a:p>
            <a:pPr>
              <a:buFont typeface="Arial" pitchFamily="34" charset="0"/>
              <a:buChar char="•"/>
            </a:pPr>
            <a:r>
              <a:rPr lang="en-US" sz="1300" b="1" dirty="0" smtClean="0">
                <a:solidFill>
                  <a:srgbClr val="0033CC"/>
                </a:solidFill>
                <a:latin typeface="Arial" pitchFamily="34" charset="0"/>
                <a:cs typeface="Arial" pitchFamily="34" charset="0"/>
                <a:sym typeface="Wingdings"/>
              </a:rPr>
              <a:t> Project Construction </a:t>
            </a:r>
            <a:r>
              <a:rPr lang="en-US" sz="1300" b="1" dirty="0" smtClean="0">
                <a:solidFill>
                  <a:srgbClr val="0000CC"/>
                </a:solidFill>
                <a:latin typeface="Arial" pitchFamily="34" charset="0"/>
                <a:cs typeface="Arial" pitchFamily="34" charset="0"/>
                <a:sym typeface="Wingdings"/>
              </a:rPr>
              <a:t>58</a:t>
            </a:r>
            <a:r>
              <a:rPr lang="en-US" sz="1300" b="1" dirty="0" smtClean="0">
                <a:solidFill>
                  <a:srgbClr val="0033CC"/>
                </a:solidFill>
                <a:latin typeface="Arial" pitchFamily="34" charset="0"/>
                <a:cs typeface="Arial" pitchFamily="34" charset="0"/>
                <a:sym typeface="Wingdings"/>
              </a:rPr>
              <a:t>% complete</a:t>
            </a:r>
          </a:p>
          <a:p>
            <a:pPr>
              <a:buFont typeface="Arial" pitchFamily="34" charset="0"/>
              <a:buChar char="•"/>
            </a:pPr>
            <a:endParaRPr lang="en-US" sz="600" b="1" dirty="0" smtClean="0">
              <a:solidFill>
                <a:srgbClr val="0033CC"/>
              </a:solidFill>
              <a:latin typeface="Arial" pitchFamily="34" charset="0"/>
              <a:cs typeface="Arial" pitchFamily="34" charset="0"/>
              <a:sym typeface="Wingdings"/>
            </a:endParaRPr>
          </a:p>
          <a:p>
            <a:pPr>
              <a:buFont typeface="Arial" pitchFamily="34" charset="0"/>
              <a:buChar char="•"/>
            </a:pPr>
            <a:r>
              <a:rPr lang="en-US" sz="1300" b="1" dirty="0" smtClean="0">
                <a:solidFill>
                  <a:srgbClr val="0033CC"/>
                </a:solidFill>
                <a:latin typeface="Arial" pitchFamily="34" charset="0"/>
                <a:cs typeface="Arial" pitchFamily="34" charset="0"/>
                <a:sym typeface="Wingdings"/>
              </a:rPr>
              <a:t> Civil 94% complete</a:t>
            </a:r>
          </a:p>
          <a:p>
            <a:pPr>
              <a:buFont typeface="Arial" pitchFamily="34" charset="0"/>
              <a:buChar char="•"/>
            </a:pPr>
            <a:endParaRPr lang="en-US" sz="1300" b="1" dirty="0" smtClean="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xmlns="" val="5147878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bwMode="auto">
          <a:xfrm>
            <a:off x="381000" y="2021002"/>
            <a:ext cx="5279806" cy="2803248"/>
          </a:xfrm>
          <a:prstGeom prst="rect">
            <a:avLst/>
          </a:prstGeom>
          <a:gradFill>
            <a:gsLst>
              <a:gs pos="0">
                <a:srgbClr val="FFEFD1"/>
              </a:gs>
              <a:gs pos="64999">
                <a:srgbClr val="F0EBD5"/>
              </a:gs>
              <a:gs pos="100000">
                <a:srgbClr val="D1C39F"/>
              </a:gs>
            </a:gsLst>
            <a:lin ang="16200000" scaled="0"/>
          </a:gradFill>
          <a:ln w="9525" cap="flat" cmpd="sng" algn="ctr">
            <a:solidFill>
              <a:schemeClr val="tx2">
                <a:lumMod val="85000"/>
                <a:lumOff val="15000"/>
              </a:schemeClr>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buClr>
                <a:srgbClr val="C00000"/>
              </a:buClr>
            </a:pPr>
            <a:endParaRPr lang="en-US" sz="2400" dirty="0">
              <a:solidFill>
                <a:srgbClr val="002060"/>
              </a:solidFill>
            </a:endParaRPr>
          </a:p>
          <a:p>
            <a:pPr eaLnBrk="0" fontAlgn="base" hangingPunct="0">
              <a:spcBef>
                <a:spcPct val="0"/>
              </a:spcBef>
              <a:spcAft>
                <a:spcPct val="0"/>
              </a:spcAft>
              <a:buClr>
                <a:srgbClr val="C00000"/>
              </a:buClr>
              <a:buFont typeface="Arial" pitchFamily="34" charset="0"/>
              <a:buNone/>
            </a:pPr>
            <a:endParaRPr lang="en-US" sz="2800" dirty="0">
              <a:solidFill>
                <a:srgbClr val="002060"/>
              </a:solidFill>
              <a:latin typeface="Arial" pitchFamily="34" charset="0"/>
              <a:cs typeface="Arial" pitchFamily="34" charset="0"/>
            </a:endParaRPr>
          </a:p>
        </p:txBody>
      </p:sp>
      <p:sp>
        <p:nvSpPr>
          <p:cNvPr id="3" name="Content Placeholder 2"/>
          <p:cNvSpPr>
            <a:spLocks noGrp="1"/>
          </p:cNvSpPr>
          <p:nvPr>
            <p:ph idx="1"/>
          </p:nvPr>
        </p:nvSpPr>
        <p:spPr>
          <a:xfrm>
            <a:off x="76200" y="838200"/>
            <a:ext cx="8991600" cy="5486400"/>
          </a:xfrm>
        </p:spPr>
        <p:txBody>
          <a:bodyPr/>
          <a:lstStyle/>
          <a:p>
            <a:pPr>
              <a:spcAft>
                <a:spcPts val="0"/>
              </a:spcAft>
            </a:pPr>
            <a:r>
              <a:rPr lang="en-US" sz="1600" b="1" dirty="0" smtClean="0"/>
              <a:t>High gradient </a:t>
            </a:r>
            <a:r>
              <a:rPr lang="en-US" sz="1600" b="1" dirty="0" err="1" smtClean="0"/>
              <a:t>cryomodule</a:t>
            </a:r>
            <a:r>
              <a:rPr lang="en-US" sz="1600" b="1" dirty="0" smtClean="0"/>
              <a:t> performance</a:t>
            </a:r>
          </a:p>
          <a:p>
            <a:pPr>
              <a:spcAft>
                <a:spcPts val="600"/>
              </a:spcAft>
              <a:buNone/>
            </a:pPr>
            <a:r>
              <a:rPr lang="en-US" sz="1600" b="1" dirty="0" smtClean="0"/>
              <a:t>	demonstrated in tunnel</a:t>
            </a:r>
          </a:p>
          <a:p>
            <a:pPr>
              <a:spcAft>
                <a:spcPts val="600"/>
              </a:spcAft>
              <a:buNone/>
            </a:pPr>
            <a:r>
              <a:rPr lang="en-US" sz="1600" b="1" dirty="0" smtClean="0">
                <a:sym typeface="Wingdings"/>
              </a:rPr>
              <a:t>	</a:t>
            </a:r>
            <a:r>
              <a:rPr lang="en-US" sz="1700" b="1" dirty="0" smtClean="0">
                <a:sym typeface="Wingdings 3"/>
              </a:rPr>
              <a:t> </a:t>
            </a:r>
            <a:r>
              <a:rPr lang="en-US" sz="1700" b="1" dirty="0" smtClean="0">
                <a:sym typeface="Wingdings"/>
              </a:rPr>
              <a:t>Met research beam spec. of </a:t>
            </a:r>
            <a:r>
              <a:rPr lang="en-US" sz="1700" b="1" dirty="0" smtClean="0">
                <a:solidFill>
                  <a:srgbClr val="4D7400"/>
                </a:solidFill>
                <a:sym typeface="Wingdings"/>
              </a:rPr>
              <a:t>108 </a:t>
            </a:r>
            <a:r>
              <a:rPr lang="en-US" sz="1700" b="1" dirty="0" err="1" smtClean="0">
                <a:solidFill>
                  <a:srgbClr val="4D7400"/>
                </a:solidFill>
                <a:sym typeface="Wingdings"/>
              </a:rPr>
              <a:t>MeV</a:t>
            </a:r>
            <a:r>
              <a:rPr lang="en-US" sz="1700" b="1" dirty="0" smtClean="0">
                <a:solidFill>
                  <a:srgbClr val="4D7400"/>
                </a:solidFill>
                <a:sym typeface="Wingdings"/>
              </a:rPr>
              <a:t> </a:t>
            </a:r>
            <a:r>
              <a:rPr lang="en-US" sz="1700" b="1" dirty="0" smtClean="0">
                <a:sym typeface="Wingdings"/>
              </a:rPr>
              <a:t>@</a:t>
            </a:r>
            <a:r>
              <a:rPr lang="en-US" sz="1700" b="1" dirty="0" smtClean="0">
                <a:solidFill>
                  <a:srgbClr val="4D7400"/>
                </a:solidFill>
                <a:sym typeface="Wingdings"/>
              </a:rPr>
              <a:t> </a:t>
            </a:r>
            <a:r>
              <a:rPr lang="en-US" sz="1700" b="1" dirty="0" smtClean="0">
                <a:solidFill>
                  <a:srgbClr val="0000CC"/>
                </a:solidFill>
                <a:sym typeface="Wingdings"/>
              </a:rPr>
              <a:t>465 </a:t>
            </a:r>
            <a:r>
              <a:rPr lang="en-US" sz="1700" b="1" dirty="0" err="1" smtClean="0">
                <a:solidFill>
                  <a:srgbClr val="0000CC"/>
                </a:solidFill>
                <a:latin typeface="Symbol" pitchFamily="18" charset="2"/>
                <a:sym typeface="Wingdings"/>
              </a:rPr>
              <a:t>m</a:t>
            </a:r>
            <a:r>
              <a:rPr lang="en-US" sz="1700" b="1" dirty="0" err="1" smtClean="0">
                <a:solidFill>
                  <a:srgbClr val="0000CC"/>
                </a:solidFill>
                <a:sym typeface="Wingdings"/>
              </a:rPr>
              <a:t>A</a:t>
            </a:r>
            <a:endParaRPr lang="en-US" sz="1700" b="1" dirty="0" smtClean="0">
              <a:solidFill>
                <a:srgbClr val="0000CC"/>
              </a:solidFill>
            </a:endParaRPr>
          </a:p>
          <a:p>
            <a:pPr>
              <a:spcAft>
                <a:spcPts val="1000"/>
              </a:spcAft>
            </a:pPr>
            <a:endParaRPr lang="en-US" sz="2000" b="1" dirty="0" smtClean="0"/>
          </a:p>
          <a:p>
            <a:pPr>
              <a:spcAft>
                <a:spcPts val="1000"/>
              </a:spcAft>
            </a:pPr>
            <a:endParaRPr lang="en-US" sz="1200" b="1" dirty="0" smtClean="0"/>
          </a:p>
          <a:p>
            <a:pPr lvl="1">
              <a:spcBef>
                <a:spcPts val="0"/>
              </a:spcBef>
              <a:spcAft>
                <a:spcPts val="0"/>
              </a:spcAft>
            </a:pPr>
            <a:endParaRPr lang="en-US" sz="1600" b="1" dirty="0" smtClean="0">
              <a:solidFill>
                <a:srgbClr val="FF0000"/>
              </a:solidFill>
              <a:sym typeface="Wingdings"/>
            </a:endParaRPr>
          </a:p>
          <a:p>
            <a:pPr lvl="1">
              <a:spcBef>
                <a:spcPts val="0"/>
              </a:spcBef>
              <a:spcAft>
                <a:spcPts val="0"/>
              </a:spcAft>
            </a:pPr>
            <a:endParaRPr lang="en-US" sz="1600" b="1" dirty="0" smtClean="0">
              <a:solidFill>
                <a:srgbClr val="FF0000"/>
              </a:solidFill>
              <a:sym typeface="Wingdings"/>
            </a:endParaRPr>
          </a:p>
          <a:p>
            <a:pPr>
              <a:spcBef>
                <a:spcPts val="0"/>
              </a:spcBef>
              <a:spcAft>
                <a:spcPts val="600"/>
              </a:spcAft>
            </a:pPr>
            <a:endParaRPr lang="en-US" sz="1800" b="1" dirty="0" smtClean="0">
              <a:solidFill>
                <a:srgbClr val="FF0000"/>
              </a:solidFill>
              <a:sym typeface="Wingdings"/>
            </a:endParaRPr>
          </a:p>
          <a:p>
            <a:pPr>
              <a:spcBef>
                <a:spcPts val="1200"/>
              </a:spcBef>
              <a:spcAft>
                <a:spcPts val="600"/>
              </a:spcAft>
            </a:pPr>
            <a:endParaRPr lang="en-US" sz="1600" b="1" dirty="0" smtClean="0"/>
          </a:p>
          <a:p>
            <a:pPr>
              <a:spcBef>
                <a:spcPts val="600"/>
              </a:spcBef>
              <a:spcAft>
                <a:spcPts val="600"/>
              </a:spcAft>
            </a:pPr>
            <a:endParaRPr lang="en-US" sz="1600" b="1" dirty="0" smtClean="0"/>
          </a:p>
          <a:p>
            <a:pPr>
              <a:spcBef>
                <a:spcPts val="600"/>
              </a:spcBef>
              <a:spcAft>
                <a:spcPts val="600"/>
              </a:spcAft>
            </a:pPr>
            <a:endParaRPr lang="en-US" sz="1600" b="1" dirty="0" smtClean="0"/>
          </a:p>
          <a:p>
            <a:pPr>
              <a:spcBef>
                <a:spcPts val="1200"/>
              </a:spcBef>
              <a:spcAft>
                <a:spcPts val="315"/>
              </a:spcAft>
            </a:pPr>
            <a:r>
              <a:rPr lang="en-US" sz="1600" b="1" dirty="0" smtClean="0"/>
              <a:t>Central Helium Liquefier-2 equipment in place</a:t>
            </a:r>
            <a:endParaRPr lang="en-US" sz="1600" b="1" dirty="0" smtClean="0">
              <a:sym typeface="Wingdings"/>
            </a:endParaRPr>
          </a:p>
          <a:p>
            <a:pPr>
              <a:spcBef>
                <a:spcPts val="600"/>
              </a:spcBef>
              <a:spcAft>
                <a:spcPts val="315"/>
              </a:spcAft>
            </a:pPr>
            <a:r>
              <a:rPr lang="en-US" sz="1600" b="1" dirty="0" smtClean="0"/>
              <a:t>Hall D – equipment installation in progress</a:t>
            </a:r>
            <a:endParaRPr lang="en-US" sz="1600" b="1" dirty="0" smtClean="0">
              <a:sym typeface="Wingdings"/>
            </a:endParaRPr>
          </a:p>
          <a:p>
            <a:pPr>
              <a:spcBef>
                <a:spcPts val="600"/>
              </a:spcBef>
              <a:spcAft>
                <a:spcPts val="315"/>
              </a:spcAft>
            </a:pPr>
            <a:r>
              <a:rPr lang="en-US" sz="1600" b="1" dirty="0" smtClean="0">
                <a:sym typeface="Wingdings"/>
              </a:rPr>
              <a:t>Superconducting magnets under construction</a:t>
            </a:r>
          </a:p>
          <a:p>
            <a:pPr>
              <a:spcBef>
                <a:spcPts val="600"/>
              </a:spcBef>
              <a:spcAft>
                <a:spcPts val="315"/>
              </a:spcAft>
            </a:pPr>
            <a:r>
              <a:rPr lang="en-US" sz="1600" b="1" dirty="0" smtClean="0">
                <a:sym typeface="Wingdings"/>
              </a:rPr>
              <a:t>All major detector systems under construction</a:t>
            </a:r>
          </a:p>
        </p:txBody>
      </p:sp>
      <p:sp>
        <p:nvSpPr>
          <p:cNvPr id="2" name="Title 1"/>
          <p:cNvSpPr>
            <a:spLocks noGrp="1"/>
          </p:cNvSpPr>
          <p:nvPr>
            <p:ph type="title"/>
          </p:nvPr>
        </p:nvSpPr>
        <p:spPr>
          <a:xfrm>
            <a:off x="0" y="0"/>
            <a:ext cx="9144000" cy="762000"/>
          </a:xfrm>
        </p:spPr>
        <p:txBody>
          <a:bodyPr/>
          <a:lstStyle/>
          <a:p>
            <a:r>
              <a:rPr lang="en-US" b="1" dirty="0" smtClean="0">
                <a:solidFill>
                  <a:schemeClr val="tx1"/>
                </a:solidFill>
              </a:rPr>
              <a:t>12 </a:t>
            </a:r>
            <a:r>
              <a:rPr lang="en-US" b="1" dirty="0" err="1" smtClean="0">
                <a:solidFill>
                  <a:schemeClr val="tx1"/>
                </a:solidFill>
              </a:rPr>
              <a:t>GeV</a:t>
            </a:r>
            <a:r>
              <a:rPr lang="en-US" b="1" dirty="0" smtClean="0">
                <a:solidFill>
                  <a:schemeClr val="tx1"/>
                </a:solidFill>
              </a:rPr>
              <a:t> Upgrade – </a:t>
            </a:r>
            <a:r>
              <a:rPr lang="en-US" dirty="0" smtClean="0">
                <a:solidFill>
                  <a:schemeClr val="tx1"/>
                </a:solidFill>
              </a:rPr>
              <a:t>Recent Progress</a:t>
            </a:r>
            <a:r>
              <a:rPr lang="en-US" b="1" dirty="0" smtClean="0">
                <a:solidFill>
                  <a:schemeClr val="tx1"/>
                </a:solidFill>
              </a:rPr>
              <a:t>  </a:t>
            </a:r>
            <a:endParaRPr lang="en-US" b="1" dirty="0">
              <a:solidFill>
                <a:schemeClr val="tx1"/>
              </a:solidFill>
            </a:endParaRPr>
          </a:p>
        </p:txBody>
      </p:sp>
      <p:pic>
        <p:nvPicPr>
          <p:cNvPr id="21" name="Picture 20" descr="DSCN4202.JPG"/>
          <p:cNvPicPr/>
          <p:nvPr/>
        </p:nvPicPr>
        <p:blipFill>
          <a:blip r:embed="rId3" cstate="print"/>
          <a:stretch>
            <a:fillRect/>
          </a:stretch>
        </p:blipFill>
        <p:spPr>
          <a:xfrm>
            <a:off x="6324600" y="4648200"/>
            <a:ext cx="2335987" cy="1751991"/>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26" name="TextBox 25"/>
          <p:cNvSpPr txBox="1"/>
          <p:nvPr/>
        </p:nvSpPr>
        <p:spPr>
          <a:xfrm>
            <a:off x="6343345" y="6019800"/>
            <a:ext cx="819455" cy="338554"/>
          </a:xfrm>
          <a:prstGeom prst="rect">
            <a:avLst/>
          </a:prstGeom>
          <a:solidFill>
            <a:schemeClr val="accent6">
              <a:lumMod val="20000"/>
              <a:lumOff val="80000"/>
            </a:schemeClr>
          </a:solidFill>
        </p:spPr>
        <p:txBody>
          <a:bodyPr wrap="none" rtlCol="0">
            <a:spAutoFit/>
          </a:bodyPr>
          <a:lstStyle/>
          <a:p>
            <a:pPr algn="ctr"/>
            <a:r>
              <a:rPr lang="en-US" sz="800" b="1" dirty="0">
                <a:solidFill>
                  <a:srgbClr val="000000"/>
                </a:solidFill>
                <a:latin typeface="Arial" pitchFamily="34" charset="0"/>
                <a:cs typeface="Arial" pitchFamily="34" charset="0"/>
              </a:rPr>
              <a:t>Hall C Dipole</a:t>
            </a:r>
          </a:p>
          <a:p>
            <a:pPr algn="ctr"/>
            <a:r>
              <a:rPr lang="en-US" sz="800" b="1" dirty="0">
                <a:solidFill>
                  <a:srgbClr val="000000"/>
                </a:solidFill>
                <a:latin typeface="Arial" pitchFamily="34" charset="0"/>
                <a:cs typeface="Arial" pitchFamily="34" charset="0"/>
              </a:rPr>
              <a:t>Magnet Coil</a:t>
            </a:r>
          </a:p>
        </p:txBody>
      </p:sp>
      <p:pic>
        <p:nvPicPr>
          <p:cNvPr id="17" name="Picture 1"/>
          <p:cNvPicPr>
            <a:picLocks noChangeAspect="1" noChangeArrowheads="1"/>
          </p:cNvPicPr>
          <p:nvPr/>
        </p:nvPicPr>
        <p:blipFill>
          <a:blip r:embed="rId4" cstate="print"/>
          <a:srcRect b="-9524"/>
          <a:stretch>
            <a:fillRect/>
          </a:stretch>
        </p:blipFill>
        <p:spPr bwMode="auto">
          <a:xfrm>
            <a:off x="6172200" y="2819400"/>
            <a:ext cx="2656412" cy="17526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27" name="TextBox 26"/>
          <p:cNvSpPr txBox="1"/>
          <p:nvPr/>
        </p:nvSpPr>
        <p:spPr>
          <a:xfrm>
            <a:off x="6248400" y="2971800"/>
            <a:ext cx="728084" cy="338554"/>
          </a:xfrm>
          <a:prstGeom prst="rect">
            <a:avLst/>
          </a:prstGeom>
          <a:solidFill>
            <a:schemeClr val="accent6">
              <a:lumMod val="20000"/>
              <a:lumOff val="80000"/>
            </a:schemeClr>
          </a:solidFill>
        </p:spPr>
        <p:txBody>
          <a:bodyPr wrap="none" rtlCol="0">
            <a:spAutoFit/>
          </a:bodyPr>
          <a:lstStyle/>
          <a:p>
            <a:pPr algn="ctr"/>
            <a:r>
              <a:rPr lang="en-US" sz="800" b="1" dirty="0">
                <a:solidFill>
                  <a:srgbClr val="000000"/>
                </a:solidFill>
                <a:latin typeface="Arial" pitchFamily="34" charset="0"/>
                <a:cs typeface="Arial" pitchFamily="34" charset="0"/>
              </a:rPr>
              <a:t>CHL-2</a:t>
            </a:r>
          </a:p>
          <a:p>
            <a:pPr algn="ctr"/>
            <a:r>
              <a:rPr lang="en-US" sz="800" b="1" dirty="0">
                <a:solidFill>
                  <a:srgbClr val="000000"/>
                </a:solidFill>
                <a:latin typeface="Arial" pitchFamily="34" charset="0"/>
                <a:cs typeface="Arial" pitchFamily="34" charset="0"/>
              </a:rPr>
              <a:t>installation</a:t>
            </a:r>
          </a:p>
        </p:txBody>
      </p:sp>
      <p:grpSp>
        <p:nvGrpSpPr>
          <p:cNvPr id="4" name="Group 10"/>
          <p:cNvGrpSpPr/>
          <p:nvPr/>
        </p:nvGrpSpPr>
        <p:grpSpPr>
          <a:xfrm>
            <a:off x="6019800" y="914400"/>
            <a:ext cx="2940933" cy="1754010"/>
            <a:chOff x="4376909" y="4690561"/>
            <a:chExt cx="2940933" cy="1754010"/>
          </a:xfrm>
        </p:grpSpPr>
        <p:pic>
          <p:nvPicPr>
            <p:cNvPr id="12" name="Picture 5"/>
            <p:cNvPicPr>
              <a:picLocks noChangeAspect="1" noChangeArrowheads="1"/>
            </p:cNvPicPr>
            <p:nvPr/>
          </p:nvPicPr>
          <p:blipFill>
            <a:blip r:embed="rId5" cstate="print"/>
            <a:srcRect/>
            <a:stretch>
              <a:fillRect/>
            </a:stretch>
          </p:blipFill>
          <p:spPr bwMode="auto">
            <a:xfrm>
              <a:off x="4376909" y="4690561"/>
              <a:ext cx="2940933" cy="175401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14" name="TextBox 13"/>
            <p:cNvSpPr txBox="1"/>
            <p:nvPr/>
          </p:nvSpPr>
          <p:spPr>
            <a:xfrm>
              <a:off x="4445805" y="4734417"/>
              <a:ext cx="1378904" cy="338554"/>
            </a:xfrm>
            <a:prstGeom prst="rect">
              <a:avLst/>
            </a:prstGeom>
            <a:solidFill>
              <a:schemeClr val="accent6">
                <a:lumMod val="20000"/>
                <a:lumOff val="80000"/>
              </a:schemeClr>
            </a:solidFill>
          </p:spPr>
          <p:txBody>
            <a:bodyPr wrap="none" rtlCol="0">
              <a:spAutoFit/>
            </a:bodyPr>
            <a:lstStyle/>
            <a:p>
              <a:pPr algn="ctr"/>
              <a:r>
                <a:rPr lang="en-US" sz="800" b="1" dirty="0">
                  <a:solidFill>
                    <a:srgbClr val="000000"/>
                  </a:solidFill>
                  <a:latin typeface="Arial" pitchFamily="34" charset="0"/>
                  <a:cs typeface="Arial" pitchFamily="34" charset="0"/>
                </a:rPr>
                <a:t>Third C100 </a:t>
              </a:r>
              <a:r>
                <a:rPr lang="en-US" sz="800" b="1" dirty="0" err="1">
                  <a:solidFill>
                    <a:srgbClr val="000000"/>
                  </a:solidFill>
                  <a:latin typeface="Arial" pitchFamily="34" charset="0"/>
                  <a:cs typeface="Arial" pitchFamily="34" charset="0"/>
                </a:rPr>
                <a:t>Cryomodule</a:t>
              </a:r>
              <a:endParaRPr lang="en-US" sz="800" b="1" dirty="0">
                <a:solidFill>
                  <a:srgbClr val="000000"/>
                </a:solidFill>
                <a:latin typeface="Arial" pitchFamily="34" charset="0"/>
                <a:cs typeface="Arial" pitchFamily="34" charset="0"/>
              </a:endParaRPr>
            </a:p>
            <a:p>
              <a:pPr algn="ctr"/>
              <a:r>
                <a:rPr lang="en-US" sz="800" b="1" dirty="0">
                  <a:solidFill>
                    <a:srgbClr val="000000"/>
                  </a:solidFill>
                  <a:latin typeface="Arial" pitchFamily="34" charset="0"/>
                  <a:cs typeface="Arial" pitchFamily="34" charset="0"/>
                </a:rPr>
                <a:t>transferred to tunnel</a:t>
              </a:r>
            </a:p>
          </p:txBody>
        </p:sp>
      </p:grpSp>
      <p:sp>
        <p:nvSpPr>
          <p:cNvPr id="18" name="Subtitle 2"/>
          <p:cNvSpPr txBox="1">
            <a:spLocks/>
          </p:cNvSpPr>
          <p:nvPr/>
        </p:nvSpPr>
        <p:spPr bwMode="auto">
          <a:xfrm>
            <a:off x="1752600" y="4516820"/>
            <a:ext cx="2514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p>
            <a:pPr marL="457200" indent="-457200" fontAlgn="base">
              <a:spcBef>
                <a:spcPct val="20000"/>
              </a:spcBef>
              <a:spcAft>
                <a:spcPct val="0"/>
              </a:spcAft>
            </a:pPr>
            <a:r>
              <a:rPr lang="en-US" sz="1200" b="1" kern="0" dirty="0">
                <a:solidFill>
                  <a:srgbClr val="000000"/>
                </a:solidFill>
                <a:latin typeface="Arial" pitchFamily="34" charset="0"/>
                <a:cs typeface="Arial" pitchFamily="34" charset="0"/>
              </a:rPr>
              <a:t>TIME (in 20 minute increments)</a:t>
            </a:r>
          </a:p>
        </p:txBody>
      </p:sp>
      <p:sp>
        <p:nvSpPr>
          <p:cNvPr id="28" name="Subtitle 2"/>
          <p:cNvSpPr txBox="1">
            <a:spLocks/>
          </p:cNvSpPr>
          <p:nvPr/>
        </p:nvSpPr>
        <p:spPr bwMode="auto">
          <a:xfrm>
            <a:off x="4953000" y="2093027"/>
            <a:ext cx="619127" cy="2409112"/>
          </a:xfrm>
          <a:prstGeom prst="rect">
            <a:avLst/>
          </a:prstGeom>
          <a:solidFill>
            <a:schemeClr val="bg2">
              <a:lumMod val="20000"/>
              <a:lumOff val="80000"/>
            </a:schemeClr>
          </a:solidFill>
          <a:ln w="9525">
            <a:noFill/>
            <a:miter lim="800000"/>
            <a:headEnd/>
            <a:tailEnd/>
          </a:ln>
          <a:effectLst/>
        </p:spPr>
        <p:txBody>
          <a:bodyPr vert="horz" wrap="square" lIns="91440" tIns="45720" rIns="91440" bIns="45720" numCol="1" anchor="t" anchorCtr="0" compatLnSpc="1">
            <a:prstTxWarp prst="textNoShape">
              <a:avLst/>
            </a:prstTxWarp>
            <a:noAutofit/>
          </a:bodyPr>
          <a:lstStyle/>
          <a:p>
            <a:pPr marL="457200" indent="-457200" algn="ctr" fontAlgn="base">
              <a:spcBef>
                <a:spcPct val="20000"/>
              </a:spcBef>
              <a:spcAft>
                <a:spcPct val="0"/>
              </a:spcAft>
            </a:pPr>
            <a:endParaRPr lang="en-US" sz="1200" b="1" kern="0" dirty="0">
              <a:solidFill>
                <a:srgbClr val="000000"/>
              </a:solidFill>
              <a:latin typeface="Arial" pitchFamily="34" charset="0"/>
              <a:cs typeface="Arial" pitchFamily="34" charset="0"/>
            </a:endParaRPr>
          </a:p>
        </p:txBody>
      </p:sp>
      <p:grpSp>
        <p:nvGrpSpPr>
          <p:cNvPr id="6" name="Group 6"/>
          <p:cNvGrpSpPr/>
          <p:nvPr/>
        </p:nvGrpSpPr>
        <p:grpSpPr>
          <a:xfrm>
            <a:off x="466726" y="2078420"/>
            <a:ext cx="5105401" cy="2423719"/>
            <a:chOff x="457201" y="2057400"/>
            <a:chExt cx="5105401" cy="2423719"/>
          </a:xfrm>
        </p:grpSpPr>
        <p:sp>
          <p:nvSpPr>
            <p:cNvPr id="34" name="Subtitle 2"/>
            <p:cNvSpPr txBox="1">
              <a:spLocks/>
            </p:cNvSpPr>
            <p:nvPr/>
          </p:nvSpPr>
          <p:spPr bwMode="auto">
            <a:xfrm>
              <a:off x="487420" y="2057400"/>
              <a:ext cx="5075181" cy="275586"/>
            </a:xfrm>
            <a:prstGeom prst="rect">
              <a:avLst/>
            </a:prstGeom>
            <a:solidFill>
              <a:schemeClr val="bg2">
                <a:lumMod val="20000"/>
                <a:lumOff val="80000"/>
              </a:schemeClr>
            </a:solidFill>
            <a:ln w="9525">
              <a:noFill/>
              <a:miter lim="800000"/>
              <a:headEnd/>
              <a:tailEnd/>
            </a:ln>
            <a:effectLst/>
          </p:spPr>
          <p:txBody>
            <a:bodyPr vert="horz" wrap="square" lIns="91440" tIns="45720" rIns="91440" bIns="45720" numCol="1" anchor="t" anchorCtr="0" compatLnSpc="1">
              <a:prstTxWarp prst="textNoShape">
                <a:avLst/>
              </a:prstTxWarp>
              <a:noAutofit/>
            </a:bodyPr>
            <a:lstStyle/>
            <a:p>
              <a:pPr marL="457200" indent="-457200" algn="ctr" fontAlgn="base">
                <a:spcBef>
                  <a:spcPct val="20000"/>
                </a:spcBef>
                <a:spcAft>
                  <a:spcPct val="0"/>
                </a:spcAft>
              </a:pPr>
              <a:r>
                <a:rPr lang="en-US" sz="1200" b="1" kern="0" dirty="0">
                  <a:solidFill>
                    <a:srgbClr val="000000"/>
                  </a:solidFill>
                  <a:latin typeface="Arial" pitchFamily="34" charset="0"/>
                  <a:cs typeface="Arial" pitchFamily="34" charset="0"/>
                </a:rPr>
                <a:t>C100 </a:t>
              </a:r>
              <a:r>
                <a:rPr lang="en-US" sz="1200" b="1" kern="0" dirty="0" err="1">
                  <a:solidFill>
                    <a:srgbClr val="000000"/>
                  </a:solidFill>
                  <a:latin typeface="Arial" pitchFamily="34" charset="0"/>
                  <a:cs typeface="Arial" pitchFamily="34" charset="0"/>
                </a:rPr>
                <a:t>Cryomodule</a:t>
              </a:r>
              <a:r>
                <a:rPr lang="en-US" sz="1200" b="1" kern="0" dirty="0">
                  <a:solidFill>
                    <a:srgbClr val="000000"/>
                  </a:solidFill>
                  <a:latin typeface="Arial" pitchFamily="34" charset="0"/>
                  <a:cs typeface="Arial" pitchFamily="34" charset="0"/>
                </a:rPr>
                <a:t> Energy Gain – May 18</a:t>
              </a:r>
              <a:r>
                <a:rPr lang="en-US" sz="1200" b="1" kern="0" baseline="30000" dirty="0">
                  <a:solidFill>
                    <a:srgbClr val="000000"/>
                  </a:solidFill>
                  <a:latin typeface="Arial" pitchFamily="34" charset="0"/>
                  <a:cs typeface="Arial" pitchFamily="34" charset="0"/>
                </a:rPr>
                <a:t>th</a:t>
              </a:r>
              <a:endParaRPr lang="en-US" sz="1200" b="1" kern="0" dirty="0">
                <a:solidFill>
                  <a:srgbClr val="000000"/>
                </a:solidFill>
                <a:latin typeface="Arial" pitchFamily="34" charset="0"/>
                <a:cs typeface="Arial" pitchFamily="34" charset="0"/>
              </a:endParaRPr>
            </a:p>
          </p:txBody>
        </p:sp>
        <p:sp>
          <p:nvSpPr>
            <p:cNvPr id="35" name="TextBox 34"/>
            <p:cNvSpPr txBox="1"/>
            <p:nvPr/>
          </p:nvSpPr>
          <p:spPr>
            <a:xfrm rot="16200000">
              <a:off x="4431683" y="3204384"/>
              <a:ext cx="1984839" cy="276999"/>
            </a:xfrm>
            <a:prstGeom prst="rect">
              <a:avLst/>
            </a:prstGeom>
            <a:noFill/>
          </p:spPr>
          <p:txBody>
            <a:bodyPr wrap="none" rtlCol="0">
              <a:spAutoFit/>
            </a:bodyPr>
            <a:lstStyle/>
            <a:p>
              <a:r>
                <a:rPr lang="en-US" sz="1200" b="1" dirty="0">
                  <a:solidFill>
                    <a:srgbClr val="0000CC"/>
                  </a:solidFill>
                  <a:latin typeface="Arial" pitchFamily="34" charset="0"/>
                  <a:cs typeface="Arial" pitchFamily="34" charset="0"/>
                </a:rPr>
                <a:t>Beam Current/pass (</a:t>
              </a:r>
              <a:r>
                <a:rPr lang="en-US" sz="1200" b="1" dirty="0" err="1">
                  <a:solidFill>
                    <a:srgbClr val="0000CC"/>
                  </a:solidFill>
                  <a:latin typeface="Symbol" pitchFamily="18" charset="2"/>
                  <a:cs typeface="Arial" pitchFamily="34" charset="0"/>
                </a:rPr>
                <a:t>m</a:t>
              </a:r>
              <a:r>
                <a:rPr lang="en-US" sz="1200" b="1" dirty="0" err="1">
                  <a:solidFill>
                    <a:srgbClr val="0000CC"/>
                  </a:solidFill>
                  <a:latin typeface="Arial" pitchFamily="34" charset="0"/>
                  <a:cs typeface="Arial" pitchFamily="34" charset="0"/>
                </a:rPr>
                <a:t>A</a:t>
              </a:r>
              <a:r>
                <a:rPr lang="en-US" sz="1200" b="1" dirty="0">
                  <a:solidFill>
                    <a:srgbClr val="0000CC"/>
                  </a:solidFill>
                  <a:latin typeface="Arial" pitchFamily="34" charset="0"/>
                  <a:cs typeface="Arial" pitchFamily="34" charset="0"/>
                </a:rPr>
                <a:t>)</a:t>
              </a:r>
            </a:p>
          </p:txBody>
        </p:sp>
        <p:pic>
          <p:nvPicPr>
            <p:cNvPr id="5" name="Picture 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79571" y="2332986"/>
              <a:ext cx="4542308" cy="2148133"/>
            </a:xfrm>
            <a:prstGeom prst="rect">
              <a:avLst/>
            </a:prstGeom>
          </p:spPr>
        </p:pic>
        <p:sp>
          <p:nvSpPr>
            <p:cNvPr id="38" name="TextBox 37"/>
            <p:cNvSpPr txBox="1"/>
            <p:nvPr/>
          </p:nvSpPr>
          <p:spPr>
            <a:xfrm>
              <a:off x="4876800" y="3124200"/>
              <a:ext cx="444352" cy="215444"/>
            </a:xfrm>
            <a:prstGeom prst="rect">
              <a:avLst/>
            </a:prstGeom>
            <a:noFill/>
          </p:spPr>
          <p:txBody>
            <a:bodyPr wrap="none" rtlCol="0">
              <a:spAutoFit/>
            </a:bodyPr>
            <a:lstStyle/>
            <a:p>
              <a:r>
                <a:rPr lang="en-US" sz="800" b="1" kern="0" dirty="0">
                  <a:solidFill>
                    <a:srgbClr val="0000CC"/>
                  </a:solidFill>
                  <a:latin typeface="Arial" pitchFamily="34" charset="0"/>
                  <a:cs typeface="Arial" pitchFamily="34" charset="0"/>
                </a:rPr>
                <a:t>– </a:t>
              </a:r>
              <a:r>
                <a:rPr lang="en-US" sz="800" b="1" dirty="0">
                  <a:solidFill>
                    <a:srgbClr val="0000CC"/>
                  </a:solidFill>
                  <a:latin typeface="Arial" pitchFamily="34" charset="0"/>
                  <a:cs typeface="Arial" pitchFamily="34" charset="0"/>
                </a:rPr>
                <a:t>150</a:t>
              </a:r>
            </a:p>
          </p:txBody>
        </p:sp>
        <p:sp>
          <p:nvSpPr>
            <p:cNvPr id="19" name="Subtitle 2"/>
            <p:cNvSpPr txBox="1">
              <a:spLocks/>
            </p:cNvSpPr>
            <p:nvPr/>
          </p:nvSpPr>
          <p:spPr>
            <a:xfrm rot="16200000">
              <a:off x="-495300" y="3238499"/>
              <a:ext cx="2133601" cy="228600"/>
            </a:xfrm>
            <a:prstGeom prst="rect">
              <a:avLst/>
            </a:prstGeom>
          </p:spPr>
          <p:txBody>
            <a:bodyPr vert="horz" lIns="91440" tIns="45720" rIns="91440" bIns="45720" rtlCol="0">
              <a:noAutofit/>
            </a:bodyPr>
            <a:lstStyle/>
            <a:p>
              <a:pPr algn="ctr">
                <a:spcBef>
                  <a:spcPct val="20000"/>
                </a:spcBef>
                <a:buFont typeface="Arial" pitchFamily="34" charset="0"/>
                <a:buNone/>
              </a:pPr>
              <a:r>
                <a:rPr lang="en-US" sz="1200" b="1" dirty="0">
                  <a:solidFill>
                    <a:srgbClr val="4D7400"/>
                  </a:solidFill>
                  <a:latin typeface="Arial" pitchFamily="34" charset="0"/>
                  <a:cs typeface="Arial" pitchFamily="34" charset="0"/>
                </a:rPr>
                <a:t> ENERGY GAIN (</a:t>
              </a:r>
              <a:r>
                <a:rPr lang="en-US" sz="1200" b="1" dirty="0" err="1">
                  <a:solidFill>
                    <a:srgbClr val="4D7400"/>
                  </a:solidFill>
                  <a:latin typeface="Arial" pitchFamily="34" charset="0"/>
                  <a:cs typeface="Arial" pitchFamily="34" charset="0"/>
                </a:rPr>
                <a:t>MeV</a:t>
              </a:r>
              <a:r>
                <a:rPr lang="en-US" sz="1200" b="1" dirty="0">
                  <a:solidFill>
                    <a:srgbClr val="4D7400"/>
                  </a:solidFill>
                  <a:latin typeface="Arial" pitchFamily="34" charset="0"/>
                  <a:cs typeface="Arial" pitchFamily="34" charset="0"/>
                </a:rPr>
                <a:t>)</a:t>
              </a:r>
            </a:p>
          </p:txBody>
        </p:sp>
        <p:sp>
          <p:nvSpPr>
            <p:cNvPr id="39" name="TextBox 38"/>
            <p:cNvSpPr txBox="1"/>
            <p:nvPr/>
          </p:nvSpPr>
          <p:spPr>
            <a:xfrm>
              <a:off x="4876800" y="4204156"/>
              <a:ext cx="415498" cy="215444"/>
            </a:xfrm>
            <a:prstGeom prst="rect">
              <a:avLst/>
            </a:prstGeom>
            <a:noFill/>
          </p:spPr>
          <p:txBody>
            <a:bodyPr wrap="none" rtlCol="0">
              <a:spAutoFit/>
            </a:bodyPr>
            <a:lstStyle/>
            <a:p>
              <a:r>
                <a:rPr lang="en-US" sz="800" b="1" kern="0" dirty="0">
                  <a:solidFill>
                    <a:srgbClr val="0000CC"/>
                  </a:solidFill>
                  <a:latin typeface="Arial" pitchFamily="34" charset="0"/>
                  <a:cs typeface="Arial" pitchFamily="34" charset="0"/>
                </a:rPr>
                <a:t>– </a:t>
              </a:r>
              <a:r>
                <a:rPr lang="en-US" sz="800" b="1" dirty="0">
                  <a:solidFill>
                    <a:srgbClr val="0000CC"/>
                  </a:solidFill>
                  <a:latin typeface="Arial" pitchFamily="34" charset="0"/>
                  <a:cs typeface="Arial" pitchFamily="34" charset="0"/>
                </a:rPr>
                <a:t> 50</a:t>
              </a:r>
            </a:p>
          </p:txBody>
        </p:sp>
        <p:sp>
          <p:nvSpPr>
            <p:cNvPr id="40" name="TextBox 39"/>
            <p:cNvSpPr txBox="1"/>
            <p:nvPr/>
          </p:nvSpPr>
          <p:spPr>
            <a:xfrm>
              <a:off x="4876800" y="3670756"/>
              <a:ext cx="444352" cy="215444"/>
            </a:xfrm>
            <a:prstGeom prst="rect">
              <a:avLst/>
            </a:prstGeom>
            <a:noFill/>
          </p:spPr>
          <p:txBody>
            <a:bodyPr wrap="none" rtlCol="0">
              <a:spAutoFit/>
            </a:bodyPr>
            <a:lstStyle/>
            <a:p>
              <a:r>
                <a:rPr lang="en-US" sz="800" b="1" kern="0" dirty="0">
                  <a:solidFill>
                    <a:srgbClr val="0000CC"/>
                  </a:solidFill>
                  <a:latin typeface="Arial" pitchFamily="34" charset="0"/>
                  <a:cs typeface="Arial" pitchFamily="34" charset="0"/>
                </a:rPr>
                <a:t>– </a:t>
              </a:r>
              <a:r>
                <a:rPr lang="en-US" sz="800" b="1" dirty="0">
                  <a:solidFill>
                    <a:srgbClr val="0000CC"/>
                  </a:solidFill>
                  <a:latin typeface="Arial" pitchFamily="34" charset="0"/>
                  <a:cs typeface="Arial" pitchFamily="34" charset="0"/>
                </a:rPr>
                <a:t>100</a:t>
              </a:r>
            </a:p>
          </p:txBody>
        </p:sp>
        <p:sp>
          <p:nvSpPr>
            <p:cNvPr id="41" name="TextBox 40"/>
            <p:cNvSpPr txBox="1"/>
            <p:nvPr/>
          </p:nvSpPr>
          <p:spPr>
            <a:xfrm>
              <a:off x="4876800" y="2527756"/>
              <a:ext cx="444352" cy="215444"/>
            </a:xfrm>
            <a:prstGeom prst="rect">
              <a:avLst/>
            </a:prstGeom>
            <a:noFill/>
          </p:spPr>
          <p:txBody>
            <a:bodyPr wrap="none" rtlCol="0">
              <a:spAutoFit/>
            </a:bodyPr>
            <a:lstStyle/>
            <a:p>
              <a:r>
                <a:rPr lang="en-US" sz="800" b="1" kern="0" dirty="0">
                  <a:solidFill>
                    <a:srgbClr val="0000CC"/>
                  </a:solidFill>
                  <a:latin typeface="Arial" pitchFamily="34" charset="0"/>
                  <a:cs typeface="Arial" pitchFamily="34" charset="0"/>
                </a:rPr>
                <a:t>– </a:t>
              </a:r>
              <a:r>
                <a:rPr lang="en-US" sz="800" b="1" dirty="0">
                  <a:solidFill>
                    <a:srgbClr val="0000CC"/>
                  </a:solidFill>
                  <a:latin typeface="Arial" pitchFamily="34" charset="0"/>
                  <a:cs typeface="Arial" pitchFamily="34" charset="0"/>
                </a:rPr>
                <a:t>200</a:t>
              </a:r>
            </a:p>
          </p:txBody>
        </p:sp>
        <p:cxnSp>
          <p:nvCxnSpPr>
            <p:cNvPr id="43" name="Straight Connector 42"/>
            <p:cNvCxnSpPr/>
            <p:nvPr/>
          </p:nvCxnSpPr>
          <p:spPr bwMode="auto">
            <a:xfrm>
              <a:off x="4953000" y="2362200"/>
              <a:ext cx="0" cy="1981200"/>
            </a:xfrm>
            <a:prstGeom prst="line">
              <a:avLst/>
            </a:prstGeom>
            <a:solidFill>
              <a:schemeClr val="accent1"/>
            </a:solidFill>
            <a:ln w="19050" cap="flat" cmpd="sng" algn="ctr">
              <a:solidFill>
                <a:srgbClr val="0000CC"/>
              </a:solidFill>
              <a:prstDash val="solid"/>
              <a:round/>
              <a:headEnd type="none" w="med" len="med"/>
              <a:tailEnd type="none" w="med" len="med"/>
            </a:ln>
            <a:effectLst/>
          </p:spPr>
        </p:cxnSp>
        <p:sp>
          <p:nvSpPr>
            <p:cNvPr id="23" name="Subtitle 2"/>
            <p:cNvSpPr txBox="1">
              <a:spLocks/>
            </p:cNvSpPr>
            <p:nvPr/>
          </p:nvSpPr>
          <p:spPr>
            <a:xfrm>
              <a:off x="1464734" y="2590800"/>
              <a:ext cx="685800" cy="228600"/>
            </a:xfrm>
            <a:prstGeom prst="rect">
              <a:avLst/>
            </a:prstGeom>
          </p:spPr>
          <p:txBody>
            <a:bodyPr vert="horz" lIns="91440" tIns="45720" rIns="91440" bIns="45720" rtlCol="0">
              <a:noAutofit/>
            </a:bodyPr>
            <a:lstStyle/>
            <a:p>
              <a:pPr algn="ctr">
                <a:spcBef>
                  <a:spcPct val="20000"/>
                </a:spcBef>
                <a:buFont typeface="Arial" pitchFamily="34" charset="0"/>
                <a:buNone/>
              </a:pPr>
              <a:r>
                <a:rPr lang="en-US" sz="1000" b="1" dirty="0">
                  <a:solidFill>
                    <a:srgbClr val="4D7400"/>
                  </a:solidFill>
                  <a:latin typeface="Arial" pitchFamily="34" charset="0"/>
                  <a:cs typeface="Arial" pitchFamily="34" charset="0"/>
                </a:rPr>
                <a:t>98 </a:t>
              </a:r>
              <a:r>
                <a:rPr lang="en-US" sz="1000" b="1" dirty="0" err="1">
                  <a:solidFill>
                    <a:srgbClr val="4D7400"/>
                  </a:solidFill>
                  <a:latin typeface="Arial" pitchFamily="34" charset="0"/>
                  <a:cs typeface="Arial" pitchFamily="34" charset="0"/>
                </a:rPr>
                <a:t>MeV</a:t>
              </a:r>
              <a:endParaRPr lang="en-US" sz="1000" b="1" dirty="0">
                <a:solidFill>
                  <a:srgbClr val="4D7400"/>
                </a:solidFill>
                <a:latin typeface="Arial" pitchFamily="34" charset="0"/>
                <a:cs typeface="Arial" pitchFamily="34" charset="0"/>
              </a:endParaRPr>
            </a:p>
          </p:txBody>
        </p:sp>
        <p:sp>
          <p:nvSpPr>
            <p:cNvPr id="24" name="Subtitle 2"/>
            <p:cNvSpPr txBox="1">
              <a:spLocks/>
            </p:cNvSpPr>
            <p:nvPr/>
          </p:nvSpPr>
          <p:spPr>
            <a:xfrm>
              <a:off x="2683934" y="2438400"/>
              <a:ext cx="990600" cy="228600"/>
            </a:xfrm>
            <a:prstGeom prst="rect">
              <a:avLst/>
            </a:prstGeom>
          </p:spPr>
          <p:txBody>
            <a:bodyPr vert="horz" lIns="91440" tIns="45720" rIns="91440" bIns="45720" rtlCol="0">
              <a:noAutofit/>
            </a:bodyPr>
            <a:lstStyle/>
            <a:p>
              <a:pPr algn="ctr">
                <a:spcBef>
                  <a:spcPct val="20000"/>
                </a:spcBef>
                <a:buFont typeface="Arial" pitchFamily="34" charset="0"/>
                <a:buNone/>
              </a:pPr>
              <a:r>
                <a:rPr lang="en-US" sz="1000" b="1" dirty="0">
                  <a:solidFill>
                    <a:srgbClr val="4D7400"/>
                  </a:solidFill>
                  <a:latin typeface="Arial" pitchFamily="34" charset="0"/>
                  <a:cs typeface="Arial" pitchFamily="34" charset="0"/>
                </a:rPr>
                <a:t>108 </a:t>
              </a:r>
              <a:r>
                <a:rPr lang="en-US" sz="1000" b="1" dirty="0" err="1">
                  <a:solidFill>
                    <a:srgbClr val="4D7400"/>
                  </a:solidFill>
                  <a:latin typeface="Arial" pitchFamily="34" charset="0"/>
                  <a:cs typeface="Arial" pitchFamily="34" charset="0"/>
                </a:rPr>
                <a:t>MeV</a:t>
              </a:r>
              <a:endParaRPr lang="en-US" sz="1000" b="1" dirty="0">
                <a:solidFill>
                  <a:srgbClr val="4D7400"/>
                </a:solidFill>
                <a:latin typeface="Arial" pitchFamily="34" charset="0"/>
                <a:cs typeface="Arial" pitchFamily="34" charset="0"/>
              </a:endParaRPr>
            </a:p>
          </p:txBody>
        </p:sp>
      </p:grpSp>
    </p:spTree>
    <p:extLst>
      <p:ext uri="{BB962C8B-B14F-4D97-AF65-F5344CB8AC3E}">
        <p14:creationId xmlns:p14="http://schemas.microsoft.com/office/powerpoint/2010/main" xmlns="" val="42468336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5927647" y="1269609"/>
            <a:ext cx="3216353" cy="3624069"/>
          </a:xfrm>
          <a:prstGeom prst="rect">
            <a:avLst/>
          </a:prstGeom>
          <a:noFill/>
          <a:ln w="9525">
            <a:noFill/>
            <a:miter lim="800000"/>
            <a:headEnd/>
            <a:tailEnd/>
          </a:ln>
        </p:spPr>
        <p:txBody>
          <a:bodyPr wrap="square">
            <a:spAutoFit/>
          </a:bodyPr>
          <a:lstStyle/>
          <a:p>
            <a:pPr marL="1028700" lvl="2" indent="-228600" fontAlgn="base">
              <a:spcAft>
                <a:spcPct val="0"/>
              </a:spcAft>
              <a:buSzPct val="100000"/>
              <a:defRPr/>
            </a:pPr>
            <a:endParaRPr lang="en-US" sz="1200" b="1" dirty="0" smtClean="0">
              <a:solidFill>
                <a:srgbClr val="000000"/>
              </a:solidFill>
              <a:latin typeface="Arial" pitchFamily="34" charset="0"/>
              <a:cs typeface="Arial" pitchFamily="34" charset="0"/>
            </a:endParaRPr>
          </a:p>
          <a:p>
            <a:pPr marL="1028700" lvl="2" indent="-228600" fontAlgn="base">
              <a:spcAft>
                <a:spcPct val="0"/>
              </a:spcAft>
              <a:buSzPct val="100000"/>
              <a:defRPr/>
            </a:pPr>
            <a:endParaRPr lang="en-US" sz="1200" b="1" dirty="0" smtClean="0">
              <a:solidFill>
                <a:srgbClr val="000000"/>
              </a:solidFill>
              <a:latin typeface="Arial" pitchFamily="34" charset="0"/>
              <a:cs typeface="Arial" pitchFamily="34" charset="0"/>
            </a:endParaRPr>
          </a:p>
          <a:p>
            <a:pPr marL="1028700" lvl="2" indent="-228600" fontAlgn="base">
              <a:spcAft>
                <a:spcPct val="0"/>
              </a:spcAft>
              <a:buSzPct val="100000"/>
              <a:defRPr/>
            </a:pPr>
            <a:endParaRPr lang="en-US" sz="1200" b="1" dirty="0" smtClean="0">
              <a:solidFill>
                <a:srgbClr val="000000"/>
              </a:solidFill>
              <a:latin typeface="Arial" pitchFamily="34" charset="0"/>
              <a:cs typeface="Arial" pitchFamily="34" charset="0"/>
            </a:endParaRPr>
          </a:p>
          <a:p>
            <a:pPr marL="1028700" lvl="2" indent="-228600" fontAlgn="base">
              <a:spcAft>
                <a:spcPct val="0"/>
              </a:spcAft>
              <a:buSzPct val="100000"/>
              <a:defRPr/>
            </a:pPr>
            <a:endParaRPr lang="en-US" sz="1200" b="1" dirty="0" smtClean="0">
              <a:solidFill>
                <a:srgbClr val="000000"/>
              </a:solidFill>
              <a:latin typeface="Arial" pitchFamily="34" charset="0"/>
              <a:cs typeface="Arial" pitchFamily="34" charset="0"/>
            </a:endParaRPr>
          </a:p>
          <a:p>
            <a:pPr marL="1028700" lvl="2" indent="-228600" fontAlgn="base">
              <a:spcAft>
                <a:spcPct val="0"/>
              </a:spcAft>
              <a:buSzPct val="100000"/>
              <a:defRPr/>
            </a:pPr>
            <a:endParaRPr lang="en-US" sz="1200" b="1" dirty="0">
              <a:solidFill>
                <a:srgbClr val="000000"/>
              </a:solidFill>
              <a:latin typeface="Arial" pitchFamily="34" charset="0"/>
              <a:cs typeface="Arial" pitchFamily="34" charset="0"/>
            </a:endParaRPr>
          </a:p>
          <a:p>
            <a:pPr marL="1028700" lvl="2" indent="-228600" fontAlgn="base">
              <a:spcBef>
                <a:spcPct val="50000"/>
              </a:spcBef>
              <a:spcAft>
                <a:spcPct val="0"/>
              </a:spcAft>
              <a:buSzPct val="100000"/>
              <a:defRPr/>
            </a:pPr>
            <a:r>
              <a:rPr lang="en-US" sz="1200" b="1" strike="dblStrike" dirty="0">
                <a:solidFill>
                  <a:srgbClr val="008000"/>
                </a:solidFill>
                <a:latin typeface="Arial" pitchFamily="34" charset="0"/>
                <a:cs typeface="Arial" pitchFamily="34" charset="0"/>
              </a:rPr>
              <a:t>12 </a:t>
            </a:r>
            <a:r>
              <a:rPr lang="en-US" sz="1200" b="1" dirty="0">
                <a:solidFill>
                  <a:srgbClr val="008000"/>
                </a:solidFill>
                <a:latin typeface="Arial" pitchFamily="34" charset="0"/>
                <a:cs typeface="Arial" pitchFamily="34" charset="0"/>
              </a:rPr>
              <a:t> </a:t>
            </a:r>
            <a:r>
              <a:rPr lang="en-US" sz="1200" b="1" dirty="0">
                <a:solidFill>
                  <a:srgbClr val="FF0000"/>
                </a:solidFill>
                <a:latin typeface="Arial" pitchFamily="34" charset="0"/>
                <a:cs typeface="Arial" pitchFamily="34" charset="0"/>
              </a:rPr>
              <a:t>16-month</a:t>
            </a:r>
            <a:r>
              <a:rPr lang="en-US" sz="1200" b="1" dirty="0">
                <a:solidFill>
                  <a:srgbClr val="008000"/>
                </a:solidFill>
                <a:latin typeface="Arial" pitchFamily="34" charset="0"/>
                <a:cs typeface="Arial" pitchFamily="34" charset="0"/>
              </a:rPr>
              <a:t> installation              </a:t>
            </a:r>
          </a:p>
          <a:p>
            <a:pPr marL="1028700" lvl="2" indent="-228600" fontAlgn="base">
              <a:spcAft>
                <a:spcPct val="0"/>
              </a:spcAft>
              <a:buSzPct val="100000"/>
              <a:defRPr/>
            </a:pPr>
            <a:r>
              <a:rPr lang="en-US" sz="1200" b="1" dirty="0">
                <a:solidFill>
                  <a:srgbClr val="008000"/>
                </a:solidFill>
                <a:latin typeface="Arial" pitchFamily="34" charset="0"/>
                <a:cs typeface="Arial" pitchFamily="34" charset="0"/>
              </a:rPr>
              <a:t>	May 2012 - </a:t>
            </a:r>
            <a:r>
              <a:rPr lang="en-US" sz="1200" b="1" strike="dblStrike" dirty="0">
                <a:solidFill>
                  <a:srgbClr val="008000"/>
                </a:solidFill>
                <a:latin typeface="Arial" pitchFamily="34" charset="0"/>
                <a:cs typeface="Arial" pitchFamily="34" charset="0"/>
              </a:rPr>
              <a:t>May</a:t>
            </a:r>
            <a:r>
              <a:rPr lang="en-US" sz="1200" b="1" dirty="0">
                <a:solidFill>
                  <a:srgbClr val="008000"/>
                </a:solidFill>
                <a:latin typeface="Arial" pitchFamily="34" charset="0"/>
                <a:cs typeface="Arial" pitchFamily="34" charset="0"/>
              </a:rPr>
              <a:t> </a:t>
            </a:r>
            <a:r>
              <a:rPr lang="en-US" sz="1200" b="1" dirty="0">
                <a:solidFill>
                  <a:srgbClr val="FF0000"/>
                </a:solidFill>
                <a:latin typeface="Arial" pitchFamily="34" charset="0"/>
                <a:cs typeface="Arial" pitchFamily="34" charset="0"/>
              </a:rPr>
              <a:t>Sept</a:t>
            </a:r>
            <a:r>
              <a:rPr lang="en-US" sz="1200" b="1" dirty="0">
                <a:solidFill>
                  <a:srgbClr val="008000"/>
                </a:solidFill>
                <a:latin typeface="Arial" pitchFamily="34" charset="0"/>
                <a:cs typeface="Arial" pitchFamily="34" charset="0"/>
              </a:rPr>
              <a:t> 2013</a:t>
            </a:r>
          </a:p>
          <a:p>
            <a:pPr marL="1028700" lvl="2" indent="-228600" fontAlgn="base">
              <a:spcBef>
                <a:spcPct val="50000"/>
              </a:spcBef>
              <a:spcAft>
                <a:spcPct val="0"/>
              </a:spcAft>
              <a:buSzPct val="100000"/>
              <a:defRPr/>
            </a:pPr>
            <a:endParaRPr lang="en-US" sz="800" b="1" dirty="0">
              <a:solidFill>
                <a:srgbClr val="008000"/>
              </a:solidFill>
              <a:latin typeface="Arial" pitchFamily="34" charset="0"/>
              <a:cs typeface="Arial" pitchFamily="34" charset="0"/>
            </a:endParaRPr>
          </a:p>
          <a:p>
            <a:pPr marL="1028700" lvl="2" indent="-228600" fontAlgn="base">
              <a:spcBef>
                <a:spcPct val="50000"/>
              </a:spcBef>
              <a:spcAft>
                <a:spcPct val="0"/>
              </a:spcAft>
              <a:buSzPct val="100000"/>
              <a:defRPr/>
            </a:pPr>
            <a:r>
              <a:rPr lang="en-US" sz="1200" b="1" dirty="0">
                <a:solidFill>
                  <a:srgbClr val="009900"/>
                </a:solidFill>
                <a:latin typeface="Arial" pitchFamily="34" charset="0"/>
                <a:cs typeface="Arial" pitchFamily="34" charset="0"/>
              </a:rPr>
              <a:t>Hall A commissioning start       </a:t>
            </a:r>
            <a:r>
              <a:rPr lang="en-US" sz="1200" b="1" strike="dblStrike" dirty="0">
                <a:solidFill>
                  <a:srgbClr val="009900"/>
                </a:solidFill>
                <a:latin typeface="Arial" pitchFamily="34" charset="0"/>
                <a:cs typeface="Arial" pitchFamily="34" charset="0"/>
              </a:rPr>
              <a:t>Oct 2013</a:t>
            </a:r>
            <a:r>
              <a:rPr lang="en-US" sz="1200" b="1" dirty="0">
                <a:solidFill>
                  <a:srgbClr val="009900"/>
                </a:solidFill>
                <a:latin typeface="Arial" pitchFamily="34" charset="0"/>
                <a:cs typeface="Arial" pitchFamily="34" charset="0"/>
              </a:rPr>
              <a:t>  </a:t>
            </a:r>
            <a:r>
              <a:rPr lang="en-US" sz="1200" b="1" dirty="0">
                <a:solidFill>
                  <a:srgbClr val="FF0000"/>
                </a:solidFill>
                <a:latin typeface="Arial" pitchFamily="34" charset="0"/>
                <a:cs typeface="Arial" pitchFamily="34" charset="0"/>
              </a:rPr>
              <a:t>Feb 2014</a:t>
            </a:r>
          </a:p>
          <a:p>
            <a:pPr marL="1028700" lvl="2" indent="-228600" fontAlgn="base">
              <a:spcBef>
                <a:spcPct val="50000"/>
              </a:spcBef>
              <a:spcAft>
                <a:spcPct val="0"/>
              </a:spcAft>
              <a:buSzPct val="100000"/>
              <a:defRPr/>
            </a:pPr>
            <a:r>
              <a:rPr lang="en-US" sz="1200" b="1" dirty="0">
                <a:solidFill>
                  <a:srgbClr val="009900"/>
                </a:solidFill>
                <a:latin typeface="Arial" pitchFamily="34" charset="0"/>
                <a:cs typeface="Arial" pitchFamily="34" charset="0"/>
              </a:rPr>
              <a:t>Hall D commissioning start  </a:t>
            </a:r>
          </a:p>
          <a:p>
            <a:pPr marL="1028700" lvl="2" indent="-228600" fontAlgn="base">
              <a:spcAft>
                <a:spcPct val="0"/>
              </a:spcAft>
              <a:buSzPct val="100000"/>
              <a:defRPr/>
            </a:pPr>
            <a:r>
              <a:rPr lang="en-US" sz="1200" b="1" dirty="0">
                <a:solidFill>
                  <a:srgbClr val="009900"/>
                </a:solidFill>
                <a:latin typeface="Arial" pitchFamily="34" charset="0"/>
                <a:cs typeface="Arial" pitchFamily="34" charset="0"/>
              </a:rPr>
              <a:t>	</a:t>
            </a:r>
            <a:r>
              <a:rPr lang="en-US" sz="1200" b="1" strike="dblStrike" dirty="0">
                <a:solidFill>
                  <a:srgbClr val="009900"/>
                </a:solidFill>
                <a:latin typeface="Arial" pitchFamily="34" charset="0"/>
                <a:cs typeface="Arial" pitchFamily="34" charset="0"/>
              </a:rPr>
              <a:t>April 2014</a:t>
            </a:r>
            <a:r>
              <a:rPr lang="en-US" sz="1200" b="1" dirty="0">
                <a:solidFill>
                  <a:srgbClr val="009900"/>
                </a:solidFill>
                <a:latin typeface="Arial" pitchFamily="34" charset="0"/>
                <a:cs typeface="Arial" pitchFamily="34" charset="0"/>
              </a:rPr>
              <a:t>  </a:t>
            </a:r>
            <a:r>
              <a:rPr lang="en-US" sz="1200" b="1" dirty="0">
                <a:solidFill>
                  <a:srgbClr val="FF0000"/>
                </a:solidFill>
                <a:latin typeface="Arial" pitchFamily="34" charset="0"/>
                <a:cs typeface="Arial" pitchFamily="34" charset="0"/>
              </a:rPr>
              <a:t>Oct 2014</a:t>
            </a:r>
          </a:p>
          <a:p>
            <a:pPr marL="1028700" lvl="2" indent="-228600" fontAlgn="base">
              <a:spcBef>
                <a:spcPct val="50000"/>
              </a:spcBef>
              <a:spcAft>
                <a:spcPct val="0"/>
              </a:spcAft>
              <a:buSzPct val="100000"/>
              <a:defRPr/>
            </a:pPr>
            <a:r>
              <a:rPr lang="en-US" sz="1200" b="1" dirty="0">
                <a:solidFill>
                  <a:srgbClr val="009900"/>
                </a:solidFill>
                <a:latin typeface="Arial" pitchFamily="34" charset="0"/>
                <a:cs typeface="Arial" pitchFamily="34" charset="0"/>
              </a:rPr>
              <a:t>Halls B &amp; C commissioning start </a:t>
            </a:r>
            <a:r>
              <a:rPr lang="en-US" sz="1200" b="1" strike="dblStrike" dirty="0">
                <a:solidFill>
                  <a:srgbClr val="009900"/>
                </a:solidFill>
                <a:latin typeface="Arial" pitchFamily="34" charset="0"/>
                <a:cs typeface="Arial" pitchFamily="34" charset="0"/>
              </a:rPr>
              <a:t>Oct 2014</a:t>
            </a:r>
            <a:r>
              <a:rPr lang="en-US" sz="1200" b="1" dirty="0">
                <a:solidFill>
                  <a:srgbClr val="009900"/>
                </a:solidFill>
                <a:latin typeface="Arial" pitchFamily="34" charset="0"/>
                <a:cs typeface="Arial" pitchFamily="34" charset="0"/>
              </a:rPr>
              <a:t>  </a:t>
            </a:r>
            <a:r>
              <a:rPr lang="en-US" sz="1200" b="1" dirty="0">
                <a:solidFill>
                  <a:srgbClr val="FF0000"/>
                </a:solidFill>
                <a:latin typeface="Arial" pitchFamily="34" charset="0"/>
                <a:cs typeface="Arial" pitchFamily="34" charset="0"/>
              </a:rPr>
              <a:t>Apr 2015</a:t>
            </a:r>
          </a:p>
          <a:p>
            <a:pPr marL="1028700" lvl="2" indent="-228600" fontAlgn="base">
              <a:spcBef>
                <a:spcPct val="50000"/>
              </a:spcBef>
              <a:spcAft>
                <a:spcPct val="0"/>
              </a:spcAft>
              <a:buSzPct val="100000"/>
              <a:defRPr/>
            </a:pPr>
            <a:endParaRPr lang="en-US" sz="500" b="1" dirty="0">
              <a:solidFill>
                <a:srgbClr val="008000"/>
              </a:solidFill>
              <a:latin typeface="Arial" pitchFamily="34" charset="0"/>
              <a:cs typeface="Arial" pitchFamily="34" charset="0"/>
            </a:endParaRPr>
          </a:p>
          <a:p>
            <a:pPr marL="1028700" lvl="2" indent="-228600" fontAlgn="base">
              <a:spcBef>
                <a:spcPct val="50000"/>
              </a:spcBef>
              <a:spcAft>
                <a:spcPct val="0"/>
              </a:spcAft>
              <a:buSzPct val="100000"/>
              <a:defRPr/>
            </a:pPr>
            <a:r>
              <a:rPr lang="en-US" sz="1200" b="1" dirty="0">
                <a:solidFill>
                  <a:srgbClr val="008000"/>
                </a:solidFill>
                <a:latin typeface="Arial" pitchFamily="34" charset="0"/>
                <a:cs typeface="Arial" pitchFamily="34" charset="0"/>
              </a:rPr>
              <a:t>Project Completion June </a:t>
            </a:r>
            <a:r>
              <a:rPr lang="en-US" sz="1200" b="1" dirty="0" smtClean="0">
                <a:solidFill>
                  <a:srgbClr val="008000"/>
                </a:solidFill>
                <a:latin typeface="Arial" pitchFamily="34" charset="0"/>
                <a:cs typeface="Arial" pitchFamily="34" charset="0"/>
              </a:rPr>
              <a:t>2015</a:t>
            </a:r>
          </a:p>
          <a:p>
            <a:pPr fontAlgn="base">
              <a:spcBef>
                <a:spcPct val="0"/>
              </a:spcBef>
              <a:spcAft>
                <a:spcPct val="0"/>
              </a:spcAft>
              <a:defRPr/>
            </a:pPr>
            <a:endParaRPr lang="en-US" sz="1200" b="1" dirty="0">
              <a:solidFill>
                <a:srgbClr val="008000"/>
              </a:solidFill>
              <a:latin typeface="Arial" pitchFamily="34" charset="0"/>
              <a:cs typeface="Arial" pitchFamily="34" charset="0"/>
            </a:endParaRPr>
          </a:p>
        </p:txBody>
      </p:sp>
      <p:sp>
        <p:nvSpPr>
          <p:cNvPr id="61444" name="Rectangle 2"/>
          <p:cNvSpPr>
            <a:spLocks noGrp="1" noChangeArrowheads="1"/>
          </p:cNvSpPr>
          <p:nvPr>
            <p:ph type="title"/>
          </p:nvPr>
        </p:nvSpPr>
        <p:spPr>
          <a:xfrm>
            <a:off x="685800" y="0"/>
            <a:ext cx="7772400" cy="762000"/>
          </a:xfrm>
        </p:spPr>
        <p:txBody>
          <a:bodyPr/>
          <a:lstStyle/>
          <a:p>
            <a:r>
              <a:rPr lang="en-US" smtClean="0"/>
              <a:t>12 GeV Upgrade Project Schedule</a:t>
            </a:r>
          </a:p>
        </p:txBody>
      </p:sp>
      <p:sp>
        <p:nvSpPr>
          <p:cNvPr id="6" name="TextBox 5"/>
          <p:cNvSpPr txBox="1"/>
          <p:nvPr/>
        </p:nvSpPr>
        <p:spPr>
          <a:xfrm>
            <a:off x="6477000" y="1042076"/>
            <a:ext cx="2667000" cy="600164"/>
          </a:xfrm>
          <a:prstGeom prst="rect">
            <a:avLst/>
          </a:prstGeom>
          <a:solidFill>
            <a:srgbClr val="FFFFCC"/>
          </a:solidFill>
        </p:spPr>
        <p:txBody>
          <a:bodyPr wrap="square">
            <a:spAutoFit/>
          </a:bodyPr>
          <a:lstStyle/>
          <a:p>
            <a:pPr fontAlgn="base">
              <a:spcBef>
                <a:spcPct val="0"/>
              </a:spcBef>
              <a:spcAft>
                <a:spcPct val="0"/>
              </a:spcAft>
              <a:defRPr/>
            </a:pPr>
            <a:r>
              <a:rPr lang="en-US" sz="1100" b="1" dirty="0">
                <a:solidFill>
                  <a:srgbClr val="000000"/>
                </a:solidFill>
                <a:latin typeface="Arial" pitchFamily="34" charset="0"/>
                <a:cs typeface="Arial" pitchFamily="34" charset="0"/>
              </a:rPr>
              <a:t>FY12: reduction of $16M</a:t>
            </a:r>
          </a:p>
          <a:p>
            <a:pPr fontAlgn="base">
              <a:spcBef>
                <a:spcPct val="0"/>
              </a:spcBef>
              <a:spcAft>
                <a:spcPct val="0"/>
              </a:spcAft>
              <a:defRPr/>
            </a:pPr>
            <a:r>
              <a:rPr lang="en-US" sz="1100" b="1" dirty="0">
                <a:solidFill>
                  <a:srgbClr val="000000"/>
                </a:solidFill>
                <a:latin typeface="Arial" pitchFamily="34" charset="0"/>
                <a:cs typeface="Arial" pitchFamily="34" charset="0"/>
              </a:rPr>
              <a:t>FY13: </a:t>
            </a:r>
            <a:r>
              <a:rPr lang="en-US" sz="1100" b="1" dirty="0" err="1">
                <a:solidFill>
                  <a:srgbClr val="000000"/>
                </a:solidFill>
                <a:latin typeface="Arial" pitchFamily="34" charset="0"/>
                <a:cs typeface="Arial" pitchFamily="34" charset="0"/>
              </a:rPr>
              <a:t>Pres</a:t>
            </a:r>
            <a:r>
              <a:rPr lang="en-US" sz="1100" b="1" dirty="0">
                <a:solidFill>
                  <a:srgbClr val="000000"/>
                </a:solidFill>
                <a:latin typeface="Arial" pitchFamily="34" charset="0"/>
                <a:cs typeface="Arial" pitchFamily="34" charset="0"/>
              </a:rPr>
              <a:t> </a:t>
            </a:r>
            <a:r>
              <a:rPr lang="en-US" sz="1100" b="1" dirty="0" smtClean="0">
                <a:solidFill>
                  <a:srgbClr val="000000"/>
                </a:solidFill>
                <a:latin typeface="Arial" pitchFamily="34" charset="0"/>
                <a:cs typeface="Arial" pitchFamily="34" charset="0"/>
              </a:rPr>
              <a:t>Request – no </a:t>
            </a:r>
            <a:r>
              <a:rPr lang="en-US" sz="1100" b="1" dirty="0">
                <a:solidFill>
                  <a:srgbClr val="000000"/>
                </a:solidFill>
                <a:latin typeface="Arial" pitchFamily="34" charset="0"/>
                <a:cs typeface="Arial" pitchFamily="34" charset="0"/>
              </a:rPr>
              <a:t>restoration </a:t>
            </a:r>
          </a:p>
          <a:p>
            <a:pPr fontAlgn="base">
              <a:spcBef>
                <a:spcPct val="0"/>
              </a:spcBef>
              <a:spcAft>
                <a:spcPct val="0"/>
              </a:spcAft>
              <a:defRPr/>
            </a:pPr>
            <a:r>
              <a:rPr lang="en-US" sz="1100" b="1" dirty="0">
                <a:solidFill>
                  <a:srgbClr val="FF0000"/>
                </a:solidFill>
                <a:latin typeface="Arial" pitchFamily="34" charset="0"/>
                <a:cs typeface="Arial" pitchFamily="34" charset="0"/>
              </a:rPr>
              <a:t>CD-4B may be at Risk</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l="5139" t="1111" r="4924" b="3195"/>
          <a:stretch/>
        </p:blipFill>
        <p:spPr>
          <a:xfrm>
            <a:off x="109705" y="1028700"/>
            <a:ext cx="6367295" cy="5235162"/>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6705600" y="5695890"/>
            <a:ext cx="2371162" cy="523220"/>
          </a:xfrm>
          <a:prstGeom prst="rect">
            <a:avLst/>
          </a:prstGeom>
          <a:noFill/>
        </p:spPr>
        <p:txBody>
          <a:bodyPr wrap="none" rtlCol="0">
            <a:spAutoFit/>
          </a:bodyPr>
          <a:lstStyle/>
          <a:p>
            <a:r>
              <a:rPr lang="en-US" sz="1400" b="1" dirty="0" smtClean="0">
                <a:solidFill>
                  <a:srgbClr val="002060"/>
                </a:solidFill>
                <a:latin typeface="Arial" pitchFamily="34" charset="0"/>
                <a:cs typeface="Arial" pitchFamily="34" charset="0"/>
              </a:rPr>
              <a:t>Project to be re-</a:t>
            </a:r>
            <a:r>
              <a:rPr lang="en-US" sz="1400" b="1" dirty="0" err="1" smtClean="0">
                <a:solidFill>
                  <a:srgbClr val="002060"/>
                </a:solidFill>
                <a:latin typeface="Arial" pitchFamily="34" charset="0"/>
                <a:cs typeface="Arial" pitchFamily="34" charset="0"/>
              </a:rPr>
              <a:t>baselined</a:t>
            </a:r>
            <a:endParaRPr lang="en-US" sz="1400" b="1" dirty="0" smtClean="0">
              <a:solidFill>
                <a:srgbClr val="002060"/>
              </a:solidFill>
              <a:latin typeface="Arial" pitchFamily="34" charset="0"/>
              <a:cs typeface="Arial" pitchFamily="34" charset="0"/>
            </a:endParaRPr>
          </a:p>
          <a:p>
            <a:r>
              <a:rPr lang="en-US" sz="1400" b="1" dirty="0" smtClean="0">
                <a:solidFill>
                  <a:srgbClr val="002060"/>
                </a:solidFill>
                <a:latin typeface="Arial" pitchFamily="34" charset="0"/>
                <a:cs typeface="Arial" pitchFamily="34" charset="0"/>
              </a:rPr>
              <a:t>November</a:t>
            </a:r>
            <a:r>
              <a:rPr lang="en-US" sz="1400" b="1" dirty="0" smtClean="0">
                <a:solidFill>
                  <a:srgbClr val="002060"/>
                </a:solidFill>
                <a:latin typeface="Arial" pitchFamily="34" charset="0"/>
                <a:cs typeface="Arial" pitchFamily="34" charset="0"/>
              </a:rPr>
              <a:t>, </a:t>
            </a:r>
            <a:r>
              <a:rPr lang="en-US" sz="1400" b="1" dirty="0" smtClean="0">
                <a:solidFill>
                  <a:srgbClr val="002060"/>
                </a:solidFill>
                <a:latin typeface="Arial" pitchFamily="34" charset="0"/>
                <a:cs typeface="Arial" pitchFamily="34" charset="0"/>
              </a:rPr>
              <a:t>2012</a:t>
            </a:r>
          </a:p>
        </p:txBody>
      </p:sp>
    </p:spTree>
    <p:extLst>
      <p:ext uri="{BB962C8B-B14F-4D97-AF65-F5344CB8AC3E}">
        <p14:creationId xmlns:p14="http://schemas.microsoft.com/office/powerpoint/2010/main" xmlns="" val="4180460564"/>
      </p:ext>
    </p:extLst>
  </p:cSld>
  <p:clrMapOvr>
    <a:masterClrMapping/>
  </p:clrMapOvr>
  <p:timing>
    <p:tnLst>
      <p:par>
        <p:cTn id="1" dur="indefinite" restart="never" nodeType="tmRoot"/>
      </p:par>
    </p:tnLst>
  </p:timing>
</p:sld>
</file>

<file path=ppt/theme/theme1.xml><?xml version="1.0" encoding="utf-8"?>
<a:theme xmlns:a="http://schemas.openxmlformats.org/drawingml/2006/main" name="2_JLab_PowerPoint1">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txDef>
      <a:spPr>
        <a:noFill/>
      </a:spPr>
      <a:bodyPr wrap="none" rtlCol="0">
        <a:spAutoFit/>
      </a:bodyPr>
      <a:lstStyle>
        <a:defPPr>
          <a:defRPr sz="2000" b="1" dirty="0" smtClean="0">
            <a:solidFill>
              <a:srgbClr val="002060"/>
            </a:solidFill>
            <a:latin typeface="Arial" pitchFamily="34" charset="0"/>
            <a:cs typeface="Arial" pitchFamily="34" charset="0"/>
          </a:defRPr>
        </a:defPPr>
      </a:lstStyle>
    </a:tx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JLab_PowerPoint1">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70806</TotalTime>
  <Words>2074</Words>
  <Application>Microsoft Office PowerPoint</Application>
  <PresentationFormat>On-screen Show (4:3)</PresentationFormat>
  <Paragraphs>521</Paragraphs>
  <Slides>40</Slides>
  <Notes>16</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40</vt:i4>
      </vt:variant>
    </vt:vector>
  </HeadingPairs>
  <TitlesOfParts>
    <vt:vector size="44" baseType="lpstr">
      <vt:lpstr>2_JLab_PowerPoint1</vt:lpstr>
      <vt:lpstr>3_JLab_PowerPoint1</vt:lpstr>
      <vt:lpstr>Equation</vt:lpstr>
      <vt:lpstr>Microsoft Equation 3.0</vt:lpstr>
      <vt:lpstr>Slide 1</vt:lpstr>
      <vt:lpstr>Slide 2</vt:lpstr>
      <vt:lpstr>A Laboratory for Nuclear Science</vt:lpstr>
      <vt:lpstr>JLab: 21st Century Science Questions</vt:lpstr>
      <vt:lpstr>12 GeV Upgrade Project</vt:lpstr>
      <vt:lpstr>12 GeV Scientific Capabilities</vt:lpstr>
      <vt:lpstr>Slide 7</vt:lpstr>
      <vt:lpstr>12 GeV Upgrade – Recent Progress  </vt:lpstr>
      <vt:lpstr>12 GeV Upgrade Project Schedule</vt:lpstr>
      <vt:lpstr>Beyond 12 GeV Upgrade</vt:lpstr>
      <vt:lpstr>12 GeV Science Program</vt:lpstr>
      <vt:lpstr>White Paper</vt:lpstr>
      <vt:lpstr>Slide 13</vt:lpstr>
      <vt:lpstr>Slide 14</vt:lpstr>
      <vt:lpstr>Hall D</vt:lpstr>
      <vt:lpstr>Quantum Numbers of Hybrid Mesons</vt:lpstr>
      <vt:lpstr>Slide 17</vt:lpstr>
      <vt:lpstr>Slide 18</vt:lpstr>
      <vt:lpstr>Slide 19</vt:lpstr>
      <vt:lpstr>Extraction of GPD’s </vt:lpstr>
      <vt:lpstr>Slide 21</vt:lpstr>
      <vt:lpstr>Slide 22</vt:lpstr>
      <vt:lpstr>Transverse Momentum Dependent Parton Distributions (TMDs)</vt:lpstr>
      <vt:lpstr>SIDIS Electroproduction of Pions</vt:lpstr>
      <vt:lpstr>SIDIS Studies with 12 GeV at JLab</vt:lpstr>
      <vt:lpstr>SoLID Transversity Projected Data</vt:lpstr>
      <vt:lpstr>Slide 27</vt:lpstr>
      <vt:lpstr>Future PV Program at JLab</vt:lpstr>
      <vt:lpstr>Projected Results</vt:lpstr>
      <vt:lpstr>Cosmology and Dark Matter</vt:lpstr>
      <vt:lpstr>PAMELA Data on Cosmic Radiation</vt:lpstr>
      <vt:lpstr>Slide 32</vt:lpstr>
      <vt:lpstr>Slide 33</vt:lpstr>
      <vt:lpstr>12 GeV JLab – The Potential</vt:lpstr>
      <vt:lpstr>Electron Ion Collider</vt:lpstr>
      <vt:lpstr>Into the “sea”:  EIC</vt:lpstr>
      <vt:lpstr>EIC Science Frontier</vt:lpstr>
      <vt:lpstr>Slide 38</vt:lpstr>
      <vt:lpstr>Envisioned EIC Timeline</vt:lpstr>
      <vt:lpstr>A Laboratory for Nuclear Science</vt:lpstr>
    </vt:vector>
  </TitlesOfParts>
  <Company>Sony Electronics,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bmck</dc:creator>
  <cp:lastModifiedBy>bmck</cp:lastModifiedBy>
  <cp:revision>178</cp:revision>
  <dcterms:created xsi:type="dcterms:W3CDTF">2010-06-22T16:39:58Z</dcterms:created>
  <dcterms:modified xsi:type="dcterms:W3CDTF">2012-08-06T11:52:31Z</dcterms:modified>
</cp:coreProperties>
</file>