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8"/>
  </p:notesMasterIdLst>
  <p:sldIdLst>
    <p:sldId id="256" r:id="rId2"/>
    <p:sldId id="257" r:id="rId3"/>
    <p:sldId id="258" r:id="rId4"/>
    <p:sldId id="264" r:id="rId5"/>
    <p:sldId id="287" r:id="rId6"/>
    <p:sldId id="289" r:id="rId7"/>
    <p:sldId id="290" r:id="rId8"/>
    <p:sldId id="291" r:id="rId9"/>
    <p:sldId id="293" r:id="rId10"/>
    <p:sldId id="294" r:id="rId11"/>
    <p:sldId id="295" r:id="rId12"/>
    <p:sldId id="297" r:id="rId13"/>
    <p:sldId id="296" r:id="rId14"/>
    <p:sldId id="320" r:id="rId15"/>
    <p:sldId id="321" r:id="rId16"/>
    <p:sldId id="298" r:id="rId17"/>
    <p:sldId id="300" r:id="rId18"/>
    <p:sldId id="301" r:id="rId19"/>
    <p:sldId id="302" r:id="rId20"/>
    <p:sldId id="303" r:id="rId21"/>
    <p:sldId id="307" r:id="rId22"/>
    <p:sldId id="309" r:id="rId23"/>
    <p:sldId id="310" r:id="rId24"/>
    <p:sldId id="311" r:id="rId25"/>
    <p:sldId id="312" r:id="rId26"/>
    <p:sldId id="313" r:id="rId27"/>
    <p:sldId id="314" r:id="rId28"/>
    <p:sldId id="304" r:id="rId29"/>
    <p:sldId id="305" r:id="rId30"/>
    <p:sldId id="306" r:id="rId31"/>
    <p:sldId id="315" r:id="rId32"/>
    <p:sldId id="316" r:id="rId33"/>
    <p:sldId id="317" r:id="rId34"/>
    <p:sldId id="318" r:id="rId35"/>
    <p:sldId id="269" r:id="rId36"/>
    <p:sldId id="322" r:id="rId37"/>
  </p:sldIdLst>
  <p:sldSz cx="9144000" cy="6858000" type="screen4x3"/>
  <p:notesSz cx="7099300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0756302-7240-4FAC-9B7B-80082E1B6308}" type="datetimeFigureOut">
              <a:rPr lang="pt-BR" smtClean="0"/>
              <a:pPr/>
              <a:t>12/03/2012</a:t>
            </a:fld>
            <a:endParaRPr lang="pt-B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pt-B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pt-B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67B55109-FEB4-4D5E-8D1B-D31B2B000F7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55109-FEB4-4D5E-8D1B-D31B2B000F79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55109-FEB4-4D5E-8D1B-D31B2B000F79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55109-FEB4-4D5E-8D1B-D31B2B000F79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55109-FEB4-4D5E-8D1B-D31B2B000F79}" type="slidenum">
              <a:rPr lang="pt-BR" smtClean="0"/>
              <a:pPr/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55109-FEB4-4D5E-8D1B-D31B2B000F79}" type="slidenum">
              <a:rPr lang="pt-BR" smtClean="0"/>
              <a:pPr/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55109-FEB4-4D5E-8D1B-D31B2B000F79}" type="slidenum">
              <a:rPr lang="pt-BR" smtClean="0"/>
              <a:pPr/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55109-FEB4-4D5E-8D1B-D31B2B000F79}" type="slidenum">
              <a:rPr lang="pt-BR" smtClean="0"/>
              <a:pPr/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55109-FEB4-4D5E-8D1B-D31B2B000F79}" type="slidenum">
              <a:rPr lang="pt-BR" smtClean="0"/>
              <a:pPr/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55109-FEB4-4D5E-8D1B-D31B2B000F79}" type="slidenum">
              <a:rPr lang="pt-BR" smtClean="0"/>
              <a:pPr/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55109-FEB4-4D5E-8D1B-D31B2B000F79}" type="slidenum">
              <a:rPr lang="pt-BR" smtClean="0"/>
              <a:pPr/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55109-FEB4-4D5E-8D1B-D31B2B000F79}" type="slidenum">
              <a:rPr lang="pt-BR" smtClean="0"/>
              <a:pPr/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55109-FEB4-4D5E-8D1B-D31B2B000F79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55109-FEB4-4D5E-8D1B-D31B2B000F79}" type="slidenum">
              <a:rPr lang="pt-BR" smtClean="0"/>
              <a:pPr/>
              <a:t>20</a:t>
            </a:fld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55109-FEB4-4D5E-8D1B-D31B2B000F79}" type="slidenum">
              <a:rPr lang="pt-BR" smtClean="0"/>
              <a:pPr/>
              <a:t>21</a:t>
            </a:fld>
            <a:endParaRPr 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55109-FEB4-4D5E-8D1B-D31B2B000F79}" type="slidenum">
              <a:rPr lang="pt-BR" smtClean="0"/>
              <a:pPr/>
              <a:t>22</a:t>
            </a:fld>
            <a:endParaRPr 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55109-FEB4-4D5E-8D1B-D31B2B000F79}" type="slidenum">
              <a:rPr lang="pt-BR" smtClean="0"/>
              <a:pPr/>
              <a:t>23</a:t>
            </a:fld>
            <a:endParaRPr 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55109-FEB4-4D5E-8D1B-D31B2B000F79}" type="slidenum">
              <a:rPr lang="pt-BR" smtClean="0"/>
              <a:pPr/>
              <a:t>24</a:t>
            </a:fld>
            <a:endParaRPr 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55109-FEB4-4D5E-8D1B-D31B2B000F79}" type="slidenum">
              <a:rPr lang="pt-BR" smtClean="0"/>
              <a:pPr/>
              <a:t>25</a:t>
            </a:fld>
            <a:endParaRPr lang="pt-B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55109-FEB4-4D5E-8D1B-D31B2B000F79}" type="slidenum">
              <a:rPr lang="pt-BR" smtClean="0"/>
              <a:pPr/>
              <a:t>26</a:t>
            </a:fld>
            <a:endParaRPr lang="pt-B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55109-FEB4-4D5E-8D1B-D31B2B000F79}" type="slidenum">
              <a:rPr lang="pt-BR" smtClean="0"/>
              <a:pPr/>
              <a:t>27</a:t>
            </a:fld>
            <a:endParaRPr lang="pt-B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55109-FEB4-4D5E-8D1B-D31B2B000F79}" type="slidenum">
              <a:rPr lang="pt-BR" smtClean="0"/>
              <a:pPr/>
              <a:t>28</a:t>
            </a:fld>
            <a:endParaRPr lang="pt-B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55109-FEB4-4D5E-8D1B-D31B2B000F79}" type="slidenum">
              <a:rPr lang="pt-BR" smtClean="0"/>
              <a:pPr/>
              <a:t>29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55109-FEB4-4D5E-8D1B-D31B2B000F79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55109-FEB4-4D5E-8D1B-D31B2B000F79}" type="slidenum">
              <a:rPr lang="pt-BR" smtClean="0"/>
              <a:pPr/>
              <a:t>30</a:t>
            </a:fld>
            <a:endParaRPr lang="pt-B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55109-FEB4-4D5E-8D1B-D31B2B000F79}" type="slidenum">
              <a:rPr lang="pt-BR" smtClean="0"/>
              <a:pPr/>
              <a:t>31</a:t>
            </a:fld>
            <a:endParaRPr lang="pt-B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55109-FEB4-4D5E-8D1B-D31B2B000F79}" type="slidenum">
              <a:rPr lang="pt-BR" smtClean="0"/>
              <a:pPr/>
              <a:t>32</a:t>
            </a:fld>
            <a:endParaRPr lang="pt-B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55109-FEB4-4D5E-8D1B-D31B2B000F79}" type="slidenum">
              <a:rPr lang="pt-BR" smtClean="0"/>
              <a:pPr/>
              <a:t>33</a:t>
            </a:fld>
            <a:endParaRPr lang="pt-B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55109-FEB4-4D5E-8D1B-D31B2B000F79}" type="slidenum">
              <a:rPr lang="pt-BR" smtClean="0"/>
              <a:pPr/>
              <a:t>34</a:t>
            </a:fld>
            <a:endParaRPr lang="pt-B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55109-FEB4-4D5E-8D1B-D31B2B000F79}" type="slidenum">
              <a:rPr lang="pt-BR" smtClean="0"/>
              <a:pPr/>
              <a:t>35</a:t>
            </a:fld>
            <a:endParaRPr lang="pt-B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55109-FEB4-4D5E-8D1B-D31B2B000F79}" type="slidenum">
              <a:rPr lang="pt-BR" smtClean="0"/>
              <a:pPr/>
              <a:t>36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42601-A077-4AED-8CBD-53974BB5BAA7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55109-FEB4-4D5E-8D1B-D31B2B000F79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55109-FEB4-4D5E-8D1B-D31B2B000F79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55109-FEB4-4D5E-8D1B-D31B2B000F79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55109-FEB4-4D5E-8D1B-D31B2B000F79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55109-FEB4-4D5E-8D1B-D31B2B000F79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AC51CB7-AD02-4B21-87C9-6798F71E5E12}" type="datetimeFigureOut">
              <a:rPr lang="pt-BR" smtClean="0"/>
              <a:pPr/>
              <a:t>12/03/2012</a:t>
            </a:fld>
            <a:endParaRPr lang="pt-BR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A8F516-59D8-43F2-9910-EDF6E315F42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51CB7-AD02-4B21-87C9-6798F71E5E12}" type="datetimeFigureOut">
              <a:rPr lang="pt-BR" smtClean="0"/>
              <a:pPr/>
              <a:t>12/03/2012</a:t>
            </a:fld>
            <a:endParaRPr lang="pt-B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8F516-59D8-43F2-9910-EDF6E315F42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AC51CB7-AD02-4B21-87C9-6798F71E5E12}" type="datetimeFigureOut">
              <a:rPr lang="pt-BR" smtClean="0"/>
              <a:pPr/>
              <a:t>12/03/2012</a:t>
            </a:fld>
            <a:endParaRPr lang="pt-B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6 Rectángulo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CA8F516-59D8-43F2-9910-EDF6E315F42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51CB7-AD02-4B21-87C9-6798F71E5E12}" type="datetimeFigureOut">
              <a:rPr lang="pt-BR" smtClean="0"/>
              <a:pPr/>
              <a:t>12/03/2012</a:t>
            </a:fld>
            <a:endParaRPr lang="pt-B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CA8F516-59D8-43F2-9910-EDF6E315F42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Rectángulo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51CB7-AD02-4B21-87C9-6798F71E5E12}" type="datetimeFigureOut">
              <a:rPr lang="pt-BR" smtClean="0"/>
              <a:pPr/>
              <a:t>12/03/2012</a:t>
            </a:fld>
            <a:endParaRPr lang="pt-B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CA8F516-59D8-43F2-9910-EDF6E315F42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AC51CB7-AD02-4B21-87C9-6798F71E5E12}" type="datetimeFigureOut">
              <a:rPr lang="pt-BR" smtClean="0"/>
              <a:pPr/>
              <a:t>12/03/2012</a:t>
            </a:fld>
            <a:endParaRPr lang="pt-BR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CA8F516-59D8-43F2-9910-EDF6E315F42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AC51CB7-AD02-4B21-87C9-6798F71E5E12}" type="datetimeFigureOut">
              <a:rPr lang="pt-BR" smtClean="0"/>
              <a:pPr/>
              <a:t>12/03/2012</a:t>
            </a:fld>
            <a:endParaRPr lang="pt-BR"/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CA8F516-59D8-43F2-9910-EDF6E315F42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51CB7-AD02-4B21-87C9-6798F71E5E12}" type="datetimeFigureOut">
              <a:rPr lang="pt-BR" smtClean="0"/>
              <a:pPr/>
              <a:t>12/03/2012</a:t>
            </a:fld>
            <a:endParaRPr lang="pt-B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CA8F516-59D8-43F2-9910-EDF6E315F42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51CB7-AD02-4B21-87C9-6798F71E5E12}" type="datetimeFigureOut">
              <a:rPr lang="pt-BR" smtClean="0"/>
              <a:pPr/>
              <a:t>12/03/2012</a:t>
            </a:fld>
            <a:endParaRPr lang="pt-B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A8F516-59D8-43F2-9910-EDF6E315F42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51CB7-AD02-4B21-87C9-6798F71E5E12}" type="datetimeFigureOut">
              <a:rPr lang="pt-BR" smtClean="0"/>
              <a:pPr/>
              <a:t>12/03/2012</a:t>
            </a:fld>
            <a:endParaRPr lang="pt-B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CA8F516-59D8-43F2-9910-EDF6E315F42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Rectángulo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AC51CB7-AD02-4B21-87C9-6798F71E5E12}" type="datetimeFigureOut">
              <a:rPr lang="pt-BR" smtClean="0"/>
              <a:pPr/>
              <a:t>12/03/2012</a:t>
            </a:fld>
            <a:endParaRPr lang="pt-B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CA8F516-59D8-43F2-9910-EDF6E315F42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pt-B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AC51CB7-AD02-4B21-87C9-6798F71E5E12}" type="datetimeFigureOut">
              <a:rPr lang="pt-BR" smtClean="0"/>
              <a:pPr/>
              <a:t>12/03/2012</a:t>
            </a:fld>
            <a:endParaRPr lang="pt-B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6 Rectángulo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CA8F516-59D8-43F2-9910-EDF6E315F42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2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476672"/>
            <a:ext cx="8064896" cy="18288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Quark Loop Effects </a:t>
            </a:r>
            <a:br>
              <a:rPr lang="en-US" sz="3600" b="1" dirty="0" smtClean="0"/>
            </a:br>
            <a:r>
              <a:rPr lang="en-US" sz="3600" b="1" dirty="0" smtClean="0"/>
              <a:t>on the Gluon Propagator</a:t>
            </a:r>
            <a:endParaRPr lang="en-US" sz="3600" b="1" i="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Workshop on Confinement Physics</a:t>
            </a:r>
            <a:br>
              <a:rPr lang="en-US" b="1" dirty="0" smtClean="0"/>
            </a:br>
            <a:r>
              <a:rPr lang="en-US" b="1" dirty="0" smtClean="0"/>
              <a:t>March 12-15, 2012   -  Jefferson Lab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195736" y="3933056"/>
            <a:ext cx="67687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 err="1" smtClean="0"/>
              <a:t>Arlene</a:t>
            </a:r>
            <a:r>
              <a:rPr lang="pt-BR" sz="2400" dirty="0" smtClean="0"/>
              <a:t> Cristina Aguilar</a:t>
            </a:r>
          </a:p>
          <a:p>
            <a:pPr algn="just"/>
            <a:r>
              <a:rPr lang="en-US" sz="2400" dirty="0" smtClean="0"/>
              <a:t>Centre for Natural Sciences and Humanities</a:t>
            </a:r>
            <a:r>
              <a:rPr lang="en-US" sz="2400" dirty="0"/>
              <a:t> </a:t>
            </a:r>
            <a:r>
              <a:rPr lang="en-US" sz="2400" dirty="0" smtClean="0"/>
              <a:t>- CCNH</a:t>
            </a:r>
            <a:endParaRPr lang="pt-BR" sz="2400" dirty="0"/>
          </a:p>
          <a:p>
            <a:pPr algn="r"/>
            <a:r>
              <a:rPr lang="pt-BR" sz="2400" dirty="0" smtClean="0"/>
              <a:t>Federal </a:t>
            </a:r>
            <a:r>
              <a:rPr lang="pt-BR" sz="2400" dirty="0" err="1" smtClean="0"/>
              <a:t>University</a:t>
            </a:r>
            <a:r>
              <a:rPr lang="pt-BR" sz="2400" dirty="0" smtClean="0"/>
              <a:t> </a:t>
            </a:r>
            <a:r>
              <a:rPr lang="pt-BR" sz="2400" dirty="0" err="1" smtClean="0"/>
              <a:t>of</a:t>
            </a:r>
            <a:r>
              <a:rPr lang="pt-BR" sz="2400" dirty="0" smtClean="0"/>
              <a:t> ABC,  São Paulo, </a:t>
            </a:r>
            <a:r>
              <a:rPr lang="pt-BR" sz="2400" dirty="0" err="1" smtClean="0"/>
              <a:t>Brazil</a:t>
            </a:r>
            <a:endParaRPr lang="pt-BR" sz="2400" dirty="0" smtClean="0"/>
          </a:p>
          <a:p>
            <a:pPr algn="r"/>
            <a:r>
              <a:rPr lang="en-US" sz="2000" dirty="0" smtClean="0"/>
              <a:t>in collaboration with D. </a:t>
            </a:r>
            <a:r>
              <a:rPr lang="en-US" sz="2000" dirty="0" err="1" smtClean="0"/>
              <a:t>Binosi</a:t>
            </a:r>
            <a:r>
              <a:rPr lang="en-US" sz="2000" dirty="0" smtClean="0"/>
              <a:t> and J. </a:t>
            </a:r>
            <a:r>
              <a:rPr lang="en-US" sz="2000" dirty="0" err="1" smtClean="0"/>
              <a:t>Papavassiliou</a:t>
            </a:r>
            <a:r>
              <a:rPr lang="en-US" sz="2000" dirty="0" smtClean="0"/>
              <a:t> </a:t>
            </a:r>
          </a:p>
          <a:p>
            <a:pPr algn="r"/>
            <a:r>
              <a:rPr lang="pt-BR" sz="2000" dirty="0" smtClean="0"/>
              <a:t>[</a:t>
            </a:r>
            <a:r>
              <a:rPr lang="pt-BR" sz="2000" dirty="0" err="1" smtClean="0"/>
              <a:t>coming</a:t>
            </a:r>
            <a:r>
              <a:rPr lang="pt-BR" sz="2000" dirty="0" smtClean="0"/>
              <a:t> </a:t>
            </a:r>
            <a:r>
              <a:rPr lang="pt-BR" sz="2000" dirty="0" err="1" smtClean="0"/>
              <a:t>soon</a:t>
            </a:r>
            <a:r>
              <a:rPr lang="pt-BR" sz="2000" dirty="0" smtClean="0"/>
              <a:t>]</a:t>
            </a:r>
            <a:endParaRPr lang="pt-BR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88640"/>
            <a:ext cx="4238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539552" y="-81880"/>
            <a:ext cx="8153400" cy="990600"/>
          </a:xfrm>
        </p:spPr>
        <p:txBody>
          <a:bodyPr>
            <a:normAutofit/>
          </a:bodyPr>
          <a:lstStyle/>
          <a:p>
            <a:r>
              <a:rPr lang="pt-BR" sz="2800" b="1" dirty="0" err="1" smtClean="0"/>
              <a:t>Nonperturbative</a:t>
            </a:r>
            <a:r>
              <a:rPr lang="pt-BR" sz="2800" b="1" dirty="0" smtClean="0"/>
              <a:t> </a:t>
            </a:r>
            <a:r>
              <a:rPr lang="pt-BR" sz="2800" b="1" dirty="0" err="1" smtClean="0"/>
              <a:t>calculation</a:t>
            </a:r>
            <a:r>
              <a:rPr lang="pt-BR" sz="2800" b="1" dirty="0" smtClean="0"/>
              <a:t> </a:t>
            </a:r>
            <a:r>
              <a:rPr lang="pt-BR" sz="2800" b="1" dirty="0" err="1" smtClean="0"/>
              <a:t>of</a:t>
            </a:r>
            <a:r>
              <a:rPr lang="pt-BR" sz="2800" b="1" dirty="0" smtClean="0"/>
              <a:t> </a:t>
            </a:r>
            <a:r>
              <a:rPr lang="pt-BR" sz="2800" b="1" dirty="0" err="1" smtClean="0"/>
              <a:t>the</a:t>
            </a:r>
            <a:r>
              <a:rPr lang="pt-BR" sz="2800" b="1" dirty="0" smtClean="0"/>
              <a:t> quark loop</a:t>
            </a:r>
            <a:endParaRPr lang="pt-BR" sz="28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539552" y="1052736"/>
            <a:ext cx="813690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The quark-loop of the PT-BFM scheme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where </a:t>
            </a:r>
            <a:r>
              <a:rPr lang="en-US" sz="2000" dirty="0" err="1" smtClean="0"/>
              <a:t>d</a:t>
            </a:r>
            <a:r>
              <a:rPr lang="en-US" sz="2000" baseline="-25000" dirty="0" err="1" smtClean="0"/>
              <a:t>f</a:t>
            </a:r>
            <a:r>
              <a:rPr lang="en-US" sz="2000" dirty="0" smtClean="0"/>
              <a:t> = ½ for SU(3)</a:t>
            </a:r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Notice that  the quark loop is transverse, i.e.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After inserting the BC vertex </a:t>
            </a:r>
            <a:r>
              <a:rPr lang="en-US" sz="2000" dirty="0" smtClean="0"/>
              <a:t> </a:t>
            </a:r>
            <a:r>
              <a:rPr lang="en-US" sz="2000" dirty="0" smtClean="0"/>
              <a:t>and taking the trace, we find               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556792"/>
            <a:ext cx="3938017" cy="120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3779912" y="2564904"/>
            <a:ext cx="79208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7584" y="2924944"/>
            <a:ext cx="7205911" cy="76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91680" y="5013176"/>
            <a:ext cx="1647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Flecha derecha"/>
          <p:cNvSpPr/>
          <p:nvPr/>
        </p:nvSpPr>
        <p:spPr>
          <a:xfrm>
            <a:off x="3707904" y="5085184"/>
            <a:ext cx="504056" cy="21602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499992" y="4941168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3528" y="692696"/>
            <a:ext cx="8352928" cy="964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11560" y="3284984"/>
            <a:ext cx="7872362" cy="1983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323528" y="1988840"/>
            <a:ext cx="799288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err="1" smtClean="0"/>
              <a:t>where</a:t>
            </a:r>
            <a:r>
              <a:rPr lang="pt-BR" sz="2000" dirty="0" smtClean="0"/>
              <a:t> </a:t>
            </a:r>
            <a:r>
              <a:rPr lang="pt-BR" sz="2000" dirty="0" err="1" smtClean="0"/>
              <a:t>the</a:t>
            </a:r>
            <a:r>
              <a:rPr lang="pt-BR" sz="2000" dirty="0" smtClean="0"/>
              <a:t>  </a:t>
            </a:r>
            <a:r>
              <a:rPr lang="pt-BR" sz="2000" dirty="0" err="1" smtClean="0"/>
              <a:t>subindex</a:t>
            </a:r>
            <a:r>
              <a:rPr lang="pt-BR" sz="2000" dirty="0" smtClean="0"/>
              <a:t> “a”  </a:t>
            </a:r>
            <a:r>
              <a:rPr lang="pt-BR" sz="2000" dirty="0" smtClean="0">
                <a:sym typeface="Wingdings" pitchFamily="2" charset="2"/>
              </a:rPr>
              <a:t> </a:t>
            </a:r>
            <a:r>
              <a:rPr lang="pt-BR" sz="2000" dirty="0" err="1" smtClean="0">
                <a:sym typeface="Wingdings" pitchFamily="2" charset="2"/>
              </a:rPr>
              <a:t>function</a:t>
            </a:r>
            <a:r>
              <a:rPr lang="pt-BR" sz="2000" dirty="0" smtClean="0">
                <a:sym typeface="Wingdings" pitchFamily="2" charset="2"/>
              </a:rPr>
              <a:t> </a:t>
            </a:r>
            <a:r>
              <a:rPr lang="pt-BR" sz="2000" dirty="0" err="1" smtClean="0">
                <a:sym typeface="Wingdings" pitchFamily="2" charset="2"/>
              </a:rPr>
              <a:t>evaluated</a:t>
            </a:r>
            <a:r>
              <a:rPr lang="pt-BR" sz="2000" dirty="0" smtClean="0">
                <a:sym typeface="Wingdings" pitchFamily="2" charset="2"/>
              </a:rPr>
              <a:t> </a:t>
            </a:r>
            <a:r>
              <a:rPr lang="pt-BR" sz="2000" dirty="0" err="1" smtClean="0">
                <a:sym typeface="Wingdings" pitchFamily="2" charset="2"/>
              </a:rPr>
              <a:t>at</a:t>
            </a:r>
            <a:r>
              <a:rPr lang="pt-BR" sz="2000" dirty="0" smtClean="0">
                <a:sym typeface="Wingdings" pitchFamily="2" charset="2"/>
              </a:rPr>
              <a:t>  k  </a:t>
            </a:r>
            <a:r>
              <a:rPr lang="pt-BR" sz="2000" dirty="0" err="1" smtClean="0">
                <a:sym typeface="Wingdings" pitchFamily="2" charset="2"/>
              </a:rPr>
              <a:t>and</a:t>
            </a:r>
            <a:r>
              <a:rPr lang="pt-BR" sz="2000" dirty="0" smtClean="0">
                <a:sym typeface="Wingdings" pitchFamily="2" charset="2"/>
              </a:rPr>
              <a:t> “b” </a:t>
            </a:r>
            <a:r>
              <a:rPr lang="pt-BR" sz="2000" dirty="0" err="1" smtClean="0">
                <a:sym typeface="Wingdings" pitchFamily="2" charset="2"/>
              </a:rPr>
              <a:t>at</a:t>
            </a:r>
            <a:r>
              <a:rPr lang="pt-BR" sz="2000" dirty="0" smtClean="0">
                <a:sym typeface="Wingdings" pitchFamily="2" charset="2"/>
              </a:rPr>
              <a:t>  (k+q)</a:t>
            </a:r>
            <a:r>
              <a:rPr lang="pt-BR" sz="2000" dirty="0" smtClean="0"/>
              <a:t> </a:t>
            </a:r>
          </a:p>
          <a:p>
            <a:endParaRPr lang="pt-BR" sz="2000" dirty="0" smtClean="0"/>
          </a:p>
          <a:p>
            <a:pPr>
              <a:buFont typeface="Arial" pitchFamily="34" charset="0"/>
              <a:buChar char="•"/>
            </a:pPr>
            <a:r>
              <a:rPr lang="pt-BR" sz="2000" dirty="0" smtClean="0"/>
              <a:t>  </a:t>
            </a:r>
            <a:r>
              <a:rPr lang="pt-BR" sz="2000" dirty="0" err="1" smtClean="0"/>
              <a:t>We</a:t>
            </a:r>
            <a:r>
              <a:rPr lang="pt-BR" sz="2000" dirty="0" smtClean="0"/>
              <a:t> </a:t>
            </a:r>
            <a:r>
              <a:rPr lang="pt-BR" sz="2000" dirty="0" err="1" smtClean="0"/>
              <a:t>find</a:t>
            </a:r>
            <a:r>
              <a:rPr lang="pt-BR" sz="2000" dirty="0" smtClean="0"/>
              <a:t> a </a:t>
            </a:r>
            <a:r>
              <a:rPr lang="pt-BR" sz="2000" dirty="0" err="1" smtClean="0"/>
              <a:t>term</a:t>
            </a:r>
            <a:r>
              <a:rPr lang="pt-BR" sz="2000" dirty="0" smtClean="0"/>
              <a:t> for </a:t>
            </a:r>
            <a:r>
              <a:rPr lang="pt-BR" sz="2000" dirty="0" err="1" smtClean="0"/>
              <a:t>each</a:t>
            </a:r>
            <a:r>
              <a:rPr lang="pt-BR" sz="2000" dirty="0" smtClean="0"/>
              <a:t> </a:t>
            </a:r>
            <a:r>
              <a:rPr lang="pt-BR" sz="2000" dirty="0" err="1" smtClean="0"/>
              <a:t>form</a:t>
            </a:r>
            <a:r>
              <a:rPr lang="pt-BR" sz="2000" dirty="0" smtClean="0"/>
              <a:t> </a:t>
            </a:r>
            <a:r>
              <a:rPr lang="pt-BR" sz="2000" dirty="0" err="1" smtClean="0"/>
              <a:t>factor</a:t>
            </a:r>
            <a:r>
              <a:rPr lang="pt-BR" sz="2000" dirty="0" smtClean="0"/>
              <a:t> L</a:t>
            </a:r>
            <a:r>
              <a:rPr lang="pt-BR" sz="2000" baseline="-25000" dirty="0" smtClean="0"/>
              <a:t>i</a:t>
            </a:r>
            <a:r>
              <a:rPr lang="pt-BR" sz="2000" dirty="0" smtClean="0"/>
              <a:t> </a:t>
            </a:r>
            <a:r>
              <a:rPr lang="pt-BR" sz="2000" dirty="0" err="1" smtClean="0"/>
              <a:t>of</a:t>
            </a:r>
            <a:r>
              <a:rPr lang="pt-BR" sz="2000" dirty="0" smtClean="0"/>
              <a:t> </a:t>
            </a:r>
            <a:r>
              <a:rPr lang="pt-BR" sz="2000" dirty="0" err="1" smtClean="0"/>
              <a:t>the</a:t>
            </a:r>
            <a:r>
              <a:rPr lang="pt-BR" sz="2000" dirty="0" smtClean="0"/>
              <a:t> BC </a:t>
            </a:r>
            <a:r>
              <a:rPr lang="pt-BR" sz="2000" dirty="0" err="1" smtClean="0"/>
              <a:t>vertex</a:t>
            </a:r>
            <a:r>
              <a:rPr lang="pt-BR" sz="2000" dirty="0" smtClean="0"/>
              <a:t> </a:t>
            </a:r>
          </a:p>
          <a:p>
            <a:pPr>
              <a:buFont typeface="Arial" pitchFamily="34" charset="0"/>
              <a:buChar char="•"/>
            </a:pPr>
            <a:endParaRPr lang="pt-BR" sz="2000" dirty="0" smtClean="0"/>
          </a:p>
          <a:p>
            <a:pPr>
              <a:buFont typeface="Arial" pitchFamily="34" charset="0"/>
              <a:buChar char="•"/>
            </a:pPr>
            <a:endParaRPr lang="pt-BR" sz="2000" dirty="0" smtClean="0"/>
          </a:p>
          <a:p>
            <a:pPr>
              <a:buFont typeface="Arial" pitchFamily="34" charset="0"/>
              <a:buChar char="•"/>
            </a:pPr>
            <a:endParaRPr lang="pt-BR" sz="2000" dirty="0" smtClean="0"/>
          </a:p>
          <a:p>
            <a:pPr>
              <a:buFont typeface="Arial" pitchFamily="34" charset="0"/>
              <a:buChar char="•"/>
            </a:pPr>
            <a:endParaRPr lang="pt-BR" sz="2000" dirty="0" smtClean="0"/>
          </a:p>
          <a:p>
            <a:pPr>
              <a:buFont typeface="Arial" pitchFamily="34" charset="0"/>
              <a:buChar char="•"/>
            </a:pPr>
            <a:endParaRPr lang="pt-BR" sz="2000" dirty="0" smtClean="0"/>
          </a:p>
          <a:p>
            <a:pPr>
              <a:buFont typeface="Arial" pitchFamily="34" charset="0"/>
              <a:buChar char="•"/>
            </a:pPr>
            <a:endParaRPr lang="pt-BR" sz="2000" dirty="0" smtClean="0"/>
          </a:p>
          <a:p>
            <a:pPr>
              <a:buFont typeface="Arial" pitchFamily="34" charset="0"/>
              <a:buChar char="•"/>
            </a:pPr>
            <a:endParaRPr lang="pt-BR" sz="2000" dirty="0" smtClean="0"/>
          </a:p>
          <a:p>
            <a:pPr>
              <a:buFont typeface="Arial" pitchFamily="34" charset="0"/>
              <a:buChar char="•"/>
            </a:pPr>
            <a:endParaRPr lang="pt-BR" sz="2000" dirty="0" smtClean="0"/>
          </a:p>
          <a:p>
            <a:pPr>
              <a:buFont typeface="Arial" pitchFamily="34" charset="0"/>
              <a:buChar char="•"/>
            </a:pPr>
            <a:r>
              <a:rPr lang="pt-BR" sz="2000" dirty="0" smtClean="0"/>
              <a:t>  In </a:t>
            </a:r>
            <a:r>
              <a:rPr lang="pt-BR" sz="2000" dirty="0" err="1" smtClean="0"/>
              <a:t>the</a:t>
            </a:r>
            <a:r>
              <a:rPr lang="pt-BR" sz="2000" dirty="0" smtClean="0"/>
              <a:t> </a:t>
            </a:r>
            <a:r>
              <a:rPr lang="pt-BR" sz="2000" dirty="0" err="1" smtClean="0"/>
              <a:t>limit</a:t>
            </a:r>
            <a:r>
              <a:rPr lang="pt-BR" sz="2000" dirty="0" smtClean="0"/>
              <a:t> </a:t>
            </a:r>
            <a:r>
              <a:rPr lang="pt-BR" sz="2000" dirty="0" err="1" smtClean="0"/>
              <a:t>of</a:t>
            </a:r>
            <a:r>
              <a:rPr lang="pt-BR" sz="2000" dirty="0" smtClean="0"/>
              <a:t> q</a:t>
            </a:r>
            <a:r>
              <a:rPr lang="pt-BR" sz="2000" baseline="30000" dirty="0" smtClean="0"/>
              <a:t>2</a:t>
            </a:r>
            <a:r>
              <a:rPr lang="pt-BR" sz="2000" dirty="0" smtClean="0"/>
              <a:t> </a:t>
            </a:r>
            <a:r>
              <a:rPr lang="pt-BR" sz="2000" dirty="0" smtClean="0">
                <a:sym typeface="Wingdings" pitchFamily="2" charset="2"/>
              </a:rPr>
              <a:t> 0 ,  </a:t>
            </a:r>
            <a:r>
              <a:rPr lang="pt-BR" sz="2000" dirty="0" err="1" smtClean="0">
                <a:sym typeface="Wingdings" pitchFamily="2" charset="2"/>
              </a:rPr>
              <a:t>we</a:t>
            </a:r>
            <a:r>
              <a:rPr lang="pt-BR" sz="2000" dirty="0" smtClean="0">
                <a:sym typeface="Wingdings" pitchFamily="2" charset="2"/>
              </a:rPr>
              <a:t> </a:t>
            </a:r>
            <a:r>
              <a:rPr lang="pt-BR" sz="2000" dirty="0" err="1" smtClean="0">
                <a:sym typeface="Wingdings" pitchFamily="2" charset="2"/>
              </a:rPr>
              <a:t>have</a:t>
            </a:r>
            <a:r>
              <a:rPr lang="pt-BR" sz="2000" dirty="0" smtClean="0">
                <a:sym typeface="Wingdings" pitchFamily="2" charset="2"/>
              </a:rPr>
              <a:t> </a:t>
            </a:r>
            <a:endParaRPr lang="pt-BR" sz="2000" dirty="0" smtClean="0"/>
          </a:p>
          <a:p>
            <a:pPr>
              <a:buFont typeface="Arial" pitchFamily="34" charset="0"/>
              <a:buChar char="•"/>
            </a:pPr>
            <a:endParaRPr lang="pt-BR" sz="2000" dirty="0" smtClean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67544" y="5949280"/>
            <a:ext cx="8280920" cy="643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1520" y="620688"/>
            <a:ext cx="907300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000" dirty="0" smtClean="0"/>
              <a:t> It is </a:t>
            </a:r>
            <a:r>
              <a:rPr lang="pt-BR" sz="2000" dirty="0" err="1" smtClean="0"/>
              <a:t>important</a:t>
            </a:r>
            <a:r>
              <a:rPr lang="pt-BR" sz="2000" dirty="0" smtClean="0"/>
              <a:t> to </a:t>
            </a:r>
            <a:r>
              <a:rPr lang="pt-BR" sz="2000" dirty="0" err="1" smtClean="0"/>
              <a:t>notice</a:t>
            </a:r>
            <a:r>
              <a:rPr lang="pt-BR" sz="2000" dirty="0" smtClean="0"/>
              <a:t> </a:t>
            </a:r>
            <a:r>
              <a:rPr lang="pt-BR" sz="2000" dirty="0" err="1" smtClean="0"/>
              <a:t>that</a:t>
            </a:r>
            <a:r>
              <a:rPr lang="pt-BR" sz="2000" dirty="0" smtClean="0"/>
              <a:t>  </a:t>
            </a:r>
            <a:r>
              <a:rPr lang="pt-BR" sz="2000" dirty="0" err="1" smtClean="0"/>
              <a:t>the</a:t>
            </a:r>
            <a:r>
              <a:rPr lang="pt-BR" sz="2000" dirty="0" smtClean="0"/>
              <a:t> integral</a:t>
            </a:r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r>
              <a:rPr lang="pt-BR" sz="2000" dirty="0" err="1" smtClean="0"/>
              <a:t>vanishes</a:t>
            </a:r>
            <a:r>
              <a:rPr lang="pt-BR" sz="2000" dirty="0" smtClean="0"/>
              <a:t> </a:t>
            </a:r>
            <a:r>
              <a:rPr lang="pt-BR" sz="2000" dirty="0" err="1" smtClean="0"/>
              <a:t>by</a:t>
            </a:r>
            <a:r>
              <a:rPr lang="pt-BR" sz="2000" dirty="0" smtClean="0"/>
              <a:t>  </a:t>
            </a:r>
            <a:r>
              <a:rPr lang="en-US" sz="2000" dirty="0" smtClean="0"/>
              <a:t>virtue of an identity valid in dimensional regularization   know  as   </a:t>
            </a:r>
            <a:r>
              <a:rPr lang="pt-BR" sz="2000" b="1" dirty="0" smtClean="0"/>
              <a:t>“</a:t>
            </a:r>
            <a:r>
              <a:rPr lang="pt-BR" sz="2000" b="1" dirty="0" err="1" smtClean="0"/>
              <a:t>seagull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identity</a:t>
            </a:r>
            <a:r>
              <a:rPr lang="pt-BR" sz="2000" b="1" dirty="0" smtClean="0"/>
              <a:t>”</a:t>
            </a:r>
          </a:p>
          <a:p>
            <a:endParaRPr lang="pt-BR" sz="2000" b="1" dirty="0" smtClean="0"/>
          </a:p>
          <a:p>
            <a:endParaRPr lang="pt-BR" sz="2000" b="1" dirty="0" smtClean="0"/>
          </a:p>
          <a:p>
            <a:endParaRPr lang="pt-BR" sz="2000" b="1" dirty="0" smtClean="0"/>
          </a:p>
          <a:p>
            <a:endParaRPr lang="pt-BR" sz="2000" b="1" dirty="0" smtClean="0"/>
          </a:p>
          <a:p>
            <a:endParaRPr lang="pt-BR" sz="2000" b="1" dirty="0" smtClean="0"/>
          </a:p>
          <a:p>
            <a:pPr>
              <a:buFont typeface="Arial" pitchFamily="34" charset="0"/>
              <a:buChar char="•"/>
            </a:pPr>
            <a:r>
              <a:rPr lang="pt-BR" sz="2000" dirty="0" smtClean="0"/>
              <a:t> </a:t>
            </a:r>
            <a:r>
              <a:rPr lang="pt-BR" sz="2000" dirty="0" err="1" smtClean="0"/>
              <a:t>Assuming</a:t>
            </a:r>
            <a:r>
              <a:rPr lang="pt-BR" sz="2000" dirty="0" smtClean="0"/>
              <a:t> </a:t>
            </a:r>
            <a:r>
              <a:rPr lang="pt-BR" sz="2000" dirty="0" err="1" smtClean="0"/>
              <a:t>that</a:t>
            </a:r>
            <a:r>
              <a:rPr lang="pt-BR" sz="2000" dirty="0" smtClean="0"/>
              <a:t>  </a:t>
            </a:r>
          </a:p>
          <a:p>
            <a:endParaRPr lang="pt-BR" sz="2000" dirty="0" smtClean="0"/>
          </a:p>
          <a:p>
            <a:pPr>
              <a:buFont typeface="Arial" pitchFamily="34" charset="0"/>
              <a:buChar char="•"/>
            </a:pPr>
            <a:r>
              <a:rPr lang="pt-BR" sz="2000" dirty="0" smtClean="0"/>
              <a:t> </a:t>
            </a:r>
            <a:r>
              <a:rPr lang="pt-BR" sz="2000" dirty="0" err="1" smtClean="0"/>
              <a:t>We</a:t>
            </a:r>
            <a:r>
              <a:rPr lang="pt-BR" sz="2000" dirty="0" smtClean="0"/>
              <a:t> </a:t>
            </a:r>
            <a:r>
              <a:rPr lang="pt-BR" sz="2000" dirty="0" err="1" smtClean="0"/>
              <a:t>obtain</a:t>
            </a:r>
            <a:r>
              <a:rPr lang="pt-BR" sz="2000" dirty="0" smtClean="0"/>
              <a:t>  </a:t>
            </a:r>
          </a:p>
          <a:p>
            <a:endParaRPr lang="pt-BR" sz="2000" dirty="0" smtClean="0"/>
          </a:p>
          <a:p>
            <a:endParaRPr lang="pt-BR" sz="2000" dirty="0" smtClean="0"/>
          </a:p>
          <a:p>
            <a:r>
              <a:rPr lang="pt-BR" sz="2000" dirty="0" smtClean="0"/>
              <a:t>   </a:t>
            </a:r>
          </a:p>
          <a:p>
            <a:pPr>
              <a:buFont typeface="Arial" pitchFamily="34" charset="0"/>
              <a:buChar char="•"/>
            </a:pPr>
            <a:endParaRPr lang="pt-BR" sz="2000" dirty="0" smtClean="0"/>
          </a:p>
          <a:p>
            <a:pPr>
              <a:buFont typeface="Arial" pitchFamily="34" charset="0"/>
              <a:buChar char="•"/>
            </a:pPr>
            <a:r>
              <a:rPr lang="pt-BR" sz="2000" dirty="0" smtClean="0"/>
              <a:t> </a:t>
            </a:r>
            <a:r>
              <a:rPr lang="pt-BR" sz="2000" dirty="0" err="1" smtClean="0"/>
              <a:t>Notice</a:t>
            </a:r>
            <a:r>
              <a:rPr lang="pt-BR" sz="2000" dirty="0" smtClean="0"/>
              <a:t> </a:t>
            </a:r>
            <a:r>
              <a:rPr lang="pt-BR" sz="2000" dirty="0" err="1" smtClean="0"/>
              <a:t>that</a:t>
            </a:r>
            <a:r>
              <a:rPr lang="pt-BR" sz="2000" dirty="0" smtClean="0"/>
              <a:t> </a:t>
            </a:r>
            <a:r>
              <a:rPr lang="pt-BR" sz="2000" dirty="0" err="1" smtClean="0"/>
              <a:t>at</a:t>
            </a:r>
            <a:r>
              <a:rPr lang="pt-BR" sz="2000" dirty="0" smtClean="0"/>
              <a:t> </a:t>
            </a:r>
            <a:r>
              <a:rPr lang="pt-BR" sz="2000" dirty="0" err="1" smtClean="0"/>
              <a:t>one</a:t>
            </a:r>
            <a:r>
              <a:rPr lang="pt-BR" sz="2000" dirty="0" smtClean="0"/>
              <a:t> loop , A(k)=1 </a:t>
            </a:r>
            <a:r>
              <a:rPr lang="pt-BR" sz="2000" dirty="0" err="1" smtClean="0"/>
              <a:t>and</a:t>
            </a:r>
            <a:r>
              <a:rPr lang="pt-BR" sz="2000" dirty="0" smtClean="0"/>
              <a:t> </a:t>
            </a:r>
            <a:r>
              <a:rPr lang="pt-BR" sz="2000" dirty="0" smtClean="0">
                <a:latin typeface="Monotype Corsiva" pitchFamily="66" charset="0"/>
              </a:rPr>
              <a:t>M </a:t>
            </a:r>
            <a:r>
              <a:rPr lang="pt-BR" sz="2000" baseline="30000" dirty="0" smtClean="0"/>
              <a:t>2</a:t>
            </a:r>
            <a:r>
              <a:rPr lang="pt-BR" sz="2000" dirty="0" smtClean="0"/>
              <a:t> (k) =m</a:t>
            </a:r>
            <a:r>
              <a:rPr lang="pt-BR" sz="2000" baseline="30000" dirty="0" smtClean="0"/>
              <a:t>2</a:t>
            </a:r>
            <a:r>
              <a:rPr lang="pt-BR" sz="2000" dirty="0" smtClean="0"/>
              <a:t>, </a:t>
            </a:r>
            <a:r>
              <a:rPr lang="pt-BR" sz="2000" dirty="0" err="1" smtClean="0"/>
              <a:t>this</a:t>
            </a:r>
            <a:r>
              <a:rPr lang="pt-BR" sz="2000" dirty="0" smtClean="0"/>
              <a:t> </a:t>
            </a:r>
            <a:r>
              <a:rPr lang="pt-BR" sz="2000" dirty="0" err="1" smtClean="0"/>
              <a:t>result</a:t>
            </a:r>
            <a:r>
              <a:rPr lang="pt-BR" sz="2000" dirty="0" smtClean="0"/>
              <a:t> </a:t>
            </a:r>
            <a:r>
              <a:rPr lang="pt-BR" sz="2000" dirty="0" err="1" smtClean="0"/>
              <a:t>was</a:t>
            </a:r>
            <a:r>
              <a:rPr lang="pt-BR" sz="2000" dirty="0" smtClean="0"/>
              <a:t> </a:t>
            </a:r>
            <a:r>
              <a:rPr lang="pt-BR" sz="2000" dirty="0" err="1" smtClean="0"/>
              <a:t>already</a:t>
            </a:r>
            <a:r>
              <a:rPr lang="pt-BR" sz="2000" dirty="0" smtClean="0"/>
              <a:t> </a:t>
            </a:r>
            <a:r>
              <a:rPr lang="pt-BR" sz="2000" dirty="0" err="1" smtClean="0"/>
              <a:t>expected</a:t>
            </a:r>
            <a:r>
              <a:rPr lang="pt-BR" sz="2000" dirty="0" smtClean="0"/>
              <a:t>!    </a:t>
            </a:r>
            <a:endParaRPr lang="pt-BR" sz="2000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39552" y="1124744"/>
            <a:ext cx="8280920" cy="643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699792" y="2780928"/>
            <a:ext cx="29622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3347864" y="2226350"/>
            <a:ext cx="55446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 smtClean="0">
                <a:solidFill>
                  <a:srgbClr val="7030A0"/>
                </a:solidFill>
              </a:rPr>
              <a:t>A. C. A </a:t>
            </a:r>
            <a:r>
              <a:rPr lang="pt-BR" sz="1600" b="1" dirty="0" err="1" smtClean="0">
                <a:solidFill>
                  <a:srgbClr val="7030A0"/>
                </a:solidFill>
              </a:rPr>
              <a:t>and</a:t>
            </a:r>
            <a:r>
              <a:rPr lang="pt-BR" sz="1600" b="1" dirty="0" smtClean="0">
                <a:solidFill>
                  <a:srgbClr val="7030A0"/>
                </a:solidFill>
              </a:rPr>
              <a:t> </a:t>
            </a:r>
            <a:r>
              <a:rPr lang="pt-BR" sz="1600" b="1" dirty="0" err="1" smtClean="0">
                <a:solidFill>
                  <a:srgbClr val="7030A0"/>
                </a:solidFill>
              </a:rPr>
              <a:t>J.Papavassiliou</a:t>
            </a:r>
            <a:r>
              <a:rPr lang="pt-BR" sz="1600" dirty="0" smtClean="0"/>
              <a:t>,  </a:t>
            </a:r>
            <a:r>
              <a:rPr lang="pt-BR" sz="1600" dirty="0" err="1" smtClean="0"/>
              <a:t>Phys</a:t>
            </a:r>
            <a:r>
              <a:rPr lang="pt-BR" sz="1600" dirty="0" smtClean="0"/>
              <a:t>. Rev.  D 81, 034003 (2010).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339752" y="3789040"/>
            <a:ext cx="33718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35052" y="4867250"/>
            <a:ext cx="11049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4788024" y="4645585"/>
            <a:ext cx="4608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err="1" smtClean="0">
                <a:sym typeface="Wingdings" pitchFamily="2" charset="2"/>
              </a:rPr>
              <a:t>The</a:t>
            </a:r>
            <a:r>
              <a:rPr lang="pt-BR" sz="2000" b="1" dirty="0" smtClean="0">
                <a:sym typeface="Wingdings" pitchFamily="2" charset="2"/>
              </a:rPr>
              <a:t>  quark -loop h</a:t>
            </a:r>
            <a:r>
              <a:rPr lang="en-US" sz="2000" b="1" dirty="0" smtClean="0"/>
              <a:t>as no </a:t>
            </a:r>
            <a:r>
              <a:rPr lang="en-US" sz="2000" b="1" dirty="0" smtClean="0">
                <a:solidFill>
                  <a:srgbClr val="FF0000"/>
                </a:solidFill>
              </a:rPr>
              <a:t>direct</a:t>
            </a:r>
            <a:r>
              <a:rPr lang="en-US" sz="2000" b="1" dirty="0" smtClean="0"/>
              <a:t> influence on the value of </a:t>
            </a:r>
            <a:r>
              <a:rPr lang="en-US" sz="2000" b="1" dirty="0" smtClean="0">
                <a:sym typeface="Symbol"/>
              </a:rPr>
              <a:t>(0) , its  influence is through the nonlinear propagation </a:t>
            </a:r>
            <a:endParaRPr lang="pt-BR" sz="2000" b="1" dirty="0"/>
          </a:p>
        </p:txBody>
      </p:sp>
      <p:sp>
        <p:nvSpPr>
          <p:cNvPr id="11" name="10 Flecha derecha"/>
          <p:cNvSpPr/>
          <p:nvPr/>
        </p:nvSpPr>
        <p:spPr>
          <a:xfrm>
            <a:off x="4355976" y="4941168"/>
            <a:ext cx="360040" cy="2880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9 CuadroTexto"/>
          <p:cNvSpPr txBox="1"/>
          <p:nvPr/>
        </p:nvSpPr>
        <p:spPr>
          <a:xfrm>
            <a:off x="1619672" y="25460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err="1" smtClean="0">
                <a:solidFill>
                  <a:schemeClr val="tx2"/>
                </a:solidFill>
              </a:rPr>
              <a:t>Contribution</a:t>
            </a:r>
            <a:r>
              <a:rPr lang="pt-BR" sz="2800" b="1" dirty="0" smtClean="0">
                <a:solidFill>
                  <a:schemeClr val="tx2"/>
                </a:solidFill>
              </a:rPr>
              <a:t> </a:t>
            </a:r>
            <a:r>
              <a:rPr lang="pt-BR" sz="2800" b="1" dirty="0" err="1" smtClean="0">
                <a:solidFill>
                  <a:schemeClr val="tx2"/>
                </a:solidFill>
              </a:rPr>
              <a:t>at</a:t>
            </a:r>
            <a:r>
              <a:rPr lang="pt-BR" sz="2800" b="1" dirty="0" smtClean="0">
                <a:solidFill>
                  <a:schemeClr val="tx2"/>
                </a:solidFill>
              </a:rPr>
              <a:t> zero momentum </a:t>
            </a:r>
            <a:endParaRPr lang="pt-BR" sz="2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75048" y="692696"/>
            <a:ext cx="856895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000" dirty="0" smtClean="0"/>
              <a:t> For </a:t>
            </a:r>
            <a:r>
              <a:rPr lang="pt-BR" sz="2000" dirty="0" err="1" smtClean="0"/>
              <a:t>the</a:t>
            </a:r>
            <a:r>
              <a:rPr lang="pt-BR" sz="2000" dirty="0" smtClean="0"/>
              <a:t> CP </a:t>
            </a:r>
            <a:r>
              <a:rPr lang="pt-BR" sz="2000" dirty="0" err="1" smtClean="0"/>
              <a:t>vertex</a:t>
            </a:r>
            <a:r>
              <a:rPr lang="pt-BR" sz="2000" dirty="0" smtClean="0"/>
              <a:t>,  </a:t>
            </a:r>
            <a:r>
              <a:rPr lang="en-US" sz="2000" dirty="0" smtClean="0"/>
              <a:t>the answer will be expressed as a  deviation from</a:t>
            </a:r>
            <a:r>
              <a:rPr lang="pt-BR" sz="2000" dirty="0" smtClean="0"/>
              <a:t> </a:t>
            </a:r>
          </a:p>
          <a:p>
            <a:pPr>
              <a:buFont typeface="Arial" pitchFamily="34" charset="0"/>
              <a:buChar char="•"/>
            </a:pPr>
            <a:endParaRPr lang="pt-BR" sz="2000" dirty="0" smtClean="0"/>
          </a:p>
          <a:p>
            <a:pPr>
              <a:buFont typeface="Arial" pitchFamily="34" charset="0"/>
              <a:buChar char="•"/>
            </a:pPr>
            <a:endParaRPr lang="pt-BR" sz="2000" dirty="0" smtClean="0"/>
          </a:p>
          <a:p>
            <a:pPr>
              <a:buFont typeface="Arial" pitchFamily="34" charset="0"/>
              <a:buChar char="•"/>
            </a:pPr>
            <a:endParaRPr lang="pt-BR" sz="2000" dirty="0" smtClean="0"/>
          </a:p>
          <a:p>
            <a:pPr>
              <a:buFont typeface="Arial" pitchFamily="34" charset="0"/>
              <a:buChar char="•"/>
            </a:pPr>
            <a:endParaRPr lang="pt-BR" sz="2000" dirty="0" smtClean="0"/>
          </a:p>
          <a:p>
            <a:r>
              <a:rPr lang="pt-BR" sz="2000" dirty="0" smtClean="0"/>
              <a:t> </a:t>
            </a:r>
            <a:r>
              <a:rPr lang="pt-BR" sz="2000" dirty="0" err="1" smtClean="0"/>
              <a:t>where</a:t>
            </a:r>
            <a:r>
              <a:rPr lang="pt-BR" sz="2000" dirty="0" smtClean="0"/>
              <a:t>               is </a:t>
            </a:r>
            <a:r>
              <a:rPr lang="pt-BR" sz="2000" dirty="0" err="1" smtClean="0"/>
              <a:t>giving</a:t>
            </a:r>
            <a:r>
              <a:rPr lang="pt-BR" sz="2000" dirty="0" smtClean="0"/>
              <a:t> </a:t>
            </a:r>
            <a:r>
              <a:rPr lang="pt-BR" sz="2000" dirty="0" err="1" smtClean="0"/>
              <a:t>by</a:t>
            </a:r>
            <a:r>
              <a:rPr lang="pt-BR" sz="2000" dirty="0" smtClean="0"/>
              <a:t> </a:t>
            </a:r>
            <a:r>
              <a:rPr lang="pt-BR" sz="2000" dirty="0" err="1" smtClean="0"/>
              <a:t>the</a:t>
            </a:r>
            <a:r>
              <a:rPr lang="pt-BR" sz="2000" dirty="0" smtClean="0"/>
              <a:t> integral </a:t>
            </a:r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r>
              <a:rPr lang="pt-BR" sz="2000" dirty="0" smtClean="0"/>
              <a:t> </a:t>
            </a:r>
          </a:p>
          <a:p>
            <a:r>
              <a:rPr lang="pt-BR" sz="2000" dirty="0" err="1" smtClean="0"/>
              <a:t>where</a:t>
            </a:r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pPr>
              <a:buFont typeface="Arial" pitchFamily="34" charset="0"/>
              <a:buChar char="•"/>
            </a:pPr>
            <a:r>
              <a:rPr lang="pt-BR" sz="2000" dirty="0" smtClean="0"/>
              <a:t> </a:t>
            </a:r>
            <a:r>
              <a:rPr lang="pt-BR" sz="2000" dirty="0" err="1" smtClean="0"/>
              <a:t>Notice</a:t>
            </a:r>
            <a:r>
              <a:rPr lang="pt-BR" sz="2000" dirty="0" smtClean="0"/>
              <a:t> </a:t>
            </a:r>
            <a:r>
              <a:rPr lang="pt-BR" sz="2000" dirty="0" err="1" smtClean="0"/>
              <a:t>that</a:t>
            </a:r>
            <a:r>
              <a:rPr lang="pt-BR" sz="2000" dirty="0" smtClean="0"/>
              <a:t> in </a:t>
            </a:r>
            <a:r>
              <a:rPr lang="pt-BR" sz="2000" dirty="0" err="1" smtClean="0"/>
              <a:t>the</a:t>
            </a:r>
            <a:r>
              <a:rPr lang="pt-BR" sz="2000" dirty="0" smtClean="0"/>
              <a:t> </a:t>
            </a:r>
            <a:r>
              <a:rPr lang="pt-BR" sz="2000" dirty="0" err="1" smtClean="0"/>
              <a:t>limit</a:t>
            </a:r>
            <a:r>
              <a:rPr lang="pt-BR" sz="2000" dirty="0" smtClean="0"/>
              <a:t> </a:t>
            </a:r>
            <a:r>
              <a:rPr lang="pt-BR" sz="2000" dirty="0" err="1" smtClean="0"/>
              <a:t>of</a:t>
            </a:r>
            <a:r>
              <a:rPr lang="pt-BR" sz="2000" dirty="0" smtClean="0"/>
              <a:t>              </a:t>
            </a:r>
            <a:r>
              <a:rPr lang="pt-BR" sz="2000" dirty="0" err="1" smtClean="0"/>
              <a:t>we</a:t>
            </a:r>
            <a:r>
              <a:rPr lang="pt-BR" sz="2000" dirty="0" smtClean="0"/>
              <a:t> </a:t>
            </a:r>
            <a:r>
              <a:rPr lang="pt-BR" sz="2000" dirty="0" err="1" smtClean="0"/>
              <a:t>have</a:t>
            </a:r>
            <a:endParaRPr lang="pt-BR" sz="2000" dirty="0" smtClean="0"/>
          </a:p>
          <a:p>
            <a:endParaRPr lang="pt-BR" sz="2000" dirty="0" smtClean="0"/>
          </a:p>
          <a:p>
            <a:pPr>
              <a:buFont typeface="Arial" pitchFamily="34" charset="0"/>
              <a:buChar char="•"/>
            </a:pPr>
            <a:endParaRPr lang="pt-BR" sz="2000" dirty="0" smtClean="0"/>
          </a:p>
          <a:p>
            <a:pPr>
              <a:buFont typeface="Arial" pitchFamily="34" charset="0"/>
              <a:buChar char="•"/>
            </a:pPr>
            <a:r>
              <a:rPr lang="pt-BR" sz="2000" dirty="0" smtClean="0"/>
              <a:t> </a:t>
            </a:r>
            <a:r>
              <a:rPr lang="pt-BR" sz="2000" dirty="0" err="1" smtClean="0"/>
              <a:t>Therefore</a:t>
            </a:r>
            <a:r>
              <a:rPr lang="pt-BR" sz="2000" dirty="0" smtClean="0"/>
              <a:t>  </a:t>
            </a:r>
            <a:r>
              <a:rPr lang="pt-BR" sz="2000" dirty="0" err="1" smtClean="0"/>
              <a:t>the</a:t>
            </a:r>
            <a:r>
              <a:rPr lang="pt-BR" sz="2000" dirty="0" smtClean="0"/>
              <a:t>  </a:t>
            </a:r>
            <a:r>
              <a:rPr lang="pt-BR" sz="2000" dirty="0" err="1" smtClean="0"/>
              <a:t>result</a:t>
            </a:r>
            <a:r>
              <a:rPr lang="pt-BR" sz="2000" dirty="0" smtClean="0"/>
              <a:t>                          </a:t>
            </a:r>
            <a:r>
              <a:rPr lang="pt-BR" sz="2000" dirty="0" err="1" smtClean="0"/>
              <a:t>persists</a:t>
            </a:r>
            <a:r>
              <a:rPr lang="pt-BR" sz="2000" dirty="0" smtClean="0"/>
              <a:t> for </a:t>
            </a:r>
            <a:r>
              <a:rPr lang="pt-BR" sz="2000" dirty="0" err="1" smtClean="0"/>
              <a:t>the</a:t>
            </a:r>
            <a:r>
              <a:rPr lang="pt-BR" sz="2000" dirty="0" smtClean="0"/>
              <a:t> CP </a:t>
            </a:r>
            <a:r>
              <a:rPr lang="pt-BR" sz="2000" dirty="0" err="1" smtClean="0"/>
              <a:t>vertex</a:t>
            </a:r>
            <a:r>
              <a:rPr lang="pt-BR" sz="2000" dirty="0" smtClean="0"/>
              <a:t> .</a:t>
            </a:r>
            <a:endParaRPr lang="pt-BR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643161"/>
            <a:ext cx="7239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771800" y="1406674"/>
            <a:ext cx="30003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39552" y="2795330"/>
            <a:ext cx="8064896" cy="705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30127" y="2204864"/>
            <a:ext cx="8096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5301208"/>
            <a:ext cx="762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271095" y="5301208"/>
            <a:ext cx="21812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91680" y="4005064"/>
            <a:ext cx="5040560" cy="848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147442" y="6193110"/>
            <a:ext cx="1352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539552" y="764704"/>
            <a:ext cx="842493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 smtClean="0"/>
              <a:t> </a:t>
            </a:r>
            <a:r>
              <a:rPr lang="en-US" sz="2000" dirty="0" smtClean="0"/>
              <a:t>Let us cast the quenched gluon propagator </a:t>
            </a:r>
            <a:r>
              <a:rPr lang="en-US" sz="2000" dirty="0" smtClean="0">
                <a:sym typeface="Symbol"/>
              </a:rPr>
              <a:t></a:t>
            </a:r>
            <a:r>
              <a:rPr lang="en-US" sz="2000" dirty="0" smtClean="0"/>
              <a:t>(q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) into the form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r>
              <a:rPr lang="pt-BR" sz="2000" dirty="0" err="1" smtClean="0"/>
              <a:t>where</a:t>
            </a:r>
            <a:r>
              <a:rPr lang="pt-BR" sz="2000" dirty="0" smtClean="0"/>
              <a:t>  </a:t>
            </a:r>
            <a:r>
              <a:rPr lang="pt-BR" sz="2000" b="1" dirty="0" smtClean="0"/>
              <a:t>J(q</a:t>
            </a:r>
            <a:r>
              <a:rPr lang="pt-BR" sz="2000" b="1" baseline="30000" dirty="0" smtClean="0"/>
              <a:t>2</a:t>
            </a:r>
            <a:r>
              <a:rPr lang="pt-BR" sz="2000" b="1" dirty="0" smtClean="0"/>
              <a:t>)  is </a:t>
            </a:r>
            <a:r>
              <a:rPr lang="pt-BR" sz="2000" b="1" dirty="0" err="1" smtClean="0"/>
              <a:t>the</a:t>
            </a:r>
            <a:r>
              <a:rPr lang="pt-BR" sz="2000" b="1" dirty="0" smtClean="0"/>
              <a:t> </a:t>
            </a:r>
            <a:r>
              <a:rPr lang="en-US" sz="2000" b="1" dirty="0" smtClean="0"/>
              <a:t>“kinetic term”, </a:t>
            </a:r>
            <a:r>
              <a:rPr lang="en-US" sz="2000" dirty="0" smtClean="0"/>
              <a:t>or “wave function” contribution, whereas the </a:t>
            </a:r>
            <a:r>
              <a:rPr lang="en-US" sz="2000" b="1" dirty="0" smtClean="0"/>
              <a:t>m</a:t>
            </a:r>
            <a:r>
              <a:rPr lang="en-US" sz="2000" b="1" baseline="30000" dirty="0" smtClean="0"/>
              <a:t>2</a:t>
            </a:r>
            <a:r>
              <a:rPr lang="pt-BR" sz="2000" b="1" dirty="0" smtClean="0"/>
              <a:t>(q</a:t>
            </a:r>
            <a:r>
              <a:rPr lang="pt-BR" sz="2000" b="1" baseline="30000" dirty="0" smtClean="0"/>
              <a:t>2</a:t>
            </a:r>
            <a:r>
              <a:rPr lang="pt-BR" sz="2000" b="1" dirty="0" smtClean="0"/>
              <a:t>)</a:t>
            </a:r>
            <a:r>
              <a:rPr lang="en-US" sz="2000" b="1" dirty="0" smtClean="0"/>
              <a:t> is the momentum-dependent mass</a:t>
            </a:r>
          </a:p>
          <a:p>
            <a:endParaRPr lang="en-US" sz="2000" b="1" dirty="0" smtClean="0"/>
          </a:p>
          <a:p>
            <a:endParaRPr lang="en-US" sz="2000" b="1" dirty="0" smtClean="0"/>
          </a:p>
          <a:p>
            <a:r>
              <a:rPr lang="en-US" sz="2000" dirty="0" smtClean="0"/>
              <a:t>In the presence of quarks , we have</a:t>
            </a:r>
          </a:p>
          <a:p>
            <a:endParaRPr lang="en-US" sz="2000" b="1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Notice that 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(q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)  will change, despite the fact that  X(q), does not contribute at q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= 0, since  X(0) = 0 .</a:t>
            </a:r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b="1" dirty="0" smtClean="0"/>
              <a:t>X(q</a:t>
            </a:r>
            <a:r>
              <a:rPr lang="en-US" sz="2000" b="1" baseline="30000" dirty="0" smtClean="0"/>
              <a:t>2</a:t>
            </a:r>
            <a:r>
              <a:rPr lang="en-US" sz="2000" b="1" dirty="0" smtClean="0"/>
              <a:t>) does not affect directly the gluon mass equation</a:t>
            </a:r>
            <a:r>
              <a:rPr lang="en-US" sz="2000" dirty="0" smtClean="0"/>
              <a:t>; instead, the </a:t>
            </a:r>
            <a:r>
              <a:rPr lang="en-US" sz="2000" b="1" dirty="0" smtClean="0"/>
              <a:t>modification induced is indirect,</a:t>
            </a:r>
            <a:r>
              <a:rPr lang="en-US" sz="2000" dirty="0" smtClean="0"/>
              <a:t> due to the change in the overall shape of </a:t>
            </a:r>
            <a:r>
              <a:rPr lang="en-US" sz="2000" dirty="0" smtClean="0">
                <a:sym typeface="Symbol"/>
              </a:rPr>
              <a:t></a:t>
            </a:r>
            <a:r>
              <a:rPr lang="en-US" sz="2000" dirty="0" smtClean="0"/>
              <a:t>(q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) throughout the entire </a:t>
            </a:r>
            <a:r>
              <a:rPr lang="pt-BR" sz="2000" dirty="0" smtClean="0"/>
              <a:t>range </a:t>
            </a:r>
            <a:r>
              <a:rPr lang="pt-BR" sz="2000" dirty="0" err="1" smtClean="0"/>
              <a:t>of</a:t>
            </a:r>
            <a:r>
              <a:rPr lang="pt-BR" sz="2000" dirty="0" smtClean="0"/>
              <a:t> momenta.</a:t>
            </a:r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r>
              <a:rPr lang="en-US" sz="2000" b="1" dirty="0" smtClean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427984" y="3933056"/>
            <a:ext cx="33337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123728" y="1844824"/>
            <a:ext cx="32004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3491880" y="3501008"/>
            <a:ext cx="5652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rgbClr val="7030A0"/>
                </a:solidFill>
              </a:rPr>
              <a:t>A. C. A., D. </a:t>
            </a:r>
            <a:r>
              <a:rPr lang="pt-BR" sz="1600" b="1" dirty="0" err="1" smtClean="0">
                <a:solidFill>
                  <a:srgbClr val="7030A0"/>
                </a:solidFill>
              </a:rPr>
              <a:t>Binosi</a:t>
            </a:r>
            <a:r>
              <a:rPr lang="pt-BR" sz="1600" b="1" dirty="0" smtClean="0">
                <a:solidFill>
                  <a:srgbClr val="7030A0"/>
                </a:solidFill>
              </a:rPr>
              <a:t> </a:t>
            </a:r>
            <a:r>
              <a:rPr lang="pt-BR" sz="1600" b="1" dirty="0" err="1" smtClean="0">
                <a:solidFill>
                  <a:srgbClr val="7030A0"/>
                </a:solidFill>
              </a:rPr>
              <a:t>and</a:t>
            </a:r>
            <a:r>
              <a:rPr lang="pt-BR" sz="1600" b="1" dirty="0" smtClean="0">
                <a:solidFill>
                  <a:srgbClr val="7030A0"/>
                </a:solidFill>
              </a:rPr>
              <a:t> J. </a:t>
            </a:r>
            <a:r>
              <a:rPr lang="pt-BR" sz="1600" b="1" dirty="0" err="1" smtClean="0">
                <a:solidFill>
                  <a:srgbClr val="7030A0"/>
                </a:solidFill>
              </a:rPr>
              <a:t>Papavassiliou</a:t>
            </a:r>
            <a:r>
              <a:rPr lang="pt-BR" sz="1600" dirty="0" smtClean="0"/>
              <a:t>, JHEP 1201, 050 (2012)</a:t>
            </a:r>
            <a:endParaRPr lang="pt-BR" sz="1600" dirty="0"/>
          </a:p>
        </p:txBody>
      </p:sp>
      <p:sp>
        <p:nvSpPr>
          <p:cNvPr id="7" name="6 CuadroTexto"/>
          <p:cNvSpPr txBox="1"/>
          <p:nvPr/>
        </p:nvSpPr>
        <p:spPr>
          <a:xfrm>
            <a:off x="6012160" y="1268760"/>
            <a:ext cx="2808312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err="1" smtClean="0"/>
              <a:t>When</a:t>
            </a:r>
            <a:r>
              <a:rPr lang="pt-BR" dirty="0" smtClean="0"/>
              <a:t>: </a:t>
            </a:r>
          </a:p>
          <a:p>
            <a:r>
              <a:rPr lang="pt-BR" dirty="0" smtClean="0"/>
              <a:t>q</a:t>
            </a:r>
            <a:r>
              <a:rPr lang="pt-BR" baseline="30000" dirty="0" smtClean="0"/>
              <a:t>2</a:t>
            </a:r>
            <a:r>
              <a:rPr lang="pt-BR" dirty="0" smtClean="0"/>
              <a:t> </a:t>
            </a:r>
            <a:r>
              <a:rPr lang="pt-BR" dirty="0" smtClean="0">
                <a:sym typeface="Wingdings" pitchFamily="2" charset="2"/>
              </a:rPr>
              <a:t> 0     </a:t>
            </a:r>
            <a:r>
              <a:rPr lang="pt-BR" b="1" dirty="0" smtClean="0">
                <a:sym typeface="Wingdings" pitchFamily="2" charset="2"/>
              </a:rPr>
              <a:t>q</a:t>
            </a:r>
            <a:r>
              <a:rPr lang="pt-BR" b="1" baseline="30000" dirty="0" smtClean="0">
                <a:sym typeface="Wingdings" pitchFamily="2" charset="2"/>
              </a:rPr>
              <a:t>2</a:t>
            </a:r>
            <a:r>
              <a:rPr lang="pt-BR" b="1" dirty="0" smtClean="0">
                <a:sym typeface="Wingdings" pitchFamily="2" charset="2"/>
              </a:rPr>
              <a:t> </a:t>
            </a:r>
            <a:r>
              <a:rPr lang="pt-BR" b="1" dirty="0" smtClean="0"/>
              <a:t>J(q</a:t>
            </a:r>
            <a:r>
              <a:rPr lang="pt-BR" b="1" baseline="30000" dirty="0" smtClean="0"/>
              <a:t>2</a:t>
            </a:r>
            <a:r>
              <a:rPr lang="pt-BR" b="1" dirty="0" smtClean="0"/>
              <a:t>)</a:t>
            </a:r>
            <a:r>
              <a:rPr lang="pt-BR" b="1" dirty="0" smtClean="0">
                <a:sym typeface="Wingdings" pitchFamily="2" charset="2"/>
              </a:rPr>
              <a:t>  0</a:t>
            </a:r>
          </a:p>
          <a:p>
            <a:r>
              <a:rPr lang="pt-BR" dirty="0" smtClean="0">
                <a:sym typeface="Wingdings" pitchFamily="2" charset="2"/>
              </a:rPr>
              <a:t>                </a:t>
            </a:r>
            <a:r>
              <a:rPr lang="pt-BR" b="1" dirty="0" smtClean="0">
                <a:sym typeface="Wingdings" pitchFamily="2" charset="2"/>
              </a:rPr>
              <a:t>m</a:t>
            </a:r>
            <a:r>
              <a:rPr lang="pt-BR" b="1" baseline="30000" dirty="0" smtClean="0">
                <a:sym typeface="Wingdings" pitchFamily="2" charset="2"/>
              </a:rPr>
              <a:t>2 </a:t>
            </a:r>
            <a:r>
              <a:rPr lang="pt-BR" b="1" dirty="0" smtClean="0">
                <a:sym typeface="Wingdings" pitchFamily="2" charset="2"/>
              </a:rPr>
              <a:t>(0) </a:t>
            </a:r>
            <a:r>
              <a:rPr lang="pt-BR" b="1" dirty="0" smtClean="0">
                <a:sym typeface="Symbol"/>
              </a:rPr>
              <a:t> 0 </a:t>
            </a:r>
          </a:p>
          <a:p>
            <a:r>
              <a:rPr lang="pt-BR" dirty="0" err="1" smtClean="0">
                <a:sym typeface="Symbol"/>
              </a:rPr>
              <a:t>Then</a:t>
            </a:r>
            <a:r>
              <a:rPr lang="pt-BR" dirty="0" smtClean="0">
                <a:sym typeface="Symbol"/>
              </a:rPr>
              <a:t>  </a:t>
            </a:r>
          </a:p>
          <a:p>
            <a:r>
              <a:rPr lang="pt-BR" dirty="0" smtClean="0">
                <a:sym typeface="Symbol"/>
              </a:rPr>
              <a:t>                </a:t>
            </a:r>
            <a:r>
              <a:rPr lang="pt-BR" b="1" dirty="0" smtClean="0">
                <a:sym typeface="Symbol"/>
              </a:rPr>
              <a:t></a:t>
            </a:r>
            <a:r>
              <a:rPr lang="pt-BR" b="1" baseline="30000" dirty="0" smtClean="0">
                <a:sym typeface="Symbol"/>
              </a:rPr>
              <a:t>-1</a:t>
            </a:r>
            <a:r>
              <a:rPr lang="pt-BR" b="1" dirty="0" smtClean="0">
                <a:sym typeface="Symbol"/>
              </a:rPr>
              <a:t>(0)</a:t>
            </a:r>
            <a:r>
              <a:rPr lang="pt-BR" b="1" dirty="0" smtClean="0">
                <a:sym typeface="Wingdings" pitchFamily="2" charset="2"/>
              </a:rPr>
              <a:t>  </a:t>
            </a:r>
            <a:r>
              <a:rPr lang="pt-BR" b="1" dirty="0" smtClean="0">
                <a:sym typeface="Symbol"/>
              </a:rPr>
              <a:t> 0</a:t>
            </a:r>
            <a:r>
              <a:rPr lang="pt-BR" b="1" dirty="0" smtClean="0">
                <a:sym typeface="Wingdings" pitchFamily="2" charset="2"/>
              </a:rPr>
              <a:t>   </a:t>
            </a:r>
            <a:endParaRPr lang="pt-BR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683568" y="260648"/>
            <a:ext cx="8460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Nonlinear propagation  changes de value of the gluon mass</a:t>
            </a:r>
            <a:endParaRPr lang="pt-BR" sz="2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9512" y="404664"/>
            <a:ext cx="896448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000" dirty="0" smtClean="0"/>
              <a:t> </a:t>
            </a:r>
            <a:r>
              <a:rPr lang="pt-BR" sz="2000" dirty="0" err="1" smtClean="0"/>
              <a:t>Let</a:t>
            </a:r>
            <a:r>
              <a:rPr lang="pt-BR" sz="2000" dirty="0" smtClean="0"/>
              <a:t> us denote</a:t>
            </a:r>
          </a:p>
          <a:p>
            <a:pPr>
              <a:buFont typeface="Arial" pitchFamily="34" charset="0"/>
              <a:buChar char="•"/>
            </a:pPr>
            <a:endParaRPr lang="pt-BR" sz="2000" dirty="0" smtClean="0"/>
          </a:p>
          <a:p>
            <a:pPr>
              <a:buFont typeface="Arial" pitchFamily="34" charset="0"/>
              <a:buChar char="•"/>
            </a:pPr>
            <a:endParaRPr lang="pt-BR" sz="2000" dirty="0" smtClean="0"/>
          </a:p>
          <a:p>
            <a:pPr>
              <a:buFont typeface="Arial" pitchFamily="34" charset="0"/>
              <a:buChar char="•"/>
            </a:pPr>
            <a:endParaRPr lang="pt-BR" sz="2000" dirty="0" smtClean="0"/>
          </a:p>
          <a:p>
            <a:r>
              <a:rPr lang="en-US" sz="2000" dirty="0" smtClean="0"/>
              <a:t>A reliable first-principle determination of </a:t>
            </a:r>
            <a:r>
              <a:rPr lang="en-US" sz="2000" dirty="0" smtClean="0">
                <a:sym typeface="Symbol"/>
              </a:rPr>
              <a:t></a:t>
            </a:r>
            <a:r>
              <a:rPr lang="en-US" sz="2000" baseline="30000" dirty="0" smtClean="0">
                <a:sym typeface="Symbol"/>
              </a:rPr>
              <a:t>2</a:t>
            </a:r>
            <a:r>
              <a:rPr lang="en-US" sz="2000" dirty="0" smtClean="0"/>
              <a:t> is not possible at the moment </a:t>
            </a:r>
            <a:r>
              <a:rPr lang="en-US" sz="2000" dirty="0" smtClean="0"/>
              <a:t>(we need to use the 2-loop mass equation)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In the analysis presented here we will  extract an approximate range for </a:t>
            </a:r>
            <a:r>
              <a:rPr lang="en-US" sz="2000" dirty="0" smtClean="0">
                <a:sym typeface="Symbol"/>
              </a:rPr>
              <a:t></a:t>
            </a:r>
            <a:r>
              <a:rPr lang="en-US" sz="2000" baseline="30000" dirty="0" smtClean="0">
                <a:sym typeface="Symbol"/>
              </a:rPr>
              <a:t>2 </a:t>
            </a:r>
            <a:r>
              <a:rPr lang="en-US" sz="2000" dirty="0" smtClean="0"/>
              <a:t>, through extrapolation  towards the deep IR  of the curves obtained for intermediate </a:t>
            </a:r>
            <a:r>
              <a:rPr lang="en-US" sz="2000" dirty="0" err="1" smtClean="0"/>
              <a:t>momenta</a:t>
            </a:r>
            <a:r>
              <a:rPr lang="en-US" sz="2000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To estimate the effect of the quark loop(s) on the gluon propagator, we will suppose that the main bulk of correction comes from the extra diagram a</a:t>
            </a:r>
            <a:r>
              <a:rPr lang="en-US" sz="2000" baseline="-25000" dirty="0" smtClean="0"/>
              <a:t>11 </a:t>
            </a:r>
            <a:r>
              <a:rPr lang="en-US" sz="2000" dirty="0" smtClean="0"/>
              <a:t>.  Therefore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Then</a:t>
            </a:r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r>
              <a:rPr lang="pt-BR" sz="2000" dirty="0" smtClean="0"/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704331" y="908720"/>
            <a:ext cx="23717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771800" y="4581128"/>
            <a:ext cx="38766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763688" y="5661248"/>
            <a:ext cx="55530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2483768" y="-243408"/>
            <a:ext cx="4680520" cy="990600"/>
          </a:xfrm>
        </p:spPr>
        <p:txBody>
          <a:bodyPr>
            <a:normAutofit/>
          </a:bodyPr>
          <a:lstStyle/>
          <a:p>
            <a:r>
              <a:rPr lang="pt-BR" sz="3200" b="1" dirty="0" err="1" smtClean="0"/>
              <a:t>Renormalization</a:t>
            </a:r>
            <a:endParaRPr lang="pt-BR" sz="32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179512" y="692696"/>
            <a:ext cx="784887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 smtClean="0"/>
              <a:t>  </a:t>
            </a:r>
            <a:r>
              <a:rPr lang="pt-BR" sz="2000" dirty="0" err="1" smtClean="0"/>
              <a:t>We</a:t>
            </a:r>
            <a:r>
              <a:rPr lang="pt-BR" sz="2000" dirty="0" smtClean="0"/>
              <a:t> </a:t>
            </a:r>
            <a:r>
              <a:rPr lang="pt-BR" sz="2000" dirty="0" err="1" smtClean="0"/>
              <a:t>will</a:t>
            </a:r>
            <a:r>
              <a:rPr lang="pt-BR" sz="2000" dirty="0" smtClean="0"/>
              <a:t> renormalize                                       MOM </a:t>
            </a:r>
            <a:r>
              <a:rPr lang="pt-BR" sz="2000" dirty="0" err="1" smtClean="0"/>
              <a:t>scheme</a:t>
            </a:r>
            <a:r>
              <a:rPr lang="pt-BR" sz="2000" dirty="0" smtClean="0"/>
              <a:t>  </a:t>
            </a:r>
            <a:r>
              <a:rPr lang="pt-BR" sz="2000" dirty="0" err="1" smtClean="0"/>
              <a:t>which</a:t>
            </a:r>
            <a:r>
              <a:rPr lang="pt-BR" sz="2000" dirty="0" smtClean="0"/>
              <a:t> </a:t>
            </a:r>
            <a:r>
              <a:rPr lang="pt-BR" sz="2000" dirty="0" err="1" smtClean="0"/>
              <a:t>the</a:t>
            </a:r>
            <a:r>
              <a:rPr lang="pt-BR" sz="2000" dirty="0" smtClean="0"/>
              <a:t> </a:t>
            </a:r>
            <a:r>
              <a:rPr lang="pt-BR" sz="2000" dirty="0" err="1" smtClean="0"/>
              <a:t>condition</a:t>
            </a:r>
            <a:r>
              <a:rPr lang="pt-BR" sz="2000" dirty="0" smtClean="0"/>
              <a:t> is </a:t>
            </a:r>
            <a:r>
              <a:rPr lang="pt-BR" sz="2000" dirty="0" err="1" smtClean="0"/>
              <a:t>given</a:t>
            </a:r>
            <a:r>
              <a:rPr lang="pt-BR" sz="2000" dirty="0" smtClean="0"/>
              <a:t> </a:t>
            </a:r>
            <a:r>
              <a:rPr lang="pt-BR" sz="2000" dirty="0" err="1" smtClean="0"/>
              <a:t>by</a:t>
            </a:r>
            <a:endParaRPr lang="pt-BR" sz="2000" dirty="0" smtClean="0"/>
          </a:p>
          <a:p>
            <a:pPr>
              <a:buFont typeface="Arial" pitchFamily="34" charset="0"/>
              <a:buChar char="•"/>
            </a:pPr>
            <a:endParaRPr lang="pt-BR" sz="2000" dirty="0" smtClean="0"/>
          </a:p>
          <a:p>
            <a:pPr>
              <a:buFont typeface="Arial" pitchFamily="34" charset="0"/>
              <a:buChar char="•"/>
            </a:pPr>
            <a:endParaRPr lang="pt-BR" sz="2000" dirty="0" smtClean="0"/>
          </a:p>
          <a:p>
            <a:pPr>
              <a:buFont typeface="Arial" pitchFamily="34" charset="0"/>
              <a:buChar char="•"/>
            </a:pPr>
            <a:endParaRPr lang="pt-BR" sz="2000" dirty="0" smtClean="0"/>
          </a:p>
          <a:p>
            <a:pPr>
              <a:buFont typeface="Arial" pitchFamily="34" charset="0"/>
              <a:buChar char="•"/>
            </a:pPr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r>
              <a:rPr lang="pt-BR" sz="2000" dirty="0" err="1" smtClean="0"/>
              <a:t>where</a:t>
            </a:r>
            <a:r>
              <a:rPr lang="pt-BR" sz="2000" dirty="0" smtClean="0"/>
              <a:t>  </a:t>
            </a:r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r>
              <a:rPr lang="pt-BR" sz="2000" dirty="0" smtClean="0"/>
              <a:t>For </a:t>
            </a:r>
            <a:r>
              <a:rPr lang="pt-BR" sz="2000" dirty="0" err="1" smtClean="0"/>
              <a:t>large</a:t>
            </a:r>
            <a:r>
              <a:rPr lang="pt-BR" sz="2000" dirty="0" smtClean="0"/>
              <a:t> </a:t>
            </a:r>
            <a:r>
              <a:rPr lang="pt-BR" sz="2000" dirty="0" err="1" smtClean="0"/>
              <a:t>values</a:t>
            </a:r>
            <a:r>
              <a:rPr lang="pt-BR" sz="2000" dirty="0" smtClean="0"/>
              <a:t> </a:t>
            </a:r>
            <a:r>
              <a:rPr lang="pt-BR" sz="2000" dirty="0" err="1" smtClean="0"/>
              <a:t>of</a:t>
            </a:r>
            <a:r>
              <a:rPr lang="pt-BR" sz="2000" dirty="0" smtClean="0"/>
              <a:t> q</a:t>
            </a:r>
            <a:r>
              <a:rPr lang="pt-BR" sz="2000" baseline="30000" dirty="0" smtClean="0"/>
              <a:t>2  </a:t>
            </a:r>
            <a:r>
              <a:rPr lang="pt-BR" sz="2000" dirty="0" smtClean="0"/>
              <a:t> </a:t>
            </a:r>
            <a:r>
              <a:rPr lang="pt-BR" sz="2000" dirty="0" err="1" smtClean="0"/>
              <a:t>we</a:t>
            </a:r>
            <a:r>
              <a:rPr lang="pt-BR" sz="2000" dirty="0" smtClean="0"/>
              <a:t> </a:t>
            </a:r>
            <a:r>
              <a:rPr lang="pt-BR" sz="2000" dirty="0" err="1" smtClean="0"/>
              <a:t>obtain</a:t>
            </a:r>
            <a:r>
              <a:rPr lang="pt-BR" sz="2000" dirty="0" smtClean="0"/>
              <a:t> </a:t>
            </a:r>
          </a:p>
          <a:p>
            <a:endParaRPr lang="pt-BR" sz="2000" dirty="0" smtClean="0"/>
          </a:p>
          <a:p>
            <a:endParaRPr lang="pt-BR" sz="2000" dirty="0" smtClean="0"/>
          </a:p>
          <a:p>
            <a:pPr>
              <a:buFont typeface="Arial" pitchFamily="34" charset="0"/>
              <a:buChar char="•"/>
            </a:pPr>
            <a:endParaRPr lang="pt-BR" sz="2000" dirty="0" smtClean="0"/>
          </a:p>
          <a:p>
            <a:endParaRPr lang="pt-BR" sz="2000" dirty="0" smtClean="0"/>
          </a:p>
          <a:p>
            <a:r>
              <a:rPr lang="en-US" sz="2000" dirty="0" smtClean="0"/>
              <a:t>which is the correct one-loop result (in the Landau gauge).</a:t>
            </a:r>
            <a:endParaRPr lang="pt-BR" sz="2000" dirty="0" smtClean="0"/>
          </a:p>
          <a:p>
            <a:endParaRPr lang="pt-BR" sz="2000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653827"/>
            <a:ext cx="24955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419872" y="1412776"/>
            <a:ext cx="16192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187624" y="3789040"/>
            <a:ext cx="2664296" cy="60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292080" y="3717032"/>
            <a:ext cx="28575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364088" y="4653136"/>
            <a:ext cx="28670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19 CuadroTexto"/>
          <p:cNvSpPr txBox="1"/>
          <p:nvPr/>
        </p:nvSpPr>
        <p:spPr>
          <a:xfrm>
            <a:off x="4932040" y="3356992"/>
            <a:ext cx="4211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/>
              <a:t>Euclidean</a:t>
            </a:r>
            <a:r>
              <a:rPr lang="pt-BR" b="1" dirty="0" smtClean="0"/>
              <a:t> version</a:t>
            </a:r>
            <a:endParaRPr lang="pt-BR" b="1" dirty="0"/>
          </a:p>
        </p:txBody>
      </p:sp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907704" y="2132856"/>
            <a:ext cx="54006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18 Conector recto de flecha"/>
          <p:cNvCxnSpPr/>
          <p:nvPr/>
        </p:nvCxnSpPr>
        <p:spPr>
          <a:xfrm>
            <a:off x="6084168" y="2996952"/>
            <a:ext cx="144016" cy="36004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06" name="Picture 14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331640" y="4509120"/>
            <a:ext cx="25717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75656" y="5517232"/>
            <a:ext cx="512445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1037899"/>
            <a:ext cx="4860032" cy="368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Título"/>
          <p:cNvSpPr>
            <a:spLocks noGrp="1"/>
          </p:cNvSpPr>
          <p:nvPr>
            <p:ph type="title" idx="4294967295"/>
          </p:nvPr>
        </p:nvSpPr>
        <p:spPr>
          <a:xfrm>
            <a:off x="251520" y="134144"/>
            <a:ext cx="8153400" cy="990600"/>
          </a:xfrm>
        </p:spPr>
        <p:txBody>
          <a:bodyPr>
            <a:normAutofit/>
          </a:bodyPr>
          <a:lstStyle/>
          <a:p>
            <a:r>
              <a:rPr lang="pt-BR" b="1" dirty="0" err="1" smtClean="0"/>
              <a:t>Ingredients</a:t>
            </a:r>
            <a:r>
              <a:rPr lang="pt-BR" b="1" dirty="0" smtClean="0"/>
              <a:t>  </a:t>
            </a:r>
            <a:endParaRPr lang="pt-BR" b="1" dirty="0"/>
          </a:p>
        </p:txBody>
      </p:sp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283968" y="476672"/>
            <a:ext cx="3960440" cy="663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220072" y="1575672"/>
            <a:ext cx="2664296" cy="349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580112" y="2420888"/>
            <a:ext cx="1944216" cy="388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10 Conector recto de flecha"/>
          <p:cNvCxnSpPr/>
          <p:nvPr/>
        </p:nvCxnSpPr>
        <p:spPr>
          <a:xfrm rot="5400000">
            <a:off x="6264982" y="1303970"/>
            <a:ext cx="504056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95145" y="2060848"/>
            <a:ext cx="1089223" cy="24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CuadroTexto"/>
          <p:cNvSpPr txBox="1"/>
          <p:nvPr/>
        </p:nvSpPr>
        <p:spPr>
          <a:xfrm>
            <a:off x="6588224" y="1052736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Use </a:t>
            </a:r>
            <a:r>
              <a:rPr lang="pt-BR" sz="2000" b="1" dirty="0" err="1" smtClean="0"/>
              <a:t>the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relation</a:t>
            </a:r>
            <a:r>
              <a:rPr lang="pt-BR" sz="2000" b="1" dirty="0" smtClean="0"/>
              <a:t> </a:t>
            </a:r>
            <a:endParaRPr lang="pt-BR" sz="2000" b="1" dirty="0"/>
          </a:p>
        </p:txBody>
      </p:sp>
      <p:sp>
        <p:nvSpPr>
          <p:cNvPr id="14" name="13 Flecha abajo"/>
          <p:cNvSpPr/>
          <p:nvPr/>
        </p:nvSpPr>
        <p:spPr>
          <a:xfrm>
            <a:off x="6444208" y="1988840"/>
            <a:ext cx="288032" cy="36004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16 CuadroTexto"/>
          <p:cNvSpPr txBox="1"/>
          <p:nvPr/>
        </p:nvSpPr>
        <p:spPr>
          <a:xfrm>
            <a:off x="4716016" y="2916233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rgbClr val="7030A0"/>
                </a:solidFill>
              </a:rPr>
              <a:t>A.C.A, </a:t>
            </a:r>
            <a:r>
              <a:rPr lang="pt-BR" sz="1600" b="1" dirty="0" err="1" smtClean="0">
                <a:solidFill>
                  <a:srgbClr val="7030A0"/>
                </a:solidFill>
              </a:rPr>
              <a:t>D.Binosi</a:t>
            </a:r>
            <a:r>
              <a:rPr lang="pt-BR" sz="1600" b="1" dirty="0" smtClean="0">
                <a:solidFill>
                  <a:srgbClr val="7030A0"/>
                </a:solidFill>
              </a:rPr>
              <a:t>, </a:t>
            </a:r>
            <a:r>
              <a:rPr lang="pt-BR" sz="1600" b="1" dirty="0" err="1" smtClean="0">
                <a:solidFill>
                  <a:srgbClr val="7030A0"/>
                </a:solidFill>
              </a:rPr>
              <a:t>J.Papavassiliou</a:t>
            </a:r>
            <a:r>
              <a:rPr lang="pt-BR" sz="1600" b="1" dirty="0" smtClean="0">
                <a:solidFill>
                  <a:srgbClr val="7030A0"/>
                </a:solidFill>
              </a:rPr>
              <a:t> </a:t>
            </a:r>
            <a:r>
              <a:rPr lang="pt-BR" sz="1600" b="1" dirty="0" err="1" smtClean="0">
                <a:solidFill>
                  <a:srgbClr val="7030A0"/>
                </a:solidFill>
              </a:rPr>
              <a:t>and</a:t>
            </a:r>
            <a:r>
              <a:rPr lang="pt-BR" sz="1600" b="1" dirty="0" smtClean="0">
                <a:solidFill>
                  <a:srgbClr val="7030A0"/>
                </a:solidFill>
              </a:rPr>
              <a:t>  </a:t>
            </a:r>
            <a:r>
              <a:rPr lang="pt-BR" sz="1600" b="1" dirty="0" err="1" smtClean="0">
                <a:solidFill>
                  <a:srgbClr val="7030A0"/>
                </a:solidFill>
              </a:rPr>
              <a:t>J.Rodriguez-Quintero</a:t>
            </a:r>
            <a:r>
              <a:rPr lang="pt-BR" sz="1600" dirty="0" err="1" smtClean="0"/>
              <a:t>,</a:t>
            </a:r>
            <a:r>
              <a:rPr lang="pt-BR" sz="1600" dirty="0" smtClean="0"/>
              <a:t> </a:t>
            </a:r>
            <a:r>
              <a:rPr lang="en-US" sz="1600" dirty="0" err="1" smtClean="0"/>
              <a:t>Phys.Rev</a:t>
            </a:r>
            <a:r>
              <a:rPr lang="en-US" sz="1600" dirty="0" smtClean="0"/>
              <a:t>. D 80 085018 (2009)</a:t>
            </a:r>
            <a:endParaRPr lang="pt-BR" sz="1600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8024" y="3645024"/>
            <a:ext cx="4104456" cy="314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18 CuadroTexto"/>
          <p:cNvSpPr txBox="1"/>
          <p:nvPr/>
        </p:nvSpPr>
        <p:spPr>
          <a:xfrm>
            <a:off x="107504" y="4797152"/>
            <a:ext cx="4536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err="1" smtClean="0">
                <a:solidFill>
                  <a:srgbClr val="7030A0"/>
                </a:solidFill>
              </a:rPr>
              <a:t>I.L.Bogolubsky</a:t>
            </a:r>
            <a:r>
              <a:rPr lang="pt-BR" sz="1600" b="1" dirty="0" smtClean="0">
                <a:solidFill>
                  <a:srgbClr val="7030A0"/>
                </a:solidFill>
              </a:rPr>
              <a:t>,  </a:t>
            </a:r>
            <a:r>
              <a:rPr lang="pt-BR" sz="1600" b="1" dirty="0" err="1" smtClean="0">
                <a:solidFill>
                  <a:srgbClr val="7030A0"/>
                </a:solidFill>
              </a:rPr>
              <a:t>et</a:t>
            </a:r>
            <a:r>
              <a:rPr lang="pt-BR" sz="1600" b="1" dirty="0" smtClean="0">
                <a:solidFill>
                  <a:srgbClr val="7030A0"/>
                </a:solidFill>
              </a:rPr>
              <a:t> </a:t>
            </a:r>
            <a:r>
              <a:rPr lang="pt-BR" sz="1600" b="1" dirty="0" err="1" smtClean="0">
                <a:solidFill>
                  <a:srgbClr val="7030A0"/>
                </a:solidFill>
              </a:rPr>
              <a:t>al</a:t>
            </a:r>
            <a:r>
              <a:rPr lang="pt-BR" sz="1600" b="1" dirty="0" smtClean="0">
                <a:solidFill>
                  <a:srgbClr val="7030A0"/>
                </a:solidFill>
              </a:rPr>
              <a:t> ,   </a:t>
            </a:r>
            <a:r>
              <a:rPr lang="pt-BR" sz="1600" dirty="0" err="1" smtClean="0"/>
              <a:t>PoS</a:t>
            </a:r>
            <a:r>
              <a:rPr lang="pt-BR" sz="1600" dirty="0" smtClean="0"/>
              <a:t> </a:t>
            </a:r>
            <a:r>
              <a:rPr lang="pt-BR" sz="1600" b="1" dirty="0" smtClean="0"/>
              <a:t>LAT2007</a:t>
            </a:r>
            <a:r>
              <a:rPr lang="pt-BR" sz="1600" dirty="0" smtClean="0"/>
              <a:t>, 290 (2007)</a:t>
            </a:r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2656"/>
            <a:ext cx="4338240" cy="3268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45067"/>
            <a:ext cx="4104456" cy="298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501008"/>
            <a:ext cx="4320480" cy="312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44016" y="4149080"/>
            <a:ext cx="3491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err="1" smtClean="0"/>
              <a:t>Using</a:t>
            </a:r>
            <a:r>
              <a:rPr lang="pt-BR" sz="2000" b="1" dirty="0" smtClean="0"/>
              <a:t> quark SDE </a:t>
            </a:r>
            <a:r>
              <a:rPr lang="pt-BR" sz="2000" b="1" dirty="0" err="1" smtClean="0"/>
              <a:t>with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the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lattice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gluon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and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ghost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propagators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and</a:t>
            </a:r>
            <a:r>
              <a:rPr lang="pt-BR" sz="2000" b="1" dirty="0" smtClean="0"/>
              <a:t> a </a:t>
            </a:r>
            <a:r>
              <a:rPr lang="pt-BR" sz="2000" b="1" dirty="0" err="1" smtClean="0"/>
              <a:t>non-abelian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improved</a:t>
            </a:r>
            <a:r>
              <a:rPr lang="pt-BR" sz="2000" b="1" dirty="0" smtClean="0"/>
              <a:t> version </a:t>
            </a:r>
            <a:r>
              <a:rPr lang="pt-BR" sz="2000" b="1" dirty="0" err="1" smtClean="0"/>
              <a:t>of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the</a:t>
            </a:r>
            <a:r>
              <a:rPr lang="pt-BR" sz="2000" b="1" dirty="0" smtClean="0"/>
              <a:t> BC e CP </a:t>
            </a:r>
            <a:r>
              <a:rPr lang="pt-BR" sz="2000" b="1" dirty="0" err="1" smtClean="0"/>
              <a:t>vertex</a:t>
            </a:r>
            <a:r>
              <a:rPr lang="pt-BR" sz="2000" b="1" dirty="0" smtClean="0"/>
              <a:t>, </a:t>
            </a:r>
            <a:r>
              <a:rPr lang="pt-BR" sz="2000" b="1" dirty="0" err="1" smtClean="0"/>
              <a:t>we</a:t>
            </a:r>
            <a:r>
              <a:rPr lang="pt-BR" sz="2000" b="1" dirty="0" smtClean="0"/>
              <a:t>  </a:t>
            </a:r>
            <a:r>
              <a:rPr lang="pt-BR" sz="2000" b="1" dirty="0" err="1" smtClean="0"/>
              <a:t>have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obtained</a:t>
            </a:r>
            <a:r>
              <a:rPr lang="pt-BR" sz="2000" b="1" dirty="0" smtClean="0"/>
              <a:t>  A(k), B(k) </a:t>
            </a:r>
            <a:r>
              <a:rPr lang="pt-BR" sz="2000" b="1" dirty="0" err="1" smtClean="0"/>
              <a:t>and</a:t>
            </a:r>
            <a:r>
              <a:rPr lang="pt-BR" sz="2000" b="1" dirty="0" smtClean="0"/>
              <a:t> </a:t>
            </a:r>
            <a:r>
              <a:rPr lang="pt-BR" sz="2000" b="1" dirty="0" smtClean="0">
                <a:latin typeface="Monotype Corsiva" pitchFamily="66" charset="0"/>
              </a:rPr>
              <a:t>M</a:t>
            </a:r>
            <a:r>
              <a:rPr lang="pt-BR" sz="2000" b="1" dirty="0" smtClean="0"/>
              <a:t>(k) </a:t>
            </a:r>
            <a:endParaRPr lang="pt-BR" sz="2000" b="1" dirty="0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107504" y="6474822"/>
            <a:ext cx="55446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cs typeface="Arial" pitchFamily="34" charset="0"/>
              </a:rPr>
              <a:t>A.C.A </a:t>
            </a:r>
            <a:r>
              <a:rPr kumimoji="0" lang="pt-BR" sz="16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cs typeface="Arial" pitchFamily="34" charset="0"/>
              </a:rPr>
              <a:t>and</a:t>
            </a: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cs typeface="Arial" pitchFamily="34" charset="0"/>
              </a:rPr>
              <a:t> J.</a:t>
            </a:r>
            <a:r>
              <a:rPr kumimoji="0" lang="pt-BR" sz="16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cs typeface="Arial" pitchFamily="34" charset="0"/>
              </a:rPr>
              <a:t> </a:t>
            </a:r>
            <a:r>
              <a:rPr kumimoji="0" lang="pt-BR" sz="16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cs typeface="Arial" pitchFamily="34" charset="0"/>
              </a:rPr>
              <a:t>Papavassiliou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,</a:t>
            </a:r>
            <a:r>
              <a:rPr lang="pt-BR" sz="1600" dirty="0" smtClean="0">
                <a:cs typeface="Arial" pitchFamily="34" charset="0"/>
              </a:rPr>
              <a:t>  </a:t>
            </a:r>
            <a:r>
              <a:rPr kumimoji="0" lang="pt-B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Phys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.</a:t>
            </a:r>
            <a:r>
              <a:rPr kumimoji="0" lang="pt-BR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Rev.</a:t>
            </a:r>
            <a:r>
              <a:rPr kumimoji="0" lang="pt-BR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D83, 014013 (2011) 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7504" y="3645024"/>
            <a:ext cx="4248472" cy="329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239992"/>
            <a:ext cx="4752528" cy="357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52736"/>
            <a:ext cx="477328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755576" y="260648"/>
            <a:ext cx="8748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err="1" smtClean="0">
                <a:solidFill>
                  <a:schemeClr val="tx2"/>
                </a:solidFill>
              </a:rPr>
              <a:t>Results</a:t>
            </a:r>
            <a:r>
              <a:rPr lang="pt-BR" sz="2800" b="1" dirty="0" smtClean="0">
                <a:solidFill>
                  <a:schemeClr val="tx2"/>
                </a:solidFill>
              </a:rPr>
              <a:t> for </a:t>
            </a:r>
            <a:r>
              <a:rPr lang="pt-BR" sz="2800" b="1" dirty="0" err="1" smtClean="0">
                <a:solidFill>
                  <a:schemeClr val="tx2"/>
                </a:solidFill>
              </a:rPr>
              <a:t>the</a:t>
            </a:r>
            <a:r>
              <a:rPr lang="pt-BR" sz="2800" b="1" dirty="0" smtClean="0">
                <a:solidFill>
                  <a:schemeClr val="tx2"/>
                </a:solidFill>
              </a:rPr>
              <a:t> quark loop X(q</a:t>
            </a:r>
            <a:r>
              <a:rPr lang="pt-BR" sz="2800" b="1" baseline="30000" dirty="0" smtClean="0">
                <a:solidFill>
                  <a:schemeClr val="tx2"/>
                </a:solidFill>
              </a:rPr>
              <a:t>2</a:t>
            </a:r>
            <a:r>
              <a:rPr lang="pt-BR" sz="2800" b="1" dirty="0" smtClean="0">
                <a:solidFill>
                  <a:schemeClr val="tx2"/>
                </a:solidFill>
              </a:rPr>
              <a:t>) </a:t>
            </a:r>
            <a:r>
              <a:rPr lang="pt-BR" sz="2800" b="1" dirty="0" err="1" smtClean="0">
                <a:solidFill>
                  <a:schemeClr val="tx2"/>
                </a:solidFill>
              </a:rPr>
              <a:t>and</a:t>
            </a:r>
            <a:r>
              <a:rPr lang="pt-BR" sz="2800" b="1" dirty="0" smtClean="0">
                <a:solidFill>
                  <a:schemeClr val="tx2"/>
                </a:solidFill>
              </a:rPr>
              <a:t> X</a:t>
            </a:r>
            <a:r>
              <a:rPr lang="pt-BR" sz="2800" b="1" baseline="30000" dirty="0" smtClean="0">
                <a:solidFill>
                  <a:schemeClr val="tx2"/>
                </a:solidFill>
              </a:rPr>
              <a:t>CP</a:t>
            </a:r>
            <a:r>
              <a:rPr lang="pt-BR" sz="2800" b="1" dirty="0" smtClean="0">
                <a:solidFill>
                  <a:schemeClr val="tx2"/>
                </a:solidFill>
              </a:rPr>
              <a:t>(q</a:t>
            </a:r>
            <a:r>
              <a:rPr lang="pt-BR" sz="2800" b="1" baseline="30000" dirty="0" smtClean="0">
                <a:solidFill>
                  <a:schemeClr val="tx2"/>
                </a:solidFill>
              </a:rPr>
              <a:t>2</a:t>
            </a:r>
            <a:r>
              <a:rPr lang="pt-BR" sz="2800" b="1" dirty="0" smtClean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6156176" y="97468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chemeClr val="tx2"/>
                </a:solidFill>
              </a:rPr>
              <a:t>^</a:t>
            </a:r>
            <a:endParaRPr lang="pt-BR" sz="2800" b="1" dirty="0">
              <a:solidFill>
                <a:schemeClr val="tx2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44008" y="116632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chemeClr val="tx2"/>
                </a:solidFill>
              </a:rPr>
              <a:t>^</a:t>
            </a:r>
            <a:endParaRPr lang="pt-BR" sz="2800" b="1" dirty="0">
              <a:solidFill>
                <a:schemeClr val="tx2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652120" y="1484784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err="1" smtClean="0"/>
              <a:t>Using</a:t>
            </a:r>
            <a:r>
              <a:rPr lang="pt-BR" sz="2000" b="1" dirty="0" smtClean="0"/>
              <a:t> BC </a:t>
            </a:r>
            <a:r>
              <a:rPr lang="pt-BR" sz="2000" b="1" dirty="0" err="1" smtClean="0"/>
              <a:t>vertex</a:t>
            </a:r>
            <a:r>
              <a:rPr lang="pt-BR" sz="2000" b="1" dirty="0" smtClean="0"/>
              <a:t> </a:t>
            </a:r>
            <a:endParaRPr lang="pt-BR" sz="2000" b="1" dirty="0"/>
          </a:p>
        </p:txBody>
      </p:sp>
      <p:sp>
        <p:nvSpPr>
          <p:cNvPr id="10" name="9 Flecha derecha"/>
          <p:cNvSpPr/>
          <p:nvPr/>
        </p:nvSpPr>
        <p:spPr>
          <a:xfrm flipH="1">
            <a:off x="5004048" y="1628800"/>
            <a:ext cx="504056" cy="21602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10 CuadroTexto"/>
          <p:cNvSpPr txBox="1"/>
          <p:nvPr/>
        </p:nvSpPr>
        <p:spPr>
          <a:xfrm>
            <a:off x="6156176" y="2564904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err="1" smtClean="0"/>
              <a:t>Using</a:t>
            </a:r>
            <a:r>
              <a:rPr lang="pt-BR" sz="2000" b="1" dirty="0" smtClean="0"/>
              <a:t> CP </a:t>
            </a:r>
            <a:r>
              <a:rPr lang="pt-BR" sz="2000" b="1" dirty="0" err="1" smtClean="0"/>
              <a:t>vertex</a:t>
            </a:r>
            <a:r>
              <a:rPr lang="pt-BR" sz="2000" b="1" dirty="0" smtClean="0"/>
              <a:t> </a:t>
            </a:r>
            <a:endParaRPr lang="pt-BR" sz="2000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323528" y="4869160"/>
            <a:ext cx="33123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err="1" smtClean="0"/>
              <a:t>Leading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contribution</a:t>
            </a:r>
            <a:r>
              <a:rPr lang="pt-BR" sz="2000" b="1" dirty="0" smtClean="0"/>
              <a:t> comes </a:t>
            </a:r>
            <a:r>
              <a:rPr lang="pt-BR" sz="2000" b="1" dirty="0" err="1" smtClean="0"/>
              <a:t>from</a:t>
            </a:r>
            <a:r>
              <a:rPr lang="pt-BR" sz="2000" b="1" dirty="0" smtClean="0"/>
              <a:t>  L</a:t>
            </a:r>
            <a:r>
              <a:rPr lang="pt-BR" sz="2000" b="1" baseline="-25000" dirty="0" smtClean="0"/>
              <a:t>1</a:t>
            </a:r>
            <a:r>
              <a:rPr lang="pt-BR" sz="2000" b="1" dirty="0" smtClean="0"/>
              <a:t>  (</a:t>
            </a:r>
            <a:r>
              <a:rPr lang="pt-BR" sz="2000" b="1" dirty="0" err="1" smtClean="0"/>
              <a:t>quark-gluon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vertex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form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factor</a:t>
            </a:r>
            <a:r>
              <a:rPr lang="pt-BR" sz="2000" b="1" dirty="0" smtClean="0"/>
              <a:t>)</a:t>
            </a:r>
            <a:endParaRPr lang="pt-BR" sz="2000" b="1" dirty="0"/>
          </a:p>
        </p:txBody>
      </p:sp>
      <p:sp>
        <p:nvSpPr>
          <p:cNvPr id="14" name="13 Flecha abajo"/>
          <p:cNvSpPr/>
          <p:nvPr/>
        </p:nvSpPr>
        <p:spPr>
          <a:xfrm>
            <a:off x="7020272" y="2924944"/>
            <a:ext cx="216024" cy="36004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188640"/>
            <a:ext cx="8153400" cy="990600"/>
          </a:xfrm>
        </p:spPr>
        <p:txBody>
          <a:bodyPr/>
          <a:lstStyle/>
          <a:p>
            <a:r>
              <a:rPr lang="pt-BR" b="1" dirty="0" err="1" smtClean="0"/>
              <a:t>Outline</a:t>
            </a:r>
            <a:r>
              <a:rPr lang="pt-BR" b="1" dirty="0" smtClean="0"/>
              <a:t> </a:t>
            </a:r>
            <a:r>
              <a:rPr lang="pt-BR" b="1" dirty="0" err="1" smtClean="0"/>
              <a:t>of</a:t>
            </a:r>
            <a:r>
              <a:rPr lang="pt-BR" b="1" dirty="0" smtClean="0"/>
              <a:t> </a:t>
            </a:r>
            <a:r>
              <a:rPr lang="pt-BR" b="1" dirty="0" err="1" smtClean="0"/>
              <a:t>the</a:t>
            </a:r>
            <a:r>
              <a:rPr lang="pt-BR" b="1" dirty="0" smtClean="0"/>
              <a:t> </a:t>
            </a:r>
            <a:r>
              <a:rPr lang="pt-BR" b="1" dirty="0" err="1" smtClean="0"/>
              <a:t>talk</a:t>
            </a:r>
            <a:r>
              <a:rPr lang="pt-BR" b="1" dirty="0" smtClean="0"/>
              <a:t> </a:t>
            </a:r>
            <a:endParaRPr lang="pt-BR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39552" y="1601416"/>
            <a:ext cx="8153400" cy="525658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400" dirty="0" err="1" smtClean="0"/>
              <a:t>Motivation</a:t>
            </a:r>
            <a:r>
              <a:rPr lang="pt-BR" sz="240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pt-BR" sz="2400" dirty="0" err="1" smtClean="0"/>
              <a:t>Transversality</a:t>
            </a:r>
            <a:r>
              <a:rPr lang="pt-BR" sz="2400" dirty="0" smtClean="0"/>
              <a:t> </a:t>
            </a:r>
            <a:r>
              <a:rPr lang="pt-BR" sz="2400" dirty="0" err="1" smtClean="0"/>
              <a:t>of</a:t>
            </a:r>
            <a:r>
              <a:rPr lang="pt-BR" sz="2400" dirty="0" smtClean="0"/>
              <a:t> </a:t>
            </a:r>
            <a:r>
              <a:rPr lang="pt-BR" sz="2400" dirty="0" err="1" smtClean="0"/>
              <a:t>the</a:t>
            </a:r>
            <a:r>
              <a:rPr lang="pt-BR" sz="2400" dirty="0" smtClean="0"/>
              <a:t> PT-BFM </a:t>
            </a:r>
            <a:r>
              <a:rPr lang="pt-BR" sz="2400" dirty="0" err="1" smtClean="0"/>
              <a:t>gluon</a:t>
            </a:r>
            <a:r>
              <a:rPr lang="pt-BR" sz="2400" dirty="0" smtClean="0"/>
              <a:t> </a:t>
            </a:r>
            <a:r>
              <a:rPr lang="pt-BR" sz="2400" dirty="0" smtClean="0"/>
              <a:t>SDE   </a:t>
            </a:r>
            <a:r>
              <a:rPr lang="pt-BR" sz="2400" dirty="0" err="1" smtClean="0"/>
              <a:t>and</a:t>
            </a:r>
            <a:r>
              <a:rPr lang="pt-BR" sz="2400" dirty="0" smtClean="0"/>
              <a:t> </a:t>
            </a:r>
            <a:r>
              <a:rPr lang="pt-BR" sz="2400" dirty="0" err="1" smtClean="0"/>
              <a:t>the</a:t>
            </a:r>
            <a:r>
              <a:rPr lang="pt-BR" sz="2400" dirty="0" smtClean="0"/>
              <a:t> </a:t>
            </a:r>
            <a:r>
              <a:rPr lang="en-US" sz="2400" dirty="0" smtClean="0"/>
              <a:t>in</a:t>
            </a:r>
            <a:r>
              <a:rPr lang="en-US" sz="2400" dirty="0" smtClean="0"/>
              <a:t>clusion </a:t>
            </a:r>
            <a:r>
              <a:rPr lang="en-US" sz="2400" dirty="0" smtClean="0"/>
              <a:t>of the quark loop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The  PT-BFM quark-gluon </a:t>
            </a:r>
            <a:r>
              <a:rPr lang="en-US" sz="2400" dirty="0" smtClean="0"/>
              <a:t>vertex </a:t>
            </a:r>
            <a:r>
              <a:rPr lang="en-US" sz="2400" dirty="0" smtClean="0"/>
              <a:t> and the non-</a:t>
            </a:r>
            <a:r>
              <a:rPr lang="en-US" sz="2400" dirty="0" err="1" smtClean="0"/>
              <a:t>perturbative</a:t>
            </a:r>
            <a:r>
              <a:rPr lang="en-US" sz="2400" dirty="0" smtClean="0"/>
              <a:t> </a:t>
            </a:r>
            <a:r>
              <a:rPr lang="en-US" sz="2400" dirty="0" smtClean="0"/>
              <a:t>calculation of the quark </a:t>
            </a:r>
            <a:r>
              <a:rPr lang="en-US" sz="2400" dirty="0" smtClean="0"/>
              <a:t>loop</a:t>
            </a:r>
            <a:endParaRPr lang="en-US" sz="2400" dirty="0" smtClean="0">
              <a:sym typeface="Symbol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ym typeface="Symbol"/>
              </a:rPr>
              <a:t>The impact of the quark loops on the gluon propagator shape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ym typeface="Symbol"/>
              </a:rPr>
              <a:t>Conclusions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556792"/>
            <a:ext cx="5832648" cy="4340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395536" y="548680"/>
            <a:ext cx="54950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err="1" smtClean="0">
                <a:solidFill>
                  <a:schemeClr val="tx2"/>
                </a:solidFill>
              </a:rPr>
              <a:t>Comparison</a:t>
            </a:r>
            <a:r>
              <a:rPr lang="pt-BR" sz="3200" b="1" dirty="0" smtClean="0">
                <a:solidFill>
                  <a:schemeClr val="tx2"/>
                </a:solidFill>
              </a:rPr>
              <a:t>   X(q</a:t>
            </a:r>
            <a:r>
              <a:rPr lang="pt-BR" sz="3200" b="1" baseline="30000" dirty="0" smtClean="0">
                <a:solidFill>
                  <a:schemeClr val="tx2"/>
                </a:solidFill>
              </a:rPr>
              <a:t>2</a:t>
            </a:r>
            <a:r>
              <a:rPr lang="pt-BR" sz="3200" b="1" dirty="0" smtClean="0">
                <a:solidFill>
                  <a:schemeClr val="tx2"/>
                </a:solidFill>
              </a:rPr>
              <a:t>) </a:t>
            </a:r>
            <a:r>
              <a:rPr lang="pt-BR" sz="3200" b="1" dirty="0" err="1" smtClean="0">
                <a:solidFill>
                  <a:schemeClr val="tx2"/>
                </a:solidFill>
              </a:rPr>
              <a:t>and</a:t>
            </a:r>
            <a:r>
              <a:rPr lang="pt-BR" sz="3200" b="1" dirty="0" smtClean="0">
                <a:solidFill>
                  <a:schemeClr val="tx2"/>
                </a:solidFill>
              </a:rPr>
              <a:t> X</a:t>
            </a:r>
            <a:r>
              <a:rPr lang="pt-BR" sz="3200" b="1" baseline="30000" dirty="0" smtClean="0">
                <a:solidFill>
                  <a:schemeClr val="tx2"/>
                </a:solidFill>
              </a:rPr>
              <a:t>CP</a:t>
            </a:r>
            <a:r>
              <a:rPr lang="pt-BR" sz="3200" b="1" dirty="0" smtClean="0">
                <a:solidFill>
                  <a:schemeClr val="tx2"/>
                </a:solidFill>
              </a:rPr>
              <a:t>(q</a:t>
            </a:r>
            <a:r>
              <a:rPr lang="pt-BR" sz="3200" b="1" baseline="30000" dirty="0" smtClean="0">
                <a:solidFill>
                  <a:schemeClr val="tx2"/>
                </a:solidFill>
              </a:rPr>
              <a:t>2</a:t>
            </a:r>
            <a:r>
              <a:rPr lang="pt-BR" sz="3200" b="1" dirty="0" smtClean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499992" y="385500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chemeClr val="tx2"/>
                </a:solidFill>
              </a:rPr>
              <a:t>^</a:t>
            </a:r>
            <a:endParaRPr lang="pt-BR" sz="2800" b="1" dirty="0">
              <a:solidFill>
                <a:schemeClr val="tx2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771800" y="385500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chemeClr val="tx2"/>
                </a:solidFill>
              </a:rPr>
              <a:t>^</a:t>
            </a:r>
            <a:endParaRPr lang="pt-BR" sz="2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43608" y="260648"/>
            <a:ext cx="62470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err="1" smtClean="0">
                <a:solidFill>
                  <a:schemeClr val="tx2"/>
                </a:solidFill>
              </a:rPr>
              <a:t>Effects</a:t>
            </a:r>
            <a:r>
              <a:rPr lang="pt-BR" sz="3600" b="1" dirty="0" smtClean="0">
                <a:solidFill>
                  <a:schemeClr val="tx2"/>
                </a:solidFill>
              </a:rPr>
              <a:t> </a:t>
            </a:r>
            <a:r>
              <a:rPr lang="pt-BR" sz="3600" b="1" dirty="0" err="1" smtClean="0">
                <a:solidFill>
                  <a:schemeClr val="tx2"/>
                </a:solidFill>
              </a:rPr>
              <a:t>on</a:t>
            </a:r>
            <a:r>
              <a:rPr lang="pt-BR" sz="3600" b="1" dirty="0" smtClean="0">
                <a:solidFill>
                  <a:schemeClr val="tx2"/>
                </a:solidFill>
              </a:rPr>
              <a:t> </a:t>
            </a:r>
            <a:r>
              <a:rPr lang="pt-BR" sz="3600" b="1" dirty="0" err="1" smtClean="0">
                <a:solidFill>
                  <a:schemeClr val="tx2"/>
                </a:solidFill>
              </a:rPr>
              <a:t>the</a:t>
            </a:r>
            <a:r>
              <a:rPr lang="pt-BR" sz="3600" b="1" dirty="0" smtClean="0">
                <a:solidFill>
                  <a:schemeClr val="tx2"/>
                </a:solidFill>
              </a:rPr>
              <a:t> </a:t>
            </a:r>
            <a:r>
              <a:rPr lang="pt-BR" sz="3600" b="1" dirty="0" err="1" smtClean="0">
                <a:solidFill>
                  <a:schemeClr val="tx2"/>
                </a:solidFill>
              </a:rPr>
              <a:t>gluon</a:t>
            </a:r>
            <a:r>
              <a:rPr lang="pt-BR" sz="3600" b="1" dirty="0" smtClean="0">
                <a:solidFill>
                  <a:schemeClr val="tx2"/>
                </a:solidFill>
              </a:rPr>
              <a:t> </a:t>
            </a:r>
            <a:r>
              <a:rPr lang="pt-BR" sz="3600" b="1" dirty="0" err="1" smtClean="0">
                <a:solidFill>
                  <a:schemeClr val="tx2"/>
                </a:solidFill>
              </a:rPr>
              <a:t>propagator</a:t>
            </a:r>
            <a:endParaRPr lang="pt-BR" sz="3600" b="1" dirty="0">
              <a:solidFill>
                <a:schemeClr val="tx2"/>
              </a:solidFill>
            </a:endParaRPr>
          </a:p>
        </p:txBody>
      </p:sp>
      <p:pic>
        <p:nvPicPr>
          <p:cNvPr id="1027" name="Picture 3" descr="C:\Pessoal\loops_de_quark\talk\gluon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4799" y="1605599"/>
            <a:ext cx="5860854" cy="441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979712" y="44624"/>
            <a:ext cx="62470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err="1" smtClean="0">
                <a:solidFill>
                  <a:schemeClr val="tx2"/>
                </a:solidFill>
              </a:rPr>
              <a:t>Effects</a:t>
            </a:r>
            <a:r>
              <a:rPr lang="pt-BR" sz="3600" b="1" dirty="0" smtClean="0">
                <a:solidFill>
                  <a:schemeClr val="tx2"/>
                </a:solidFill>
              </a:rPr>
              <a:t> </a:t>
            </a:r>
            <a:r>
              <a:rPr lang="pt-BR" sz="3600" b="1" dirty="0" err="1" smtClean="0">
                <a:solidFill>
                  <a:schemeClr val="tx2"/>
                </a:solidFill>
              </a:rPr>
              <a:t>on</a:t>
            </a:r>
            <a:r>
              <a:rPr lang="pt-BR" sz="3600" b="1" dirty="0" smtClean="0">
                <a:solidFill>
                  <a:schemeClr val="tx2"/>
                </a:solidFill>
              </a:rPr>
              <a:t> </a:t>
            </a:r>
            <a:r>
              <a:rPr lang="pt-BR" sz="3600" b="1" dirty="0" err="1" smtClean="0">
                <a:solidFill>
                  <a:schemeClr val="tx2"/>
                </a:solidFill>
              </a:rPr>
              <a:t>the</a:t>
            </a:r>
            <a:r>
              <a:rPr lang="pt-BR" sz="3600" b="1" dirty="0" smtClean="0">
                <a:solidFill>
                  <a:schemeClr val="tx2"/>
                </a:solidFill>
              </a:rPr>
              <a:t> </a:t>
            </a:r>
            <a:r>
              <a:rPr lang="pt-BR" sz="3600" b="1" dirty="0" err="1" smtClean="0">
                <a:solidFill>
                  <a:schemeClr val="tx2"/>
                </a:solidFill>
              </a:rPr>
              <a:t>gluon</a:t>
            </a:r>
            <a:r>
              <a:rPr lang="pt-BR" sz="3600" b="1" dirty="0" smtClean="0">
                <a:solidFill>
                  <a:schemeClr val="tx2"/>
                </a:solidFill>
              </a:rPr>
              <a:t> </a:t>
            </a:r>
            <a:r>
              <a:rPr lang="pt-BR" sz="3600" b="1" dirty="0" err="1" smtClean="0">
                <a:solidFill>
                  <a:schemeClr val="tx2"/>
                </a:solidFill>
              </a:rPr>
              <a:t>propagator</a:t>
            </a:r>
            <a:endParaRPr lang="pt-BR" sz="3600" b="1" dirty="0">
              <a:solidFill>
                <a:schemeClr val="tx2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51520" y="836712"/>
            <a:ext cx="3672408" cy="646331"/>
          </a:xfrm>
          <a:prstGeom prst="rect">
            <a:avLst/>
          </a:prstGeom>
          <a:noFill/>
          <a:ln cap="rnd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err="1" smtClean="0"/>
              <a:t>Due</a:t>
            </a:r>
            <a:r>
              <a:rPr lang="pt-BR" dirty="0" smtClean="0"/>
              <a:t> to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fact</a:t>
            </a:r>
            <a:r>
              <a:rPr lang="pt-BR" dirty="0" smtClean="0"/>
              <a:t> </a:t>
            </a:r>
            <a:r>
              <a:rPr lang="pt-BR" dirty="0" err="1" smtClean="0"/>
              <a:t>that</a:t>
            </a:r>
            <a:r>
              <a:rPr lang="pt-BR" dirty="0" smtClean="0"/>
              <a:t> X(0)=0  </a:t>
            </a:r>
            <a:r>
              <a:rPr lang="pt-BR" dirty="0" err="1" smtClean="0"/>
              <a:t>we</a:t>
            </a:r>
            <a:r>
              <a:rPr lang="pt-BR" dirty="0" smtClean="0"/>
              <a:t> </a:t>
            </a:r>
            <a:r>
              <a:rPr lang="pt-BR" dirty="0" err="1" smtClean="0"/>
              <a:t>obtain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freezing</a:t>
            </a:r>
            <a:r>
              <a:rPr lang="pt-BR" dirty="0" smtClean="0"/>
              <a:t> in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same</a:t>
            </a:r>
            <a:r>
              <a:rPr lang="pt-BR" dirty="0" smtClean="0"/>
              <a:t> </a:t>
            </a:r>
            <a:r>
              <a:rPr lang="pt-BR" dirty="0" err="1" smtClean="0"/>
              <a:t>point</a:t>
            </a:r>
            <a:r>
              <a:rPr lang="pt-BR" dirty="0" smtClean="0"/>
              <a:t>   </a:t>
            </a:r>
            <a:endParaRPr lang="pt-BR" dirty="0"/>
          </a:p>
        </p:txBody>
      </p:sp>
      <p:pic>
        <p:nvPicPr>
          <p:cNvPr id="2050" name="Picture 2" descr="C:\Pessoal\loops_de_quark\talk\gluon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4800" y="1605600"/>
            <a:ext cx="5860854" cy="4417200"/>
          </a:xfrm>
          <a:prstGeom prst="rect">
            <a:avLst/>
          </a:prstGeom>
          <a:noFill/>
        </p:spPr>
      </p:pic>
      <p:cxnSp>
        <p:nvCxnSpPr>
          <p:cNvPr id="7" name="6 Conector recto de flecha"/>
          <p:cNvCxnSpPr/>
          <p:nvPr/>
        </p:nvCxnSpPr>
        <p:spPr>
          <a:xfrm>
            <a:off x="1475656" y="1628800"/>
            <a:ext cx="504056" cy="648072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979712" y="44624"/>
            <a:ext cx="62470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err="1" smtClean="0">
                <a:solidFill>
                  <a:schemeClr val="tx2"/>
                </a:solidFill>
              </a:rPr>
              <a:t>Effects</a:t>
            </a:r>
            <a:r>
              <a:rPr lang="pt-BR" sz="3600" b="1" dirty="0" smtClean="0">
                <a:solidFill>
                  <a:schemeClr val="tx2"/>
                </a:solidFill>
              </a:rPr>
              <a:t> </a:t>
            </a:r>
            <a:r>
              <a:rPr lang="pt-BR" sz="3600" b="1" dirty="0" err="1" smtClean="0">
                <a:solidFill>
                  <a:schemeClr val="tx2"/>
                </a:solidFill>
              </a:rPr>
              <a:t>on</a:t>
            </a:r>
            <a:r>
              <a:rPr lang="pt-BR" sz="3600" b="1" dirty="0" smtClean="0">
                <a:solidFill>
                  <a:schemeClr val="tx2"/>
                </a:solidFill>
              </a:rPr>
              <a:t> </a:t>
            </a:r>
            <a:r>
              <a:rPr lang="pt-BR" sz="3600" b="1" dirty="0" err="1" smtClean="0">
                <a:solidFill>
                  <a:schemeClr val="tx2"/>
                </a:solidFill>
              </a:rPr>
              <a:t>the</a:t>
            </a:r>
            <a:r>
              <a:rPr lang="pt-BR" sz="3600" b="1" dirty="0" smtClean="0">
                <a:solidFill>
                  <a:schemeClr val="tx2"/>
                </a:solidFill>
              </a:rPr>
              <a:t> </a:t>
            </a:r>
            <a:r>
              <a:rPr lang="pt-BR" sz="3600" b="1" dirty="0" err="1" smtClean="0">
                <a:solidFill>
                  <a:schemeClr val="tx2"/>
                </a:solidFill>
              </a:rPr>
              <a:t>gluon</a:t>
            </a:r>
            <a:r>
              <a:rPr lang="pt-BR" sz="3600" b="1" dirty="0" smtClean="0">
                <a:solidFill>
                  <a:schemeClr val="tx2"/>
                </a:solidFill>
              </a:rPr>
              <a:t> </a:t>
            </a:r>
            <a:r>
              <a:rPr lang="pt-BR" sz="3600" b="1" dirty="0" err="1" smtClean="0">
                <a:solidFill>
                  <a:schemeClr val="tx2"/>
                </a:solidFill>
              </a:rPr>
              <a:t>propagator</a:t>
            </a:r>
            <a:endParaRPr lang="pt-BR" sz="3600" b="1" dirty="0">
              <a:solidFill>
                <a:schemeClr val="tx2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51520" y="836712"/>
            <a:ext cx="4104456" cy="646331"/>
          </a:xfrm>
          <a:prstGeom prst="rect">
            <a:avLst/>
          </a:prstGeom>
          <a:noFill/>
          <a:ln cap="rnd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err="1" smtClean="0"/>
              <a:t>Cut</a:t>
            </a:r>
            <a:r>
              <a:rPr lang="pt-BR" dirty="0" smtClean="0"/>
              <a:t>  </a:t>
            </a:r>
            <a:r>
              <a:rPr lang="pt-BR" dirty="0" err="1" smtClean="0"/>
              <a:t>the</a:t>
            </a:r>
            <a:r>
              <a:rPr lang="pt-BR" dirty="0" smtClean="0"/>
              <a:t> curve in </a:t>
            </a:r>
            <a:r>
              <a:rPr lang="pt-BR" dirty="0" err="1" smtClean="0"/>
              <a:t>the</a:t>
            </a:r>
            <a:r>
              <a:rPr lang="pt-BR" dirty="0" smtClean="0"/>
              <a:t> IR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extrapolate</a:t>
            </a:r>
            <a:r>
              <a:rPr lang="pt-BR" dirty="0" smtClean="0"/>
              <a:t>  it. </a:t>
            </a:r>
            <a:r>
              <a:rPr lang="pt-BR" dirty="0" smtClean="0"/>
              <a:t>(</a:t>
            </a:r>
            <a:r>
              <a:rPr lang="pt-BR" dirty="0" err="1" smtClean="0"/>
              <a:t>Treat</a:t>
            </a:r>
            <a:r>
              <a:rPr lang="pt-BR" dirty="0" smtClean="0"/>
              <a:t>  </a:t>
            </a:r>
            <a:r>
              <a:rPr lang="pt-BR" dirty="0" smtClean="0">
                <a:sym typeface="Symbol"/>
              </a:rPr>
              <a:t> as a </a:t>
            </a:r>
            <a:r>
              <a:rPr lang="pt-BR" dirty="0" err="1" smtClean="0">
                <a:sym typeface="Symbol"/>
              </a:rPr>
              <a:t>parameter</a:t>
            </a:r>
            <a:r>
              <a:rPr lang="pt-BR" dirty="0" smtClean="0"/>
              <a:t> </a:t>
            </a:r>
            <a:r>
              <a:rPr lang="pt-BR" dirty="0" smtClean="0"/>
              <a:t>)</a:t>
            </a:r>
            <a:endParaRPr lang="pt-BR" dirty="0"/>
          </a:p>
        </p:txBody>
      </p:sp>
      <p:pic>
        <p:nvPicPr>
          <p:cNvPr id="3074" name="Picture 2" descr="C:\Pessoal\loops_de_quark\talk\gluon12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4800" y="1605599"/>
            <a:ext cx="5860854" cy="441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979712" y="44624"/>
            <a:ext cx="62470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err="1" smtClean="0">
                <a:solidFill>
                  <a:schemeClr val="tx2"/>
                </a:solidFill>
              </a:rPr>
              <a:t>Effects</a:t>
            </a:r>
            <a:r>
              <a:rPr lang="pt-BR" sz="3600" b="1" dirty="0" smtClean="0">
                <a:solidFill>
                  <a:schemeClr val="tx2"/>
                </a:solidFill>
              </a:rPr>
              <a:t> </a:t>
            </a:r>
            <a:r>
              <a:rPr lang="pt-BR" sz="3600" b="1" dirty="0" err="1" smtClean="0">
                <a:solidFill>
                  <a:schemeClr val="tx2"/>
                </a:solidFill>
              </a:rPr>
              <a:t>on</a:t>
            </a:r>
            <a:r>
              <a:rPr lang="pt-BR" sz="3600" b="1" dirty="0" smtClean="0">
                <a:solidFill>
                  <a:schemeClr val="tx2"/>
                </a:solidFill>
              </a:rPr>
              <a:t> </a:t>
            </a:r>
            <a:r>
              <a:rPr lang="pt-BR" sz="3600" b="1" dirty="0" err="1" smtClean="0">
                <a:solidFill>
                  <a:schemeClr val="tx2"/>
                </a:solidFill>
              </a:rPr>
              <a:t>the</a:t>
            </a:r>
            <a:r>
              <a:rPr lang="pt-BR" sz="3600" b="1" dirty="0" smtClean="0">
                <a:solidFill>
                  <a:schemeClr val="tx2"/>
                </a:solidFill>
              </a:rPr>
              <a:t> </a:t>
            </a:r>
            <a:r>
              <a:rPr lang="pt-BR" sz="3600" b="1" dirty="0" err="1" smtClean="0">
                <a:solidFill>
                  <a:schemeClr val="tx2"/>
                </a:solidFill>
              </a:rPr>
              <a:t>gluon</a:t>
            </a:r>
            <a:r>
              <a:rPr lang="pt-BR" sz="3600" b="1" dirty="0" smtClean="0">
                <a:solidFill>
                  <a:schemeClr val="tx2"/>
                </a:solidFill>
              </a:rPr>
              <a:t> </a:t>
            </a:r>
            <a:r>
              <a:rPr lang="pt-BR" sz="3600" b="1" dirty="0" err="1" smtClean="0">
                <a:solidFill>
                  <a:schemeClr val="tx2"/>
                </a:solidFill>
              </a:rPr>
              <a:t>propagator</a:t>
            </a:r>
            <a:endParaRPr lang="pt-BR" sz="3600" b="1" dirty="0">
              <a:solidFill>
                <a:schemeClr val="tx2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51520" y="836712"/>
            <a:ext cx="4104456" cy="646331"/>
          </a:xfrm>
          <a:prstGeom prst="rect">
            <a:avLst/>
          </a:prstGeom>
          <a:noFill/>
          <a:ln cap="rnd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err="1" smtClean="0"/>
              <a:t>Cut</a:t>
            </a:r>
            <a:r>
              <a:rPr lang="pt-BR" dirty="0" smtClean="0"/>
              <a:t>  </a:t>
            </a:r>
            <a:r>
              <a:rPr lang="pt-BR" dirty="0" err="1" smtClean="0"/>
              <a:t>the</a:t>
            </a:r>
            <a:r>
              <a:rPr lang="pt-BR" dirty="0" smtClean="0"/>
              <a:t> curve in </a:t>
            </a:r>
            <a:r>
              <a:rPr lang="pt-BR" dirty="0" err="1" smtClean="0"/>
              <a:t>the</a:t>
            </a:r>
            <a:r>
              <a:rPr lang="pt-BR" dirty="0" smtClean="0"/>
              <a:t> IR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extrapolate</a:t>
            </a:r>
            <a:r>
              <a:rPr lang="pt-BR" dirty="0" smtClean="0"/>
              <a:t>  it As </a:t>
            </a:r>
            <a:r>
              <a:rPr lang="pt-BR" dirty="0" err="1" smtClean="0"/>
              <a:t>if</a:t>
            </a:r>
            <a:r>
              <a:rPr lang="pt-BR" dirty="0" smtClean="0"/>
              <a:t> </a:t>
            </a:r>
            <a:r>
              <a:rPr lang="pt-BR" dirty="0" smtClean="0">
                <a:sym typeface="Symbol"/>
              </a:rPr>
              <a:t>  </a:t>
            </a:r>
            <a:r>
              <a:rPr lang="pt-BR" dirty="0" err="1" smtClean="0">
                <a:sym typeface="Symbol"/>
              </a:rPr>
              <a:t>was</a:t>
            </a:r>
            <a:r>
              <a:rPr lang="pt-BR" dirty="0" smtClean="0">
                <a:sym typeface="Symbol"/>
              </a:rPr>
              <a:t> </a:t>
            </a:r>
            <a:r>
              <a:rPr lang="pt-BR" dirty="0" err="1" smtClean="0">
                <a:sym typeface="Symbol"/>
              </a:rPr>
              <a:t>treated</a:t>
            </a:r>
            <a:r>
              <a:rPr lang="pt-BR" dirty="0" smtClean="0">
                <a:sym typeface="Symbol"/>
              </a:rPr>
              <a:t> as a </a:t>
            </a:r>
            <a:r>
              <a:rPr lang="pt-BR" dirty="0" err="1" smtClean="0">
                <a:sym typeface="Symbol"/>
              </a:rPr>
              <a:t>parameter</a:t>
            </a: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3074" name="Picture 2" descr="C:\Pessoal\loops_de_quark\talk\gluon12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4800" y="1605599"/>
            <a:ext cx="5860854" cy="441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979712" y="44624"/>
            <a:ext cx="62470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err="1" smtClean="0">
                <a:solidFill>
                  <a:schemeClr val="tx2"/>
                </a:solidFill>
              </a:rPr>
              <a:t>Effects</a:t>
            </a:r>
            <a:r>
              <a:rPr lang="pt-BR" sz="3600" b="1" dirty="0" smtClean="0">
                <a:solidFill>
                  <a:schemeClr val="tx2"/>
                </a:solidFill>
              </a:rPr>
              <a:t> </a:t>
            </a:r>
            <a:r>
              <a:rPr lang="pt-BR" sz="3600" b="1" dirty="0" err="1" smtClean="0">
                <a:solidFill>
                  <a:schemeClr val="tx2"/>
                </a:solidFill>
              </a:rPr>
              <a:t>on</a:t>
            </a:r>
            <a:r>
              <a:rPr lang="pt-BR" sz="3600" b="1" dirty="0" smtClean="0">
                <a:solidFill>
                  <a:schemeClr val="tx2"/>
                </a:solidFill>
              </a:rPr>
              <a:t> </a:t>
            </a:r>
            <a:r>
              <a:rPr lang="pt-BR" sz="3600" b="1" dirty="0" err="1" smtClean="0">
                <a:solidFill>
                  <a:schemeClr val="tx2"/>
                </a:solidFill>
              </a:rPr>
              <a:t>the</a:t>
            </a:r>
            <a:r>
              <a:rPr lang="pt-BR" sz="3600" b="1" dirty="0" smtClean="0">
                <a:solidFill>
                  <a:schemeClr val="tx2"/>
                </a:solidFill>
              </a:rPr>
              <a:t> </a:t>
            </a:r>
            <a:r>
              <a:rPr lang="pt-BR" sz="3600" b="1" dirty="0" err="1" smtClean="0">
                <a:solidFill>
                  <a:schemeClr val="tx2"/>
                </a:solidFill>
              </a:rPr>
              <a:t>gluon</a:t>
            </a:r>
            <a:r>
              <a:rPr lang="pt-BR" sz="3600" b="1" dirty="0" smtClean="0">
                <a:solidFill>
                  <a:schemeClr val="tx2"/>
                </a:solidFill>
              </a:rPr>
              <a:t> </a:t>
            </a:r>
            <a:r>
              <a:rPr lang="pt-BR" sz="3600" b="1" dirty="0" err="1" smtClean="0">
                <a:solidFill>
                  <a:schemeClr val="tx2"/>
                </a:solidFill>
              </a:rPr>
              <a:t>propagator</a:t>
            </a:r>
            <a:endParaRPr lang="pt-BR" sz="3600" b="1" dirty="0">
              <a:solidFill>
                <a:schemeClr val="tx2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51520" y="836712"/>
            <a:ext cx="4104456" cy="369332"/>
          </a:xfrm>
          <a:prstGeom prst="rect">
            <a:avLst/>
          </a:prstGeom>
          <a:noFill/>
          <a:ln cap="rnd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err="1" smtClean="0"/>
              <a:t>Cut</a:t>
            </a:r>
            <a:r>
              <a:rPr lang="pt-BR" dirty="0" smtClean="0"/>
              <a:t> </a:t>
            </a:r>
            <a:r>
              <a:rPr lang="pt-BR" dirty="0" err="1" smtClean="0"/>
              <a:t>at</a:t>
            </a:r>
            <a:r>
              <a:rPr lang="pt-BR" dirty="0" smtClean="0"/>
              <a:t>  0.02 GeV</a:t>
            </a:r>
            <a:r>
              <a:rPr lang="pt-BR" baseline="30000" dirty="0" smtClean="0"/>
              <a:t>2 </a:t>
            </a:r>
            <a:r>
              <a:rPr lang="pt-BR" dirty="0" smtClean="0"/>
              <a:t>  - </a:t>
            </a:r>
            <a:r>
              <a:rPr lang="pt-BR" dirty="0" smtClean="0">
                <a:sym typeface="Symbol"/>
              </a:rPr>
              <a:t></a:t>
            </a:r>
            <a:r>
              <a:rPr lang="pt-BR" baseline="-25000" dirty="0" smtClean="0">
                <a:sym typeface="Symbol"/>
              </a:rPr>
              <a:t>Q</a:t>
            </a:r>
            <a:r>
              <a:rPr lang="pt-BR" dirty="0" smtClean="0"/>
              <a:t> (0) = 6.8 GeV</a:t>
            </a:r>
            <a:r>
              <a:rPr lang="pt-BR" baseline="30000" dirty="0" smtClean="0"/>
              <a:t>-2</a:t>
            </a:r>
            <a:endParaRPr lang="pt-BR" dirty="0"/>
          </a:p>
        </p:txBody>
      </p:sp>
      <p:pic>
        <p:nvPicPr>
          <p:cNvPr id="4098" name="Picture 2" descr="C:\Pessoal\loops_de_quark\talk\gluon123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4799" y="1605599"/>
            <a:ext cx="5860855" cy="441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979712" y="44624"/>
            <a:ext cx="62470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err="1" smtClean="0">
                <a:solidFill>
                  <a:schemeClr val="tx2"/>
                </a:solidFill>
              </a:rPr>
              <a:t>Effects</a:t>
            </a:r>
            <a:r>
              <a:rPr lang="pt-BR" sz="3600" b="1" dirty="0" smtClean="0">
                <a:solidFill>
                  <a:schemeClr val="tx2"/>
                </a:solidFill>
              </a:rPr>
              <a:t> </a:t>
            </a:r>
            <a:r>
              <a:rPr lang="pt-BR" sz="3600" b="1" dirty="0" err="1" smtClean="0">
                <a:solidFill>
                  <a:schemeClr val="tx2"/>
                </a:solidFill>
              </a:rPr>
              <a:t>on</a:t>
            </a:r>
            <a:r>
              <a:rPr lang="pt-BR" sz="3600" b="1" dirty="0" smtClean="0">
                <a:solidFill>
                  <a:schemeClr val="tx2"/>
                </a:solidFill>
              </a:rPr>
              <a:t> </a:t>
            </a:r>
            <a:r>
              <a:rPr lang="pt-BR" sz="3600" b="1" dirty="0" err="1" smtClean="0">
                <a:solidFill>
                  <a:schemeClr val="tx2"/>
                </a:solidFill>
              </a:rPr>
              <a:t>the</a:t>
            </a:r>
            <a:r>
              <a:rPr lang="pt-BR" sz="3600" b="1" dirty="0" smtClean="0">
                <a:solidFill>
                  <a:schemeClr val="tx2"/>
                </a:solidFill>
              </a:rPr>
              <a:t> </a:t>
            </a:r>
            <a:r>
              <a:rPr lang="pt-BR" sz="3600" b="1" dirty="0" err="1" smtClean="0">
                <a:solidFill>
                  <a:schemeClr val="tx2"/>
                </a:solidFill>
              </a:rPr>
              <a:t>gluon</a:t>
            </a:r>
            <a:r>
              <a:rPr lang="pt-BR" sz="3600" b="1" dirty="0" smtClean="0">
                <a:solidFill>
                  <a:schemeClr val="tx2"/>
                </a:solidFill>
              </a:rPr>
              <a:t> </a:t>
            </a:r>
            <a:r>
              <a:rPr lang="pt-BR" sz="3600" b="1" dirty="0" err="1" smtClean="0">
                <a:solidFill>
                  <a:schemeClr val="tx2"/>
                </a:solidFill>
              </a:rPr>
              <a:t>propagator</a:t>
            </a:r>
            <a:endParaRPr lang="pt-BR" sz="3600" b="1" dirty="0">
              <a:solidFill>
                <a:schemeClr val="tx2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51520" y="836712"/>
            <a:ext cx="4104456" cy="369332"/>
          </a:xfrm>
          <a:prstGeom prst="rect">
            <a:avLst/>
          </a:prstGeom>
          <a:noFill/>
          <a:ln cap="rnd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err="1" smtClean="0"/>
              <a:t>Cut</a:t>
            </a:r>
            <a:r>
              <a:rPr lang="pt-BR" dirty="0" smtClean="0"/>
              <a:t> </a:t>
            </a:r>
            <a:r>
              <a:rPr lang="pt-BR" dirty="0" err="1" smtClean="0"/>
              <a:t>at</a:t>
            </a:r>
            <a:r>
              <a:rPr lang="pt-BR" dirty="0" smtClean="0"/>
              <a:t>  0.05 GeV</a:t>
            </a:r>
            <a:r>
              <a:rPr lang="pt-BR" baseline="30000" dirty="0" smtClean="0"/>
              <a:t>2 </a:t>
            </a:r>
            <a:r>
              <a:rPr lang="pt-BR" dirty="0" smtClean="0"/>
              <a:t>  - </a:t>
            </a:r>
            <a:r>
              <a:rPr lang="pt-BR" dirty="0" smtClean="0">
                <a:sym typeface="Symbol"/>
              </a:rPr>
              <a:t></a:t>
            </a:r>
            <a:r>
              <a:rPr lang="pt-BR" baseline="-25000" dirty="0" smtClean="0">
                <a:sym typeface="Symbol"/>
              </a:rPr>
              <a:t>Q</a:t>
            </a:r>
            <a:r>
              <a:rPr lang="pt-BR" dirty="0" smtClean="0"/>
              <a:t> (0) = 6.4 GeV</a:t>
            </a:r>
            <a:r>
              <a:rPr lang="pt-BR" baseline="30000" dirty="0" smtClean="0"/>
              <a:t>-2</a:t>
            </a: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5122" name="Picture 2" descr="C:\Pessoal\loops_de_quark\talk\gluon_2_to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4799" y="1605599"/>
            <a:ext cx="5856078" cy="441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979712" y="44624"/>
            <a:ext cx="62470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err="1" smtClean="0">
                <a:solidFill>
                  <a:schemeClr val="tx2"/>
                </a:solidFill>
              </a:rPr>
              <a:t>Effects</a:t>
            </a:r>
            <a:r>
              <a:rPr lang="pt-BR" sz="3600" b="1" dirty="0" smtClean="0">
                <a:solidFill>
                  <a:schemeClr val="tx2"/>
                </a:solidFill>
              </a:rPr>
              <a:t> </a:t>
            </a:r>
            <a:r>
              <a:rPr lang="pt-BR" sz="3600" b="1" dirty="0" err="1" smtClean="0">
                <a:solidFill>
                  <a:schemeClr val="tx2"/>
                </a:solidFill>
              </a:rPr>
              <a:t>on</a:t>
            </a:r>
            <a:r>
              <a:rPr lang="pt-BR" sz="3600" b="1" dirty="0" smtClean="0">
                <a:solidFill>
                  <a:schemeClr val="tx2"/>
                </a:solidFill>
              </a:rPr>
              <a:t> </a:t>
            </a:r>
            <a:r>
              <a:rPr lang="pt-BR" sz="3600" b="1" dirty="0" err="1" smtClean="0">
                <a:solidFill>
                  <a:schemeClr val="tx2"/>
                </a:solidFill>
              </a:rPr>
              <a:t>the</a:t>
            </a:r>
            <a:r>
              <a:rPr lang="pt-BR" sz="3600" b="1" dirty="0" smtClean="0">
                <a:solidFill>
                  <a:schemeClr val="tx2"/>
                </a:solidFill>
              </a:rPr>
              <a:t> </a:t>
            </a:r>
            <a:r>
              <a:rPr lang="pt-BR" sz="3600" b="1" dirty="0" err="1" smtClean="0">
                <a:solidFill>
                  <a:schemeClr val="tx2"/>
                </a:solidFill>
              </a:rPr>
              <a:t>gluon</a:t>
            </a:r>
            <a:r>
              <a:rPr lang="pt-BR" sz="3600" b="1" dirty="0" smtClean="0">
                <a:solidFill>
                  <a:schemeClr val="tx2"/>
                </a:solidFill>
              </a:rPr>
              <a:t> </a:t>
            </a:r>
            <a:r>
              <a:rPr lang="pt-BR" sz="3600" b="1" dirty="0" err="1" smtClean="0">
                <a:solidFill>
                  <a:schemeClr val="tx2"/>
                </a:solidFill>
              </a:rPr>
              <a:t>propagator</a:t>
            </a:r>
            <a:endParaRPr lang="pt-BR" sz="3600" b="1" dirty="0">
              <a:solidFill>
                <a:schemeClr val="tx2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51520" y="836712"/>
            <a:ext cx="4464496" cy="369332"/>
          </a:xfrm>
          <a:prstGeom prst="rect">
            <a:avLst/>
          </a:prstGeom>
          <a:noFill/>
          <a:ln cap="rnd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err="1" smtClean="0"/>
              <a:t>Cut</a:t>
            </a:r>
            <a:r>
              <a:rPr lang="pt-BR" dirty="0" smtClean="0"/>
              <a:t> </a:t>
            </a:r>
            <a:r>
              <a:rPr lang="pt-BR" dirty="0" err="1" smtClean="0"/>
              <a:t>at</a:t>
            </a:r>
            <a:r>
              <a:rPr lang="pt-BR" dirty="0" smtClean="0"/>
              <a:t>  0.07 GeV</a:t>
            </a:r>
            <a:r>
              <a:rPr lang="pt-BR" baseline="30000" dirty="0" smtClean="0"/>
              <a:t>2 </a:t>
            </a:r>
            <a:r>
              <a:rPr lang="pt-BR" dirty="0" smtClean="0"/>
              <a:t>  - </a:t>
            </a:r>
            <a:r>
              <a:rPr lang="pt-BR" dirty="0" smtClean="0">
                <a:sym typeface="Symbol"/>
              </a:rPr>
              <a:t></a:t>
            </a:r>
            <a:r>
              <a:rPr lang="pt-BR" baseline="-25000" dirty="0" smtClean="0">
                <a:sym typeface="Symbol"/>
              </a:rPr>
              <a:t>Q</a:t>
            </a:r>
            <a:r>
              <a:rPr lang="pt-BR" dirty="0" smtClean="0"/>
              <a:t> (0) </a:t>
            </a:r>
            <a:r>
              <a:rPr lang="pt-BR" smtClean="0"/>
              <a:t>= 6.15 GeV</a:t>
            </a:r>
            <a:r>
              <a:rPr lang="pt-BR" baseline="30000" smtClean="0"/>
              <a:t>-2</a:t>
            </a:r>
            <a:r>
              <a:rPr lang="pt-BR" smtClean="0"/>
              <a:t>   </a:t>
            </a:r>
            <a:endParaRPr lang="pt-BR" dirty="0"/>
          </a:p>
        </p:txBody>
      </p:sp>
      <p:pic>
        <p:nvPicPr>
          <p:cNvPr id="6146" name="Picture 2" descr="C:\Pessoal\loops_de_quark\talk\gluon_3_to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4799" y="1605599"/>
            <a:ext cx="5856078" cy="4413600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4355976" y="6093296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Variation</a:t>
            </a:r>
            <a:r>
              <a:rPr lang="pt-BR" dirty="0" smtClean="0"/>
              <a:t> </a:t>
            </a:r>
            <a:r>
              <a:rPr lang="pt-BR" dirty="0" err="1" smtClean="0"/>
              <a:t>around</a:t>
            </a:r>
            <a:r>
              <a:rPr lang="pt-BR" dirty="0" smtClean="0"/>
              <a:t> 10%  </a:t>
            </a:r>
            <a:r>
              <a:rPr lang="pt-BR" dirty="0" err="1" smtClean="0"/>
              <a:t>at</a:t>
            </a:r>
            <a:r>
              <a:rPr lang="pt-BR" dirty="0" smtClean="0"/>
              <a:t> 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value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smtClean="0">
                <a:sym typeface="Symbol"/>
              </a:rPr>
              <a:t></a:t>
            </a:r>
            <a:r>
              <a:rPr lang="pt-BR" baseline="-25000" dirty="0" smtClean="0">
                <a:sym typeface="Symbol"/>
              </a:rPr>
              <a:t>Q</a:t>
            </a:r>
            <a:r>
              <a:rPr lang="pt-BR" dirty="0" smtClean="0"/>
              <a:t> (0)</a:t>
            </a:r>
          </a:p>
          <a:p>
            <a:r>
              <a:rPr lang="pt-BR" dirty="0" err="1" smtClean="0"/>
              <a:t>We</a:t>
            </a:r>
            <a:r>
              <a:rPr lang="pt-BR" dirty="0" smtClean="0"/>
              <a:t> </a:t>
            </a:r>
            <a:r>
              <a:rPr lang="pt-BR" dirty="0" err="1" smtClean="0"/>
              <a:t>will</a:t>
            </a:r>
            <a:r>
              <a:rPr lang="pt-BR" dirty="0" smtClean="0"/>
              <a:t> </a:t>
            </a:r>
            <a:r>
              <a:rPr lang="pt-BR" dirty="0" err="1" smtClean="0"/>
              <a:t>cut</a:t>
            </a:r>
            <a:r>
              <a:rPr lang="pt-BR" dirty="0" smtClean="0"/>
              <a:t> </a:t>
            </a:r>
            <a:r>
              <a:rPr lang="pt-BR" dirty="0" err="1" smtClean="0"/>
              <a:t>at</a:t>
            </a:r>
            <a:r>
              <a:rPr lang="pt-BR" dirty="0" smtClean="0"/>
              <a:t> 0.05 GeV</a:t>
            </a:r>
            <a:r>
              <a:rPr lang="pt-BR" baseline="30000" dirty="0" smtClean="0"/>
              <a:t>2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7" name="6 Abrir llave"/>
          <p:cNvSpPr/>
          <p:nvPr/>
        </p:nvSpPr>
        <p:spPr>
          <a:xfrm>
            <a:off x="1763688" y="2492896"/>
            <a:ext cx="189735" cy="360040"/>
          </a:xfrm>
          <a:prstGeom prst="lef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7 Flecha derecha"/>
          <p:cNvSpPr/>
          <p:nvPr/>
        </p:nvSpPr>
        <p:spPr>
          <a:xfrm>
            <a:off x="971600" y="2492896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43608" y="260648"/>
            <a:ext cx="62470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err="1" smtClean="0">
                <a:solidFill>
                  <a:schemeClr val="tx2"/>
                </a:solidFill>
              </a:rPr>
              <a:t>Effects</a:t>
            </a:r>
            <a:r>
              <a:rPr lang="pt-BR" sz="3600" b="1" dirty="0" smtClean="0">
                <a:solidFill>
                  <a:schemeClr val="tx2"/>
                </a:solidFill>
              </a:rPr>
              <a:t> </a:t>
            </a:r>
            <a:r>
              <a:rPr lang="pt-BR" sz="3600" b="1" dirty="0" err="1" smtClean="0">
                <a:solidFill>
                  <a:schemeClr val="tx2"/>
                </a:solidFill>
              </a:rPr>
              <a:t>on</a:t>
            </a:r>
            <a:r>
              <a:rPr lang="pt-BR" sz="3600" b="1" dirty="0" smtClean="0">
                <a:solidFill>
                  <a:schemeClr val="tx2"/>
                </a:solidFill>
              </a:rPr>
              <a:t> </a:t>
            </a:r>
            <a:r>
              <a:rPr lang="pt-BR" sz="3600" b="1" dirty="0" err="1" smtClean="0">
                <a:solidFill>
                  <a:schemeClr val="tx2"/>
                </a:solidFill>
              </a:rPr>
              <a:t>the</a:t>
            </a:r>
            <a:r>
              <a:rPr lang="pt-BR" sz="3600" b="1" dirty="0" smtClean="0">
                <a:solidFill>
                  <a:schemeClr val="tx2"/>
                </a:solidFill>
              </a:rPr>
              <a:t> </a:t>
            </a:r>
            <a:r>
              <a:rPr lang="pt-BR" sz="3600" b="1" dirty="0" err="1" smtClean="0">
                <a:solidFill>
                  <a:schemeClr val="tx2"/>
                </a:solidFill>
              </a:rPr>
              <a:t>gluon</a:t>
            </a:r>
            <a:r>
              <a:rPr lang="pt-BR" sz="3600" b="1" dirty="0" smtClean="0">
                <a:solidFill>
                  <a:schemeClr val="tx2"/>
                </a:solidFill>
              </a:rPr>
              <a:t> </a:t>
            </a:r>
            <a:r>
              <a:rPr lang="pt-BR" sz="3600" b="1" dirty="0" err="1" smtClean="0">
                <a:solidFill>
                  <a:schemeClr val="tx2"/>
                </a:solidFill>
              </a:rPr>
              <a:t>propagator</a:t>
            </a:r>
            <a:endParaRPr lang="pt-BR" sz="3600" b="1" dirty="0">
              <a:solidFill>
                <a:schemeClr val="tx2"/>
              </a:solidFill>
            </a:endParaRPr>
          </a:p>
        </p:txBody>
      </p:sp>
      <p:pic>
        <p:nvPicPr>
          <p:cNvPr id="53250" name="Picture 2" descr="C:\Pessoal\loops_de_quark\talk\pbccp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700808"/>
            <a:ext cx="5687945" cy="41847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260648"/>
            <a:ext cx="86044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err="1" smtClean="0"/>
              <a:t>Comparision</a:t>
            </a:r>
            <a:r>
              <a:rPr lang="pt-BR" sz="2800" dirty="0" smtClean="0"/>
              <a:t> </a:t>
            </a:r>
            <a:r>
              <a:rPr lang="pt-BR" sz="2800" dirty="0" err="1" smtClean="0"/>
              <a:t>of</a:t>
            </a:r>
            <a:r>
              <a:rPr lang="pt-BR" sz="2800" dirty="0" smtClean="0"/>
              <a:t> </a:t>
            </a:r>
            <a:r>
              <a:rPr lang="pt-BR" sz="2800" dirty="0" err="1" smtClean="0"/>
              <a:t>the</a:t>
            </a:r>
            <a:r>
              <a:rPr lang="pt-BR" sz="2800" dirty="0" smtClean="0"/>
              <a:t> </a:t>
            </a:r>
            <a:r>
              <a:rPr lang="pt-BR" sz="2800" dirty="0" err="1" smtClean="0"/>
              <a:t>unquenched</a:t>
            </a:r>
            <a:r>
              <a:rPr lang="pt-BR" sz="2800" dirty="0" smtClean="0"/>
              <a:t> </a:t>
            </a:r>
            <a:r>
              <a:rPr lang="pt-BR" sz="2800" dirty="0" err="1" smtClean="0"/>
              <a:t>gluon</a:t>
            </a:r>
            <a:r>
              <a:rPr lang="pt-BR" sz="2800" dirty="0" smtClean="0"/>
              <a:t> </a:t>
            </a:r>
            <a:r>
              <a:rPr lang="pt-BR" sz="2800" dirty="0" err="1" smtClean="0"/>
              <a:t>propagator</a:t>
            </a:r>
            <a:r>
              <a:rPr lang="pt-BR" sz="2800" dirty="0" smtClean="0"/>
              <a:t> </a:t>
            </a:r>
          </a:p>
          <a:p>
            <a:r>
              <a:rPr lang="pt-BR" sz="2800" dirty="0" err="1" smtClean="0"/>
              <a:t>with</a:t>
            </a:r>
            <a:r>
              <a:rPr lang="pt-BR" sz="2800" dirty="0" smtClean="0"/>
              <a:t> BC </a:t>
            </a:r>
            <a:r>
              <a:rPr lang="pt-BR" sz="2400" dirty="0" err="1" smtClean="0"/>
              <a:t>vertex</a:t>
            </a:r>
            <a:endParaRPr lang="pt-BR" sz="2400" dirty="0"/>
          </a:p>
        </p:txBody>
      </p:sp>
      <p:pic>
        <p:nvPicPr>
          <p:cNvPr id="54274" name="Picture 2" descr="C:\Pessoal\loops_de_quark\talk\pbccp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99" y="1699200"/>
            <a:ext cx="5688000" cy="41848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539552" y="-81880"/>
            <a:ext cx="8153400" cy="990600"/>
          </a:xfrm>
        </p:spPr>
        <p:txBody>
          <a:bodyPr>
            <a:normAutofit/>
          </a:bodyPr>
          <a:lstStyle/>
          <a:p>
            <a:r>
              <a:rPr lang="pt-BR" sz="3200" b="1" dirty="0" smtClean="0"/>
              <a:t>                          </a:t>
            </a:r>
            <a:r>
              <a:rPr lang="pt-BR" sz="3200" b="1" dirty="0" err="1" smtClean="0"/>
              <a:t>Motivation</a:t>
            </a:r>
            <a:r>
              <a:rPr lang="pt-BR" sz="3200" b="1" dirty="0" smtClean="0"/>
              <a:t> </a:t>
            </a:r>
            <a:endParaRPr lang="pt-BR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4294967295"/>
          </p:nvPr>
        </p:nvSpPr>
        <p:spPr>
          <a:xfrm>
            <a:off x="179512" y="1008211"/>
            <a:ext cx="8820472" cy="5949181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 smtClean="0"/>
              <a:t>In recent years,  a substantial progress has been made in our understanding of various aspects of the </a:t>
            </a:r>
            <a:r>
              <a:rPr lang="en-US" sz="2200" dirty="0" err="1" smtClean="0"/>
              <a:t>nonperturbative</a:t>
            </a:r>
            <a:r>
              <a:rPr lang="en-US" sz="2200" dirty="0" smtClean="0"/>
              <a:t> dynamics of Yang-Mills theories, through the </a:t>
            </a:r>
            <a:r>
              <a:rPr lang="en-US" sz="2200" b="1" dirty="0" smtClean="0"/>
              <a:t>fruitful combination lattice and SDE</a:t>
            </a:r>
            <a:r>
              <a:rPr lang="en-US" sz="2200" dirty="0" smtClean="0"/>
              <a:t>. </a:t>
            </a:r>
          </a:p>
          <a:p>
            <a:endParaRPr lang="en-US" sz="2200" dirty="0" smtClean="0"/>
          </a:p>
          <a:p>
            <a:r>
              <a:rPr lang="en-US" sz="2200" b="1" dirty="0" smtClean="0"/>
              <a:t>A significant part </a:t>
            </a:r>
            <a:r>
              <a:rPr lang="en-US" sz="2200" dirty="0" smtClean="0"/>
              <a:t>of the existing SD analysis has focused on the study of  Green's functions at the level of a pure Yang-Mills theory, </a:t>
            </a:r>
            <a:r>
              <a:rPr lang="en-US" sz="2200" b="1" dirty="0" smtClean="0"/>
              <a:t>without  the inclusion of quarks  </a:t>
            </a:r>
            <a:r>
              <a:rPr lang="en-US" sz="2200" dirty="0" smtClean="0"/>
              <a:t>(majority of lattice simulations work in the quenched limit) </a:t>
            </a:r>
          </a:p>
          <a:p>
            <a:pPr lvl="3">
              <a:buNone/>
            </a:pPr>
            <a:endParaRPr lang="en-US" sz="2200" dirty="0" smtClean="0"/>
          </a:p>
          <a:p>
            <a:r>
              <a:rPr lang="en-US" sz="2200" dirty="0" smtClean="0"/>
              <a:t> </a:t>
            </a:r>
            <a:r>
              <a:rPr lang="en-US" sz="2200" b="1" dirty="0" smtClean="0">
                <a:solidFill>
                  <a:srgbClr val="C00000"/>
                </a:solidFill>
              </a:rPr>
              <a:t>Here we carry out a </a:t>
            </a:r>
            <a:r>
              <a:rPr lang="en-US" sz="2200" b="1" dirty="0" err="1" smtClean="0">
                <a:solidFill>
                  <a:srgbClr val="C00000"/>
                </a:solidFill>
              </a:rPr>
              <a:t>nonperturbative</a:t>
            </a:r>
            <a:r>
              <a:rPr lang="en-US" sz="2200" b="1" dirty="0" smtClean="0">
                <a:solidFill>
                  <a:srgbClr val="C00000"/>
                </a:solidFill>
              </a:rPr>
              <a:t> computation of the effects that the quark loops induce to the gluon propagator.</a:t>
            </a:r>
            <a:endParaRPr lang="pt-BR" sz="2200" b="1" dirty="0" smtClean="0">
              <a:solidFill>
                <a:srgbClr val="C00000"/>
              </a:solidFill>
            </a:endParaRPr>
          </a:p>
          <a:p>
            <a:endParaRPr lang="pt-BR" sz="2400" dirty="0" smtClean="0"/>
          </a:p>
          <a:p>
            <a:r>
              <a:rPr lang="pt-BR" sz="2200" dirty="0" err="1" smtClean="0"/>
              <a:t>Using</a:t>
            </a:r>
            <a:r>
              <a:rPr lang="pt-BR" sz="2200" dirty="0" smtClean="0"/>
              <a:t>  </a:t>
            </a:r>
            <a:r>
              <a:rPr lang="en-US" sz="2200" dirty="0" smtClean="0"/>
              <a:t>as input the </a:t>
            </a:r>
            <a:r>
              <a:rPr lang="en-US" sz="2200" b="1" dirty="0" smtClean="0"/>
              <a:t>non-</a:t>
            </a:r>
            <a:r>
              <a:rPr lang="en-US" sz="2200" b="1" dirty="0" err="1" smtClean="0"/>
              <a:t>perturbative</a:t>
            </a:r>
            <a:r>
              <a:rPr lang="en-US" sz="2200" b="1" dirty="0" smtClean="0"/>
              <a:t> quark propagators </a:t>
            </a:r>
            <a:r>
              <a:rPr lang="en-US" sz="2200" dirty="0" smtClean="0"/>
              <a:t>obtained from the gap equation, and </a:t>
            </a:r>
            <a:r>
              <a:rPr lang="en-US" sz="2200" b="1" dirty="0" smtClean="0"/>
              <a:t>the fully-dressed quark-gluon vertex that satisfies the correct WI</a:t>
            </a:r>
            <a:r>
              <a:rPr lang="en-US" sz="2200" dirty="0" smtClean="0"/>
              <a:t>, and (ii) adding the resulting effect to the </a:t>
            </a:r>
            <a:r>
              <a:rPr lang="en-US" sz="2200" b="1" dirty="0" smtClean="0"/>
              <a:t>quenched gluon propagator obtained from the  </a:t>
            </a:r>
            <a:r>
              <a:rPr lang="pt-BR" sz="2200" b="1" dirty="0" err="1" smtClean="0"/>
              <a:t>large-volume</a:t>
            </a:r>
            <a:r>
              <a:rPr lang="pt-BR" sz="2200" b="1" dirty="0" smtClean="0"/>
              <a:t> </a:t>
            </a:r>
            <a:r>
              <a:rPr lang="pt-BR" sz="2200" b="1" dirty="0" err="1" smtClean="0"/>
              <a:t>lattice</a:t>
            </a:r>
            <a:r>
              <a:rPr lang="pt-BR" sz="2200" b="1" dirty="0" smtClean="0"/>
              <a:t> </a:t>
            </a:r>
            <a:r>
              <a:rPr lang="pt-BR" sz="2200" b="1" dirty="0" err="1" smtClean="0"/>
              <a:t>simulations</a:t>
            </a:r>
            <a:endParaRPr lang="pt-BR" sz="2200" b="1" dirty="0" smtClean="0"/>
          </a:p>
          <a:p>
            <a:endParaRPr lang="pt-BR" sz="2200" dirty="0" smtClean="0"/>
          </a:p>
          <a:p>
            <a:pPr>
              <a:buNone/>
            </a:pPr>
            <a:r>
              <a:rPr lang="pt-BR" sz="2200" dirty="0" smtClean="0"/>
              <a:t> </a:t>
            </a:r>
            <a:endParaRPr lang="en-U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Pessoal\loops_de_quark\talk\pbccp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000" y="1699200"/>
            <a:ext cx="5688000" cy="4184815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539552" y="260648"/>
            <a:ext cx="86044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err="1" smtClean="0"/>
              <a:t>Comparision</a:t>
            </a:r>
            <a:r>
              <a:rPr lang="pt-BR" sz="2800" dirty="0" smtClean="0"/>
              <a:t> </a:t>
            </a:r>
            <a:r>
              <a:rPr lang="pt-BR" sz="2800" dirty="0" err="1" smtClean="0"/>
              <a:t>of</a:t>
            </a:r>
            <a:r>
              <a:rPr lang="pt-BR" sz="2800" dirty="0" smtClean="0"/>
              <a:t> </a:t>
            </a:r>
            <a:r>
              <a:rPr lang="pt-BR" sz="2800" dirty="0" err="1" smtClean="0"/>
              <a:t>the</a:t>
            </a:r>
            <a:r>
              <a:rPr lang="pt-BR" sz="2800" dirty="0" smtClean="0"/>
              <a:t> </a:t>
            </a:r>
            <a:r>
              <a:rPr lang="pt-BR" sz="2800" dirty="0" err="1" smtClean="0"/>
              <a:t>unquenched</a:t>
            </a:r>
            <a:r>
              <a:rPr lang="pt-BR" sz="2800" dirty="0" smtClean="0"/>
              <a:t> </a:t>
            </a:r>
            <a:r>
              <a:rPr lang="pt-BR" sz="2800" dirty="0" err="1" smtClean="0"/>
              <a:t>gluon</a:t>
            </a:r>
            <a:r>
              <a:rPr lang="pt-BR" sz="2800" dirty="0" smtClean="0"/>
              <a:t> </a:t>
            </a:r>
            <a:r>
              <a:rPr lang="pt-BR" sz="2800" dirty="0" err="1" smtClean="0"/>
              <a:t>propagator</a:t>
            </a:r>
            <a:r>
              <a:rPr lang="pt-BR" sz="2800" dirty="0" smtClean="0"/>
              <a:t> </a:t>
            </a:r>
          </a:p>
          <a:p>
            <a:r>
              <a:rPr lang="pt-BR" sz="2800" dirty="0" err="1" smtClean="0"/>
              <a:t>with</a:t>
            </a:r>
            <a:r>
              <a:rPr lang="pt-BR" sz="2800" dirty="0" smtClean="0"/>
              <a:t> BC </a:t>
            </a:r>
            <a:r>
              <a:rPr lang="pt-BR" sz="2800" dirty="0" err="1" smtClean="0"/>
              <a:t>and</a:t>
            </a:r>
            <a:r>
              <a:rPr lang="pt-BR" sz="2800" dirty="0" smtClean="0"/>
              <a:t> CP </a:t>
            </a:r>
            <a:r>
              <a:rPr lang="pt-BR" sz="2400" dirty="0" err="1" smtClean="0"/>
              <a:t>vertex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Pessoal\loops_de_quark\talk\dressi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4800" y="1605599"/>
            <a:ext cx="5864589" cy="4485600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539552" y="260648"/>
            <a:ext cx="86044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err="1" smtClean="0"/>
              <a:t>Comparision</a:t>
            </a:r>
            <a:r>
              <a:rPr lang="pt-BR" sz="2800" dirty="0" smtClean="0"/>
              <a:t> </a:t>
            </a:r>
            <a:r>
              <a:rPr lang="pt-BR" sz="2800" dirty="0" err="1" smtClean="0"/>
              <a:t>of</a:t>
            </a:r>
            <a:r>
              <a:rPr lang="pt-BR" sz="2800" dirty="0" smtClean="0"/>
              <a:t> </a:t>
            </a:r>
            <a:r>
              <a:rPr lang="pt-BR" sz="2800" dirty="0" err="1" smtClean="0"/>
              <a:t>the</a:t>
            </a:r>
            <a:r>
              <a:rPr lang="pt-BR" sz="2800" dirty="0" smtClean="0"/>
              <a:t> </a:t>
            </a:r>
            <a:r>
              <a:rPr lang="pt-BR" sz="2800" dirty="0" err="1" smtClean="0"/>
              <a:t>quenched</a:t>
            </a:r>
            <a:r>
              <a:rPr lang="pt-BR" sz="2800" dirty="0" smtClean="0"/>
              <a:t> </a:t>
            </a:r>
            <a:r>
              <a:rPr lang="pt-BR" sz="2800" dirty="0" err="1" smtClean="0"/>
              <a:t>and</a:t>
            </a:r>
            <a:r>
              <a:rPr lang="pt-BR" sz="2800" dirty="0" smtClean="0"/>
              <a:t>  </a:t>
            </a:r>
            <a:r>
              <a:rPr lang="pt-BR" sz="2800" dirty="0" err="1" smtClean="0"/>
              <a:t>unquenched</a:t>
            </a:r>
            <a:r>
              <a:rPr lang="pt-BR" sz="2800" dirty="0" smtClean="0"/>
              <a:t> </a:t>
            </a:r>
            <a:r>
              <a:rPr lang="pt-BR" sz="2800" dirty="0" err="1" smtClean="0"/>
              <a:t>dressing</a:t>
            </a:r>
            <a:r>
              <a:rPr lang="pt-BR" sz="2800" dirty="0" smtClean="0"/>
              <a:t> </a:t>
            </a:r>
            <a:r>
              <a:rPr lang="pt-BR" sz="2800" dirty="0" err="1" smtClean="0"/>
              <a:t>gluon</a:t>
            </a:r>
            <a:r>
              <a:rPr lang="pt-BR" sz="2800" dirty="0" smtClean="0"/>
              <a:t> </a:t>
            </a:r>
            <a:r>
              <a:rPr lang="pt-BR" sz="2800" dirty="0" err="1" smtClean="0"/>
              <a:t>function</a:t>
            </a:r>
            <a:r>
              <a:rPr lang="pt-BR" sz="2800" dirty="0" smtClean="0"/>
              <a:t> </a:t>
            </a:r>
            <a:endParaRPr lang="pt-BR" sz="2400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563888" y="836712"/>
            <a:ext cx="2736303" cy="552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Pessoal\loops_de_quark\talk\3_quark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2799" y="1533599"/>
            <a:ext cx="5855670" cy="440640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1403648" y="404664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err="1" smtClean="0"/>
              <a:t>The</a:t>
            </a:r>
            <a:r>
              <a:rPr lang="pt-BR" sz="3200" b="1" dirty="0" smtClean="0"/>
              <a:t> </a:t>
            </a:r>
            <a:r>
              <a:rPr lang="pt-BR" sz="3200" b="1" dirty="0" err="1" smtClean="0"/>
              <a:t>effect</a:t>
            </a:r>
            <a:r>
              <a:rPr lang="pt-BR" sz="3200" b="1" dirty="0" smtClean="0"/>
              <a:t> </a:t>
            </a:r>
            <a:r>
              <a:rPr lang="pt-BR" sz="3200" b="1" dirty="0" err="1" smtClean="0"/>
              <a:t>of</a:t>
            </a:r>
            <a:r>
              <a:rPr lang="pt-BR" sz="3200" b="1" dirty="0" smtClean="0"/>
              <a:t> </a:t>
            </a:r>
            <a:r>
              <a:rPr lang="pt-BR" sz="3200" b="1" dirty="0" err="1" smtClean="0"/>
              <a:t>adding</a:t>
            </a:r>
            <a:r>
              <a:rPr lang="pt-BR" sz="3200" b="1" dirty="0" smtClean="0"/>
              <a:t> more quarks </a:t>
            </a:r>
            <a:endParaRPr lang="pt-B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Pessoal\loops_de_quark\talk\renorm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1302424"/>
            <a:ext cx="4896544" cy="3164453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467544" y="404664"/>
            <a:ext cx="7668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err="1" smtClean="0"/>
              <a:t>Dependence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on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the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renormalization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point</a:t>
            </a:r>
            <a:r>
              <a:rPr lang="pt-BR" sz="2400" b="1" dirty="0" smtClean="0"/>
              <a:t> </a:t>
            </a:r>
            <a:r>
              <a:rPr lang="pt-BR" sz="2400" b="1" dirty="0" smtClean="0">
                <a:sym typeface="Symbol"/>
              </a:rPr>
              <a:t></a:t>
            </a:r>
            <a:endParaRPr lang="pt-BR" sz="2400" b="1" dirty="0"/>
          </a:p>
        </p:txBody>
      </p:sp>
      <p:pic>
        <p:nvPicPr>
          <p:cNvPr id="2051" name="Picture 3" descr="C:\Pessoal\loops_de_quark\talk\renor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429000"/>
            <a:ext cx="4392488" cy="3231671"/>
          </a:xfrm>
          <a:prstGeom prst="rect">
            <a:avLst/>
          </a:prstGeom>
          <a:noFill/>
        </p:spPr>
      </p:pic>
      <p:sp>
        <p:nvSpPr>
          <p:cNvPr id="7" name="6 Flecha curvada hacia abajo"/>
          <p:cNvSpPr/>
          <p:nvPr/>
        </p:nvSpPr>
        <p:spPr>
          <a:xfrm>
            <a:off x="4572000" y="2132856"/>
            <a:ext cx="1296144" cy="936104"/>
          </a:xfrm>
          <a:prstGeom prst="curved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940152" y="1628800"/>
            <a:ext cx="28956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323528" y="5373216"/>
            <a:ext cx="4392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Small </a:t>
            </a:r>
            <a:r>
              <a:rPr lang="pt-BR" sz="2000" dirty="0" smtClean="0">
                <a:sym typeface="Symbol"/>
              </a:rPr>
              <a:t>  </a:t>
            </a:r>
            <a:r>
              <a:rPr lang="pt-BR" sz="2000" dirty="0" err="1" smtClean="0">
                <a:sym typeface="Symbol"/>
              </a:rPr>
              <a:t>dependence</a:t>
            </a:r>
            <a:r>
              <a:rPr lang="pt-BR" sz="2000" dirty="0" smtClean="0">
                <a:sym typeface="Symbol"/>
              </a:rPr>
              <a:t> </a:t>
            </a:r>
            <a:r>
              <a:rPr lang="pt-BR" sz="2000" dirty="0" err="1" smtClean="0"/>
              <a:t>the</a:t>
            </a:r>
            <a:r>
              <a:rPr lang="pt-BR" sz="2000" dirty="0" smtClean="0"/>
              <a:t> </a:t>
            </a:r>
            <a:r>
              <a:rPr lang="pt-BR" sz="2000" dirty="0" err="1" smtClean="0"/>
              <a:t>renormalization</a:t>
            </a:r>
            <a:r>
              <a:rPr lang="pt-BR" sz="2000" dirty="0" smtClean="0"/>
              <a:t> </a:t>
            </a:r>
            <a:r>
              <a:rPr lang="pt-BR" sz="2000" dirty="0" err="1" smtClean="0"/>
              <a:t>was</a:t>
            </a:r>
            <a:r>
              <a:rPr lang="pt-BR" sz="2000" dirty="0" smtClean="0"/>
              <a:t> </a:t>
            </a:r>
            <a:r>
              <a:rPr lang="en-US" sz="2000" dirty="0" smtClean="0"/>
              <a:t> carried out </a:t>
            </a:r>
            <a:r>
              <a:rPr lang="en-US" sz="2000" dirty="0" err="1" smtClean="0"/>
              <a:t>subtractively</a:t>
            </a:r>
            <a:r>
              <a:rPr lang="en-US" sz="2000" dirty="0" smtClean="0"/>
              <a:t> instead of multiplicatively.</a:t>
            </a: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Pessoal\loops_de_quark\talk\heavy_mas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2800" y="1533599"/>
            <a:ext cx="5960919" cy="4485600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827584" y="476672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err="1" smtClean="0"/>
              <a:t>The</a:t>
            </a:r>
            <a:r>
              <a:rPr lang="pt-BR" sz="2400" dirty="0" smtClean="0"/>
              <a:t> </a:t>
            </a:r>
            <a:r>
              <a:rPr lang="pt-BR" sz="2400" dirty="0" err="1" smtClean="0"/>
              <a:t>inclusion</a:t>
            </a:r>
            <a:r>
              <a:rPr lang="pt-BR" sz="2400" dirty="0" smtClean="0"/>
              <a:t> </a:t>
            </a:r>
            <a:r>
              <a:rPr lang="pt-BR" sz="2400" dirty="0" err="1" smtClean="0"/>
              <a:t>of</a:t>
            </a:r>
            <a:r>
              <a:rPr lang="pt-BR" sz="2400" dirty="0" smtClean="0"/>
              <a:t>  loops  </a:t>
            </a:r>
            <a:r>
              <a:rPr lang="pt-BR" sz="2400" dirty="0" err="1" smtClean="0"/>
              <a:t>containing</a:t>
            </a:r>
            <a:r>
              <a:rPr lang="pt-BR" sz="2400" dirty="0" smtClean="0"/>
              <a:t>  </a:t>
            </a:r>
            <a:r>
              <a:rPr lang="pt-BR" sz="2400" dirty="0" err="1" smtClean="0"/>
              <a:t>heavier</a:t>
            </a:r>
            <a:r>
              <a:rPr lang="pt-BR" sz="2400" dirty="0" smtClean="0"/>
              <a:t> quark </a:t>
            </a:r>
            <a:r>
              <a:rPr lang="pt-BR" sz="2400" dirty="0" err="1" smtClean="0"/>
              <a:t>masses</a:t>
            </a:r>
            <a:endParaRPr lang="pt-BR" sz="2400" dirty="0"/>
          </a:p>
        </p:txBody>
      </p:sp>
      <p:sp>
        <p:nvSpPr>
          <p:cNvPr id="5" name="4 CuadroTexto"/>
          <p:cNvSpPr txBox="1"/>
          <p:nvPr/>
        </p:nvSpPr>
        <p:spPr>
          <a:xfrm>
            <a:off x="467544" y="5949280"/>
            <a:ext cx="8676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err="1" smtClean="0"/>
              <a:t>Heavy</a:t>
            </a:r>
            <a:r>
              <a:rPr lang="pt-BR" sz="2400" dirty="0" smtClean="0"/>
              <a:t> quarks </a:t>
            </a:r>
            <a:r>
              <a:rPr lang="pt-BR" sz="2400" dirty="0" smtClean="0">
                <a:sym typeface="Wingdings" pitchFamily="2" charset="2"/>
              </a:rPr>
              <a:t> </a:t>
            </a:r>
            <a:r>
              <a:rPr lang="pt-BR" sz="2400" dirty="0" err="1" smtClean="0"/>
              <a:t>Give</a:t>
            </a:r>
            <a:r>
              <a:rPr lang="pt-BR" sz="2400" dirty="0" smtClean="0"/>
              <a:t> </a:t>
            </a:r>
            <a:r>
              <a:rPr lang="pt-BR" sz="2400" dirty="0" err="1" smtClean="0"/>
              <a:t>rise</a:t>
            </a:r>
            <a:r>
              <a:rPr lang="pt-BR" sz="2400" dirty="0" smtClean="0"/>
              <a:t> to </a:t>
            </a:r>
            <a:r>
              <a:rPr lang="pt-BR" sz="2400" dirty="0" err="1" smtClean="0"/>
              <a:t>numerically</a:t>
            </a:r>
            <a:r>
              <a:rPr lang="pt-BR" sz="2400" dirty="0" smtClean="0"/>
              <a:t> </a:t>
            </a:r>
            <a:r>
              <a:rPr lang="pt-BR" sz="2400" dirty="0" err="1" smtClean="0"/>
              <a:t>suppressed</a:t>
            </a:r>
            <a:r>
              <a:rPr lang="pt-BR" sz="2400" dirty="0" smtClean="0"/>
              <a:t> </a:t>
            </a:r>
            <a:r>
              <a:rPr lang="pt-BR" sz="2400" dirty="0" err="1" smtClean="0"/>
              <a:t>contributions</a:t>
            </a:r>
            <a:r>
              <a:rPr lang="pt-BR" sz="2400" dirty="0" smtClean="0"/>
              <a:t>.  </a:t>
            </a:r>
            <a:endParaRPr lang="pt-BR" sz="24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7238" y="3419475"/>
            <a:ext cx="9525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0" y="-171450"/>
            <a:ext cx="8153400" cy="990600"/>
          </a:xfrm>
        </p:spPr>
        <p:txBody>
          <a:bodyPr/>
          <a:lstStyle/>
          <a:p>
            <a:r>
              <a:rPr lang="pt-BR" b="1" dirty="0" err="1" smtClean="0"/>
              <a:t>Conclusions</a:t>
            </a:r>
            <a:endParaRPr lang="pt-BR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4294967295"/>
          </p:nvPr>
        </p:nvSpPr>
        <p:spPr>
          <a:xfrm>
            <a:off x="179512" y="692150"/>
            <a:ext cx="8424862" cy="6165850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We have studied the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impact of the quark loop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on the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overall form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the gluon propagator.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5" algn="just">
              <a:lnSpc>
                <a:spcPct val="120000"/>
              </a:lnSpc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The conventional and the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PT-BFM framework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allowed us to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single out gauge-invariantly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“one-loop dressed” 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quark loop </a:t>
            </a:r>
            <a:r>
              <a:rPr lang="pt-BR" sz="2000" b="1" dirty="0" err="1" smtClean="0">
                <a:latin typeface="Arial" pitchFamily="34" charset="0"/>
                <a:cs typeface="Arial" pitchFamily="34" charset="0"/>
              </a:rPr>
              <a:t>diagrams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.  </a:t>
            </a:r>
          </a:p>
          <a:p>
            <a:pPr algn="just">
              <a:lnSpc>
                <a:spcPct val="120000"/>
              </a:lnSpc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difference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that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in 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PT-BFM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quark-gluon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vertex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appearing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quark loop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satisfies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WI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instead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STI.</a:t>
            </a:r>
          </a:p>
          <a:p>
            <a:pPr algn="just">
              <a:lnSpc>
                <a:spcPct val="120000"/>
              </a:lnSpc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 algn="just">
              <a:lnSpc>
                <a:spcPct val="120000"/>
              </a:lnSpc>
            </a:pP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We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have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used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models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for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gluon-quark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vertex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: BC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CP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vertex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lvl="7" algn="just">
              <a:lnSpc>
                <a:spcPct val="120000"/>
              </a:lnSpc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The presence of the quark loop suppress (by a nonlinear effect ) the IR freezing point of  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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Q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(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q).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2240280" lvl="5" indent="-457200" algn="just">
              <a:lnSpc>
                <a:spcPct val="120000"/>
              </a:lnSpc>
              <a:buFont typeface="+mj-lt"/>
              <a:buAutoNum type="arabicPeriod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Pessoal\loops_de_quark\talk\lattic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2800" y="1533599"/>
            <a:ext cx="5982214" cy="441360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899592" y="332656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err="1" smtClean="0"/>
              <a:t>Comparison</a:t>
            </a:r>
            <a:r>
              <a:rPr lang="pt-BR" sz="3200" dirty="0" smtClean="0"/>
              <a:t> </a:t>
            </a:r>
            <a:r>
              <a:rPr lang="pt-BR" sz="3200" dirty="0" err="1" smtClean="0"/>
              <a:t>with</a:t>
            </a:r>
            <a:r>
              <a:rPr lang="pt-BR" sz="3200" dirty="0" smtClean="0"/>
              <a:t> </a:t>
            </a:r>
            <a:r>
              <a:rPr lang="pt-BR" sz="3200" dirty="0" err="1" smtClean="0"/>
              <a:t>the</a:t>
            </a:r>
            <a:r>
              <a:rPr lang="pt-BR" sz="3200" dirty="0" smtClean="0"/>
              <a:t>  </a:t>
            </a:r>
            <a:r>
              <a:rPr lang="pt-BR" sz="3200" dirty="0" err="1" smtClean="0"/>
              <a:t>unquenched</a:t>
            </a:r>
            <a:r>
              <a:rPr lang="pt-BR" sz="3200" dirty="0" smtClean="0"/>
              <a:t> </a:t>
            </a:r>
            <a:r>
              <a:rPr lang="pt-BR" sz="3200" dirty="0" err="1" smtClean="0"/>
              <a:t>lattice</a:t>
            </a:r>
            <a:r>
              <a:rPr lang="pt-BR" sz="3200" dirty="0" smtClean="0"/>
              <a:t>  </a:t>
            </a:r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692696"/>
            <a:ext cx="7205509" cy="301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590872" y="-214313"/>
            <a:ext cx="8229600" cy="1143001"/>
          </a:xfrm>
        </p:spPr>
        <p:txBody>
          <a:bodyPr>
            <a:normAutofit/>
          </a:bodyPr>
          <a:lstStyle/>
          <a:p>
            <a:r>
              <a:rPr lang="pt-BR" sz="3200" dirty="0" err="1" smtClean="0">
                <a:latin typeface="Eras Bold ITC" pitchFamily="34" charset="0"/>
              </a:rPr>
              <a:t>The</a:t>
            </a:r>
            <a:r>
              <a:rPr lang="pt-BR" sz="3200" dirty="0" smtClean="0">
                <a:latin typeface="Eras Bold ITC" pitchFamily="34" charset="0"/>
              </a:rPr>
              <a:t> PT-BFM Schwinger </a:t>
            </a:r>
            <a:r>
              <a:rPr lang="pt-BR" sz="3200" dirty="0" err="1" smtClean="0">
                <a:latin typeface="Eras Bold ITC" pitchFamily="34" charset="0"/>
              </a:rPr>
              <a:t>Dyson</a:t>
            </a:r>
            <a:r>
              <a:rPr lang="pt-BR" sz="3200" dirty="0" smtClean="0">
                <a:latin typeface="Eras Bold ITC" pitchFamily="34" charset="0"/>
              </a:rPr>
              <a:t> series</a:t>
            </a:r>
            <a:endParaRPr lang="pt-BR" sz="3200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Eras Bold ITC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107504" y="2023050"/>
            <a:ext cx="1512168" cy="446119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380312" y="1916832"/>
            <a:ext cx="1619672" cy="398688"/>
          </a:xfrm>
          <a:prstGeom prst="rect">
            <a:avLst/>
          </a:prstGeom>
          <a:solidFill>
            <a:schemeClr val="accent1"/>
          </a:solidFill>
          <a:ln w="44450">
            <a:solidFill>
              <a:srgbClr val="FFC000"/>
            </a:solidFill>
            <a:miter lim="800000"/>
            <a:headEnd/>
            <a:tailEnd/>
          </a:ln>
          <a:effectLst/>
        </p:spPr>
      </p:pic>
      <p:cxnSp>
        <p:nvCxnSpPr>
          <p:cNvPr id="18" name="17 Forma"/>
          <p:cNvCxnSpPr/>
          <p:nvPr/>
        </p:nvCxnSpPr>
        <p:spPr>
          <a:xfrm rot="5400000">
            <a:off x="1259632" y="1340768"/>
            <a:ext cx="576064" cy="576064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Rectángulo"/>
          <p:cNvSpPr/>
          <p:nvPr/>
        </p:nvSpPr>
        <p:spPr>
          <a:xfrm>
            <a:off x="323528" y="4725144"/>
            <a:ext cx="85725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Transversality</a:t>
            </a:r>
            <a:r>
              <a:rPr lang="en-US" sz="28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enforced loop-wise  and  field-wise</a:t>
            </a:r>
          </a:p>
          <a:p>
            <a:r>
              <a:rPr lang="en-US" sz="2000" dirty="0" smtClean="0">
                <a:effectLst/>
              </a:rPr>
              <a:t>because vertices satisfies:</a:t>
            </a:r>
            <a:endParaRPr lang="pt-BR" sz="2000" dirty="0">
              <a:effectLst/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4608512" y="5589240"/>
            <a:ext cx="457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 smtClean="0">
                <a:solidFill>
                  <a:srgbClr val="7030A0"/>
                </a:solidFill>
              </a:rPr>
              <a:t>A.C.A </a:t>
            </a:r>
            <a:r>
              <a:rPr lang="pt-BR" sz="1600" b="1" dirty="0" err="1" smtClean="0">
                <a:solidFill>
                  <a:srgbClr val="7030A0"/>
                </a:solidFill>
              </a:rPr>
              <a:t>and</a:t>
            </a:r>
            <a:r>
              <a:rPr lang="pt-BR" sz="1600" b="1" dirty="0" smtClean="0">
                <a:solidFill>
                  <a:srgbClr val="7030A0"/>
                </a:solidFill>
              </a:rPr>
              <a:t> J.P</a:t>
            </a:r>
            <a:r>
              <a:rPr lang="pt-BR" sz="1600" dirty="0" smtClean="0"/>
              <a:t>, JHEP 0612, 012 (2006)</a:t>
            </a:r>
          </a:p>
          <a:p>
            <a:r>
              <a:rPr lang="pt-BR" sz="1600" b="1" dirty="0" smtClean="0">
                <a:solidFill>
                  <a:srgbClr val="7030A0"/>
                </a:solidFill>
              </a:rPr>
              <a:t>A.C.A, </a:t>
            </a:r>
            <a:r>
              <a:rPr lang="pt-BR" sz="1600" b="1" dirty="0" err="1" smtClean="0">
                <a:solidFill>
                  <a:srgbClr val="7030A0"/>
                </a:solidFill>
              </a:rPr>
              <a:t>D.B.</a:t>
            </a:r>
            <a:r>
              <a:rPr lang="pt-BR" sz="1600" b="1" dirty="0" smtClean="0">
                <a:solidFill>
                  <a:srgbClr val="7030A0"/>
                </a:solidFill>
              </a:rPr>
              <a:t> </a:t>
            </a:r>
            <a:r>
              <a:rPr lang="pt-BR" sz="1600" b="1" dirty="0" err="1" smtClean="0">
                <a:solidFill>
                  <a:srgbClr val="7030A0"/>
                </a:solidFill>
              </a:rPr>
              <a:t>and</a:t>
            </a:r>
            <a:r>
              <a:rPr lang="pt-BR" sz="1600" b="1" dirty="0" smtClean="0">
                <a:solidFill>
                  <a:srgbClr val="7030A0"/>
                </a:solidFill>
              </a:rPr>
              <a:t> J. P., </a:t>
            </a:r>
            <a:r>
              <a:rPr lang="en-US" sz="1600" dirty="0" smtClean="0"/>
              <a:t>Phys.Rev.D78, 025010 (2008)</a:t>
            </a:r>
            <a:endParaRPr lang="pt-BR" sz="1600" dirty="0" smtClean="0"/>
          </a:p>
          <a:p>
            <a:r>
              <a:rPr lang="pt-BR" sz="1600" b="1" dirty="0" err="1" smtClean="0">
                <a:solidFill>
                  <a:srgbClr val="7030A0"/>
                </a:solidFill>
              </a:rPr>
              <a:t>D.B.</a:t>
            </a:r>
            <a:r>
              <a:rPr lang="pt-BR" sz="1600" b="1" dirty="0" smtClean="0">
                <a:solidFill>
                  <a:srgbClr val="7030A0"/>
                </a:solidFill>
              </a:rPr>
              <a:t> </a:t>
            </a:r>
            <a:r>
              <a:rPr lang="pt-BR" sz="1600" b="1" dirty="0" err="1" smtClean="0">
                <a:solidFill>
                  <a:srgbClr val="7030A0"/>
                </a:solidFill>
              </a:rPr>
              <a:t>and</a:t>
            </a:r>
            <a:r>
              <a:rPr lang="pt-BR" sz="1600" b="1" dirty="0" smtClean="0">
                <a:solidFill>
                  <a:srgbClr val="7030A0"/>
                </a:solidFill>
              </a:rPr>
              <a:t> </a:t>
            </a:r>
            <a:r>
              <a:rPr lang="pt-BR" sz="1600" b="1" dirty="0" err="1" smtClean="0">
                <a:solidFill>
                  <a:srgbClr val="7030A0"/>
                </a:solidFill>
              </a:rPr>
              <a:t>J.P.</a:t>
            </a:r>
            <a:r>
              <a:rPr lang="pt-BR" sz="1600" dirty="0" smtClean="0"/>
              <a:t>, </a:t>
            </a:r>
            <a:r>
              <a:rPr lang="pt-BR" sz="1600" dirty="0" err="1" smtClean="0"/>
              <a:t>Phys</a:t>
            </a:r>
            <a:r>
              <a:rPr lang="pt-BR" sz="1600" dirty="0" smtClean="0"/>
              <a:t>.Rev.D77, 061702 (2008);           JHEP 0811:063,2008, </a:t>
            </a:r>
            <a:r>
              <a:rPr lang="pt-BR" sz="1600" dirty="0" err="1" smtClean="0"/>
              <a:t>Phys</a:t>
            </a:r>
            <a:r>
              <a:rPr lang="pt-BR" sz="1600" dirty="0" smtClean="0"/>
              <a:t>. </a:t>
            </a:r>
            <a:r>
              <a:rPr lang="pt-BR" sz="1600" dirty="0" err="1" smtClean="0"/>
              <a:t>Rept</a:t>
            </a:r>
            <a:r>
              <a:rPr lang="pt-BR" sz="1600" dirty="0" smtClean="0"/>
              <a:t>. 479, 1-152 (2009)</a:t>
            </a:r>
            <a:endParaRPr lang="pt-BR" sz="1600" dirty="0"/>
          </a:p>
        </p:txBody>
      </p:sp>
      <p:cxnSp>
        <p:nvCxnSpPr>
          <p:cNvPr id="24" name="23 Forma"/>
          <p:cNvCxnSpPr/>
          <p:nvPr/>
        </p:nvCxnSpPr>
        <p:spPr>
          <a:xfrm rot="16200000" flipH="1">
            <a:off x="7557767" y="1086175"/>
            <a:ext cx="916724" cy="744590"/>
          </a:xfrm>
          <a:prstGeom prst="bentConnector3">
            <a:avLst>
              <a:gd name="adj1" fmla="val 50000"/>
            </a:avLst>
          </a:prstGeom>
          <a:ln w="38100">
            <a:solidFill>
              <a:srgbClr val="FFC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5496" y="5517232"/>
            <a:ext cx="4357718" cy="916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3861048"/>
            <a:ext cx="3131077" cy="864096"/>
          </a:xfrm>
          <a:prstGeom prst="rect">
            <a:avLst/>
          </a:prstGeom>
          <a:noFill/>
          <a:ln w="25400" cmpd="tri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5" name="34 Rectángulo"/>
          <p:cNvSpPr/>
          <p:nvPr/>
        </p:nvSpPr>
        <p:spPr>
          <a:xfrm>
            <a:off x="2195736" y="4581128"/>
            <a:ext cx="576064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5496" y="6394276"/>
            <a:ext cx="4392488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08720"/>
            <a:ext cx="5065229" cy="2193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444208" y="1412776"/>
            <a:ext cx="1944216" cy="83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508104" y="2852936"/>
            <a:ext cx="3473077" cy="70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Título"/>
          <p:cNvSpPr>
            <a:spLocks noGrp="1"/>
          </p:cNvSpPr>
          <p:nvPr>
            <p:ph type="title" idx="4294967295"/>
          </p:nvPr>
        </p:nvSpPr>
        <p:spPr>
          <a:xfrm>
            <a:off x="72008" y="4077072"/>
            <a:ext cx="5292080" cy="360040"/>
          </a:xfrm>
        </p:spPr>
        <p:txBody>
          <a:bodyPr>
            <a:normAutofit fontScale="90000"/>
          </a:bodyPr>
          <a:lstStyle/>
          <a:p>
            <a:r>
              <a:rPr lang="pt-BR" sz="2400" b="1" dirty="0" err="1" smtClean="0"/>
              <a:t>Adding</a:t>
            </a:r>
            <a:r>
              <a:rPr lang="pt-BR" sz="2400" b="1" dirty="0" smtClean="0"/>
              <a:t> quarks to </a:t>
            </a:r>
            <a:r>
              <a:rPr lang="pt-BR" sz="2400" b="1" dirty="0" err="1" smtClean="0"/>
              <a:t>the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gluon</a:t>
            </a:r>
            <a:r>
              <a:rPr lang="pt-BR" sz="2400" b="1" dirty="0" smtClean="0"/>
              <a:t>  </a:t>
            </a:r>
            <a:r>
              <a:rPr lang="pt-BR" sz="2400" b="1" dirty="0" err="1" smtClean="0"/>
              <a:t>propagator</a:t>
            </a:r>
            <a:endParaRPr lang="pt-BR" sz="2400" b="1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195736" y="5956363"/>
            <a:ext cx="4536504" cy="785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4725144"/>
            <a:ext cx="1944216" cy="661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8 Flecha derecha"/>
          <p:cNvSpPr/>
          <p:nvPr/>
        </p:nvSpPr>
        <p:spPr>
          <a:xfrm>
            <a:off x="5508104" y="1844824"/>
            <a:ext cx="43204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9 Flecha abajo"/>
          <p:cNvSpPr/>
          <p:nvPr/>
        </p:nvSpPr>
        <p:spPr>
          <a:xfrm>
            <a:off x="7236296" y="2348880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10 Flecha derecha"/>
          <p:cNvSpPr/>
          <p:nvPr/>
        </p:nvSpPr>
        <p:spPr>
          <a:xfrm>
            <a:off x="2699792" y="4941168"/>
            <a:ext cx="432048" cy="2880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491880" y="4869160"/>
            <a:ext cx="24574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Flecha abajo"/>
          <p:cNvSpPr/>
          <p:nvPr/>
        </p:nvSpPr>
        <p:spPr>
          <a:xfrm>
            <a:off x="4716016" y="5517232"/>
            <a:ext cx="288032" cy="36004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15 Conector recto"/>
          <p:cNvCxnSpPr/>
          <p:nvPr/>
        </p:nvCxnSpPr>
        <p:spPr>
          <a:xfrm>
            <a:off x="7596336" y="3501008"/>
            <a:ext cx="864096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>
            <a:off x="8028384" y="3645024"/>
            <a:ext cx="0" cy="2880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CuadroTexto"/>
          <p:cNvSpPr txBox="1"/>
          <p:nvPr/>
        </p:nvSpPr>
        <p:spPr>
          <a:xfrm>
            <a:off x="6300192" y="3861048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err="1" smtClean="0"/>
              <a:t>Auxilary</a:t>
            </a:r>
            <a:r>
              <a:rPr lang="pt-BR" sz="1600" b="1" dirty="0" smtClean="0"/>
              <a:t> </a:t>
            </a:r>
            <a:r>
              <a:rPr lang="pt-BR" sz="1600" b="1" dirty="0" err="1" smtClean="0"/>
              <a:t>function</a:t>
            </a:r>
            <a:r>
              <a:rPr lang="pt-BR" sz="1600" b="1" dirty="0" smtClean="0"/>
              <a:t> </a:t>
            </a:r>
            <a:r>
              <a:rPr lang="pt-BR" sz="1600" b="1" dirty="0" err="1" smtClean="0"/>
              <a:t>conecting</a:t>
            </a:r>
            <a:r>
              <a:rPr lang="pt-BR" sz="1600" b="1" dirty="0" smtClean="0"/>
              <a:t> </a:t>
            </a:r>
            <a:r>
              <a:rPr lang="pt-BR" sz="1600" b="1" dirty="0" err="1" smtClean="0"/>
              <a:t>the</a:t>
            </a:r>
            <a:r>
              <a:rPr lang="pt-BR" sz="1600" b="1" dirty="0" smtClean="0"/>
              <a:t> </a:t>
            </a:r>
          </a:p>
          <a:p>
            <a:r>
              <a:rPr lang="pt-BR" sz="1600" b="1" dirty="0" err="1" smtClean="0"/>
              <a:t>conventional</a:t>
            </a:r>
            <a:r>
              <a:rPr lang="pt-BR" sz="1600" b="1" dirty="0" smtClean="0"/>
              <a:t> to </a:t>
            </a:r>
            <a:r>
              <a:rPr lang="pt-BR" sz="1600" b="1" dirty="0" err="1" smtClean="0"/>
              <a:t>the</a:t>
            </a:r>
            <a:r>
              <a:rPr lang="pt-BR" sz="1600" b="1" dirty="0" smtClean="0"/>
              <a:t> PT-BFM </a:t>
            </a:r>
            <a:r>
              <a:rPr lang="pt-BR" sz="1600" b="1" dirty="0" err="1" smtClean="0"/>
              <a:t>propagator</a:t>
            </a:r>
            <a:endParaRPr lang="pt-BR" sz="1600" b="1" dirty="0"/>
          </a:p>
        </p:txBody>
      </p:sp>
      <p:sp>
        <p:nvSpPr>
          <p:cNvPr id="20" name="4 Título"/>
          <p:cNvSpPr txBox="1">
            <a:spLocks/>
          </p:cNvSpPr>
          <p:nvPr/>
        </p:nvSpPr>
        <p:spPr>
          <a:xfrm>
            <a:off x="224408" y="260648"/>
            <a:ext cx="5292080" cy="360040"/>
          </a:xfrm>
          <a:prstGeom prst="rect">
            <a:avLst/>
          </a:prstGeom>
        </p:spPr>
        <p:txBody>
          <a:bodyPr vert="horz" anchor="ctr">
            <a:normAutofit fontScale="9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Quenched</a:t>
            </a:r>
            <a:r>
              <a:rPr kumimoji="0" lang="pt-BR" sz="24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B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gluon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pt-B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propagator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7020272" y="5838363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err="1" smtClean="0"/>
              <a:t>Suffix</a:t>
            </a:r>
            <a:r>
              <a:rPr lang="pt-BR" sz="1600" b="1" dirty="0" smtClean="0"/>
              <a:t> Q </a:t>
            </a:r>
            <a:r>
              <a:rPr lang="pt-BR" sz="1600" b="1" dirty="0" err="1" smtClean="0"/>
              <a:t>indicates</a:t>
            </a:r>
            <a:r>
              <a:rPr lang="pt-BR" sz="1600" b="1" dirty="0" smtClean="0"/>
              <a:t> </a:t>
            </a:r>
            <a:r>
              <a:rPr lang="pt-BR" sz="1600" b="1" dirty="0" err="1" smtClean="0"/>
              <a:t>the</a:t>
            </a:r>
            <a:r>
              <a:rPr lang="pt-BR" sz="1600" b="1" dirty="0" smtClean="0"/>
              <a:t> </a:t>
            </a:r>
            <a:r>
              <a:rPr lang="pt-BR" sz="1600" b="1" dirty="0" err="1" smtClean="0"/>
              <a:t>effects</a:t>
            </a:r>
            <a:r>
              <a:rPr lang="pt-BR" sz="1600" b="1" dirty="0" smtClean="0"/>
              <a:t> </a:t>
            </a:r>
            <a:r>
              <a:rPr lang="pt-BR" sz="1600" b="1" dirty="0" err="1" smtClean="0"/>
              <a:t>of</a:t>
            </a:r>
            <a:r>
              <a:rPr lang="pt-BR" sz="1600" b="1" dirty="0" smtClean="0"/>
              <a:t> </a:t>
            </a:r>
            <a:r>
              <a:rPr lang="pt-BR" sz="1600" b="1" dirty="0" err="1" smtClean="0"/>
              <a:t>the</a:t>
            </a:r>
            <a:r>
              <a:rPr lang="pt-BR" sz="1600" b="1" dirty="0" smtClean="0"/>
              <a:t> </a:t>
            </a:r>
            <a:r>
              <a:rPr lang="pt-BR" sz="1600" b="1" dirty="0" err="1" smtClean="0"/>
              <a:t>presence</a:t>
            </a:r>
            <a:r>
              <a:rPr lang="pt-BR" sz="1600" b="1" dirty="0" smtClean="0"/>
              <a:t> </a:t>
            </a:r>
            <a:r>
              <a:rPr lang="pt-BR" sz="1600" b="1" dirty="0" err="1" smtClean="0"/>
              <a:t>of</a:t>
            </a:r>
            <a:r>
              <a:rPr lang="pt-BR" sz="1600" b="1" dirty="0" smtClean="0"/>
              <a:t> </a:t>
            </a:r>
            <a:r>
              <a:rPr lang="pt-BR" sz="1600" b="1" dirty="0" err="1" smtClean="0"/>
              <a:t>the</a:t>
            </a:r>
            <a:r>
              <a:rPr lang="pt-BR" sz="1600" b="1" dirty="0" smtClean="0"/>
              <a:t> quark loops</a:t>
            </a:r>
            <a:endParaRPr lang="pt-BR" sz="1600" b="1" dirty="0"/>
          </a:p>
        </p:txBody>
      </p:sp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092280" y="4869160"/>
            <a:ext cx="1836712" cy="509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Título"/>
          <p:cNvSpPr txBox="1">
            <a:spLocks/>
          </p:cNvSpPr>
          <p:nvPr/>
        </p:nvSpPr>
        <p:spPr>
          <a:xfrm>
            <a:off x="179512" y="260648"/>
            <a:ext cx="8532440" cy="504056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</a:t>
            </a:r>
            <a:r>
              <a:rPr lang="pt-BR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pt-BR" sz="2800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nonlinear</a:t>
            </a:r>
            <a:r>
              <a:rPr lang="pt-BR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pt-BR" sz="2800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propagation</a:t>
            </a:r>
            <a:r>
              <a:rPr lang="pt-BR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pt-BR" sz="2800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of</a:t>
            </a:r>
            <a:r>
              <a:rPr lang="pt-BR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pt-BR" sz="2800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</a:t>
            </a:r>
            <a:r>
              <a:rPr lang="pt-BR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pt-BR" sz="2800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presence</a:t>
            </a:r>
            <a:r>
              <a:rPr lang="pt-BR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pt-BR" sz="2800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of</a:t>
            </a:r>
            <a:r>
              <a:rPr lang="pt-BR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pt-BR" sz="2800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</a:t>
            </a:r>
            <a:r>
              <a:rPr lang="pt-BR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quark in </a:t>
            </a:r>
            <a:r>
              <a:rPr lang="pt-BR" sz="2800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</a:t>
            </a:r>
            <a:r>
              <a:rPr lang="pt-BR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pt-BR" sz="2800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other</a:t>
            </a:r>
            <a:r>
              <a:rPr lang="pt-BR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pt-BR" sz="2800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diagrams</a:t>
            </a:r>
            <a:r>
              <a:rPr lang="pt-BR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 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628800"/>
            <a:ext cx="4267945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683568" y="1098025"/>
            <a:ext cx="8136904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000" dirty="0" smtClean="0"/>
              <a:t>  </a:t>
            </a:r>
            <a:r>
              <a:rPr lang="pt-BR" sz="2000" dirty="0" err="1" smtClean="0"/>
              <a:t>Why</a:t>
            </a:r>
            <a:r>
              <a:rPr lang="pt-BR" sz="2000" dirty="0" smtClean="0"/>
              <a:t>  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There will be a nonlinear propagation of the changes induced due to X(q), which will also affect the original subset of purely 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smtClean="0"/>
              <a:t>Yang-Mills graphs (a</a:t>
            </a:r>
            <a:r>
              <a:rPr lang="en-US" sz="2000" baseline="-25000" dirty="0" smtClean="0"/>
              <a:t>1 </a:t>
            </a:r>
            <a:r>
              <a:rPr lang="en-US" sz="2000" dirty="0" smtClean="0"/>
              <a:t>–a</a:t>
            </a:r>
            <a:r>
              <a:rPr lang="en-US" sz="2000" baseline="-25000" dirty="0" smtClean="0"/>
              <a:t>10</a:t>
            </a:r>
            <a:r>
              <a:rPr lang="en-US" sz="2000" dirty="0" smtClean="0"/>
              <a:t>)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b="1" dirty="0" smtClean="0"/>
              <a:t>Internal gluon propagator and the three-gluon vertex gets modified.</a:t>
            </a:r>
            <a:endParaRPr lang="pt-BR" sz="2000" b="1" dirty="0" smtClean="0"/>
          </a:p>
          <a:p>
            <a:r>
              <a:rPr lang="pt-BR" sz="20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We assume that the inclusion of two light quark flavors  (m = 300 </a:t>
            </a:r>
            <a:r>
              <a:rPr lang="en-US" sz="2000" dirty="0" err="1" smtClean="0"/>
              <a:t>MeV</a:t>
            </a:r>
            <a:r>
              <a:rPr lang="en-US" sz="2000" dirty="0" smtClean="0"/>
              <a:t>)  may be considered as a “perturbation” to the quenched case. </a:t>
            </a:r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Our operating assumption is that these effects may be relatively small compared to those originating from graph a</a:t>
            </a:r>
            <a:r>
              <a:rPr lang="en-US" sz="2000" baseline="-25000" dirty="0" smtClean="0"/>
              <a:t>11 </a:t>
            </a:r>
            <a:r>
              <a:rPr lang="en-US" sz="2000" dirty="0" smtClean="0"/>
              <a:t> (quark loop)</a:t>
            </a:r>
            <a:endParaRPr lang="pt-BR" sz="2000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  </a:t>
            </a:r>
            <a:endParaRPr lang="pt-BR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874912" y="1009675"/>
            <a:ext cx="19050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132856"/>
            <a:ext cx="2952328" cy="1432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CuadroTexto"/>
          <p:cNvSpPr txBox="1"/>
          <p:nvPr/>
        </p:nvSpPr>
        <p:spPr>
          <a:xfrm>
            <a:off x="395536" y="4077072"/>
            <a:ext cx="83529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 smtClean="0"/>
              <a:t>  </a:t>
            </a:r>
            <a:r>
              <a:rPr lang="pt-BR" sz="2000" dirty="0" err="1" smtClean="0"/>
              <a:t>The</a:t>
            </a:r>
            <a:r>
              <a:rPr lang="pt-BR" sz="2000" dirty="0" smtClean="0"/>
              <a:t> PT-BFM  </a:t>
            </a:r>
            <a:r>
              <a:rPr lang="pt-BR" sz="2000" dirty="0" err="1" smtClean="0"/>
              <a:t>quark-gluon</a:t>
            </a:r>
            <a:r>
              <a:rPr lang="pt-BR" sz="2000" dirty="0" smtClean="0"/>
              <a:t> </a:t>
            </a:r>
            <a:r>
              <a:rPr lang="pt-BR" sz="2000" dirty="0" err="1" smtClean="0"/>
              <a:t>vertex</a:t>
            </a:r>
            <a:r>
              <a:rPr lang="pt-BR" sz="2000" dirty="0" smtClean="0"/>
              <a:t> </a:t>
            </a:r>
            <a:r>
              <a:rPr lang="pt-BR" sz="2000" dirty="0" err="1" smtClean="0"/>
              <a:t>satisfies</a:t>
            </a:r>
            <a:r>
              <a:rPr lang="pt-BR" sz="2000" dirty="0" smtClean="0"/>
              <a:t> </a:t>
            </a:r>
            <a:r>
              <a:rPr lang="pt-BR" sz="2000" dirty="0" err="1" smtClean="0"/>
              <a:t>the</a:t>
            </a:r>
            <a:r>
              <a:rPr lang="pt-BR" sz="2000" dirty="0" smtClean="0"/>
              <a:t>  </a:t>
            </a:r>
            <a:r>
              <a:rPr lang="pt-BR" sz="2000" dirty="0" err="1" smtClean="0"/>
              <a:t>Ward</a:t>
            </a:r>
            <a:r>
              <a:rPr lang="pt-BR" sz="2000" dirty="0" smtClean="0"/>
              <a:t> </a:t>
            </a:r>
            <a:r>
              <a:rPr lang="pt-BR" sz="2000" dirty="0" err="1" smtClean="0"/>
              <a:t>identity</a:t>
            </a:r>
            <a:endParaRPr lang="pt-BR" sz="2000" dirty="0" smtClean="0"/>
          </a:p>
          <a:p>
            <a:pPr>
              <a:buFont typeface="Arial" pitchFamily="34" charset="0"/>
              <a:buChar char="•"/>
            </a:pPr>
            <a:endParaRPr lang="pt-BR" sz="2000" dirty="0" smtClean="0"/>
          </a:p>
          <a:p>
            <a:pPr>
              <a:buFont typeface="Arial" pitchFamily="34" charset="0"/>
              <a:buChar char="•"/>
            </a:pPr>
            <a:endParaRPr lang="pt-BR" sz="2000" dirty="0" smtClean="0"/>
          </a:p>
          <a:p>
            <a:pPr>
              <a:buFont typeface="Arial" pitchFamily="34" charset="0"/>
              <a:buChar char="•"/>
            </a:pPr>
            <a:endParaRPr lang="pt-BR" sz="2000" dirty="0" smtClean="0"/>
          </a:p>
          <a:p>
            <a:pPr>
              <a:buFont typeface="Arial" pitchFamily="34" charset="0"/>
              <a:buChar char="•"/>
            </a:pPr>
            <a:r>
              <a:rPr lang="pt-BR" sz="2000" dirty="0" smtClean="0"/>
              <a:t> </a:t>
            </a:r>
            <a:r>
              <a:rPr lang="pt-BR" sz="2000" dirty="0" err="1" smtClean="0"/>
              <a:t>Instead</a:t>
            </a:r>
            <a:r>
              <a:rPr lang="pt-BR" sz="2000" dirty="0" smtClean="0"/>
              <a:t> </a:t>
            </a:r>
            <a:r>
              <a:rPr lang="pt-BR" sz="2000" dirty="0" err="1" smtClean="0"/>
              <a:t>the</a:t>
            </a:r>
            <a:r>
              <a:rPr lang="pt-BR" sz="2000" dirty="0" smtClean="0"/>
              <a:t> </a:t>
            </a:r>
            <a:r>
              <a:rPr lang="pt-BR" sz="2000" dirty="0" err="1" smtClean="0"/>
              <a:t>conventional</a:t>
            </a:r>
            <a:r>
              <a:rPr lang="pt-BR" sz="2000" dirty="0" smtClean="0"/>
              <a:t> </a:t>
            </a:r>
            <a:r>
              <a:rPr lang="pt-BR" sz="2000" dirty="0" err="1" smtClean="0"/>
              <a:t>Slavnov-Taylor</a:t>
            </a:r>
            <a:r>
              <a:rPr lang="pt-BR" sz="2000" dirty="0" smtClean="0"/>
              <a:t> </a:t>
            </a:r>
            <a:r>
              <a:rPr lang="pt-BR" sz="2000" dirty="0" err="1" smtClean="0"/>
              <a:t>identity</a:t>
            </a:r>
            <a:r>
              <a:rPr lang="pt-BR" sz="2000" dirty="0" smtClean="0"/>
              <a:t> </a:t>
            </a:r>
          </a:p>
          <a:p>
            <a:pPr>
              <a:buFont typeface="Arial" pitchFamily="34" charset="0"/>
              <a:buChar char="•"/>
            </a:pPr>
            <a:endParaRPr lang="pt-BR" sz="2000" dirty="0" smtClean="0"/>
          </a:p>
          <a:p>
            <a:pPr>
              <a:buFont typeface="Arial" pitchFamily="34" charset="0"/>
              <a:buChar char="•"/>
            </a:pPr>
            <a:endParaRPr lang="pt-BR" sz="2000" dirty="0"/>
          </a:p>
        </p:txBody>
      </p:sp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451048" y="228600"/>
            <a:ext cx="8153400" cy="990600"/>
          </a:xfrm>
        </p:spPr>
        <p:txBody>
          <a:bodyPr/>
          <a:lstStyle/>
          <a:p>
            <a:r>
              <a:rPr lang="pt-BR" b="1" dirty="0" err="1" smtClean="0"/>
              <a:t>The</a:t>
            </a:r>
            <a:r>
              <a:rPr lang="pt-BR" b="1" dirty="0" smtClean="0"/>
              <a:t> </a:t>
            </a:r>
            <a:r>
              <a:rPr lang="pt-BR" b="1" dirty="0" err="1" smtClean="0"/>
              <a:t>quark-gluon</a:t>
            </a:r>
            <a:r>
              <a:rPr lang="pt-BR" b="1" dirty="0" smtClean="0"/>
              <a:t> </a:t>
            </a:r>
            <a:r>
              <a:rPr lang="pt-BR" b="1" dirty="0" err="1" smtClean="0"/>
              <a:t>vertex</a:t>
            </a:r>
            <a:r>
              <a:rPr lang="pt-BR" b="1" dirty="0" smtClean="0"/>
              <a:t> </a:t>
            </a:r>
            <a:endParaRPr lang="pt-BR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44624"/>
            <a:ext cx="1224136" cy="1386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251520" y="1340768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In </a:t>
            </a:r>
            <a:r>
              <a:rPr lang="en-US" sz="2000" dirty="0" smtClean="0"/>
              <a:t>the PT-BFM scheme,   the contribution to the gluon self-energy due to the quark loop  has a special ingredient:   </a:t>
            </a:r>
            <a:r>
              <a:rPr lang="en-US" sz="2000" b="1" dirty="0" smtClean="0"/>
              <a:t>the fully-dressed quark-gluon vertex</a:t>
            </a:r>
            <a:endParaRPr lang="pt-BR" sz="2000" b="1" dirty="0"/>
          </a:p>
        </p:txBody>
      </p:sp>
      <p:sp>
        <p:nvSpPr>
          <p:cNvPr id="8" name="7 Rectángulo"/>
          <p:cNvSpPr/>
          <p:nvPr/>
        </p:nvSpPr>
        <p:spPr>
          <a:xfrm>
            <a:off x="3275856" y="3356992"/>
            <a:ext cx="72008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" name="9 Conector recto de flecha"/>
          <p:cNvCxnSpPr/>
          <p:nvPr/>
        </p:nvCxnSpPr>
        <p:spPr>
          <a:xfrm flipH="1" flipV="1">
            <a:off x="5148064" y="3068960"/>
            <a:ext cx="504056" cy="36004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5436096" y="3501008"/>
            <a:ext cx="3203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PT-BFM </a:t>
            </a:r>
            <a:r>
              <a:rPr lang="pt-BR" sz="2000" b="1" dirty="0" err="1" smtClean="0"/>
              <a:t>quark-gluon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vertex</a:t>
            </a:r>
            <a:endParaRPr lang="pt-BR" sz="2000" b="1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7584" y="5805264"/>
            <a:ext cx="7391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907704" y="4581128"/>
            <a:ext cx="40957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19 Conector angular"/>
          <p:cNvCxnSpPr/>
          <p:nvPr/>
        </p:nvCxnSpPr>
        <p:spPr>
          <a:xfrm>
            <a:off x="5220072" y="5085184"/>
            <a:ext cx="1440160" cy="288032"/>
          </a:xfrm>
          <a:prstGeom prst="bentConnector3">
            <a:avLst>
              <a:gd name="adj1" fmla="val 50000"/>
            </a:avLst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CuadroTexto"/>
          <p:cNvSpPr txBox="1"/>
          <p:nvPr/>
        </p:nvSpPr>
        <p:spPr>
          <a:xfrm>
            <a:off x="6732240" y="515719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Quark </a:t>
            </a:r>
            <a:r>
              <a:rPr lang="pt-BR" b="1" dirty="0" err="1" smtClean="0"/>
              <a:t>propagator</a:t>
            </a:r>
            <a:r>
              <a:rPr lang="pt-BR" b="1" dirty="0" smtClean="0"/>
              <a:t> </a:t>
            </a:r>
            <a:endParaRPr lang="pt-BR" b="1" dirty="0"/>
          </a:p>
        </p:txBody>
      </p:sp>
      <p:cxnSp>
        <p:nvCxnSpPr>
          <p:cNvPr id="23" name="22 Conector angular"/>
          <p:cNvCxnSpPr/>
          <p:nvPr/>
        </p:nvCxnSpPr>
        <p:spPr>
          <a:xfrm>
            <a:off x="4499992" y="6237312"/>
            <a:ext cx="504056" cy="216024"/>
          </a:xfrm>
          <a:prstGeom prst="bentConnector3">
            <a:avLst>
              <a:gd name="adj1" fmla="val 50000"/>
            </a:avLst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CuadroTexto"/>
          <p:cNvSpPr txBox="1"/>
          <p:nvPr/>
        </p:nvSpPr>
        <p:spPr>
          <a:xfrm>
            <a:off x="5076056" y="637203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/>
              <a:t>Quark-ghost</a:t>
            </a:r>
            <a:r>
              <a:rPr lang="pt-BR" b="1" dirty="0" smtClean="0"/>
              <a:t> </a:t>
            </a:r>
            <a:r>
              <a:rPr lang="pt-BR" b="1" dirty="0" err="1" smtClean="0"/>
              <a:t>scattering</a:t>
            </a:r>
            <a:r>
              <a:rPr lang="pt-BR" b="1" dirty="0" smtClean="0"/>
              <a:t> </a:t>
            </a:r>
            <a:r>
              <a:rPr lang="pt-BR" b="1" dirty="0" err="1" smtClean="0"/>
              <a:t>kernel</a:t>
            </a:r>
            <a:r>
              <a:rPr lang="pt-BR" b="1" dirty="0" smtClean="0"/>
              <a:t> 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955104" y="-153888"/>
            <a:ext cx="8153400" cy="990600"/>
          </a:xfrm>
        </p:spPr>
        <p:txBody>
          <a:bodyPr>
            <a:normAutofit/>
          </a:bodyPr>
          <a:lstStyle/>
          <a:p>
            <a:r>
              <a:rPr lang="pt-BR" sz="3200" b="1" dirty="0" err="1" smtClean="0"/>
              <a:t>The</a:t>
            </a:r>
            <a:r>
              <a:rPr lang="pt-BR" sz="3200" b="1" dirty="0" smtClean="0"/>
              <a:t> </a:t>
            </a:r>
            <a:r>
              <a:rPr lang="pt-BR" sz="3200" b="1" dirty="0" err="1" smtClean="0"/>
              <a:t>structure</a:t>
            </a:r>
            <a:r>
              <a:rPr lang="pt-BR" sz="3200" b="1" dirty="0" smtClean="0"/>
              <a:t> </a:t>
            </a:r>
            <a:r>
              <a:rPr lang="pt-BR" sz="3200" b="1" dirty="0" err="1" smtClean="0"/>
              <a:t>of</a:t>
            </a:r>
            <a:r>
              <a:rPr lang="pt-BR" sz="3200" b="1" dirty="0" smtClean="0"/>
              <a:t> </a:t>
            </a:r>
            <a:r>
              <a:rPr lang="pt-BR" sz="3200" b="1" dirty="0" err="1" smtClean="0"/>
              <a:t>the</a:t>
            </a:r>
            <a:r>
              <a:rPr lang="pt-BR" sz="3200" b="1" dirty="0" smtClean="0"/>
              <a:t> </a:t>
            </a:r>
            <a:r>
              <a:rPr lang="pt-BR" sz="3200" b="1" dirty="0" err="1" smtClean="0"/>
              <a:t>quark-gluon</a:t>
            </a:r>
            <a:r>
              <a:rPr lang="pt-BR" sz="3200" b="1" dirty="0" smtClean="0"/>
              <a:t> </a:t>
            </a:r>
            <a:r>
              <a:rPr lang="pt-BR" sz="3200" b="1" dirty="0" err="1" smtClean="0"/>
              <a:t>vertex</a:t>
            </a:r>
            <a:endParaRPr lang="pt-BR" sz="32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323528" y="620688"/>
            <a:ext cx="83529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000" dirty="0" smtClean="0"/>
              <a:t>The most general </a:t>
            </a:r>
            <a:r>
              <a:rPr lang="en-US" sz="2000" dirty="0" err="1" smtClean="0"/>
              <a:t>Ansatz</a:t>
            </a:r>
            <a:r>
              <a:rPr lang="en-US" sz="2000" dirty="0" smtClean="0"/>
              <a:t> for the longitudinal part of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The form factor are 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r>
              <a:rPr lang="en-US" sz="2000" dirty="0" smtClean="0"/>
              <a:t>where the functions   A(p)   and B(p)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and the dynamical mass is defined as the ratio</a:t>
            </a:r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The resulting  vertex is  known as Ball Chiu (BC) vertex 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pt-BR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620688"/>
            <a:ext cx="3238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19397" y="1052736"/>
            <a:ext cx="86010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95537" y="2132856"/>
            <a:ext cx="8424936" cy="675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03648" y="3168913"/>
            <a:ext cx="6134077" cy="476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436096" y="3789040"/>
            <a:ext cx="21145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83568" y="4941168"/>
            <a:ext cx="77438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Rectángulo"/>
          <p:cNvSpPr/>
          <p:nvPr/>
        </p:nvSpPr>
        <p:spPr>
          <a:xfrm>
            <a:off x="4283968" y="6402814"/>
            <a:ext cx="45781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7030A0"/>
                </a:solidFill>
              </a:rPr>
              <a:t>J.S. Ball and T.W. Chiu</a:t>
            </a:r>
            <a:r>
              <a:rPr lang="en-US" sz="1600" dirty="0" smtClean="0"/>
              <a:t>, </a:t>
            </a:r>
            <a:r>
              <a:rPr lang="en-US" sz="1600" dirty="0" err="1" smtClean="0"/>
              <a:t>Phys.Rev</a:t>
            </a:r>
            <a:r>
              <a:rPr lang="en-US" sz="1600" dirty="0" smtClean="0"/>
              <a:t>. D 22, 2542 (1980).</a:t>
            </a:r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1520" y="210026"/>
            <a:ext cx="8892480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 smtClean="0"/>
          </a:p>
          <a:p>
            <a:pPr>
              <a:buFont typeface="Arial" pitchFamily="34" charset="0"/>
              <a:buChar char="•"/>
            </a:pPr>
            <a:r>
              <a:rPr lang="pt-BR" sz="2000" dirty="0" smtClean="0"/>
              <a:t> </a:t>
            </a:r>
            <a:r>
              <a:rPr lang="pt-BR" sz="2000" dirty="0" err="1" smtClean="0"/>
              <a:t>Other</a:t>
            </a:r>
            <a:r>
              <a:rPr lang="pt-BR" sz="2000" dirty="0" smtClean="0"/>
              <a:t>  </a:t>
            </a:r>
            <a:r>
              <a:rPr lang="pt-BR" sz="2000" dirty="0" err="1" smtClean="0"/>
              <a:t>possibility</a:t>
            </a:r>
            <a:r>
              <a:rPr lang="pt-BR" sz="2000" dirty="0" smtClean="0"/>
              <a:t> is </a:t>
            </a:r>
            <a:r>
              <a:rPr lang="pt-BR" sz="2000" dirty="0" err="1" smtClean="0"/>
              <a:t>the</a:t>
            </a:r>
            <a:r>
              <a:rPr lang="pt-BR" sz="2000" dirty="0" smtClean="0"/>
              <a:t> </a:t>
            </a:r>
            <a:r>
              <a:rPr lang="pt-BR" sz="2000" dirty="0" err="1" smtClean="0"/>
              <a:t>Curtis-Pennington</a:t>
            </a:r>
            <a:r>
              <a:rPr lang="pt-BR" sz="2000" dirty="0" smtClean="0"/>
              <a:t> (CP) </a:t>
            </a:r>
            <a:r>
              <a:rPr lang="pt-BR" sz="2000" dirty="0" err="1" smtClean="0"/>
              <a:t>vertex</a:t>
            </a:r>
            <a:r>
              <a:rPr lang="pt-BR" sz="2000" dirty="0" smtClean="0"/>
              <a:t> :</a:t>
            </a:r>
          </a:p>
          <a:p>
            <a:endParaRPr lang="pt-BR" sz="2000" b="1" dirty="0" smtClean="0"/>
          </a:p>
          <a:p>
            <a:r>
              <a:rPr lang="pt-BR" sz="2000" dirty="0" smtClean="0"/>
              <a:t>	</a:t>
            </a:r>
            <a:r>
              <a:rPr lang="pt-BR" sz="2000" dirty="0" err="1" smtClean="0"/>
              <a:t>Differs</a:t>
            </a:r>
            <a:r>
              <a:rPr lang="pt-BR" sz="2000" dirty="0" smtClean="0"/>
              <a:t> </a:t>
            </a:r>
            <a:r>
              <a:rPr lang="pt-BR" sz="2000" dirty="0" err="1" smtClean="0"/>
              <a:t>from</a:t>
            </a:r>
            <a:r>
              <a:rPr lang="pt-BR" sz="2000" dirty="0" smtClean="0"/>
              <a:t> </a:t>
            </a:r>
            <a:r>
              <a:rPr lang="pt-BR" sz="2000" dirty="0" err="1" smtClean="0"/>
              <a:t>the</a:t>
            </a:r>
            <a:r>
              <a:rPr lang="pt-BR" sz="2000" dirty="0" smtClean="0"/>
              <a:t> BC </a:t>
            </a:r>
            <a:r>
              <a:rPr lang="pt-BR" sz="2000" dirty="0" err="1" smtClean="0"/>
              <a:t>vertex</a:t>
            </a:r>
            <a:r>
              <a:rPr lang="pt-BR" sz="2000" dirty="0" smtClean="0"/>
              <a:t>  </a:t>
            </a:r>
            <a:r>
              <a:rPr lang="pt-BR" sz="2000" dirty="0" err="1" smtClean="0"/>
              <a:t>by</a:t>
            </a:r>
            <a:r>
              <a:rPr lang="pt-BR" sz="2000" dirty="0" smtClean="0"/>
              <a:t> </a:t>
            </a:r>
            <a:r>
              <a:rPr lang="pt-BR" sz="2000" dirty="0" err="1" smtClean="0"/>
              <a:t>adding</a:t>
            </a:r>
            <a:r>
              <a:rPr lang="en-US" sz="2000" dirty="0" smtClean="0"/>
              <a:t> a </a:t>
            </a:r>
            <a:r>
              <a:rPr lang="en-US" sz="2000" dirty="0" err="1" smtClean="0"/>
              <a:t>tranversal</a:t>
            </a:r>
            <a:r>
              <a:rPr lang="en-US" sz="2000" dirty="0" smtClean="0"/>
              <a:t> piece  (automatically conserved)  - MR  </a:t>
            </a:r>
          </a:p>
          <a:p>
            <a:pPr lvl="1">
              <a:buNone/>
            </a:pPr>
            <a:r>
              <a:rPr lang="en-US" sz="2000" dirty="0" smtClean="0"/>
              <a:t>     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where 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</a:t>
            </a:r>
            <a:r>
              <a:rPr lang="en-US" sz="2000" dirty="0" smtClean="0"/>
              <a:t>We will use both  BC and  CP vertices,  and compare the difference they induce to the  quantities of interest.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sz="1600" b="1" dirty="0" smtClean="0">
              <a:solidFill>
                <a:srgbClr val="7030A0"/>
              </a:solidFill>
            </a:endParaRPr>
          </a:p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99592" y="2132856"/>
            <a:ext cx="78009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03648" y="3212976"/>
            <a:ext cx="57340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1835696" y="4365104"/>
            <a:ext cx="5832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600" b="1" dirty="0" smtClean="0">
                <a:solidFill>
                  <a:srgbClr val="7030A0"/>
                </a:solidFill>
              </a:rPr>
              <a:t>D. C. Curtis and M. R. Pennington</a:t>
            </a:r>
            <a:r>
              <a:rPr lang="en-US" sz="1600" dirty="0" smtClean="0"/>
              <a:t>, Phys. Rev. D 42, 4165 (1990)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rmedio">
  <a:themeElements>
    <a:clrScheme name="Intermedi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Intermedi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Intermedi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4120</TotalTime>
  <Words>1594</Words>
  <Application>Microsoft Office PowerPoint</Application>
  <PresentationFormat>Presentación en pantalla (4:3)</PresentationFormat>
  <Paragraphs>327</Paragraphs>
  <Slides>36</Slides>
  <Notes>36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37" baseType="lpstr">
      <vt:lpstr>Intermedio</vt:lpstr>
      <vt:lpstr>Quark Loop Effects  on the Gluon Propagator</vt:lpstr>
      <vt:lpstr>Outline of the talk </vt:lpstr>
      <vt:lpstr>                          Motivation </vt:lpstr>
      <vt:lpstr>The PT-BFM Schwinger Dyson series</vt:lpstr>
      <vt:lpstr>Adding quarks to the gluon  propagator</vt:lpstr>
      <vt:lpstr>Diapositiva 6</vt:lpstr>
      <vt:lpstr>The quark-gluon vertex </vt:lpstr>
      <vt:lpstr>The structure of the quark-gluon vertex</vt:lpstr>
      <vt:lpstr>Diapositiva 9</vt:lpstr>
      <vt:lpstr>Nonperturbative calculation of the quark loop</vt:lpstr>
      <vt:lpstr>Diapositiva 11</vt:lpstr>
      <vt:lpstr>Diapositiva 12</vt:lpstr>
      <vt:lpstr>Diapositiva 13</vt:lpstr>
      <vt:lpstr>Diapositiva 14</vt:lpstr>
      <vt:lpstr>Diapositiva 15</vt:lpstr>
      <vt:lpstr>Renormalization</vt:lpstr>
      <vt:lpstr>Ingredients  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Conclusions</vt:lpstr>
      <vt:lpstr>Diapositiva 36</vt:lpstr>
    </vt:vector>
  </TitlesOfParts>
  <Company>UVEG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the numerical impact    of the non-perturbative ghost loops</dc:title>
  <dc:creator>Cris</dc:creator>
  <cp:lastModifiedBy>Cris</cp:lastModifiedBy>
  <cp:revision>378</cp:revision>
  <dcterms:created xsi:type="dcterms:W3CDTF">2011-08-11T12:17:47Z</dcterms:created>
  <dcterms:modified xsi:type="dcterms:W3CDTF">2012-03-12T17:49:44Z</dcterms:modified>
</cp:coreProperties>
</file>