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tags/tag65.xml" ContentType="application/vnd.openxmlformats-officedocument.presentationml.tags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tags/tag74.xml" ContentType="application/vnd.openxmlformats-officedocument.presentationml.tags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tags/tag84.xml" ContentType="application/vnd.openxmlformats-officedocument.presentationml.tags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tags/tag12.xml" ContentType="application/vnd.openxmlformats-officedocument.presentationml.tags+xml"/>
  <Override PartName="/ppt/theme/theme1.xml" ContentType="application/vnd.openxmlformats-officedocument.theme+xml"/>
  <Override PartName="/ppt/slides/slide66.xml" ContentType="application/vnd.openxmlformats-officedocument.presentationml.slide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1.xml" ContentType="application/vnd.openxmlformats-officedocument.presentationml.tags+xml"/>
  <Override PartName="/ppt/tags/tag7.xml" ContentType="application/vnd.openxmlformats-officedocument.presentationml.tags+xml"/>
  <Override PartName="/ppt/tags/tag50.xml" ContentType="application/vnd.openxmlformats-officedocument.presentationml.tags+xml"/>
  <Override PartName="/ppt/tags/tag18.xml" ContentType="application/vnd.openxmlformats-officedocument.presentationml.tags+xml"/>
  <Default Extension="jpeg" ContentType="image/jpeg"/>
  <Override PartName="/ppt/tags/tag60.xml" ContentType="application/vnd.openxmlformats-officedocument.presentationml.tags+xml"/>
  <Override PartName="/ppt/tags/tag28.xml" ContentType="application/vnd.openxmlformats-officedocument.presentationml.tags+xml"/>
  <Override PartName="/ppt/slides/slide13.xml" ContentType="application/vnd.openxmlformats-officedocument.presentationml.slide+xml"/>
  <Override PartName="/ppt/tags/tag37.xml" ContentType="application/vnd.openxmlformats-officedocument.presentationml.tags+xml"/>
  <Override PartName="/ppt/tags/tag70.xml" ContentType="application/vnd.openxmlformats-officedocument.presentationml.tags+xml"/>
  <Override PartName="/ppt/slides/slide23.xml" ContentType="application/vnd.openxmlformats-officedocument.presentationml.slide+xml"/>
  <Override PartName="/ppt/tags/tag47.xml" ContentType="application/vnd.openxmlformats-officedocument.presentationml.tags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56.xml" ContentType="application/vnd.openxmlformats-officedocument.presentationml.tags+xml"/>
  <Override PartName="/ppt/slides/slide42.xml" ContentType="application/vnd.openxmlformats-officedocument.presentationml.slide+xml"/>
  <Override PartName="/ppt/tags/tag66.xml" ContentType="application/vnd.openxmlformats-officedocument.presentationml.tags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tags/tag75.xml" ContentType="application/vnd.openxmlformats-officedocument.presentationml.tags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tags/tag85.xml" ContentType="application/vnd.openxmlformats-officedocument.presentationml.tags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tags/tag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slides/slide67.xml" ContentType="application/vnd.openxmlformats-officedocument.presentationml.slide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2.xml" ContentType="application/vnd.openxmlformats-officedocument.presentationml.tags+xml"/>
  <Override PartName="/ppt/tags/tag8.xml" ContentType="application/vnd.openxmlformats-officedocument.presentationml.tags+xml"/>
  <Override PartName="/ppt/tags/tag51.xml" ContentType="application/vnd.openxmlformats-officedocument.presentationml.tags+xml"/>
  <Override PartName="/ppt/tags/tag19.xml" ContentType="application/vnd.openxmlformats-officedocument.presentationml.tags+xml"/>
  <Override PartName="/ppt/tags/tag61.xml" ContentType="application/vnd.openxmlformats-officedocument.presentationml.tags+xml"/>
  <Override PartName="/ppt/tags/tag29.xml" ContentType="application/vnd.openxmlformats-officedocument.presentationml.tags+xml"/>
  <Override PartName="/ppt/slides/slide14.xml" ContentType="application/vnd.openxmlformats-officedocument.presentationml.slide+xml"/>
  <Override PartName="/ppt/tags/tag38.xml" ContentType="application/vnd.openxmlformats-officedocument.presentationml.tags+xml"/>
  <Override PartName="/ppt/tags/tag71.xml" ContentType="application/vnd.openxmlformats-officedocument.presentationml.tags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tags/tag80.xml" ContentType="application/vnd.openxmlformats-officedocument.presentationml.tags+xml"/>
  <Override PartName="/ppt/tags/tag48.xml" ContentType="application/vnd.openxmlformats-officedocument.presentationml.tags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tags/tag57.xml" ContentType="application/vnd.openxmlformats-officedocument.presentationml.tags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tags/tag67.xml" ContentType="application/vnd.openxmlformats-officedocument.presentationml.tags+xml"/>
  <Override PartName="/ppt/slides/slide52.xml" ContentType="application/vnd.openxmlformats-officedocument.presentationml.slide+xml"/>
  <Override PartName="/ppt/tags/tag76.xml" ContentType="application/vnd.openxmlformats-officedocument.presentationml.tags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tags/tag86.xml" ContentType="application/vnd.openxmlformats-officedocument.presentationml.tags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slides/slide68.xml" ContentType="application/vnd.openxmlformats-officedocument.presentationml.slide+xml"/>
  <Override PartName="/ppt/tags/tag14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3.xml" ContentType="application/vnd.openxmlformats-officedocument.presentationml.tags+xml"/>
  <Override PartName="/ppt/tags/tag9.xml" ContentType="application/vnd.openxmlformats-officedocument.presentationml.tags+xml"/>
  <Override PartName="/ppt/slideLayouts/slideLayout1.xml" ContentType="application/vnd.openxmlformats-officedocument.presentationml.slideLayout+xml"/>
  <Override PartName="/ppt/tags/tag52.xml" ContentType="application/vnd.openxmlformats-officedocument.presentationml.tags+xml"/>
  <Override PartName="/ppt/tags/tag62.xml" ContentType="application/vnd.openxmlformats-officedocument.presentationml.tags+xml"/>
  <Override PartName="/ppt/slides/slide15.xml" ContentType="application/vnd.openxmlformats-officedocument.presentationml.slide+xml"/>
  <Override PartName="/ppt/tags/tag39.xml" ContentType="application/vnd.openxmlformats-officedocument.presentationml.tags+xml"/>
  <Override PartName="/ppt/tags/tag72.xml" ContentType="application/vnd.openxmlformats-officedocument.presentationml.tags+xml"/>
  <Override PartName="/ppt/slides/slide25.xml" ContentType="application/vnd.openxmlformats-officedocument.presentationml.slide+xml"/>
  <Override PartName="/ppt/tags/tag81.xml" ContentType="application/vnd.openxmlformats-officedocument.presentationml.tags+xml"/>
  <Override PartName="/ppt/tags/tag49.xml" ContentType="application/vnd.openxmlformats-officedocument.presentationml.tags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ags/tag58.xml" ContentType="application/vnd.openxmlformats-officedocument.presentationml.tags+xml"/>
  <Override PartName="/ppt/slides/slide44.xml" ContentType="application/vnd.openxmlformats-officedocument.presentationml.slide+xml"/>
  <Override PartName="/ppt/tags/tag68.xml" ContentType="application/vnd.openxmlformats-officedocument.presentationml.tags+xml"/>
  <Override PartName="/ppt/slides/slide53.xml" ContentType="application/vnd.openxmlformats-officedocument.presentationml.slide+xml"/>
  <Override PartName="/ppt/tags/tag77.xml" ContentType="application/vnd.openxmlformats-officedocument.presentationml.tags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tags/tag87.xml" ContentType="application/vnd.openxmlformats-officedocument.presentationml.tags+xml"/>
  <Override PartName="/ppt/slides/slide59.xml" ContentType="application/vnd.openxmlformats-officedocument.presentationml.slide+xml"/>
  <Override PartName="/ppt/tags/tag4.xml" ContentType="application/vnd.openxmlformats-officedocument.presentationml.tags+xml"/>
  <Override PartName="/ppt/tags/tag15.xml" ContentType="application/vnd.openxmlformats-officedocument.presentationml.tags+xml"/>
  <Override PartName="/ppt/slides/slide69.xml" ContentType="application/vnd.openxmlformats-officedocument.presentationml.slide+xml"/>
  <Override PartName="/ppt/tags/tag25.xml" ContentType="application/vnd.openxmlformats-officedocument.presentationml.tags+xml"/>
  <Override PartName="/ppt/slides/slide10.xml" ContentType="application/vnd.openxmlformats-officedocument.presentationml.slide+xml"/>
  <Override PartName="/ppt/tags/tag34.xml" ContentType="application/vnd.openxmlformats-officedocument.presentationml.tags+xml"/>
  <Override PartName="/ppt/slides/slide20.xml" ContentType="application/vnd.openxmlformats-officedocument.presentationml.slide+xml"/>
  <Override PartName="/ppt/tags/tag44.xml" ContentType="application/vnd.openxmlformats-officedocument.presentationml.tags+xml"/>
  <Override PartName="/ppt/slides/slide1.xml" ContentType="application/vnd.openxmlformats-officedocument.presentationml.slide+xml"/>
  <Override PartName="/ppt/tags/tag53.xml" ContentType="application/vnd.openxmlformats-officedocument.presentationml.tags+xml"/>
  <Override PartName="/ppt/slideLayouts/slideLayout2.xml" ContentType="application/vnd.openxmlformats-officedocument.presentationml.slideLayout+xml"/>
  <Override PartName="/ppt/tags/tag63.xml" ContentType="application/vnd.openxmlformats-officedocument.presentationml.tags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tags/tag82.xml" ContentType="application/vnd.openxmlformats-officedocument.presentationml.tags+xml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tags/tag59.xml" ContentType="application/vnd.openxmlformats-officedocument.presentationml.tags+xml"/>
  <Override PartName="/ppt/slides/slide45.xml" ContentType="application/vnd.openxmlformats-officedocument.presentationml.slide+xml"/>
  <Override PartName="/ppt/tags/tag69.xml" ContentType="application/vnd.openxmlformats-officedocument.presentationml.tags+xml"/>
  <Override PartName="/ppt/slides/slide54.xml" ContentType="application/vnd.openxmlformats-officedocument.presentationml.slide+xml"/>
  <Override PartName="/ppt/tags/tag78.xml" ContentType="application/vnd.openxmlformats-officedocument.presentationml.tags+xml"/>
  <Override PartName="/ppt/tags/tag10.xml" ContentType="application/vnd.openxmlformats-officedocument.presentationml.tags+xml"/>
  <Override PartName="/ppt/presProps.xml" ContentType="application/vnd.openxmlformats-officedocument.presentationml.presProps+xml"/>
  <Override PartName="/ppt/slides/slide64.xml" ContentType="application/vnd.openxmlformats-officedocument.presentationml.slide+xml"/>
  <Override PartName="/ppt/tags/tag20.xml" ContentType="application/vnd.openxmlformats-officedocument.presentationml.tags+xml"/>
  <Override PartName="/ppt/presentation.xml" ContentType="application/vnd.openxmlformats-officedocument.presentationml.presentation.main+xml"/>
  <Override PartName="/ppt/tags/tag5.xml" ContentType="application/vnd.openxmlformats-officedocument.presentationml.tags+xml"/>
  <Override PartName="/ppt/tags/tag16.xml" ContentType="application/vnd.openxmlformats-officedocument.presentationml.tags+xml"/>
  <Override PartName="/ppt/tags/tag26.xml" ContentType="application/vnd.openxmlformats-officedocument.presentationml.tag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tags/tag54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tags/tag64.xml" ContentType="application/vnd.openxmlformats-officedocument.presentationml.tags+xml"/>
  <Override PartName="/ppt/slides/slide17.xml" ContentType="application/vnd.openxmlformats-officedocument.presentationml.slide+xml"/>
  <Override PartName="/ppt/tags/tag73.xml" ContentType="application/vnd.openxmlformats-officedocument.presentationml.tags+xml"/>
  <Override PartName="/ppt/slides/slide27.xml" ContentType="application/vnd.openxmlformats-officedocument.presentationml.slide+xml"/>
  <Override PartName="/ppt/tags/tag83.xml" ContentType="application/vnd.openxmlformats-officedocument.presentationml.tags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Default Extension="pdf" ContentType="application/pdf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tags/tag79.xml" ContentType="application/vnd.openxmlformats-officedocument.presentationml.tags+xml"/>
  <Override PartName="/ppt/tags/tag11.xml" ContentType="application/vnd.openxmlformats-officedocument.presentationml.tags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tags/tag40.xml" ContentType="application/vnd.openxmlformats-officedocument.presentationml.tags+xml"/>
  <Override PartName="/ppt/tags/tag6.xml" ContentType="application/vnd.openxmlformats-officedocument.presentationml.tags+xml"/>
  <Override PartName="/ppt/tags/tag17.xml" ContentType="application/vnd.openxmlformats-officedocument.presentationml.tags+xml"/>
  <Override PartName="/ppt/tags/tag27.xml" ContentType="application/vnd.openxmlformats-officedocument.presentationml.tags+xml"/>
  <Override PartName="/ppt/slides/slide12.xml" ContentType="application/vnd.openxmlformats-officedocument.presentationml.slide+xml"/>
  <Override PartName="/ppt/tags/tag36.xml" ContentType="application/vnd.openxmlformats-officedocument.presentationml.tags+xml"/>
  <Override PartName="/ppt/slides/slide22.xml" ContentType="application/vnd.openxmlformats-officedocument.presentationml.slide+xml"/>
  <Override PartName="/ppt/tags/tag46.xml" ContentType="application/vnd.openxmlformats-officedocument.presentationml.tags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tags/tag55.xml" ContentType="application/vnd.openxmlformats-officedocument.presentationml.tags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716" r:id="rId1"/>
  </p:sldMasterIdLst>
  <p:notesMasterIdLst>
    <p:notesMasterId r:id="rId73"/>
  </p:notesMasterIdLst>
  <p:sldIdLst>
    <p:sldId id="518" r:id="rId2"/>
    <p:sldId id="475" r:id="rId3"/>
    <p:sldId id="520" r:id="rId4"/>
    <p:sldId id="509" r:id="rId5"/>
    <p:sldId id="516" r:id="rId6"/>
    <p:sldId id="531" r:id="rId7"/>
    <p:sldId id="456" r:id="rId8"/>
    <p:sldId id="532" r:id="rId9"/>
    <p:sldId id="452" r:id="rId10"/>
    <p:sldId id="501" r:id="rId11"/>
    <p:sldId id="502" r:id="rId12"/>
    <p:sldId id="514" r:id="rId13"/>
    <p:sldId id="457" r:id="rId14"/>
    <p:sldId id="503" r:id="rId15"/>
    <p:sldId id="517" r:id="rId16"/>
    <p:sldId id="513" r:id="rId17"/>
    <p:sldId id="476" r:id="rId18"/>
    <p:sldId id="477" r:id="rId19"/>
    <p:sldId id="521" r:id="rId20"/>
    <p:sldId id="523" r:id="rId21"/>
    <p:sldId id="326" r:id="rId22"/>
    <p:sldId id="347" r:id="rId23"/>
    <p:sldId id="547" r:id="rId24"/>
    <p:sldId id="548" r:id="rId25"/>
    <p:sldId id="311" r:id="rId26"/>
    <p:sldId id="312" r:id="rId27"/>
    <p:sldId id="486" r:id="rId28"/>
    <p:sldId id="479" r:id="rId29"/>
    <p:sldId id="480" r:id="rId30"/>
    <p:sldId id="485" r:id="rId31"/>
    <p:sldId id="481" r:id="rId32"/>
    <p:sldId id="482" r:id="rId33"/>
    <p:sldId id="316" r:id="rId34"/>
    <p:sldId id="483" r:id="rId35"/>
    <p:sldId id="528" r:id="rId36"/>
    <p:sldId id="545" r:id="rId37"/>
    <p:sldId id="472" r:id="rId38"/>
    <p:sldId id="530" r:id="rId39"/>
    <p:sldId id="468" r:id="rId40"/>
    <p:sldId id="469" r:id="rId41"/>
    <p:sldId id="533" r:id="rId42"/>
    <p:sldId id="367" r:id="rId43"/>
    <p:sldId id="368" r:id="rId44"/>
    <p:sldId id="535" r:id="rId45"/>
    <p:sldId id="473" r:id="rId46"/>
    <p:sldId id="537" r:id="rId47"/>
    <p:sldId id="538" r:id="rId48"/>
    <p:sldId id="539" r:id="rId49"/>
    <p:sldId id="487" r:id="rId50"/>
    <p:sldId id="541" r:id="rId51"/>
    <p:sldId id="544" r:id="rId52"/>
    <p:sldId id="465" r:id="rId53"/>
    <p:sldId id="527" r:id="rId54"/>
    <p:sldId id="467" r:id="rId55"/>
    <p:sldId id="352" r:id="rId56"/>
    <p:sldId id="529" r:id="rId57"/>
    <p:sldId id="543" r:id="rId58"/>
    <p:sldId id="421" r:id="rId59"/>
    <p:sldId id="490" r:id="rId60"/>
    <p:sldId id="511" r:id="rId61"/>
    <p:sldId id="492" r:id="rId62"/>
    <p:sldId id="496" r:id="rId63"/>
    <p:sldId id="546" r:id="rId64"/>
    <p:sldId id="423" r:id="rId65"/>
    <p:sldId id="512" r:id="rId66"/>
    <p:sldId id="549" r:id="rId67"/>
    <p:sldId id="466" r:id="rId68"/>
    <p:sldId id="427" r:id="rId69"/>
    <p:sldId id="429" r:id="rId70"/>
    <p:sldId id="430" r:id="rId71"/>
    <p:sldId id="470" r:id="rId72"/>
  </p:sldIdLst>
  <p:sldSz cx="9144000" cy="6858000" type="screen4x3"/>
  <p:notesSz cx="6858000" cy="9144000"/>
  <p:custDataLst>
    <p:tags r:id="rId75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8000"/>
    <a:srgbClr val="0000FF"/>
    <a:srgbClr val="FF9900"/>
    <a:srgbClr val="FF6600"/>
    <a:srgbClr val="FFFFCC"/>
    <a:srgbClr val="0000CC"/>
    <a:srgbClr val="9999FF"/>
    <a:srgbClr val="E4B398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291" autoAdjust="0"/>
    <p:restoredTop sz="94705" autoAdjust="0"/>
  </p:normalViewPr>
  <p:slideViewPr>
    <p:cSldViewPr>
      <p:cViewPr>
        <p:scale>
          <a:sx n="100" d="100"/>
          <a:sy n="100" d="100"/>
        </p:scale>
        <p:origin x="-600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2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interSettings" Target="printerSettings/printerSettings1.bin"/><Relationship Id="rId75" Type="http://schemas.openxmlformats.org/officeDocument/2006/relationships/tags" Target="tags/tag1.xml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18B95-10F5-4925-A505-9FD9AB09323C}" type="datetimeFigureOut">
              <a:rPr kumimoji="1" lang="ja-JP" altLang="en-US" smtClean="0"/>
              <a:pPr/>
              <a:t>3/11/12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F07C0-252F-4A11-AABA-286A94C79799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559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F07C0-252F-4A11-AABA-286A94C79799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1380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F07C0-252F-4A11-AABA-286A94C79799}" type="slidenum">
              <a:rPr kumimoji="1" lang="ja-JP" altLang="en-US" smtClean="0"/>
              <a:pPr/>
              <a:t>33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pPr/>
              <a:t>3/11/12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pPr/>
              <a:t>3/11/12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pPr/>
              <a:t>3/11/12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AndObj">
  <p:cSld name="タイトル、2 つのコンテンツ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685800" y="1066800"/>
            <a:ext cx="3810000" cy="2514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685800" y="3733800"/>
            <a:ext cx="3810000" cy="2514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half" idx="3"/>
          </p:nvPr>
        </p:nvSpPr>
        <p:spPr>
          <a:xfrm>
            <a:off x="4648200" y="1066800"/>
            <a:ext cx="3810000" cy="5181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861940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pPr/>
              <a:t>3/11/12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pPr/>
              <a:t>3/11/12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pPr/>
              <a:t>3/11/12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pPr/>
              <a:t>3/11/12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pPr/>
              <a:t>3/11/12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pPr/>
              <a:t>3/11/12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pPr/>
              <a:t>3/11/12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010A-9DA7-4E09-AAC7-DE9BB032849B}" type="datetimeFigureOut">
              <a:rPr kumimoji="1" lang="ja-JP" altLang="en-US" smtClean="0"/>
              <a:pPr/>
              <a:t>3/11/12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388C-AB35-4337-82EF-876830DFC8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010A-9DA7-4E09-AAC7-DE9BB032849B}" type="datetimeFigureOut">
              <a:rPr kumimoji="1" lang="ja-JP" altLang="en-US" smtClean="0"/>
              <a:pPr/>
              <a:t>3/11/12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D388C-AB35-4337-82EF-876830DFC85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image" Target="../media/image17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" Type="http://schemas.openxmlformats.org/officeDocument/2006/relationships/tags" Target="../tags/tag12.xml"/><Relationship Id="rId2" Type="http://schemas.openxmlformats.org/officeDocument/2006/relationships/tags" Target="../tags/tag13.xml"/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tags" Target="../tags/tag16.xml"/><Relationship Id="rId6" Type="http://schemas.openxmlformats.org/officeDocument/2006/relationships/tags" Target="../tags/tag17.xml"/><Relationship Id="rId7" Type="http://schemas.openxmlformats.org/officeDocument/2006/relationships/tags" Target="../tags/tag18.xml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18.wmf"/><Relationship Id="rId10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tags" Target="../tags/tag22.xml"/><Relationship Id="rId5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wmf"/><Relationship Id="rId9" Type="http://schemas.openxmlformats.org/officeDocument/2006/relationships/image" Target="../media/image27.wmf"/><Relationship Id="rId10" Type="http://schemas.openxmlformats.org/officeDocument/2006/relationships/image" Target="../media/image28.pn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1.wmf"/><Relationship Id="rId5" Type="http://schemas.openxmlformats.org/officeDocument/2006/relationships/image" Target="../media/image23.png"/><Relationship Id="rId6" Type="http://schemas.openxmlformats.org/officeDocument/2006/relationships/image" Target="../media/image32.png"/><Relationship Id="rId1" Type="http://schemas.openxmlformats.org/officeDocument/2006/relationships/tags" Target="../tags/tag25.xml"/><Relationship Id="rId2" Type="http://schemas.openxmlformats.org/officeDocument/2006/relationships/tags" Target="../tags/tag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4.pn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8" Type="http://schemas.openxmlformats.org/officeDocument/2006/relationships/image" Target="../media/image36.wmf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" Type="http://schemas.openxmlformats.org/officeDocument/2006/relationships/tags" Target="../tags/tag29.xml"/><Relationship Id="rId2" Type="http://schemas.openxmlformats.org/officeDocument/2006/relationships/tags" Target="../tags/tag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tags" Target="../tags/tag33.x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1.png"/><Relationship Id="rId1" Type="http://schemas.openxmlformats.org/officeDocument/2006/relationships/tags" Target="../tags/tag34.x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3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44.pdf"/><Relationship Id="rId6" Type="http://schemas.openxmlformats.org/officeDocument/2006/relationships/image" Target="../media/image45.png"/><Relationship Id="rId1" Type="http://schemas.openxmlformats.org/officeDocument/2006/relationships/tags" Target="../tags/tag37.xml"/><Relationship Id="rId2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ags" Target="../tags/tag39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4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png"/><Relationship Id="rId1" Type="http://schemas.openxmlformats.org/officeDocument/2006/relationships/tags" Target="../tags/tag42.xml"/><Relationship Id="rId2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image" Target="../media/image51.png"/><Relationship Id="rId1" Type="http://schemas.openxmlformats.org/officeDocument/2006/relationships/tags" Target="../tags/tag43.xml"/><Relationship Id="rId2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2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df"/><Relationship Id="rId3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df"/><Relationship Id="rId3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" Type="http://schemas.openxmlformats.org/officeDocument/2006/relationships/tags" Target="../tags/tag45.xml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tags" Target="../tags/tag48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57.pdf"/><Relationship Id="rId7" Type="http://schemas.openxmlformats.org/officeDocument/2006/relationships/image" Target="../media/image58.png"/><Relationship Id="rId8" Type="http://schemas.openxmlformats.org/officeDocument/2006/relationships/image" Target="../media/image59.pdf"/><Relationship Id="rId9" Type="http://schemas.openxmlformats.org/officeDocument/2006/relationships/image" Target="../media/image60.png"/><Relationship Id="rId10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64.wmf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1" Type="http://schemas.openxmlformats.org/officeDocument/2006/relationships/tags" Target="../tags/tag49.xml"/><Relationship Id="rId2" Type="http://schemas.openxmlformats.org/officeDocument/2006/relationships/tags" Target="../tags/tag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69.wmf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wmf"/><Relationship Id="rId1" Type="http://schemas.openxmlformats.org/officeDocument/2006/relationships/tags" Target="../tags/tag52.xml"/><Relationship Id="rId2" Type="http://schemas.openxmlformats.org/officeDocument/2006/relationships/tags" Target="../tags/tag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tags" Target="../tags/tag55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image" Target="../media/image78.png"/><Relationship Id="rId14" Type="http://schemas.openxmlformats.org/officeDocument/2006/relationships/image" Target="../media/image79.png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tags" Target="../tags/tag61.xml"/><Relationship Id="rId7" Type="http://schemas.openxmlformats.org/officeDocument/2006/relationships/tags" Target="../tags/tag62.xml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74.png"/><Relationship Id="rId10" Type="http://schemas.openxmlformats.org/officeDocument/2006/relationships/image" Target="../media/image7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0.wmf"/></Relationships>
</file>

<file path=ppt/slides/_rels/slide6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1.wmf"/><Relationship Id="rId12" Type="http://schemas.openxmlformats.org/officeDocument/2006/relationships/image" Target="../media/image82.png"/><Relationship Id="rId13" Type="http://schemas.openxmlformats.org/officeDocument/2006/relationships/image" Target="../media/image83.png"/><Relationship Id="rId14" Type="http://schemas.openxmlformats.org/officeDocument/2006/relationships/image" Target="../media/image84.png"/><Relationship Id="rId15" Type="http://schemas.openxmlformats.org/officeDocument/2006/relationships/image" Target="../media/image85.png"/><Relationship Id="rId16" Type="http://schemas.openxmlformats.org/officeDocument/2006/relationships/image" Target="../media/image86.png"/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7.png"/><Relationship Id="rId5" Type="http://schemas.openxmlformats.org/officeDocument/2006/relationships/image" Target="../media/image88.wmf"/><Relationship Id="rId6" Type="http://schemas.openxmlformats.org/officeDocument/2006/relationships/image" Target="../media/image89.wmf"/><Relationship Id="rId1" Type="http://schemas.openxmlformats.org/officeDocument/2006/relationships/tags" Target="../tags/tag72.xml"/><Relationship Id="rId2" Type="http://schemas.openxmlformats.org/officeDocument/2006/relationships/tags" Target="../tags/tag7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20" Type="http://schemas.openxmlformats.org/officeDocument/2006/relationships/image" Target="../media/image96.png"/><Relationship Id="rId21" Type="http://schemas.openxmlformats.org/officeDocument/2006/relationships/image" Target="../media/image97.png"/><Relationship Id="rId22" Type="http://schemas.openxmlformats.org/officeDocument/2006/relationships/image" Target="../media/image98.png"/><Relationship Id="rId23" Type="http://schemas.openxmlformats.org/officeDocument/2006/relationships/image" Target="../media/image99.png"/><Relationship Id="rId24" Type="http://schemas.openxmlformats.org/officeDocument/2006/relationships/image" Target="../media/image100.png"/><Relationship Id="rId25" Type="http://schemas.openxmlformats.org/officeDocument/2006/relationships/image" Target="../media/image101.png"/><Relationship Id="rId10" Type="http://schemas.openxmlformats.org/officeDocument/2006/relationships/tags" Target="../tags/tag83.xml"/><Relationship Id="rId11" Type="http://schemas.openxmlformats.org/officeDocument/2006/relationships/tags" Target="../tags/tag84.xml"/><Relationship Id="rId12" Type="http://schemas.openxmlformats.org/officeDocument/2006/relationships/tags" Target="../tags/tag85.xml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90.png"/><Relationship Id="rId15" Type="http://schemas.openxmlformats.org/officeDocument/2006/relationships/image" Target="../media/image91.png"/><Relationship Id="rId16" Type="http://schemas.openxmlformats.org/officeDocument/2006/relationships/image" Target="../media/image92.png"/><Relationship Id="rId17" Type="http://schemas.openxmlformats.org/officeDocument/2006/relationships/image" Target="../media/image93.png"/><Relationship Id="rId18" Type="http://schemas.openxmlformats.org/officeDocument/2006/relationships/image" Target="../media/image94.png"/><Relationship Id="rId19" Type="http://schemas.openxmlformats.org/officeDocument/2006/relationships/image" Target="../media/image95.wmf"/><Relationship Id="rId1" Type="http://schemas.openxmlformats.org/officeDocument/2006/relationships/tags" Target="../tags/tag74.xml"/><Relationship Id="rId2" Type="http://schemas.openxmlformats.org/officeDocument/2006/relationships/tags" Target="../tags/tag75.xml"/><Relationship Id="rId3" Type="http://schemas.openxmlformats.org/officeDocument/2006/relationships/tags" Target="../tags/tag76.xml"/><Relationship Id="rId4" Type="http://schemas.openxmlformats.org/officeDocument/2006/relationships/tags" Target="../tags/tag77.xml"/><Relationship Id="rId5" Type="http://schemas.openxmlformats.org/officeDocument/2006/relationships/tags" Target="../tags/tag78.xml"/><Relationship Id="rId6" Type="http://schemas.openxmlformats.org/officeDocument/2006/relationships/tags" Target="../tags/tag79.xml"/><Relationship Id="rId7" Type="http://schemas.openxmlformats.org/officeDocument/2006/relationships/tags" Target="../tags/tag80.xml"/><Relationship Id="rId8" Type="http://schemas.openxmlformats.org/officeDocument/2006/relationships/tags" Target="../tags/tag8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02.png"/><Relationship Id="rId5" Type="http://schemas.openxmlformats.org/officeDocument/2006/relationships/image" Target="../media/image103.jpeg"/><Relationship Id="rId6" Type="http://schemas.microsoft.com/office/2007/relationships/hdphoto" Target="NULL"/><Relationship Id="rId1" Type="http://schemas.openxmlformats.org/officeDocument/2006/relationships/tags" Target="../tags/tag86.xml"/><Relationship Id="rId2" Type="http://schemas.openxmlformats.org/officeDocument/2006/relationships/tags" Target="../tags/tag8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17287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Nucleon Resonances from DCC Analysis of </a:t>
            </a:r>
            <a:r>
              <a:rPr lang="en-US" altLang="ja-JP" sz="2800" dirty="0" err="1" smtClean="0">
                <a:solidFill>
                  <a:srgbClr val="FF0000"/>
                </a:solidFill>
                <a:latin typeface="Arial Black" pitchFamily="34" charset="0"/>
                <a:ea typeface="ＭＳ Ｐゴシック" charset="-128"/>
              </a:rPr>
              <a:t>Collaboration</a:t>
            </a:r>
            <a:r>
              <a:rPr lang="en-US" altLang="ja-JP" sz="2800" dirty="0" err="1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@</a:t>
            </a:r>
            <a:r>
              <a:rPr lang="en-US" altLang="ja-JP" sz="2800" dirty="0" err="1" smtClean="0">
                <a:solidFill>
                  <a:srgbClr val="FF0000"/>
                </a:solidFill>
                <a:latin typeface="Arial Black" pitchFamily="34" charset="0"/>
                <a:ea typeface="ＭＳ Ｐゴシック" charset="-128"/>
              </a:rPr>
              <a:t>EBAC</a:t>
            </a:r>
            <a:r>
              <a:rPr lang="en-US" altLang="ja-JP" sz="280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 for Confinement Physics</a:t>
            </a:r>
            <a:endParaRPr lang="en-US" altLang="ja-JP" sz="2800" b="0" dirty="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56994"/>
            <a:ext cx="9144000" cy="273585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2200" b="1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rPr>
              <a:t>T.-S. Harry Lee</a:t>
            </a:r>
          </a:p>
          <a:p>
            <a:pPr eaLnBrk="1" hangingPunct="1"/>
            <a:r>
              <a:rPr lang="en-US" altLang="ja-JP" sz="2200" b="1" dirty="0" smtClean="0">
                <a:solidFill>
                  <a:schemeClr val="tx1"/>
                </a:solidFill>
                <a:latin typeface="+mj-lt"/>
                <a:ea typeface="ＭＳ Ｐゴシック" charset="-128"/>
                <a:cs typeface="Arial" pitchFamily="34" charset="0"/>
              </a:rPr>
              <a:t>Argonne National Laboratory</a:t>
            </a:r>
          </a:p>
          <a:p>
            <a:pPr eaLnBrk="1" hangingPunct="1">
              <a:lnSpc>
                <a:spcPct val="70000"/>
              </a:lnSpc>
            </a:pPr>
            <a:endParaRPr lang="en-US" altLang="ja-JP" sz="2200" b="1" dirty="0" smtClean="0">
              <a:solidFill>
                <a:schemeClr val="tx1"/>
              </a:solidFill>
              <a:latin typeface="+mj-lt"/>
              <a:ea typeface="ＭＳ Ｐゴシック" charset="-128"/>
              <a:cs typeface="Arial" pitchFamily="34" charset="0"/>
            </a:endParaRPr>
          </a:p>
          <a:p>
            <a:pPr eaLnBrk="1" hangingPunct="1">
              <a:lnSpc>
                <a:spcPct val="125000"/>
              </a:lnSpc>
            </a:pPr>
            <a:endParaRPr lang="en-US" altLang="ja-JP" sz="2200" b="1" dirty="0" smtClean="0">
              <a:solidFill>
                <a:schemeClr val="tx1"/>
              </a:solidFill>
              <a:latin typeface="+mj-lt"/>
              <a:ea typeface="ＭＳ Ｐゴシック" charset="-128"/>
              <a:cs typeface="Arial" pitchFamily="34" charset="0"/>
            </a:endParaRP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979712" y="6237312"/>
            <a:ext cx="7164288" cy="58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r>
              <a:rPr lang="en-US" altLang="ja-JP" sz="1600" dirty="0" smtClean="0">
                <a:solidFill>
                  <a:srgbClr val="FF3300"/>
                </a:solidFill>
              </a:rPr>
              <a:t>Workshop on “Confinement Physics” </a:t>
            </a:r>
          </a:p>
          <a:p>
            <a:pPr algn="r"/>
            <a:r>
              <a:rPr lang="en-US" altLang="ja-JP" sz="1600" smtClean="0">
                <a:solidFill>
                  <a:srgbClr val="FF3300"/>
                </a:solidFill>
              </a:rPr>
              <a:t>Jefferson Laboratory, March 12-15, </a:t>
            </a:r>
            <a:r>
              <a:rPr lang="en-US" altLang="ja-JP" sz="1600" dirty="0" smtClean="0">
                <a:solidFill>
                  <a:srgbClr val="FF3300"/>
                </a:solidFill>
              </a:rPr>
              <a:t>2012</a:t>
            </a:r>
            <a:endParaRPr lang="en-US" altLang="ja-JP" sz="1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1108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14400"/>
            <a:ext cx="5288627" cy="6658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Examples of this approach:</a:t>
            </a:r>
          </a:p>
          <a:p>
            <a:pPr>
              <a:buFont typeface="Wingdings" charset="2"/>
              <a:buChar char="§"/>
            </a:pPr>
            <a:endParaRPr lang="en-US" sz="3200" dirty="0" smtClean="0"/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(E) </a:t>
            </a:r>
            <a:r>
              <a:rPr lang="en-US" sz="3200" dirty="0" smtClean="0"/>
              <a:t>= </a:t>
            </a:r>
            <a:r>
              <a:rPr lang="en-US" sz="3200" dirty="0" err="1" smtClean="0"/>
              <a:t>polynominals</a:t>
            </a:r>
            <a:r>
              <a:rPr lang="en-US" sz="3200" dirty="0" smtClean="0"/>
              <a:t> of </a:t>
            </a:r>
            <a:r>
              <a:rPr lang="en-US" sz="3200" dirty="0" err="1" smtClean="0"/>
              <a:t>k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(E)</a:t>
            </a:r>
            <a:r>
              <a:rPr lang="en-US" sz="3200" dirty="0" smtClean="0"/>
              <a:t> = g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(k)/(E – 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)+ </a:t>
            </a:r>
            <a:r>
              <a:rPr lang="en-US" sz="3200" dirty="0" err="1" smtClean="0"/>
              <a:t>i</a:t>
            </a:r>
            <a:r>
              <a:rPr lang="en-US" sz="3200" dirty="0" smtClean="0"/>
              <a:t> Γ(E)/2)  </a:t>
            </a:r>
            <a:endParaRPr lang="en-US" sz="3200" dirty="0" smtClean="0"/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  g</a:t>
            </a:r>
            <a:r>
              <a:rPr lang="en-US" sz="3200" baseline="-250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</a:t>
            </a:r>
            <a:r>
              <a:rPr lang="en-US" sz="3200" dirty="0" smtClean="0"/>
              <a:t>(k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/(k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+C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))</a:t>
            </a:r>
            <a:r>
              <a:rPr lang="en-US" sz="3200" baseline="30000" dirty="0" smtClean="0"/>
              <a:t>2n</a:t>
            </a:r>
          </a:p>
          <a:p>
            <a:endParaRPr lang="en-US" sz="3200" baseline="30000" dirty="0" smtClean="0">
              <a:solidFill>
                <a:srgbClr val="FF0000"/>
              </a:solidFill>
            </a:endParaRPr>
          </a:p>
          <a:p>
            <a:endParaRPr lang="en-US" sz="3200" baseline="30000" dirty="0" smtClean="0">
              <a:solidFill>
                <a:srgbClr val="FF0000"/>
              </a:solidFill>
            </a:endParaRPr>
          </a:p>
          <a:p>
            <a:r>
              <a:rPr lang="en-US" sz="3200" baseline="30000" dirty="0" smtClean="0"/>
              <a:t> </a:t>
            </a:r>
            <a:r>
              <a:rPr lang="en-US" sz="3200" dirty="0" smtClean="0"/>
              <a:t>  </a:t>
            </a:r>
            <a:r>
              <a:rPr lang="en-US" sz="3200" dirty="0" err="1" smtClean="0"/>
              <a:t>k</a:t>
            </a:r>
            <a:r>
              <a:rPr lang="en-US" sz="3200" dirty="0" smtClean="0"/>
              <a:t> : on-shell momentum</a:t>
            </a:r>
          </a:p>
          <a:p>
            <a:pPr>
              <a:buFont typeface="Wingdings" charset="2"/>
              <a:buChar char="§"/>
            </a:pPr>
            <a:endParaRPr lang="en-US" sz="3200" dirty="0" smtClean="0"/>
          </a:p>
          <a:p>
            <a:pPr>
              <a:buFont typeface="Wingdings" charset="2"/>
              <a:buChar char="§"/>
            </a:pPr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743200" y="4114800"/>
            <a:ext cx="304800" cy="685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30272" y="4419600"/>
            <a:ext cx="33137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Breit</a:t>
            </a:r>
            <a:r>
              <a:rPr lang="en-US" sz="3200" dirty="0" smtClean="0"/>
              <a:t>-Wigner form </a:t>
            </a:r>
            <a:endParaRPr lang="en-US" sz="3200" dirty="0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6096000" y="40386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914400"/>
            <a:ext cx="186160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Reality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62496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3200" dirty="0" smtClean="0"/>
              <a:t>Data are </a:t>
            </a:r>
            <a:r>
              <a:rPr lang="en-US" sz="3200" dirty="0" smtClean="0">
                <a:solidFill>
                  <a:srgbClr val="FF0000"/>
                </a:solidFill>
              </a:rPr>
              <a:t>incomplete </a:t>
            </a:r>
            <a:r>
              <a:rPr lang="en-US" sz="3200" dirty="0" smtClean="0"/>
              <a:t>and have </a:t>
            </a:r>
            <a:r>
              <a:rPr lang="en-US" sz="3200" dirty="0" smtClean="0">
                <a:solidFill>
                  <a:srgbClr val="FF0000"/>
                </a:solidFill>
              </a:rPr>
              <a:t>errors</a:t>
            </a:r>
            <a:endParaRPr lang="en-US" sz="3200" dirty="0" smtClean="0"/>
          </a:p>
          <a:p>
            <a:pPr marL="514350" indent="-514350"/>
            <a:endParaRPr lang="en-US" sz="3200" dirty="0" smtClean="0"/>
          </a:p>
          <a:p>
            <a:pPr marL="514350" indent="-514350"/>
            <a:r>
              <a:rPr lang="en-US" sz="3200" dirty="0" smtClean="0"/>
              <a:t> 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62000" y="2590800"/>
            <a:ext cx="1219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05000" y="4267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200400"/>
            <a:ext cx="81141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Extracted resonance parameters </a:t>
            </a:r>
            <a:r>
              <a:rPr lang="en-US" sz="3200" dirty="0" smtClean="0">
                <a:solidFill>
                  <a:srgbClr val="FF0000"/>
                </a:solidFill>
              </a:rPr>
              <a:t>depend on </a:t>
            </a:r>
            <a:r>
              <a:rPr lang="en-US" sz="3200" dirty="0" smtClean="0"/>
              <a:t>the</a:t>
            </a:r>
          </a:p>
          <a:p>
            <a:r>
              <a:rPr lang="en-US" sz="3200" dirty="0" smtClean="0"/>
              <a:t>parameterization of </a:t>
            </a: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(E) </a:t>
            </a:r>
            <a:r>
              <a:rPr lang="en-US" sz="3200" dirty="0" smtClean="0"/>
              <a:t>in fitting</a:t>
            </a:r>
          </a:p>
          <a:p>
            <a:r>
              <a:rPr lang="en-US" sz="3200" dirty="0" smtClean="0"/>
              <a:t>the Data 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/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)   </a:t>
            </a:r>
            <a:r>
              <a:rPr lang="en-US" sz="3200" dirty="0" smtClean="0"/>
              <a:t>in </a:t>
            </a:r>
            <a:r>
              <a:rPr lang="en-US" sz="3200" dirty="0" smtClean="0">
                <a:solidFill>
                  <a:srgbClr val="FF0000"/>
                </a:solidFill>
              </a:rPr>
              <a:t>E 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  <a:r>
              <a:rPr lang="en-US" sz="3200" dirty="0" smtClean="0"/>
              <a:t> W physical region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5562600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N* Spectrum in PDG</a:t>
            </a:r>
            <a:endParaRPr lang="en-US" dirty="0"/>
          </a:p>
        </p:txBody>
      </p:sp>
      <p:pic>
        <p:nvPicPr>
          <p:cNvPr id="4" name="Content Placeholder 3" descr="Nexpcolor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9847" r="-29847"/>
              <a:stretch>
                <a:fillRect/>
              </a:stretch>
            </p:blipFill>
          </mc:Choice>
          <mc:Fallback>
            <p:blipFill>
              <a:blip r:embed="rId3"/>
              <a:srcRect l="-29847" r="-29847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066800"/>
            <a:ext cx="613501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Solution: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Constraint the parameterization of</a:t>
            </a:r>
          </a:p>
          <a:p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(E) </a:t>
            </a:r>
            <a:r>
              <a:rPr lang="en-US" sz="3200" dirty="0" smtClean="0"/>
              <a:t>by theoretical assumptions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</a:t>
            </a:r>
            <a:endParaRPr lang="en-US" sz="3200" dirty="0"/>
          </a:p>
        </p:txBody>
      </p:sp>
      <p:sp>
        <p:nvSpPr>
          <p:cNvPr id="6" name="Right Arrow 5"/>
          <p:cNvSpPr/>
          <p:nvPr/>
        </p:nvSpPr>
        <p:spPr>
          <a:xfrm>
            <a:off x="1371600" y="3505200"/>
            <a:ext cx="7620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4191000"/>
            <a:ext cx="49736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Reduce the </a:t>
            </a:r>
            <a:r>
              <a:rPr lang="en-US" sz="3200" dirty="0" smtClean="0">
                <a:solidFill>
                  <a:srgbClr val="FF0000"/>
                </a:solidFill>
              </a:rPr>
              <a:t>errors </a:t>
            </a:r>
            <a:r>
              <a:rPr lang="en-US" sz="3200" dirty="0" smtClean="0"/>
              <a:t>due to the </a:t>
            </a:r>
          </a:p>
          <a:p>
            <a:r>
              <a:rPr lang="en-US" sz="3200" dirty="0" smtClean="0"/>
              <a:t>fit to </a:t>
            </a:r>
            <a:r>
              <a:rPr lang="en-US" sz="3200" dirty="0" smtClean="0">
                <a:solidFill>
                  <a:srgbClr val="FF0000"/>
                </a:solidFill>
              </a:rPr>
              <a:t>Incomplete </a:t>
            </a:r>
            <a:r>
              <a:rPr lang="en-US" sz="3200" dirty="0" smtClean="0"/>
              <a:t>data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6673622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Approaches:</a:t>
            </a:r>
          </a:p>
          <a:p>
            <a:endParaRPr lang="en-US" sz="3200" dirty="0" smtClean="0"/>
          </a:p>
          <a:p>
            <a:pPr>
              <a:buFont typeface="Wingdings" charset="2"/>
              <a:buChar char="§"/>
            </a:pPr>
            <a:r>
              <a:rPr lang="en-US" sz="3200" dirty="0" smtClean="0"/>
              <a:t>Impose </a:t>
            </a:r>
            <a:r>
              <a:rPr lang="en-US" sz="3200" dirty="0" smtClean="0">
                <a:solidFill>
                  <a:srgbClr val="FF0000"/>
                </a:solidFill>
              </a:rPr>
              <a:t>dispersion-relations </a:t>
            </a:r>
            <a:r>
              <a:rPr lang="en-US" sz="3200" dirty="0" smtClean="0"/>
              <a:t>on </a:t>
            </a: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(E)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 smtClean="0"/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(E) </a:t>
            </a:r>
            <a:r>
              <a:rPr lang="en-US" sz="3200" dirty="0" smtClean="0"/>
              <a:t>:  </a:t>
            </a:r>
            <a:r>
              <a:rPr lang="en-US" sz="3200" dirty="0" smtClean="0">
                <a:solidFill>
                  <a:srgbClr val="FF0000"/>
                </a:solidFill>
              </a:rPr>
              <a:t>K-matrix  </a:t>
            </a:r>
            <a:r>
              <a:rPr lang="en-US" sz="3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+ </a:t>
            </a:r>
            <a:r>
              <a:rPr lang="en-US" sz="3200" dirty="0" smtClean="0"/>
              <a:t>tree-diagrams 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endParaRPr lang="en-US" sz="3200" dirty="0" smtClean="0"/>
          </a:p>
          <a:p>
            <a:pPr>
              <a:buFont typeface="Wingdings" charset="2"/>
              <a:buChar char="§"/>
            </a:pPr>
            <a:endParaRPr lang="en-US" sz="3200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(E) :  </a:t>
            </a:r>
            <a:r>
              <a:rPr lang="en-US" sz="3200" dirty="0" smtClean="0"/>
              <a:t>Dynamical Scattering Equations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</a:t>
            </a:r>
            <a:r>
              <a:rPr lang="en-US" sz="3200" dirty="0" smtClean="0"/>
              <a:t>Collaboration @ </a:t>
            </a:r>
            <a:r>
              <a:rPr lang="en-US" sz="3200" dirty="0" smtClean="0">
                <a:solidFill>
                  <a:srgbClr val="FF0000"/>
                </a:solidFill>
              </a:rPr>
              <a:t>EBAC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</a:t>
            </a:r>
            <a:r>
              <a:rPr lang="en-US" sz="3200" dirty="0" err="1" smtClean="0"/>
              <a:t>Juelich</a:t>
            </a:r>
            <a:r>
              <a:rPr lang="en-US" sz="3200" dirty="0" smtClean="0"/>
              <a:t>, </a:t>
            </a:r>
            <a:r>
              <a:rPr lang="en-US" sz="3200" dirty="0" err="1" smtClean="0"/>
              <a:t>Dubna</a:t>
            </a:r>
            <a:r>
              <a:rPr lang="en-US" sz="3200" dirty="0" smtClean="0"/>
              <a:t>-Mainz</a:t>
            </a:r>
            <a:r>
              <a:rPr lang="en-US" sz="3200" smtClean="0"/>
              <a:t>-Taiwan</a:t>
            </a:r>
            <a:endParaRPr lang="en-US" sz="320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  Sato-Lee, Gross-Surya, </a:t>
            </a:r>
            <a:r>
              <a:rPr lang="en-US" sz="3200" dirty="0" err="1" smtClean="0"/>
              <a:t>Utrech</a:t>
            </a:r>
            <a:r>
              <a:rPr lang="en-US" sz="3200" dirty="0" smtClean="0"/>
              <a:t>-Ohio</a:t>
            </a:r>
          </a:p>
          <a:p>
            <a:r>
              <a:rPr lang="en-US" sz="3200" dirty="0" smtClean="0"/>
              <a:t>   etc…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575" y="363915"/>
            <a:ext cx="8276625" cy="6986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Objectives of  the </a:t>
            </a:r>
            <a:r>
              <a:rPr lang="en-US" sz="3200" dirty="0" err="1" smtClean="0">
                <a:solidFill>
                  <a:schemeClr val="tx2"/>
                </a:solidFill>
              </a:rPr>
              <a:t>Collaboration@EBAC</a:t>
            </a:r>
            <a:r>
              <a:rPr lang="en-US" sz="3200" dirty="0" smtClean="0">
                <a:solidFill>
                  <a:schemeClr val="tx2"/>
                </a:solidFill>
              </a:rPr>
              <a:t> :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3200" dirty="0" smtClean="0"/>
              <a:t> Reduce </a:t>
            </a:r>
            <a:r>
              <a:rPr lang="en-US" sz="3200" dirty="0" smtClean="0">
                <a:solidFill>
                  <a:srgbClr val="FF0000"/>
                </a:solidFill>
              </a:rPr>
              <a:t>errors </a:t>
            </a:r>
            <a:r>
              <a:rPr lang="en-US" sz="3200" dirty="0" smtClean="0"/>
              <a:t>in extracting nucleon resonances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   in the fit of </a:t>
            </a:r>
            <a:r>
              <a:rPr lang="en-US" sz="3200" dirty="0" smtClean="0">
                <a:solidFill>
                  <a:srgbClr val="FF0000"/>
                </a:solidFill>
              </a:rPr>
              <a:t>incomplete </a:t>
            </a:r>
            <a:r>
              <a:rPr lang="en-US" sz="3200" dirty="0" smtClean="0"/>
              <a:t>data </a:t>
            </a:r>
          </a:p>
          <a:p>
            <a:r>
              <a:rPr lang="en-US" sz="3200" dirty="0" smtClean="0"/>
              <a:t>  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/>
              <a:t>Implement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the essential elements of </a:t>
            </a:r>
          </a:p>
          <a:p>
            <a:r>
              <a:rPr lang="en-US" sz="3200" dirty="0" smtClean="0"/>
              <a:t>    non-</a:t>
            </a:r>
            <a:r>
              <a:rPr lang="en-US" sz="3200" dirty="0" err="1" smtClean="0"/>
              <a:t>perturbative</a:t>
            </a:r>
            <a:r>
              <a:rPr lang="en-US" sz="3200" dirty="0" smtClean="0"/>
              <a:t> QCD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in determining </a:t>
            </a:r>
            <a:r>
              <a:rPr lang="en-US" sz="3200" dirty="0" smtClean="0">
                <a:solidFill>
                  <a:srgbClr val="FF0000"/>
                </a:solidFill>
              </a:rPr>
              <a:t>F(E) :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Confinement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Dynamical </a:t>
            </a:r>
            <a:r>
              <a:rPr lang="en-US" sz="3200" dirty="0" err="1" smtClean="0">
                <a:solidFill>
                  <a:srgbClr val="FF0000"/>
                </a:solidFill>
              </a:rPr>
              <a:t>chiral</a:t>
            </a:r>
            <a:r>
              <a:rPr lang="en-US" sz="3200" dirty="0" smtClean="0">
                <a:solidFill>
                  <a:srgbClr val="FF0000"/>
                </a:solidFill>
              </a:rPr>
              <a:t> symmetry breaking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    </a:t>
            </a:r>
            <a:r>
              <a:rPr lang="en-US" sz="3200" dirty="0" smtClean="0"/>
              <a:t>Provide </a:t>
            </a:r>
            <a:r>
              <a:rPr lang="en-US" sz="3200" dirty="0" smtClean="0">
                <a:solidFill>
                  <a:srgbClr val="FF0000"/>
                </a:solidFill>
              </a:rPr>
              <a:t>interpretations </a:t>
            </a:r>
            <a:r>
              <a:rPr lang="en-US" sz="3200" dirty="0" smtClean="0"/>
              <a:t>of the extracted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 </a:t>
            </a:r>
            <a:r>
              <a:rPr lang="en-US" sz="3200" dirty="0" smtClean="0"/>
              <a:t>resonance parameters.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  <p:sp>
        <p:nvSpPr>
          <p:cNvPr id="4" name="Right Arrow 3"/>
          <p:cNvSpPr/>
          <p:nvPr/>
        </p:nvSpPr>
        <p:spPr>
          <a:xfrm>
            <a:off x="990600" y="5334000"/>
            <a:ext cx="6096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762000" y="762000"/>
            <a:ext cx="7620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1371600"/>
            <a:ext cx="717956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Develop </a:t>
            </a:r>
            <a:r>
              <a:rPr lang="en-US" sz="3200" dirty="0" smtClean="0">
                <a:solidFill>
                  <a:srgbClr val="FF0000"/>
                </a:solidFill>
              </a:rPr>
              <a:t>Dynamical </a:t>
            </a:r>
            <a:r>
              <a:rPr lang="en-US" sz="3200" dirty="0" smtClean="0"/>
              <a:t>Reaction Model based</a:t>
            </a:r>
          </a:p>
          <a:p>
            <a:r>
              <a:rPr lang="en-US" sz="3200" dirty="0" smtClean="0"/>
              <a:t>on the assumption:</a:t>
            </a:r>
          </a:p>
          <a:p>
            <a:endParaRPr lang="en-US" sz="3200" dirty="0" smtClean="0"/>
          </a:p>
          <a:p>
            <a:r>
              <a:rPr lang="en-US" sz="3200" dirty="0" smtClean="0"/>
              <a:t>Baryon is made of a </a:t>
            </a:r>
            <a:r>
              <a:rPr lang="en-US" sz="3200" dirty="0" smtClean="0">
                <a:solidFill>
                  <a:srgbClr val="FF0000"/>
                </a:solidFill>
              </a:rPr>
              <a:t>confined </a:t>
            </a:r>
            <a:r>
              <a:rPr lang="en-US" sz="3200" dirty="0" smtClean="0"/>
              <a:t>quark-core</a:t>
            </a:r>
          </a:p>
          <a:p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meson cloud</a:t>
            </a:r>
            <a:endParaRPr lang="en-US" sz="3200" dirty="0"/>
          </a:p>
        </p:txBody>
      </p: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3124200" y="4495800"/>
            <a:ext cx="1584325" cy="1584325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chemeClr val="bg1">
                  <a:alpha val="10999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dirty="0"/>
          </a:p>
        </p:txBody>
      </p:sp>
      <p:sp>
        <p:nvSpPr>
          <p:cNvPr id="8" name="Oval 18"/>
          <p:cNvSpPr>
            <a:spLocks noChangeArrowheads="1"/>
          </p:cNvSpPr>
          <p:nvPr/>
        </p:nvSpPr>
        <p:spPr bwMode="auto">
          <a:xfrm>
            <a:off x="3733800" y="5029200"/>
            <a:ext cx="457200" cy="457200"/>
          </a:xfrm>
          <a:prstGeom prst="ellipse">
            <a:avLst/>
          </a:prstGeom>
          <a:solidFill>
            <a:schemeClr val="tx1"/>
          </a:solidFill>
          <a:ln>
            <a:headEnd/>
            <a:tailEnd/>
          </a:ln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endParaRPr lang="ja-JP" alt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267200" y="46482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191000" y="53340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05400" y="4267200"/>
            <a:ext cx="139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Meson cloud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5638800"/>
            <a:ext cx="14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Confined core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81000"/>
            <a:ext cx="7107434" cy="64427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Model Hamiltonian :</a:t>
            </a:r>
          </a:p>
          <a:p>
            <a:r>
              <a:rPr lang="en-US" dirty="0" smtClean="0"/>
              <a:t>(A. Matsuyama,  T. Sato, T.-S. H. Lee, Phys. </a:t>
            </a:r>
            <a:r>
              <a:rPr lang="en-US" dirty="0" err="1" smtClean="0"/>
              <a:t>Rept</a:t>
            </a:r>
            <a:r>
              <a:rPr lang="en-US" dirty="0" smtClean="0"/>
              <a:t>, 2007)</a:t>
            </a:r>
          </a:p>
          <a:p>
            <a:endParaRPr lang="en-US" sz="3200" dirty="0" smtClean="0"/>
          </a:p>
          <a:p>
            <a:r>
              <a:rPr lang="en-US" sz="3200" dirty="0" smtClean="0"/>
              <a:t>H = H</a:t>
            </a:r>
            <a:r>
              <a:rPr lang="en-US" sz="3200" baseline="-25000" dirty="0" smtClean="0"/>
              <a:t>0</a:t>
            </a:r>
            <a:r>
              <a:rPr lang="en-US" sz="3200" dirty="0" smtClean="0"/>
              <a:t> + H</a:t>
            </a:r>
            <a:r>
              <a:rPr lang="en-US" sz="3200" baseline="-25000" dirty="0" smtClean="0"/>
              <a:t>int</a:t>
            </a:r>
          </a:p>
          <a:p>
            <a:endParaRPr lang="en-US" sz="3200" dirty="0" smtClean="0"/>
          </a:p>
          <a:p>
            <a:r>
              <a:rPr lang="en-US" sz="3200" dirty="0" smtClean="0"/>
              <a:t>H</a:t>
            </a:r>
            <a:r>
              <a:rPr lang="en-US" sz="3200" baseline="-25000" dirty="0" smtClean="0"/>
              <a:t>int</a:t>
            </a:r>
            <a:r>
              <a:rPr lang="en-US" sz="3200" dirty="0" smtClean="0"/>
              <a:t> = </a:t>
            </a:r>
            <a:r>
              <a:rPr lang="en-US" sz="3200" dirty="0" err="1" smtClean="0"/>
              <a:t>h</a:t>
            </a:r>
            <a:r>
              <a:rPr lang="en-US" sz="3200" baseline="-25000" dirty="0" err="1" smtClean="0"/>
              <a:t>N</a:t>
            </a:r>
            <a:r>
              <a:rPr lang="en-US" sz="3200" baseline="-25000" dirty="0" smtClean="0"/>
              <a:t>*,</a:t>
            </a:r>
            <a:r>
              <a:rPr lang="en-US" sz="3200" dirty="0" smtClean="0"/>
              <a:t> </a:t>
            </a:r>
            <a:r>
              <a:rPr lang="en-US" sz="3200" baseline="-25000" dirty="0" smtClean="0"/>
              <a:t>MB</a:t>
            </a:r>
            <a:r>
              <a:rPr lang="en-US" sz="3200" dirty="0" smtClean="0"/>
              <a:t> + </a:t>
            </a:r>
            <a:r>
              <a:rPr lang="en-US" sz="3200" dirty="0" err="1" smtClean="0"/>
              <a:t>v</a:t>
            </a:r>
            <a:r>
              <a:rPr lang="en-US" sz="3200" baseline="-25000" dirty="0" err="1" smtClean="0"/>
              <a:t>MB,M’B</a:t>
            </a:r>
            <a:r>
              <a:rPr lang="en-US" sz="3200" baseline="-25000" dirty="0" smtClean="0"/>
              <a:t>’</a:t>
            </a:r>
          </a:p>
          <a:p>
            <a:endParaRPr lang="en-US" sz="3200" baseline="-25000" dirty="0" smtClean="0"/>
          </a:p>
          <a:p>
            <a:endParaRPr lang="en-US" sz="3200" baseline="-25000" dirty="0" smtClean="0"/>
          </a:p>
          <a:p>
            <a:r>
              <a:rPr lang="en-US" sz="3200" dirty="0" smtClean="0"/>
              <a:t>N*  : </a:t>
            </a:r>
            <a:r>
              <a:rPr lang="en-US" sz="3200" dirty="0" smtClean="0">
                <a:solidFill>
                  <a:srgbClr val="FF0000"/>
                </a:solidFill>
              </a:rPr>
              <a:t>Confined </a:t>
            </a:r>
            <a:r>
              <a:rPr lang="en-US" sz="3200" dirty="0" smtClean="0"/>
              <a:t>quark-gluon core</a:t>
            </a:r>
          </a:p>
          <a:p>
            <a:r>
              <a:rPr lang="en-US" sz="3200" dirty="0" smtClean="0"/>
              <a:t>MB : </a:t>
            </a:r>
            <a:r>
              <a:rPr lang="en-US" sz="3200" dirty="0" smtClean="0">
                <a:solidFill>
                  <a:srgbClr val="FF0000"/>
                </a:solidFill>
              </a:rPr>
              <a:t>Meson-Baryon states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Note: </a:t>
            </a:r>
          </a:p>
          <a:p>
            <a:r>
              <a:rPr lang="en-US" sz="3200" dirty="0" smtClean="0"/>
              <a:t>An extension of </a:t>
            </a:r>
            <a:r>
              <a:rPr lang="en-US" sz="3200" dirty="0" err="1" smtClean="0">
                <a:solidFill>
                  <a:srgbClr val="FF0000"/>
                </a:solidFill>
              </a:rPr>
              <a:t>Chiral</a:t>
            </a:r>
            <a:r>
              <a:rPr lang="en-US" sz="3200" dirty="0" smtClean="0">
                <a:solidFill>
                  <a:srgbClr val="FF0000"/>
                </a:solidFill>
              </a:rPr>
              <a:t> Cloudy Bag Model</a:t>
            </a:r>
          </a:p>
          <a:p>
            <a:r>
              <a:rPr lang="en-US" sz="3200" dirty="0" smtClean="0"/>
              <a:t>to  study multi-channel  reactions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1835" y="1066800"/>
            <a:ext cx="8713844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Solve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T(E)= H</a:t>
            </a:r>
            <a:r>
              <a:rPr lang="en-US" sz="3200" baseline="-25000" dirty="0" smtClean="0"/>
              <a:t>int</a:t>
            </a:r>
            <a:r>
              <a:rPr lang="en-US" sz="3200" dirty="0" smtClean="0"/>
              <a:t>+ H</a:t>
            </a:r>
            <a:r>
              <a:rPr lang="en-US" sz="3200" baseline="-25000" dirty="0" smtClean="0"/>
              <a:t>int</a:t>
            </a:r>
            <a:r>
              <a:rPr lang="en-US" sz="3200" dirty="0" smtClean="0"/>
              <a:t>                  H</a:t>
            </a:r>
            <a:r>
              <a:rPr lang="en-US" sz="3200" baseline="-25000" dirty="0" smtClean="0"/>
              <a:t>int</a:t>
            </a:r>
          </a:p>
          <a:p>
            <a:endParaRPr lang="en-US" sz="3200" baseline="-25000" dirty="0" smtClean="0"/>
          </a:p>
          <a:p>
            <a:endParaRPr lang="en-US" sz="3200" baseline="-25000" dirty="0" smtClean="0"/>
          </a:p>
          <a:p>
            <a:endParaRPr lang="en-US" sz="3200" baseline="-25000" dirty="0" smtClean="0"/>
          </a:p>
          <a:p>
            <a:r>
              <a:rPr lang="en-US" sz="3200" dirty="0" smtClean="0"/>
              <a:t>T(E)             observables of </a:t>
            </a:r>
            <a:r>
              <a:rPr lang="en-US" sz="3200" dirty="0" smtClean="0">
                <a:solidFill>
                  <a:srgbClr val="FF0000"/>
                </a:solidFill>
              </a:rPr>
              <a:t>Meson-Baryon Reactions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First step:</a:t>
            </a:r>
          </a:p>
          <a:p>
            <a:r>
              <a:rPr lang="en-US" sz="3200" dirty="0" smtClean="0"/>
              <a:t>How many </a:t>
            </a:r>
            <a:r>
              <a:rPr lang="en-US" sz="3200" dirty="0" smtClean="0">
                <a:solidFill>
                  <a:srgbClr val="FF0000"/>
                </a:solidFill>
              </a:rPr>
              <a:t>Meson-Baryon states </a:t>
            </a:r>
            <a:r>
              <a:rPr lang="en-US" sz="3200" dirty="0" smtClean="0"/>
              <a:t>????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1066800" y="3810000"/>
            <a:ext cx="7620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1905000"/>
            <a:ext cx="126368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  1</a:t>
            </a:r>
          </a:p>
          <a:p>
            <a:r>
              <a:rPr lang="en-US" sz="3200" dirty="0" smtClean="0"/>
              <a:t>E-</a:t>
            </a:r>
            <a:r>
              <a:rPr lang="en-US" sz="3200" dirty="0" err="1" smtClean="0"/>
              <a:t>H+ie</a:t>
            </a:r>
            <a:r>
              <a:rPr lang="en-US" sz="3200" dirty="0" smtClean="0"/>
              <a:t>      </a:t>
            </a:r>
            <a:endParaRPr lang="en-US" sz="3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743200" y="2438400"/>
            <a:ext cx="1295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5"/>
          <p:cNvGrpSpPr/>
          <p:nvPr/>
        </p:nvGrpSpPr>
        <p:grpSpPr>
          <a:xfrm>
            <a:off x="3899573" y="1447800"/>
            <a:ext cx="5244427" cy="4274919"/>
            <a:chOff x="3392109" y="2132856"/>
            <a:chExt cx="5596833" cy="4458229"/>
          </a:xfrm>
        </p:grpSpPr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109" y="2132856"/>
              <a:ext cx="5570131" cy="4458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8707376" y="3205713"/>
              <a:ext cx="281566" cy="428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8707376" y="4494106"/>
              <a:ext cx="281566" cy="428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600" y="1828800"/>
            <a:ext cx="3450584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Unitarity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Condition</a:t>
            </a: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sz="3200" dirty="0" smtClean="0">
                <a:sym typeface="Wingdings"/>
              </a:rPr>
              <a:t>Coupled-channel</a:t>
            </a:r>
          </a:p>
          <a:p>
            <a:r>
              <a:rPr lang="en-US" sz="3200" dirty="0" smtClean="0">
                <a:sym typeface="Wingdings"/>
              </a:rPr>
              <a:t>approach is needed</a:t>
            </a:r>
          </a:p>
          <a:p>
            <a:endParaRPr lang="en-US" sz="3200" dirty="0" smtClean="0">
              <a:sym typeface="Wingdings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81000" y="2667000"/>
            <a:ext cx="1143000" cy="228600"/>
          </a:xfrm>
          <a:prstGeom prst="rightArrow">
            <a:avLst>
              <a:gd name="adj1" fmla="val 50000"/>
              <a:gd name="adj2" fmla="val 20642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 smtClean="0"/>
          </a:p>
        </p:txBody>
      </p:sp>
      <p:sp>
        <p:nvSpPr>
          <p:cNvPr id="13" name="Right Arrow 12"/>
          <p:cNvSpPr/>
          <p:nvPr/>
        </p:nvSpPr>
        <p:spPr>
          <a:xfrm flipV="1">
            <a:off x="381000" y="54864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5791200"/>
            <a:ext cx="63642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MB : </a:t>
            </a:r>
            <a:r>
              <a:rPr lang="en-US" sz="32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g</a:t>
            </a:r>
            <a:r>
              <a:rPr lang="en-US" sz="3200" dirty="0" err="1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,  </a:t>
            </a:r>
            <a:r>
              <a:rPr lang="en-US" sz="32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3200" dirty="0" err="1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,  2</a:t>
            </a:r>
            <a:r>
              <a:rPr lang="en-US" sz="32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3200" dirty="0" smtClean="0">
                <a:solidFill>
                  <a:srgbClr val="FF0000"/>
                </a:solidFill>
              </a:rPr>
              <a:t>-N,  </a:t>
            </a:r>
            <a:r>
              <a:rPr lang="en-US" sz="32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</a:rPr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, K</a:t>
            </a:r>
            <a:r>
              <a:rPr lang="en-US" sz="32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3200" dirty="0" smtClean="0">
                <a:solidFill>
                  <a:srgbClr val="FF0000"/>
                </a:solidFill>
              </a:rPr>
              <a:t>, K</a:t>
            </a:r>
            <a:r>
              <a:rPr lang="en-US" sz="32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en-US" sz="3200" dirty="0" err="1" smtClean="0">
                <a:solidFill>
                  <a:srgbClr val="FF0000"/>
                </a:solidFill>
              </a:rPr>
              <a:t>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381000"/>
            <a:ext cx="79558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Total cross sections of meson </a:t>
            </a:r>
            <a:r>
              <a:rPr lang="en-US" sz="3200" dirty="0" err="1" smtClean="0"/>
              <a:t>photoproduction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5993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91063" y="1773238"/>
            <a:ext cx="4349565" cy="37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u="sng" dirty="0"/>
              <a:t>Objectives :</a:t>
            </a:r>
          </a:p>
          <a:p>
            <a:pPr>
              <a:lnSpc>
                <a:spcPct val="200000"/>
              </a:lnSpc>
            </a:pPr>
            <a:r>
              <a:rPr lang="en-US" altLang="ja-JP" sz="1600" dirty="0"/>
              <a:t>Perform a </a:t>
            </a:r>
            <a:r>
              <a:rPr lang="en-US" altLang="ja-JP" sz="1600" dirty="0">
                <a:solidFill>
                  <a:srgbClr val="FF0000"/>
                </a:solidFill>
              </a:rPr>
              <a:t>comprehensive analysis</a:t>
            </a:r>
            <a:r>
              <a:rPr lang="en-US" altLang="ja-JP" sz="1600" dirty="0"/>
              <a:t> </a:t>
            </a:r>
          </a:p>
          <a:p>
            <a:r>
              <a:rPr lang="en-US" altLang="ja-JP" sz="1600" dirty="0"/>
              <a:t>of world data</a:t>
            </a:r>
            <a:r>
              <a:rPr lang="en-US" altLang="ja-JP" sz="1600" dirty="0">
                <a:solidFill>
                  <a:srgbClr val="0000FF"/>
                </a:solidFill>
              </a:rPr>
              <a:t> </a:t>
            </a:r>
            <a:r>
              <a:rPr lang="en-US" altLang="ja-JP" sz="1600" dirty="0"/>
              <a:t>of </a:t>
            </a:r>
            <a:r>
              <a:rPr lang="en-US" altLang="ja-JP" sz="1600" dirty="0" err="1">
                <a:solidFill>
                  <a:srgbClr val="0000FF"/>
                </a:solidFill>
                <a:latin typeface="Symbol" charset="2"/>
              </a:rPr>
              <a:t>p</a:t>
            </a:r>
            <a:r>
              <a:rPr lang="en-US" altLang="ja-JP" sz="1600" dirty="0" err="1">
                <a:solidFill>
                  <a:srgbClr val="0000FF"/>
                </a:solidFill>
              </a:rPr>
              <a:t>N</a:t>
            </a:r>
            <a:r>
              <a:rPr lang="en-US" altLang="ja-JP" sz="1600" dirty="0">
                <a:solidFill>
                  <a:srgbClr val="0000FF"/>
                </a:solidFill>
              </a:rPr>
              <a:t>, </a:t>
            </a:r>
            <a:r>
              <a:rPr lang="en-US" altLang="ja-JP" sz="1600" dirty="0" err="1">
                <a:solidFill>
                  <a:srgbClr val="0000FF"/>
                </a:solidFill>
                <a:latin typeface="Symbol" charset="2"/>
              </a:rPr>
              <a:t>g</a:t>
            </a:r>
            <a:r>
              <a:rPr lang="en-US" altLang="ja-JP" sz="1600" dirty="0" err="1">
                <a:solidFill>
                  <a:srgbClr val="0000FF"/>
                </a:solidFill>
              </a:rPr>
              <a:t>N</a:t>
            </a:r>
            <a:r>
              <a:rPr lang="en-US" altLang="ja-JP" sz="1600" dirty="0">
                <a:solidFill>
                  <a:srgbClr val="0000FF"/>
                </a:solidFill>
              </a:rPr>
              <a:t>, </a:t>
            </a:r>
            <a:r>
              <a:rPr lang="en-US" altLang="ja-JP" sz="1600" dirty="0" err="1">
                <a:solidFill>
                  <a:srgbClr val="0000FF"/>
                </a:solidFill>
              </a:rPr>
              <a:t>N(e,e</a:t>
            </a:r>
            <a:r>
              <a:rPr lang="en-US" altLang="ja-JP" sz="1600" dirty="0">
                <a:solidFill>
                  <a:srgbClr val="0000FF"/>
                </a:solidFill>
              </a:rPr>
              <a:t>’)</a:t>
            </a:r>
            <a:r>
              <a:rPr lang="en-US" altLang="ja-JP" sz="1600" dirty="0"/>
              <a:t> reactions,</a:t>
            </a:r>
          </a:p>
          <a:p>
            <a:pPr>
              <a:lnSpc>
                <a:spcPct val="225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n-US" altLang="ja-JP" sz="1600" dirty="0"/>
              <a:t>   Determine N* spectrum (</a:t>
            </a:r>
            <a:r>
              <a:rPr lang="en-US" altLang="ja-JP" sz="1600" dirty="0">
                <a:sym typeface="Wingdings" charset="2"/>
              </a:rPr>
              <a:t>pole positions</a:t>
            </a:r>
            <a:r>
              <a:rPr lang="en-US" altLang="ja-JP" sz="1600" dirty="0"/>
              <a:t>)</a:t>
            </a:r>
          </a:p>
          <a:p>
            <a:pPr>
              <a:lnSpc>
                <a:spcPct val="225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n-US" altLang="ja-JP" sz="1600" dirty="0"/>
              <a:t>   Extract N-N*  form factors (residues)</a:t>
            </a:r>
          </a:p>
          <a:p>
            <a:pPr>
              <a:lnSpc>
                <a:spcPct val="225000"/>
              </a:lnSpc>
              <a:buClr>
                <a:srgbClr val="FF0000"/>
              </a:buClr>
              <a:buFont typeface="Wingdings" charset="2"/>
              <a:buChar char="ü"/>
            </a:pPr>
            <a:r>
              <a:rPr lang="en-US" altLang="ja-JP" sz="1600" dirty="0"/>
              <a:t>   Identify </a:t>
            </a:r>
            <a:r>
              <a:rPr lang="en-US" altLang="ja-JP" sz="1600" dirty="0">
                <a:solidFill>
                  <a:srgbClr val="FF0000"/>
                </a:solidFill>
              </a:rPr>
              <a:t>reaction mechanisms </a:t>
            </a:r>
          </a:p>
          <a:p>
            <a:pPr>
              <a:buClr>
                <a:srgbClr val="FF0000"/>
              </a:buClr>
              <a:buFont typeface="Wingdings" charset="2"/>
              <a:buNone/>
            </a:pPr>
            <a:r>
              <a:rPr lang="en-US" altLang="ja-JP" sz="1600" dirty="0">
                <a:solidFill>
                  <a:srgbClr val="FF0000"/>
                </a:solidFill>
              </a:rPr>
              <a:t>      </a:t>
            </a:r>
            <a:r>
              <a:rPr lang="en-US" altLang="ja-JP" sz="1600" dirty="0"/>
              <a:t>for</a:t>
            </a:r>
            <a:r>
              <a:rPr lang="ja-JP" altLang="en-US" sz="1600" dirty="0"/>
              <a:t> </a:t>
            </a:r>
            <a:r>
              <a:rPr lang="en-US" altLang="ja-JP" sz="1600" dirty="0"/>
              <a:t>interpreting </a:t>
            </a:r>
            <a:r>
              <a:rPr lang="en-US" altLang="ja-JP" sz="1600" dirty="0">
                <a:solidFill>
                  <a:srgbClr val="0000FF"/>
                </a:solidFill>
              </a:rPr>
              <a:t>the properties </a:t>
            </a:r>
          </a:p>
          <a:p>
            <a:pPr>
              <a:buClr>
                <a:srgbClr val="FF0000"/>
              </a:buClr>
              <a:buFont typeface="Wingdings" charset="2"/>
              <a:buNone/>
            </a:pPr>
            <a:r>
              <a:rPr lang="en-US" altLang="ja-JP" sz="1600" dirty="0">
                <a:solidFill>
                  <a:srgbClr val="0000FF"/>
                </a:solidFill>
              </a:rPr>
              <a:t>      and dynamical origins of N</a:t>
            </a:r>
            <a:r>
              <a:rPr lang="en-US" altLang="ja-JP" sz="1600" dirty="0" smtClean="0">
                <a:solidFill>
                  <a:srgbClr val="0000FF"/>
                </a:solidFill>
              </a:rPr>
              <a:t>* within</a:t>
            </a:r>
          </a:p>
          <a:p>
            <a:pPr>
              <a:buClr>
                <a:srgbClr val="FF0000"/>
              </a:buClr>
              <a:buFont typeface="Wingdings" charset="2"/>
              <a:buNone/>
            </a:pPr>
            <a:r>
              <a:rPr lang="en-US" altLang="ja-JP" sz="1600" dirty="0" smtClean="0">
                <a:solidFill>
                  <a:srgbClr val="0000FF"/>
                </a:solidFill>
              </a:rPr>
              <a:t>      </a:t>
            </a:r>
            <a:r>
              <a:rPr lang="en-US" altLang="ja-JP" sz="1600" dirty="0" smtClean="0">
                <a:solidFill>
                  <a:srgbClr val="FF0000"/>
                </a:solidFill>
              </a:rPr>
              <a:t>QCD</a:t>
            </a:r>
            <a:endParaRPr lang="en-US" altLang="ja-JP" sz="1600" dirty="0" smtClean="0">
              <a:solidFill>
                <a:srgbClr val="0000FF"/>
              </a:solidFill>
            </a:endParaRPr>
          </a:p>
          <a:p>
            <a:pPr>
              <a:buClr>
                <a:srgbClr val="FF0000"/>
              </a:buClr>
              <a:buFont typeface="Wingdings" charset="2"/>
              <a:buNone/>
            </a:pPr>
            <a:endParaRPr lang="ja-JP" altLang="en-US" sz="1600" dirty="0">
              <a:solidFill>
                <a:srgbClr val="0000FF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400"/>
            <a:ext cx="9144000" cy="765175"/>
          </a:xfrm>
        </p:spPr>
        <p:txBody>
          <a:bodyPr/>
          <a:lstStyle/>
          <a:p>
            <a:pPr eaLnBrk="1" hangingPunct="1"/>
            <a:r>
              <a:rPr lang="en-US" altLang="ja-JP" sz="220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Excited Baryon Analysis Center (EBAC) </a:t>
            </a:r>
            <a:br>
              <a:rPr lang="en-US" altLang="ja-JP" sz="220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</a:br>
            <a:r>
              <a:rPr lang="en-US" altLang="ja-JP" sz="220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of Jefferson Lab</a:t>
            </a:r>
            <a:endParaRPr lang="ja-JP" altLang="en-US" sz="2200" smtClean="0">
              <a:solidFill>
                <a:srgbClr val="0000FF"/>
              </a:solidFill>
              <a:latin typeface="Arial Black" charset="0"/>
              <a:ea typeface="ＭＳ Ｐゴシック" charset="-128"/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1547813" y="3792538"/>
            <a:ext cx="1417637" cy="7429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620838" y="400685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400">
                <a:solidFill>
                  <a:srgbClr val="FF0000"/>
                </a:solidFill>
              </a:rPr>
              <a:t>N* properties</a:t>
            </a:r>
          </a:p>
        </p:txBody>
      </p:sp>
      <p:sp>
        <p:nvSpPr>
          <p:cNvPr id="408582" name="AutoShape 6"/>
          <p:cNvSpPr>
            <a:spLocks noChangeArrowheads="1"/>
          </p:cNvSpPr>
          <p:nvPr/>
        </p:nvSpPr>
        <p:spPr bwMode="auto">
          <a:xfrm rot="10800000">
            <a:off x="3035300" y="3898900"/>
            <a:ext cx="833438" cy="1771650"/>
          </a:xfrm>
          <a:prstGeom prst="curvedRightArrow">
            <a:avLst>
              <a:gd name="adj1" fmla="val 22891"/>
              <a:gd name="adj2" fmla="val 56627"/>
              <a:gd name="adj3" fmla="val 49500"/>
            </a:avLst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rot="10800000"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1639888" y="5286375"/>
            <a:ext cx="1249362" cy="56991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1882775" y="5364163"/>
            <a:ext cx="7810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ＭＳ Ｐゴシック" pitchFamily="50" charset="-128"/>
              </a:rPr>
              <a:t>Q</a:t>
            </a:r>
            <a:r>
              <a:rPr lang="en-US" altLang="ja-JP" sz="2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ＭＳ Ｐゴシック" pitchFamily="50" charset="-128"/>
              </a:rPr>
              <a:t>C</a:t>
            </a:r>
            <a:r>
              <a:rPr lang="en-US" altLang="ja-JP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ea typeface="ＭＳ Ｐゴシック" pitchFamily="50" charset="-128"/>
              </a:rPr>
              <a:t>D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 rot="5400000">
            <a:off x="1727993" y="2955132"/>
            <a:ext cx="1084263" cy="4762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6842 h 21600"/>
              <a:gd name="T14" fmla="*/ 19570 w 21600"/>
              <a:gd name="T15" fmla="*/ 147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62" y="0"/>
                </a:moveTo>
                <a:lnTo>
                  <a:pt x="16062" y="6842"/>
                </a:lnTo>
                <a:lnTo>
                  <a:pt x="3375" y="6842"/>
                </a:lnTo>
                <a:lnTo>
                  <a:pt x="3375" y="14758"/>
                </a:lnTo>
                <a:lnTo>
                  <a:pt x="16062" y="14758"/>
                </a:lnTo>
                <a:lnTo>
                  <a:pt x="16062" y="21600"/>
                </a:lnTo>
                <a:lnTo>
                  <a:pt x="21600" y="10800"/>
                </a:lnTo>
                <a:lnTo>
                  <a:pt x="16062" y="0"/>
                </a:lnTo>
                <a:close/>
              </a:path>
              <a:path w="21600" h="21600">
                <a:moveTo>
                  <a:pt x="1350" y="6842"/>
                </a:moveTo>
                <a:lnTo>
                  <a:pt x="1350" y="14758"/>
                </a:lnTo>
                <a:lnTo>
                  <a:pt x="2700" y="14758"/>
                </a:lnTo>
                <a:lnTo>
                  <a:pt x="2700" y="6842"/>
                </a:lnTo>
                <a:lnTo>
                  <a:pt x="1350" y="6842"/>
                </a:lnTo>
                <a:close/>
              </a:path>
              <a:path w="21600" h="21600">
                <a:moveTo>
                  <a:pt x="0" y="6842"/>
                </a:moveTo>
                <a:lnTo>
                  <a:pt x="0" y="14758"/>
                </a:lnTo>
                <a:lnTo>
                  <a:pt x="675" y="14758"/>
                </a:lnTo>
                <a:lnTo>
                  <a:pt x="675" y="6842"/>
                </a:lnTo>
                <a:lnTo>
                  <a:pt x="0" y="6842"/>
                </a:lnTo>
                <a:close/>
              </a:path>
            </a:pathLst>
          </a:cu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08586" name="AutoShape 10"/>
          <p:cNvSpPr>
            <a:spLocks noChangeArrowheads="1"/>
          </p:cNvSpPr>
          <p:nvPr/>
        </p:nvSpPr>
        <p:spPr bwMode="auto">
          <a:xfrm rot="10800000" flipH="1">
            <a:off x="646113" y="3898900"/>
            <a:ext cx="833437" cy="1770063"/>
          </a:xfrm>
          <a:prstGeom prst="curvedRightArrow">
            <a:avLst>
              <a:gd name="adj1" fmla="val 22870"/>
              <a:gd name="adj2" fmla="val 56576"/>
              <a:gd name="adj3" fmla="val 49500"/>
            </a:avLst>
          </a:prstGeom>
          <a:solidFill>
            <a:srgbClr val="FF66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rot="10800000"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3160713" y="4630738"/>
            <a:ext cx="1250950" cy="400050"/>
          </a:xfrm>
          <a:prstGeom prst="flowChartAlternateProcess">
            <a:avLst/>
          </a:prstGeom>
          <a:solidFill>
            <a:srgbClr val="FFFF99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262313" y="4703763"/>
            <a:ext cx="10525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200"/>
              <a:t>Lattice QCD</a:t>
            </a:r>
          </a:p>
        </p:txBody>
      </p:sp>
      <p:sp>
        <p:nvSpPr>
          <p:cNvPr id="5133" name="Oval 13"/>
          <p:cNvSpPr>
            <a:spLocks noChangeArrowheads="1"/>
          </p:cNvSpPr>
          <p:nvPr/>
        </p:nvSpPr>
        <p:spPr bwMode="auto">
          <a:xfrm>
            <a:off x="623888" y="1793875"/>
            <a:ext cx="3311525" cy="8001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66675" y="4632325"/>
            <a:ext cx="1250950" cy="400050"/>
          </a:xfrm>
          <a:prstGeom prst="flowChartAlternateProcess">
            <a:avLst/>
          </a:prstGeom>
          <a:solidFill>
            <a:srgbClr val="FFFF99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7625" y="4703763"/>
            <a:ext cx="1282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200"/>
              <a:t>Hadron Models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104775" y="2878138"/>
            <a:ext cx="4321175" cy="342900"/>
          </a:xfrm>
          <a:prstGeom prst="flowChartAlternateProcess">
            <a:avLst/>
          </a:prstGeom>
          <a:solidFill>
            <a:srgbClr val="FFFF99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141288" y="2901950"/>
            <a:ext cx="4235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>
                <a:solidFill>
                  <a:srgbClr val="0000FF"/>
                </a:solidFill>
              </a:rPr>
              <a:t>Dynamical Coupled-Channels Analysis @ EBAC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1554163" y="1679575"/>
            <a:ext cx="13620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>
                <a:solidFill>
                  <a:srgbClr val="FF0000"/>
                </a:solidFill>
              </a:rPr>
              <a:t>Reaction Data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6080125" y="901700"/>
            <a:ext cx="306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u="sng">
                <a:solidFill>
                  <a:srgbClr val="0000FF"/>
                </a:solidFill>
              </a:rPr>
              <a:t>http://ebac-theory.jlab.org/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07950" y="908050"/>
            <a:ext cx="2924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>
                <a:solidFill>
                  <a:srgbClr val="FF0000"/>
                </a:solidFill>
              </a:rPr>
              <a:t>Founded in January 2006</a:t>
            </a:r>
          </a:p>
        </p:txBody>
      </p:sp>
      <p:pic>
        <p:nvPicPr>
          <p:cNvPr id="5141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025" y="2022475"/>
            <a:ext cx="2390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4404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59633" y="3859549"/>
            <a:ext cx="6419535" cy="340108"/>
          </a:xfrm>
          <a:prstGeom prst="rect">
            <a:avLst/>
          </a:prstGeom>
        </p:spPr>
      </p:pic>
      <p:pic>
        <p:nvPicPr>
          <p:cNvPr id="15363" name="図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0138" y="5288686"/>
            <a:ext cx="697071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79390" y="1412778"/>
            <a:ext cx="5147829" cy="378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Partial wave (LSJ) </a:t>
            </a:r>
            <a:r>
              <a:rPr lang="en-US" altLang="ja-JP" sz="1600" dirty="0" smtClean="0"/>
              <a:t>amplitudes </a:t>
            </a:r>
            <a:r>
              <a:rPr lang="en-US" altLang="ja-JP" sz="1600" dirty="0"/>
              <a:t>of a </a:t>
            </a:r>
            <a:r>
              <a:rPr lang="en-US" altLang="ja-JP" sz="1600" dirty="0">
                <a:sym typeface="Wingdings" pitchFamily="2" charset="2"/>
              </a:rPr>
              <a:t> b reaction</a:t>
            </a:r>
            <a:r>
              <a:rPr lang="en-US" altLang="ja-JP" sz="1600" dirty="0"/>
              <a:t>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Reaction channels: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 </a:t>
            </a:r>
            <a:r>
              <a:rPr lang="en-US" altLang="ja-JP" sz="1600" dirty="0" smtClean="0"/>
              <a:t>Transition Potentials:</a:t>
            </a:r>
            <a:endParaRPr lang="en-US" altLang="ja-JP" sz="1600" dirty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382963" y="2665316"/>
            <a:ext cx="2068396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3300"/>
                </a:solidFill>
              </a:rPr>
              <a:t>coupled-channels effect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051280" y="6257060"/>
            <a:ext cx="2026782" cy="34071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600" b="0"/>
              <a:t>Exchange potentials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588126" y="6238010"/>
            <a:ext cx="1483364" cy="34071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b="0"/>
              <a:t>bare N* states</a:t>
            </a:r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4067175" y="2666901"/>
            <a:ext cx="433388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3551783" y="836616"/>
            <a:ext cx="5628729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>
                <a:solidFill>
                  <a:srgbClr val="FF0000"/>
                </a:solidFill>
              </a:rPr>
              <a:t>For details see Matsuyama, Sato, Lee, Phys. Rep. 439,193 (2007)</a:t>
            </a: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4485992" y="3840192"/>
            <a:ext cx="1582737" cy="395287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pic>
        <p:nvPicPr>
          <p:cNvPr id="15372" name="Picture 10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973" y="4343428"/>
            <a:ext cx="630237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図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63" y="2057305"/>
            <a:ext cx="764381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Text Box 7"/>
          <p:cNvSpPr txBox="1">
            <a:spLocks noChangeArrowheads="1"/>
          </p:cNvSpPr>
          <p:nvPr/>
        </p:nvSpPr>
        <p:spPr bwMode="auto">
          <a:xfrm>
            <a:off x="4284034" y="6257060"/>
            <a:ext cx="1218869" cy="340717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ja-JP" sz="1600" b="0"/>
              <a:t>Z-diagrams</a:t>
            </a:r>
          </a:p>
        </p:txBody>
      </p:sp>
      <p:sp>
        <p:nvSpPr>
          <p:cNvPr id="17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r>
              <a:rPr lang="en-US" altLang="ja-JP" sz="28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Dynamical coupled-channels (DCC) model for </a:t>
            </a:r>
            <a:br>
              <a:rPr lang="en-US" altLang="ja-JP" sz="28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</a:br>
            <a:r>
              <a:rPr lang="en-US" altLang="ja-JP" sz="2800" b="0" dirty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meson production reactions</a:t>
            </a:r>
          </a:p>
        </p:txBody>
      </p:sp>
      <p:grpSp>
        <p:nvGrpSpPr>
          <p:cNvPr id="3" name="グループ化 121"/>
          <p:cNvGrpSpPr/>
          <p:nvPr/>
        </p:nvGrpSpPr>
        <p:grpSpPr>
          <a:xfrm>
            <a:off x="179512" y="1219200"/>
            <a:ext cx="8712968" cy="3960440"/>
            <a:chOff x="251520" y="2564904"/>
            <a:chExt cx="8712968" cy="3960440"/>
          </a:xfrm>
        </p:grpSpPr>
        <p:sp>
          <p:nvSpPr>
            <p:cNvPr id="123" name="角丸四角形 122"/>
            <p:cNvSpPr/>
            <p:nvPr/>
          </p:nvSpPr>
          <p:spPr>
            <a:xfrm>
              <a:off x="251520" y="2564904"/>
              <a:ext cx="8712968" cy="396044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grpSp>
          <p:nvGrpSpPr>
            <p:cNvPr id="4" name="グループ化 123"/>
            <p:cNvGrpSpPr/>
            <p:nvPr/>
          </p:nvGrpSpPr>
          <p:grpSpPr>
            <a:xfrm>
              <a:off x="501651" y="2816227"/>
              <a:ext cx="8139113" cy="3573463"/>
              <a:chOff x="501651" y="2816227"/>
              <a:chExt cx="8139113" cy="3573463"/>
            </a:xfrm>
          </p:grpSpPr>
          <p:grpSp>
            <p:nvGrpSpPr>
              <p:cNvPr id="5" name="グループ化 33"/>
              <p:cNvGrpSpPr>
                <a:grpSpLocks/>
              </p:cNvGrpSpPr>
              <p:nvPr/>
            </p:nvGrpSpPr>
            <p:grpSpPr bwMode="auto">
              <a:xfrm>
                <a:off x="7632701" y="3430588"/>
                <a:ext cx="1008063" cy="163512"/>
                <a:chOff x="7632375" y="2967124"/>
                <a:chExt cx="1008063" cy="162578"/>
              </a:xfrm>
            </p:grpSpPr>
            <p:sp>
              <p:nvSpPr>
                <p:cNvPr id="186" name="Line 183"/>
                <p:cNvSpPr>
                  <a:spLocks noChangeAspect="1" noChangeShapeType="1"/>
                </p:cNvSpPr>
                <p:nvPr/>
              </p:nvSpPr>
              <p:spPr bwMode="auto">
                <a:xfrm rot="12900000" flipH="1">
                  <a:off x="7646488" y="2967124"/>
                  <a:ext cx="538163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187" name="Line 184"/>
                <p:cNvSpPr>
                  <a:spLocks noChangeShapeType="1"/>
                </p:cNvSpPr>
                <p:nvPr/>
              </p:nvSpPr>
              <p:spPr bwMode="auto">
                <a:xfrm>
                  <a:off x="7632375" y="3129702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188" name="Line 183"/>
                <p:cNvSpPr>
                  <a:spLocks noChangeAspect="1" noChangeShapeType="1"/>
                </p:cNvSpPr>
                <p:nvPr/>
              </p:nvSpPr>
              <p:spPr bwMode="auto">
                <a:xfrm rot="19500000" flipH="1">
                  <a:off x="8088211" y="2967124"/>
                  <a:ext cx="538163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26" name="Line 183"/>
              <p:cNvSpPr>
                <a:spLocks noChangeAspect="1" noChangeShapeType="1"/>
              </p:cNvSpPr>
              <p:nvPr/>
            </p:nvSpPr>
            <p:spPr bwMode="auto">
              <a:xfrm rot="900000" flipH="1">
                <a:off x="5757864" y="3187700"/>
                <a:ext cx="538162" cy="15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27" name="Line 184"/>
              <p:cNvSpPr>
                <a:spLocks noChangeShapeType="1"/>
              </p:cNvSpPr>
              <p:nvPr/>
            </p:nvSpPr>
            <p:spPr bwMode="auto">
              <a:xfrm>
                <a:off x="5776913" y="3602038"/>
                <a:ext cx="10080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128" name="Line 183"/>
              <p:cNvSpPr>
                <a:spLocks noChangeAspect="1" noChangeShapeType="1"/>
              </p:cNvSpPr>
              <p:nvPr/>
            </p:nvSpPr>
            <p:spPr bwMode="auto">
              <a:xfrm rot="20700000" flipH="1">
                <a:off x="6254751" y="3163890"/>
                <a:ext cx="538163" cy="158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grpSp>
            <p:nvGrpSpPr>
              <p:cNvPr id="6" name="グループ化 30"/>
              <p:cNvGrpSpPr>
                <a:grpSpLocks/>
              </p:cNvGrpSpPr>
              <p:nvPr/>
            </p:nvGrpSpPr>
            <p:grpSpPr bwMode="auto">
              <a:xfrm>
                <a:off x="1965326" y="3205165"/>
                <a:ext cx="1077913" cy="428625"/>
                <a:chOff x="1965225" y="2741560"/>
                <a:chExt cx="1078714" cy="428625"/>
              </a:xfrm>
            </p:grpSpPr>
            <p:sp>
              <p:nvSpPr>
                <p:cNvPr id="183" name="Line 168"/>
                <p:cNvSpPr>
                  <a:spLocks noChangeAspect="1" noChangeShapeType="1"/>
                </p:cNvSpPr>
                <p:nvPr/>
              </p:nvSpPr>
              <p:spPr bwMode="auto">
                <a:xfrm rot="13500000" flipH="1">
                  <a:off x="1905073" y="295510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184" name="Line 170"/>
                <p:cNvSpPr>
                  <a:spLocks noChangeShapeType="1"/>
                </p:cNvSpPr>
                <p:nvPr/>
              </p:nvSpPr>
              <p:spPr bwMode="auto">
                <a:xfrm>
                  <a:off x="1965225" y="3107960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185" name="Line 168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2615314" y="293119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7" name="グループ化 31"/>
              <p:cNvGrpSpPr>
                <a:grpSpLocks/>
              </p:cNvGrpSpPr>
              <p:nvPr/>
            </p:nvGrpSpPr>
            <p:grpSpPr bwMode="auto">
              <a:xfrm>
                <a:off x="3802063" y="3409950"/>
                <a:ext cx="1103312" cy="184150"/>
                <a:chOff x="3802199" y="2945823"/>
                <a:chExt cx="1103607" cy="184946"/>
              </a:xfrm>
            </p:grpSpPr>
            <p:sp>
              <p:nvSpPr>
                <p:cNvPr id="180" name="Line 160"/>
                <p:cNvSpPr>
                  <a:spLocks noChangeAspect="1" noChangeShapeType="1"/>
                </p:cNvSpPr>
                <p:nvPr/>
              </p:nvSpPr>
              <p:spPr bwMode="auto">
                <a:xfrm rot="1500000" flipH="1">
                  <a:off x="3802199" y="2948197"/>
                  <a:ext cx="86400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181" name="Line 162"/>
                <p:cNvSpPr>
                  <a:spLocks noChangeShapeType="1"/>
                </p:cNvSpPr>
                <p:nvPr/>
              </p:nvSpPr>
              <p:spPr bwMode="auto">
                <a:xfrm>
                  <a:off x="3842674" y="3130769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182" name="Line 160"/>
                <p:cNvSpPr>
                  <a:spLocks noChangeAspect="1" noChangeShapeType="1"/>
                </p:cNvSpPr>
                <p:nvPr/>
              </p:nvSpPr>
              <p:spPr bwMode="auto">
                <a:xfrm rot="20100000" flipH="1">
                  <a:off x="4040498" y="2945823"/>
                  <a:ext cx="86530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8" name="グループ化 41"/>
              <p:cNvGrpSpPr>
                <a:grpSpLocks/>
              </p:cNvGrpSpPr>
              <p:nvPr/>
            </p:nvGrpSpPr>
            <p:grpSpPr bwMode="auto">
              <a:xfrm>
                <a:off x="3848101" y="4329113"/>
                <a:ext cx="1260475" cy="539750"/>
                <a:chOff x="3774493" y="3933056"/>
                <a:chExt cx="1496730" cy="648072"/>
              </a:xfrm>
            </p:grpSpPr>
            <p:cxnSp>
              <p:nvCxnSpPr>
                <p:cNvPr id="175" name="直線コネクタ 184"/>
                <p:cNvCxnSpPr>
                  <a:cxnSpLocks noChangeShapeType="1"/>
                </p:cNvCxnSpPr>
                <p:nvPr/>
              </p:nvCxnSpPr>
              <p:spPr bwMode="auto">
                <a:xfrm>
                  <a:off x="3783162" y="4581128"/>
                  <a:ext cx="938339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6" name="直線コネクタ 186"/>
                <p:cNvCxnSpPr>
                  <a:cxnSpLocks noChangeShapeType="1"/>
                </p:cNvCxnSpPr>
                <p:nvPr/>
              </p:nvCxnSpPr>
              <p:spPr bwMode="auto">
                <a:xfrm>
                  <a:off x="4721501" y="4581128"/>
                  <a:ext cx="549722" cy="0"/>
                </a:xfrm>
                <a:prstGeom prst="line">
                  <a:avLst/>
                </a:prstGeom>
                <a:noFill/>
                <a:ln w="63500" cmpd="dbl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7" name="直線コネクタ 187"/>
                <p:cNvCxnSpPr>
                  <a:cxnSpLocks noChangeShapeType="1"/>
                </p:cNvCxnSpPr>
                <p:nvPr/>
              </p:nvCxnSpPr>
              <p:spPr bwMode="auto">
                <a:xfrm>
                  <a:off x="4316955" y="3933056"/>
                  <a:ext cx="404546" cy="64807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8" name="直線コネクタ 188"/>
                <p:cNvCxnSpPr>
                  <a:cxnSpLocks noChangeShapeType="1"/>
                </p:cNvCxnSpPr>
                <p:nvPr/>
              </p:nvCxnSpPr>
              <p:spPr bwMode="auto">
                <a:xfrm>
                  <a:off x="4316955" y="3933056"/>
                  <a:ext cx="954268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9" name="直線コネクタ 189"/>
                <p:cNvCxnSpPr>
                  <a:cxnSpLocks noChangeShapeType="1"/>
                </p:cNvCxnSpPr>
                <p:nvPr/>
              </p:nvCxnSpPr>
              <p:spPr bwMode="auto">
                <a:xfrm>
                  <a:off x="3774493" y="3933056"/>
                  <a:ext cx="549722" cy="0"/>
                </a:xfrm>
                <a:prstGeom prst="line">
                  <a:avLst/>
                </a:prstGeom>
                <a:noFill/>
                <a:ln w="63500" cmpd="dbl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9" name="グループ化 40"/>
              <p:cNvGrpSpPr>
                <a:grpSpLocks/>
              </p:cNvGrpSpPr>
              <p:nvPr/>
            </p:nvGrpSpPr>
            <p:grpSpPr bwMode="auto">
              <a:xfrm>
                <a:off x="2012951" y="4329113"/>
                <a:ext cx="1081088" cy="539750"/>
                <a:chOff x="1881416" y="3933056"/>
                <a:chExt cx="1485776" cy="648072"/>
              </a:xfrm>
            </p:grpSpPr>
            <p:sp>
              <p:nvSpPr>
                <p:cNvPr id="170" name="Freeform 159"/>
                <p:cNvSpPr>
                  <a:spLocks/>
                </p:cNvSpPr>
                <p:nvPr/>
              </p:nvSpPr>
              <p:spPr bwMode="auto">
                <a:xfrm rot="5400000" flipH="1">
                  <a:off x="2075170" y="3739302"/>
                  <a:ext cx="144000" cy="531508"/>
                </a:xfrm>
                <a:custGeom>
                  <a:avLst/>
                  <a:gdLst>
                    <a:gd name="T0" fmla="*/ 2147483647 w 182"/>
                    <a:gd name="T1" fmla="*/ 0 h 1224"/>
                    <a:gd name="T2" fmla="*/ 0 w 182"/>
                    <a:gd name="T3" fmla="*/ 2147483647 h 1224"/>
                    <a:gd name="T4" fmla="*/ 2147483647 w 182"/>
                    <a:gd name="T5" fmla="*/ 2147483647 h 1224"/>
                    <a:gd name="T6" fmla="*/ 0 w 182"/>
                    <a:gd name="T7" fmla="*/ 2147483647 h 1224"/>
                    <a:gd name="T8" fmla="*/ 2147483647 w 182"/>
                    <a:gd name="T9" fmla="*/ 2147483647 h 1224"/>
                    <a:gd name="T10" fmla="*/ 0 w 182"/>
                    <a:gd name="T11" fmla="*/ 2147483647 h 1224"/>
                    <a:gd name="T12" fmla="*/ 2147483647 w 182"/>
                    <a:gd name="T13" fmla="*/ 2147483647 h 1224"/>
                    <a:gd name="T14" fmla="*/ 0 w 182"/>
                    <a:gd name="T15" fmla="*/ 2147483647 h 1224"/>
                    <a:gd name="T16" fmla="*/ 2147483647 w 182"/>
                    <a:gd name="T17" fmla="*/ 2147483647 h 1224"/>
                    <a:gd name="T18" fmla="*/ 0 w 182"/>
                    <a:gd name="T19" fmla="*/ 2147483647 h 1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2" h="1224">
                      <a:moveTo>
                        <a:pt x="182" y="0"/>
                      </a:moveTo>
                      <a:cubicBezTo>
                        <a:pt x="91" y="45"/>
                        <a:pt x="0" y="91"/>
                        <a:pt x="0" y="136"/>
                      </a:cubicBezTo>
                      <a:cubicBezTo>
                        <a:pt x="0" y="181"/>
                        <a:pt x="182" y="227"/>
                        <a:pt x="182" y="272"/>
                      </a:cubicBezTo>
                      <a:cubicBezTo>
                        <a:pt x="182" y="317"/>
                        <a:pt x="0" y="363"/>
                        <a:pt x="0" y="408"/>
                      </a:cubicBezTo>
                      <a:cubicBezTo>
                        <a:pt x="0" y="453"/>
                        <a:pt x="182" y="499"/>
                        <a:pt x="182" y="544"/>
                      </a:cubicBezTo>
                      <a:cubicBezTo>
                        <a:pt x="182" y="589"/>
                        <a:pt x="0" y="635"/>
                        <a:pt x="0" y="680"/>
                      </a:cubicBezTo>
                      <a:cubicBezTo>
                        <a:pt x="0" y="725"/>
                        <a:pt x="182" y="771"/>
                        <a:pt x="182" y="816"/>
                      </a:cubicBezTo>
                      <a:cubicBezTo>
                        <a:pt x="182" y="861"/>
                        <a:pt x="0" y="907"/>
                        <a:pt x="0" y="952"/>
                      </a:cubicBezTo>
                      <a:cubicBezTo>
                        <a:pt x="0" y="997"/>
                        <a:pt x="182" y="1043"/>
                        <a:pt x="182" y="1088"/>
                      </a:cubicBezTo>
                      <a:cubicBezTo>
                        <a:pt x="182" y="1133"/>
                        <a:pt x="91" y="1178"/>
                        <a:pt x="0" y="1224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cxnSp>
              <p:nvCxnSpPr>
                <p:cNvPr id="171" name="直線コネクタ 122"/>
                <p:cNvCxnSpPr>
                  <a:cxnSpLocks noChangeShapeType="1"/>
                </p:cNvCxnSpPr>
                <p:nvPr/>
              </p:nvCxnSpPr>
              <p:spPr bwMode="auto">
                <a:xfrm>
                  <a:off x="2817470" y="4581128"/>
                  <a:ext cx="549722" cy="0"/>
                </a:xfrm>
                <a:prstGeom prst="line">
                  <a:avLst/>
                </a:prstGeom>
                <a:noFill/>
                <a:ln w="63500" cmpd="dbl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2" name="直線コネクタ 22"/>
                <p:cNvCxnSpPr>
                  <a:cxnSpLocks noChangeShapeType="1"/>
                </p:cNvCxnSpPr>
                <p:nvPr/>
              </p:nvCxnSpPr>
              <p:spPr bwMode="auto">
                <a:xfrm>
                  <a:off x="2412924" y="3933056"/>
                  <a:ext cx="404546" cy="648072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3" name="直線コネクタ 127"/>
                <p:cNvCxnSpPr>
                  <a:cxnSpLocks noChangeShapeType="1"/>
                </p:cNvCxnSpPr>
                <p:nvPr/>
              </p:nvCxnSpPr>
              <p:spPr bwMode="auto">
                <a:xfrm>
                  <a:off x="2412924" y="3933056"/>
                  <a:ext cx="954268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4" name="直線コネクタ 192"/>
                <p:cNvCxnSpPr>
                  <a:cxnSpLocks noChangeShapeType="1"/>
                </p:cNvCxnSpPr>
                <p:nvPr/>
              </p:nvCxnSpPr>
              <p:spPr bwMode="auto">
                <a:xfrm>
                  <a:off x="1881416" y="4581128"/>
                  <a:ext cx="938339" cy="0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33" name="テキスト ボックス 37"/>
              <p:cNvSpPr txBox="1">
                <a:spLocks noChangeArrowheads="1"/>
              </p:cNvSpPr>
              <p:nvPr/>
            </p:nvSpPr>
            <p:spPr bwMode="auto">
              <a:xfrm>
                <a:off x="6432552" y="3211515"/>
                <a:ext cx="101983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solidFill>
                      <a:srgbClr val="0000FF"/>
                    </a:solidFill>
                    <a:latin typeface="Symbol" pitchFamily="18" charset="2"/>
                  </a:rPr>
                  <a:t>p, r, s, w,..</a:t>
                </a:r>
                <a:endParaRPr kumimoji="1" lang="ja-JP" altLang="en-US" sz="1400">
                  <a:solidFill>
                    <a:srgbClr val="0000FF"/>
                  </a:solidFill>
                  <a:latin typeface="Symbol" pitchFamily="18" charset="2"/>
                </a:endParaRPr>
              </a:p>
            </p:txBody>
          </p:sp>
          <p:sp>
            <p:nvSpPr>
              <p:cNvPr id="134" name="テキスト ボックス 133"/>
              <p:cNvSpPr txBox="1"/>
              <p:nvPr/>
            </p:nvSpPr>
            <p:spPr>
              <a:xfrm>
                <a:off x="2273300" y="3579814"/>
                <a:ext cx="332142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0" i="1" dirty="0">
                    <a:solidFill>
                      <a:srgbClr val="0000FF"/>
                    </a:solidFill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1600" b="0" i="1" dirty="0">
                  <a:solidFill>
                    <a:srgbClr val="0000FF"/>
                  </a:solidFill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135" name="テキスト ボックス 134"/>
              <p:cNvSpPr txBox="1"/>
              <p:nvPr/>
            </p:nvSpPr>
            <p:spPr>
              <a:xfrm>
                <a:off x="4084639" y="3594102"/>
                <a:ext cx="572593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0" i="1" dirty="0">
                    <a:solidFill>
                      <a:srgbClr val="0000FF"/>
                    </a:solidFill>
                    <a:latin typeface="+mn-lt"/>
                    <a:ea typeface="ＭＳ Ｐゴシック" pitchFamily="50" charset="-128"/>
                  </a:rPr>
                  <a:t>N, </a:t>
                </a:r>
                <a:r>
                  <a:rPr kumimoji="1" lang="en-US" altLang="ja-JP" sz="1600" b="0" i="1" dirty="0">
                    <a:solidFill>
                      <a:srgbClr val="0000FF"/>
                    </a:solidFill>
                    <a:latin typeface="Symbol" pitchFamily="18" charset="2"/>
                    <a:ea typeface="ＭＳ Ｐゴシック" pitchFamily="50" charset="-128"/>
                  </a:rPr>
                  <a:t>D</a:t>
                </a:r>
                <a:endParaRPr kumimoji="1" lang="ja-JP" altLang="en-US" sz="1600" b="0" i="1" dirty="0">
                  <a:solidFill>
                    <a:srgbClr val="0000FF"/>
                  </a:solidFill>
                  <a:latin typeface="Symbol" pitchFamily="18" charset="2"/>
                  <a:ea typeface="ＭＳ Ｐゴシック" pitchFamily="50" charset="-128"/>
                </a:endParaRPr>
              </a:p>
            </p:txBody>
          </p:sp>
          <p:sp>
            <p:nvSpPr>
              <p:cNvPr id="136" name="テキスト ボックス 39"/>
              <p:cNvSpPr txBox="1">
                <a:spLocks noChangeArrowheads="1"/>
              </p:cNvSpPr>
              <p:nvPr/>
            </p:nvSpPr>
            <p:spPr bwMode="auto">
              <a:xfrm>
                <a:off x="2038350" y="2855915"/>
                <a:ext cx="90281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s-channel</a:t>
                </a:r>
                <a:endParaRPr kumimoji="1" lang="ja-JP" altLang="en-US" sz="1200" dirty="0"/>
              </a:p>
            </p:txBody>
          </p:sp>
          <p:sp>
            <p:nvSpPr>
              <p:cNvPr id="137" name="テキスト ボックス 206"/>
              <p:cNvSpPr txBox="1">
                <a:spLocks noChangeArrowheads="1"/>
              </p:cNvSpPr>
              <p:nvPr/>
            </p:nvSpPr>
            <p:spPr bwMode="auto">
              <a:xfrm>
                <a:off x="3924301" y="2844802"/>
                <a:ext cx="91242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u-channel</a:t>
                </a:r>
                <a:endParaRPr kumimoji="1" lang="ja-JP" altLang="en-US" sz="1200" dirty="0"/>
              </a:p>
            </p:txBody>
          </p:sp>
          <p:sp>
            <p:nvSpPr>
              <p:cNvPr id="138" name="テキスト ボックス 207"/>
              <p:cNvSpPr txBox="1">
                <a:spLocks noChangeArrowheads="1"/>
              </p:cNvSpPr>
              <p:nvPr/>
            </p:nvSpPr>
            <p:spPr bwMode="auto">
              <a:xfrm>
                <a:off x="5829301" y="2816227"/>
                <a:ext cx="86914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t-channel</a:t>
                </a:r>
                <a:endParaRPr kumimoji="1" lang="ja-JP" altLang="en-US" sz="1200" dirty="0"/>
              </a:p>
            </p:txBody>
          </p:sp>
          <p:sp>
            <p:nvSpPr>
              <p:cNvPr id="139" name="Freeform 159"/>
              <p:cNvSpPr>
                <a:spLocks/>
              </p:cNvSpPr>
              <p:nvPr/>
            </p:nvSpPr>
            <p:spPr bwMode="auto">
              <a:xfrm flipH="1">
                <a:off x="6227764" y="3243263"/>
                <a:ext cx="128587" cy="360362"/>
              </a:xfrm>
              <a:custGeom>
                <a:avLst/>
                <a:gdLst>
                  <a:gd name="T0" fmla="*/ 2147483647 w 182"/>
                  <a:gd name="T1" fmla="*/ 0 h 1224"/>
                  <a:gd name="T2" fmla="*/ 0 w 182"/>
                  <a:gd name="T3" fmla="*/ 2147483647 h 1224"/>
                  <a:gd name="T4" fmla="*/ 2147483647 w 182"/>
                  <a:gd name="T5" fmla="*/ 2147483647 h 1224"/>
                  <a:gd name="T6" fmla="*/ 0 w 182"/>
                  <a:gd name="T7" fmla="*/ 2147483647 h 1224"/>
                  <a:gd name="T8" fmla="*/ 2147483647 w 182"/>
                  <a:gd name="T9" fmla="*/ 2147483647 h 1224"/>
                  <a:gd name="T10" fmla="*/ 0 w 182"/>
                  <a:gd name="T11" fmla="*/ 2147483647 h 1224"/>
                  <a:gd name="T12" fmla="*/ 2147483647 w 182"/>
                  <a:gd name="T13" fmla="*/ 2147483647 h 1224"/>
                  <a:gd name="T14" fmla="*/ 0 w 182"/>
                  <a:gd name="T15" fmla="*/ 2147483647 h 1224"/>
                  <a:gd name="T16" fmla="*/ 2147483647 w 182"/>
                  <a:gd name="T17" fmla="*/ 2147483647 h 1224"/>
                  <a:gd name="T18" fmla="*/ 0 w 182"/>
                  <a:gd name="T19" fmla="*/ 2147483647 h 12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2" h="1224">
                    <a:moveTo>
                      <a:pt x="182" y="0"/>
                    </a:moveTo>
                    <a:cubicBezTo>
                      <a:pt x="91" y="45"/>
                      <a:pt x="0" y="91"/>
                      <a:pt x="0" y="136"/>
                    </a:cubicBezTo>
                    <a:cubicBezTo>
                      <a:pt x="0" y="181"/>
                      <a:pt x="182" y="227"/>
                      <a:pt x="182" y="272"/>
                    </a:cubicBezTo>
                    <a:cubicBezTo>
                      <a:pt x="182" y="317"/>
                      <a:pt x="0" y="363"/>
                      <a:pt x="0" y="408"/>
                    </a:cubicBezTo>
                    <a:cubicBezTo>
                      <a:pt x="0" y="453"/>
                      <a:pt x="182" y="499"/>
                      <a:pt x="182" y="544"/>
                    </a:cubicBezTo>
                    <a:cubicBezTo>
                      <a:pt x="182" y="589"/>
                      <a:pt x="0" y="635"/>
                      <a:pt x="0" y="680"/>
                    </a:cubicBezTo>
                    <a:cubicBezTo>
                      <a:pt x="0" y="725"/>
                      <a:pt x="182" y="771"/>
                      <a:pt x="182" y="816"/>
                    </a:cubicBezTo>
                    <a:cubicBezTo>
                      <a:pt x="182" y="861"/>
                      <a:pt x="0" y="907"/>
                      <a:pt x="0" y="952"/>
                    </a:cubicBezTo>
                    <a:cubicBezTo>
                      <a:pt x="0" y="997"/>
                      <a:pt x="182" y="1043"/>
                      <a:pt x="182" y="1088"/>
                    </a:cubicBezTo>
                    <a:cubicBezTo>
                      <a:pt x="182" y="1133"/>
                      <a:pt x="91" y="1178"/>
                      <a:pt x="0" y="1224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ja-JP" altLang="en-US"/>
              </a:p>
            </p:txBody>
          </p:sp>
          <p:sp>
            <p:nvSpPr>
              <p:cNvPr id="140" name="テキスト ボックス 210"/>
              <p:cNvSpPr txBox="1">
                <a:spLocks noChangeArrowheads="1"/>
              </p:cNvSpPr>
              <p:nvPr/>
            </p:nvSpPr>
            <p:spPr bwMode="auto">
              <a:xfrm>
                <a:off x="7770814" y="2816227"/>
                <a:ext cx="73129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200" dirty="0"/>
                  <a:t>contact</a:t>
                </a:r>
                <a:endParaRPr kumimoji="1" lang="ja-JP" altLang="en-US" sz="1200" dirty="0"/>
              </a:p>
            </p:txBody>
          </p:sp>
          <p:sp>
            <p:nvSpPr>
              <p:cNvPr id="141" name="角丸四角形吹き出し 42"/>
              <p:cNvSpPr>
                <a:spLocks noChangeArrowheads="1"/>
              </p:cNvSpPr>
              <p:nvPr/>
            </p:nvSpPr>
            <p:spPr bwMode="auto">
              <a:xfrm>
                <a:off x="6372200" y="4253510"/>
                <a:ext cx="2000250" cy="388938"/>
              </a:xfrm>
              <a:prstGeom prst="wedgeRoundRectCallout">
                <a:avLst>
                  <a:gd name="adj1" fmla="val -59915"/>
                  <a:gd name="adj2" fmla="val -108124"/>
                  <a:gd name="adj3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90000" tIns="46800" rIns="90000" bIns="46800"/>
              <a:lstStyle/>
              <a:p>
                <a:pPr algn="ctr"/>
                <a:r>
                  <a:rPr lang="en-US" altLang="ja-JP" sz="1400" b="1" dirty="0"/>
                  <a:t>Exchange potentials</a:t>
                </a:r>
                <a:endParaRPr lang="ja-JP" altLang="en-US" sz="1400" b="1" dirty="0"/>
              </a:p>
            </p:txBody>
          </p:sp>
          <p:sp>
            <p:nvSpPr>
              <p:cNvPr id="142" name="角丸四角形吹き出し 217"/>
              <p:cNvSpPr>
                <a:spLocks noChangeArrowheads="1"/>
              </p:cNvSpPr>
              <p:nvPr/>
            </p:nvSpPr>
            <p:spPr bwMode="auto">
              <a:xfrm>
                <a:off x="6169026" y="5087508"/>
                <a:ext cx="1463675" cy="390525"/>
              </a:xfrm>
              <a:prstGeom prst="wedgeRoundRectCallout">
                <a:avLst>
                  <a:gd name="adj1" fmla="val -80070"/>
                  <a:gd name="adj2" fmla="val -53949"/>
                  <a:gd name="adj3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00B050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90000" tIns="46800" rIns="90000" bIns="46800"/>
              <a:lstStyle/>
              <a:p>
                <a:pPr algn="ctr"/>
                <a:r>
                  <a:rPr lang="en-US" altLang="ja-JP" sz="1400" b="1" dirty="0"/>
                  <a:t>Z-diagrams</a:t>
                </a:r>
                <a:endParaRPr lang="ja-JP" altLang="en-US" sz="1400" b="1" dirty="0"/>
              </a:p>
            </p:txBody>
          </p:sp>
          <p:sp>
            <p:nvSpPr>
              <p:cNvPr id="143" name="角丸四角形吹き出し 218"/>
              <p:cNvSpPr>
                <a:spLocks noChangeArrowheads="1"/>
              </p:cNvSpPr>
              <p:nvPr/>
            </p:nvSpPr>
            <p:spPr bwMode="auto">
              <a:xfrm>
                <a:off x="3876166" y="5787036"/>
                <a:ext cx="1463675" cy="388937"/>
              </a:xfrm>
              <a:prstGeom prst="wedgeRoundRectCallout">
                <a:avLst>
                  <a:gd name="adj1" fmla="val -84232"/>
                  <a:gd name="adj2" fmla="val -43064"/>
                  <a:gd name="adj3" fmla="val 16667"/>
                </a:avLst>
              </a:prstGeom>
              <a:solidFill>
                <a:schemeClr val="bg1"/>
              </a:solidFill>
              <a:ln w="25400" algn="ctr">
                <a:solidFill>
                  <a:srgbClr val="0000FF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90000" tIns="46800" rIns="90000" bIns="46800"/>
              <a:lstStyle/>
              <a:p>
                <a:pPr algn="ctr"/>
                <a:r>
                  <a:rPr lang="en-US" altLang="ja-JP" sz="1400" b="1"/>
                  <a:t>Bare N* states</a:t>
                </a:r>
                <a:endParaRPr lang="ja-JP" altLang="en-US" sz="1400" b="1"/>
              </a:p>
            </p:txBody>
          </p:sp>
          <p:grpSp>
            <p:nvGrpSpPr>
              <p:cNvPr id="10" name="グループ化 219"/>
              <p:cNvGrpSpPr>
                <a:grpSpLocks/>
              </p:cNvGrpSpPr>
              <p:nvPr/>
            </p:nvGrpSpPr>
            <p:grpSpPr bwMode="auto">
              <a:xfrm>
                <a:off x="1968500" y="5445127"/>
                <a:ext cx="1079500" cy="428625"/>
                <a:chOff x="1965225" y="2741560"/>
                <a:chExt cx="1078714" cy="428625"/>
              </a:xfrm>
            </p:grpSpPr>
            <p:sp>
              <p:nvSpPr>
                <p:cNvPr id="167" name="Line 168"/>
                <p:cNvSpPr>
                  <a:spLocks noChangeAspect="1" noChangeShapeType="1"/>
                </p:cNvSpPr>
                <p:nvPr/>
              </p:nvSpPr>
              <p:spPr bwMode="auto">
                <a:xfrm rot="13500000" flipH="1">
                  <a:off x="1905073" y="295510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168" name="Line 170"/>
                <p:cNvSpPr>
                  <a:spLocks noChangeShapeType="1"/>
                </p:cNvSpPr>
                <p:nvPr/>
              </p:nvSpPr>
              <p:spPr bwMode="auto">
                <a:xfrm>
                  <a:off x="1965225" y="3107960"/>
                  <a:ext cx="1008063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169" name="Line 168"/>
                <p:cNvSpPr>
                  <a:spLocks noChangeAspect="1" noChangeShapeType="1"/>
                </p:cNvSpPr>
                <p:nvPr/>
              </p:nvSpPr>
              <p:spPr bwMode="auto">
                <a:xfrm rot="18900000" flipH="1">
                  <a:off x="2615314" y="2931192"/>
                  <a:ext cx="428625" cy="154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145" name="テキスト ボックス 144"/>
              <p:cNvSpPr txBox="1"/>
              <p:nvPr/>
            </p:nvSpPr>
            <p:spPr>
              <a:xfrm>
                <a:off x="2133601" y="5899150"/>
                <a:ext cx="683200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0" i="1" dirty="0">
                    <a:solidFill>
                      <a:srgbClr val="0000FF"/>
                    </a:solidFill>
                    <a:latin typeface="+mn-lt"/>
                    <a:ea typeface="ＭＳ Ｐゴシック" pitchFamily="50" charset="-128"/>
                  </a:rPr>
                  <a:t>N*</a:t>
                </a:r>
                <a:r>
                  <a:rPr kumimoji="1" lang="en-US" altLang="ja-JP" sz="1600" i="1" baseline="-25000" dirty="0">
                    <a:solidFill>
                      <a:srgbClr val="0000FF"/>
                    </a:solidFill>
                    <a:latin typeface="Arial" pitchFamily="34" charset="0"/>
                    <a:ea typeface="ＭＳ Ｐゴシック" pitchFamily="50" charset="-128"/>
                    <a:cs typeface="Arial" pitchFamily="34" charset="0"/>
                  </a:rPr>
                  <a:t>bare</a:t>
                </a:r>
                <a:endParaRPr kumimoji="1" lang="ja-JP" altLang="en-US" sz="1600" i="1" baseline="-25000" dirty="0">
                  <a:solidFill>
                    <a:srgbClr val="0000FF"/>
                  </a:solidFill>
                  <a:latin typeface="Arial" pitchFamily="34" charset="0"/>
                  <a:ea typeface="ＭＳ Ｐゴシック" pitchFamily="50" charset="-128"/>
                  <a:cs typeface="Arial" pitchFamily="34" charset="0"/>
                </a:endParaRPr>
              </a:p>
            </p:txBody>
          </p:sp>
          <p:cxnSp>
            <p:nvCxnSpPr>
              <p:cNvPr id="146" name="直線コネクタ 44"/>
              <p:cNvCxnSpPr>
                <a:cxnSpLocks noChangeShapeType="1"/>
              </p:cNvCxnSpPr>
              <p:nvPr/>
            </p:nvCxnSpPr>
            <p:spPr bwMode="auto">
              <a:xfrm>
                <a:off x="2555875" y="4127502"/>
                <a:ext cx="0" cy="995363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直線コネクタ 227"/>
              <p:cNvCxnSpPr>
                <a:cxnSpLocks noChangeShapeType="1"/>
              </p:cNvCxnSpPr>
              <p:nvPr/>
            </p:nvCxnSpPr>
            <p:spPr bwMode="auto">
              <a:xfrm>
                <a:off x="4486275" y="4129088"/>
                <a:ext cx="0" cy="995362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直線コネクタ 46"/>
              <p:cNvCxnSpPr>
                <a:cxnSpLocks noChangeShapeType="1"/>
              </p:cNvCxnSpPr>
              <p:nvPr/>
            </p:nvCxnSpPr>
            <p:spPr bwMode="auto">
              <a:xfrm>
                <a:off x="2271713" y="5811838"/>
                <a:ext cx="406400" cy="0"/>
              </a:xfrm>
              <a:prstGeom prst="line">
                <a:avLst/>
              </a:prstGeom>
              <a:noFill/>
              <a:ln w="63500" algn="ctr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9" name="テキスト ボックス 231"/>
              <p:cNvSpPr txBox="1">
                <a:spLocks noChangeArrowheads="1"/>
              </p:cNvSpPr>
              <p:nvPr/>
            </p:nvSpPr>
            <p:spPr bwMode="auto">
              <a:xfrm>
                <a:off x="3541713" y="4149725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 b="0" i="1">
                    <a:latin typeface="Symbol" pitchFamily="18" charset="2"/>
                  </a:rPr>
                  <a:t>D</a:t>
                </a:r>
                <a:endParaRPr kumimoji="1" lang="ja-JP" altLang="en-US" sz="1600" b="0" i="1">
                  <a:latin typeface="Symbol" pitchFamily="18" charset="2"/>
                </a:endParaRPr>
              </a:p>
            </p:txBody>
          </p:sp>
          <p:sp>
            <p:nvSpPr>
              <p:cNvPr id="151" name="テキスト ボックス 233"/>
              <p:cNvSpPr txBox="1">
                <a:spLocks noChangeArrowheads="1"/>
              </p:cNvSpPr>
              <p:nvPr/>
            </p:nvSpPr>
            <p:spPr bwMode="auto">
              <a:xfrm>
                <a:off x="3063876" y="414020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152" name="テキスト ボックス 151"/>
              <p:cNvSpPr txBox="1"/>
              <p:nvPr/>
            </p:nvSpPr>
            <p:spPr>
              <a:xfrm>
                <a:off x="1730375" y="4675189"/>
                <a:ext cx="332142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1600" b="0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153" name="テキスト ボックス 235"/>
              <p:cNvSpPr txBox="1">
                <a:spLocks noChangeArrowheads="1"/>
              </p:cNvSpPr>
              <p:nvPr/>
            </p:nvSpPr>
            <p:spPr bwMode="auto">
              <a:xfrm>
                <a:off x="3563938" y="4705352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154" name="テキスト ボックス 236"/>
              <p:cNvSpPr txBox="1">
                <a:spLocks noChangeArrowheads="1"/>
              </p:cNvSpPr>
              <p:nvPr/>
            </p:nvSpPr>
            <p:spPr bwMode="auto">
              <a:xfrm>
                <a:off x="5080001" y="4149726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sp>
            <p:nvSpPr>
              <p:cNvPr id="155" name="テキスト ボックス 237"/>
              <p:cNvSpPr txBox="1">
                <a:spLocks noChangeArrowheads="1"/>
              </p:cNvSpPr>
              <p:nvPr/>
            </p:nvSpPr>
            <p:spPr bwMode="auto">
              <a:xfrm>
                <a:off x="5076825" y="4675189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 b="0" i="1">
                    <a:latin typeface="Symbol" pitchFamily="18" charset="2"/>
                  </a:rPr>
                  <a:t>D</a:t>
                </a:r>
                <a:endParaRPr kumimoji="1" lang="ja-JP" altLang="en-US" sz="1600" b="0" i="1">
                  <a:latin typeface="Symbol" pitchFamily="18" charset="2"/>
                </a:endParaRPr>
              </a:p>
            </p:txBody>
          </p:sp>
          <p:sp>
            <p:nvSpPr>
              <p:cNvPr id="156" name="テキスト ボックス 238"/>
              <p:cNvSpPr txBox="1">
                <a:spLocks noChangeArrowheads="1"/>
              </p:cNvSpPr>
              <p:nvPr/>
            </p:nvSpPr>
            <p:spPr bwMode="auto">
              <a:xfrm>
                <a:off x="3059113" y="4675189"/>
                <a:ext cx="3097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600" b="0" i="1">
                    <a:latin typeface="Symbol" pitchFamily="18" charset="2"/>
                  </a:rPr>
                  <a:t>D</a:t>
                </a:r>
                <a:endParaRPr kumimoji="1" lang="ja-JP" altLang="en-US" sz="1600" b="0" i="1">
                  <a:latin typeface="Symbol" pitchFamily="18" charset="2"/>
                </a:endParaRPr>
              </a:p>
            </p:txBody>
          </p:sp>
          <p:sp>
            <p:nvSpPr>
              <p:cNvPr id="157" name="テキスト ボックス 156"/>
              <p:cNvSpPr txBox="1"/>
              <p:nvPr/>
            </p:nvSpPr>
            <p:spPr>
              <a:xfrm>
                <a:off x="4152967" y="4414178"/>
                <a:ext cx="332142" cy="33855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kumimoji="1" lang="en-US" altLang="ja-JP" sz="1600" b="0" i="1" dirty="0">
                    <a:latin typeface="+mn-lt"/>
                    <a:ea typeface="ＭＳ Ｐゴシック" pitchFamily="50" charset="-128"/>
                  </a:rPr>
                  <a:t>N</a:t>
                </a:r>
                <a:endParaRPr kumimoji="1" lang="ja-JP" altLang="en-US" sz="1600" b="0" i="1" dirty="0">
                  <a:latin typeface="+mn-lt"/>
                  <a:ea typeface="ＭＳ Ｐゴシック" pitchFamily="50" charset="-128"/>
                </a:endParaRPr>
              </a:p>
            </p:txBody>
          </p:sp>
          <p:sp>
            <p:nvSpPr>
              <p:cNvPr id="158" name="テキスト ボックス 233"/>
              <p:cNvSpPr txBox="1">
                <a:spLocks noChangeArrowheads="1"/>
              </p:cNvSpPr>
              <p:nvPr/>
            </p:nvSpPr>
            <p:spPr bwMode="auto">
              <a:xfrm>
                <a:off x="2503806" y="4429566"/>
                <a:ext cx="28405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>
                    <a:latin typeface="Symbol" pitchFamily="18" charset="2"/>
                  </a:rPr>
                  <a:t>p</a:t>
                </a:r>
                <a:endParaRPr kumimoji="1" lang="ja-JP" altLang="en-US" sz="1400">
                  <a:latin typeface="Symbol" pitchFamily="18" charset="2"/>
                </a:endParaRPr>
              </a:p>
            </p:txBody>
          </p:sp>
          <p:grpSp>
            <p:nvGrpSpPr>
              <p:cNvPr id="11" name="Group 38"/>
              <p:cNvGrpSpPr>
                <a:grpSpLocks/>
              </p:cNvGrpSpPr>
              <p:nvPr/>
            </p:nvGrpSpPr>
            <p:grpSpPr bwMode="auto">
              <a:xfrm>
                <a:off x="501651" y="4359277"/>
                <a:ext cx="728663" cy="708025"/>
                <a:chOff x="1223" y="2030"/>
                <a:chExt cx="441" cy="402"/>
              </a:xfrm>
            </p:grpSpPr>
            <p:sp>
              <p:nvSpPr>
                <p:cNvPr id="162" name="Line 39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1448" y="2214"/>
                  <a:ext cx="204" cy="212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3" name="Line 40"/>
                <p:cNvSpPr>
                  <a:spLocks noChangeAspect="1" noChangeShapeType="1"/>
                </p:cNvSpPr>
                <p:nvPr/>
              </p:nvSpPr>
              <p:spPr bwMode="auto">
                <a:xfrm rot="10800000" flipH="1">
                  <a:off x="1475" y="2036"/>
                  <a:ext cx="189" cy="182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4" name="Line 4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223" y="2228"/>
                  <a:ext cx="212" cy="2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165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1402" y="2199"/>
                  <a:ext cx="85" cy="8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6" name="Line 43"/>
                <p:cNvSpPr>
                  <a:spLocks noChangeAspect="1" noChangeShapeType="1"/>
                </p:cNvSpPr>
                <p:nvPr/>
              </p:nvSpPr>
              <p:spPr bwMode="auto">
                <a:xfrm rot="5400000" flipH="1">
                  <a:off x="1229" y="2034"/>
                  <a:ext cx="189" cy="182"/>
                </a:xfrm>
                <a:prstGeom prst="line">
                  <a:avLst/>
                </a:prstGeom>
                <a:noFill/>
                <a:ln w="25400" cap="rnd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pic>
            <p:nvPicPr>
              <p:cNvPr id="160" name="図 224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526" y="5249863"/>
                <a:ext cx="177800" cy="20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000000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1" name="左中かっこ 47"/>
              <p:cNvSpPr>
                <a:spLocks/>
              </p:cNvSpPr>
              <p:nvPr/>
            </p:nvSpPr>
            <p:spPr bwMode="auto">
              <a:xfrm>
                <a:off x="1411288" y="3008315"/>
                <a:ext cx="360362" cy="3381375"/>
              </a:xfrm>
              <a:prstGeom prst="leftBrace">
                <a:avLst>
                  <a:gd name="adj1" fmla="val 59080"/>
                  <a:gd name="adj2" fmla="val 50000"/>
                </a:avLst>
              </a:prstGeom>
              <a:solidFill>
                <a:schemeClr val="bg1"/>
              </a:solidFill>
              <a:ln w="1905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/>
              <a:p>
                <a:endParaRPr lang="ja-JP" altLang="en-US"/>
              </a:p>
            </p:txBody>
          </p:sp>
          <p:sp>
            <p:nvSpPr>
              <p:cNvPr id="150" name="テキスト ボックス 232"/>
              <p:cNvSpPr txBox="1">
                <a:spLocks noChangeArrowheads="1"/>
              </p:cNvSpPr>
              <p:nvPr/>
            </p:nvSpPr>
            <p:spPr bwMode="auto">
              <a:xfrm>
                <a:off x="1580562" y="4225365"/>
                <a:ext cx="5592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kumimoji="1" lang="en-US" altLang="ja-JP" sz="1400" dirty="0" smtClean="0">
                    <a:latin typeface="Symbol" pitchFamily="18" charset="2"/>
                  </a:rPr>
                  <a:t>r,</a:t>
                </a:r>
                <a:r>
                  <a:rPr lang="ja-JP" altLang="en-US" sz="1400" dirty="0" err="1">
                    <a:latin typeface="Symbol" pitchFamily="18" charset="2"/>
                  </a:rPr>
                  <a:t> </a:t>
                </a:r>
                <a:r>
                  <a:rPr kumimoji="1" lang="en-US" altLang="ja-JP" sz="1400" dirty="0" smtClean="0">
                    <a:latin typeface="Symbol" pitchFamily="18" charset="2"/>
                  </a:rPr>
                  <a:t>s</a:t>
                </a:r>
                <a:endParaRPr kumimoji="1" lang="ja-JP" altLang="en-US" sz="1400" dirty="0">
                  <a:latin typeface="Symbol" pitchFamily="18" charset="2"/>
                </a:endParaRPr>
              </a:p>
            </p:txBody>
          </p:sp>
        </p:grpSp>
      </p:grpSp>
      <p:sp>
        <p:nvSpPr>
          <p:cNvPr id="190" name="AutoShape 58"/>
          <p:cNvSpPr>
            <a:spLocks noChangeArrowheads="1"/>
          </p:cNvSpPr>
          <p:nvPr/>
        </p:nvSpPr>
        <p:spPr bwMode="auto">
          <a:xfrm>
            <a:off x="3381376" y="3573018"/>
            <a:ext cx="5472113" cy="1368425"/>
          </a:xfrm>
          <a:prstGeom prst="wedgeRoundRectCallout">
            <a:avLst>
              <a:gd name="adj1" fmla="val 19282"/>
              <a:gd name="adj2" fmla="val 72806"/>
              <a:gd name="adj3" fmla="val 16667"/>
            </a:avLst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altLang="ja-JP" sz="2000" b="1" dirty="0"/>
              <a:t>Can be </a:t>
            </a:r>
            <a:r>
              <a:rPr lang="en-US" altLang="ja-JP" sz="2000" b="1" dirty="0" smtClean="0"/>
              <a:t>related  to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  </a:t>
            </a:r>
            <a:r>
              <a:rPr lang="en-US" altLang="ja-JP" sz="2000" b="1" dirty="0" err="1" smtClean="0"/>
              <a:t>hadron</a:t>
            </a:r>
            <a:r>
              <a:rPr lang="en-US" altLang="ja-JP" sz="2000" b="1" dirty="0" smtClean="0"/>
              <a:t> structure calculations </a:t>
            </a:r>
            <a:endParaRPr lang="en-US" altLang="ja-JP" sz="2000" b="1" dirty="0"/>
          </a:p>
          <a:p>
            <a:pPr>
              <a:lnSpc>
                <a:spcPct val="120000"/>
              </a:lnSpc>
            </a:pPr>
            <a:r>
              <a:rPr lang="en-US" altLang="ja-JP" sz="2000" b="1" dirty="0"/>
              <a:t>(quark </a:t>
            </a:r>
            <a:r>
              <a:rPr lang="en-US" altLang="ja-JP" sz="2000" b="1" dirty="0" smtClean="0"/>
              <a:t>models, DSE, etc</a:t>
            </a:r>
            <a:r>
              <a:rPr lang="en-US" altLang="ja-JP" sz="2000" b="1" dirty="0"/>
              <a:t>.</a:t>
            </a:r>
            <a:r>
              <a:rPr lang="en-US" altLang="ja-JP" sz="2000" b="1" dirty="0" smtClean="0"/>
              <a:t>) 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excluding </a:t>
            </a:r>
            <a:r>
              <a:rPr lang="en-US" altLang="ja-JP" sz="2000" b="1" dirty="0" smtClean="0"/>
              <a:t> meson-baryon continuum. </a:t>
            </a:r>
            <a:endParaRPr lang="en-US" altLang="ja-JP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89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284857" y="981077"/>
            <a:ext cx="8554343" cy="576263"/>
          </a:xfrm>
          <a:prstGeom prst="wedgeRoundRectCallout">
            <a:avLst>
              <a:gd name="adj1" fmla="val 30410"/>
              <a:gd name="adj2" fmla="val 73033"/>
              <a:gd name="adj3" fmla="val 16667"/>
            </a:avLst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/>
            <a:endParaRPr lang="ja-JP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2240"/>
            <a:ext cx="9144000" cy="5667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</a:rPr>
              <a:t>Dynamical Coupled-Channels analysis</a:t>
            </a:r>
            <a:r>
              <a:rPr lang="ja-JP" altLang="en-US" sz="32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-304800" y="2924177"/>
            <a:ext cx="2980601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</a:t>
            </a:r>
            <a:r>
              <a:rPr lang="el-GR" altLang="ja-JP" sz="2000" dirty="0" smtClean="0">
                <a:sym typeface="Symbol" pitchFamily="18" charset="2"/>
              </a:rPr>
              <a:t></a:t>
            </a:r>
            <a:r>
              <a:rPr lang="en-US" altLang="ja-JP" sz="2000" dirty="0" smtClean="0">
                <a:sym typeface="Symbol" pitchFamily="18" charset="2"/>
              </a:rPr>
              <a:t>p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</a:t>
            </a:r>
            <a:r>
              <a:rPr lang="en-US" altLang="ja-JP" sz="2000" dirty="0">
                <a:sym typeface="Symbol" pitchFamily="18" charset="2"/>
              </a:rPr>
              <a:t>N</a:t>
            </a: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</a:t>
            </a:r>
            <a:r>
              <a:rPr lang="en-US" altLang="ja-JP" sz="2000" dirty="0">
                <a:sym typeface="Symbol" pitchFamily="18" charset="2"/>
              </a:rPr>
              <a:t>N</a:t>
            </a: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l-GR" altLang="ja-JP" sz="2000" dirty="0" smtClean="0">
                <a:sym typeface="Symbol" pitchFamily="18" charset="2"/>
              </a:rPr>
              <a:t></a:t>
            </a:r>
            <a:r>
              <a:rPr lang="en-US" altLang="ja-JP" sz="2000" dirty="0" smtClean="0">
                <a:sym typeface="Symbol" pitchFamily="18" charset="2"/>
              </a:rPr>
              <a:t>-p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h</a:t>
            </a:r>
            <a:r>
              <a:rPr lang="en-US" altLang="ja-JP" sz="2000" dirty="0" err="1">
                <a:sym typeface="Symbol" pitchFamily="18" charset="2"/>
              </a:rPr>
              <a:t>n</a:t>
            </a:r>
            <a:endParaRPr lang="en-US" altLang="ja-JP" sz="20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h</a:t>
            </a:r>
            <a:r>
              <a:rPr lang="en-US" altLang="ja-JP" sz="2000" dirty="0" err="1">
                <a:sym typeface="Symbol" pitchFamily="18" charset="2"/>
              </a:rPr>
              <a:t>p</a:t>
            </a:r>
            <a:endParaRPr lang="en-US" altLang="ja-JP" sz="2000" dirty="0"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p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Symbol" pitchFamily="18" charset="2"/>
              </a:rPr>
              <a:t>K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L</a:t>
            </a:r>
            <a:r>
              <a:rPr lang="en-US" altLang="ja-JP" sz="2000" dirty="0" smtClean="0">
                <a:sym typeface="Symbol" pitchFamily="18" charset="2"/>
              </a:rPr>
              <a:t>, K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S</a:t>
            </a:r>
            <a:endParaRPr lang="en-US" altLang="ja-JP" sz="2000" dirty="0">
              <a:latin typeface="Symbol" pitchFamily="18" charset="2"/>
              <a:sym typeface="Symbol" pitchFamily="18" charset="2"/>
            </a:endParaRPr>
          </a:p>
          <a:p>
            <a:pPr lvl="2">
              <a:lnSpc>
                <a:spcPct val="1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>
                <a:sym typeface="Symbol" pitchFamily="18" charset="2"/>
              </a:rPr>
              <a:t>  </a:t>
            </a:r>
            <a:r>
              <a:rPr lang="en-US" altLang="ja-JP" sz="2000" dirty="0" err="1" smtClean="0"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>
                <a:sym typeface="Symbol" pitchFamily="18" charset="2"/>
              </a:rPr>
              <a:t>p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Wingdings" pitchFamily="2" charset="2"/>
              </a:rPr>
              <a:t></a:t>
            </a:r>
            <a:r>
              <a:rPr lang="el-GR" altLang="ja-JP" sz="2000" dirty="0">
                <a:sym typeface="Symbol" pitchFamily="18" charset="2"/>
              </a:rPr>
              <a:t> </a:t>
            </a:r>
            <a:r>
              <a:rPr lang="en-US" altLang="ja-JP" sz="2000" dirty="0" smtClean="0">
                <a:sym typeface="Symbol" pitchFamily="18" charset="2"/>
              </a:rPr>
              <a:t>K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L</a:t>
            </a:r>
            <a:r>
              <a:rPr lang="en-US" altLang="ja-JP" sz="2000" dirty="0" smtClean="0">
                <a:latin typeface="+mn-lt"/>
                <a:sym typeface="Symbol" pitchFamily="18" charset="2"/>
              </a:rPr>
              <a:t>,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altLang="ja-JP" sz="2000" dirty="0" smtClean="0">
                <a:latin typeface="+mn-lt"/>
                <a:sym typeface="Symbol" pitchFamily="18" charset="2"/>
              </a:rPr>
              <a:t>K</a:t>
            </a:r>
            <a:r>
              <a:rPr lang="en-US" altLang="ja-JP" sz="2000" dirty="0" smtClean="0">
                <a:latin typeface="Symbol" pitchFamily="18" charset="2"/>
                <a:sym typeface="Symbol" pitchFamily="18" charset="2"/>
              </a:rPr>
              <a:t>S</a:t>
            </a:r>
            <a:endParaRPr lang="en-US" altLang="ja-JP" sz="2000" dirty="0">
              <a:latin typeface="Symbol" pitchFamily="18" charset="2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743200" y="1570040"/>
            <a:ext cx="2680188" cy="47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2000" dirty="0" smtClean="0"/>
              <a:t>2006-2009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6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channels </a:t>
            </a:r>
          </a:p>
          <a:p>
            <a:pPr algn="ctr"/>
            <a:r>
              <a:rPr lang="en-US" altLang="ja-JP" sz="2000" dirty="0" smtClean="0"/>
              <a:t>(</a:t>
            </a:r>
            <a:r>
              <a:rPr lang="en-US" altLang="ja-JP" sz="2000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</a:t>
            </a:r>
            <a:r>
              <a:rPr lang="en-US" altLang="ja-JP" sz="2000" dirty="0" err="1" smtClean="0"/>
              <a:t>N</a:t>
            </a:r>
            <a:r>
              <a:rPr lang="en-US" altLang="ja-JP" sz="2000" dirty="0" err="1"/>
              <a:t>,</a:t>
            </a:r>
            <a:r>
              <a:rPr lang="en-US" altLang="ja-JP" sz="2000" dirty="0" err="1">
                <a:latin typeface="Symbol" pitchFamily="18" charset="2"/>
              </a:rPr>
              <a:t>h</a:t>
            </a:r>
            <a:r>
              <a:rPr lang="en-US" altLang="ja-JP" sz="2000" dirty="0" err="1"/>
              <a:t>N,</a:t>
            </a:r>
            <a:r>
              <a:rPr lang="en-US" altLang="ja-JP" sz="2000" dirty="0" err="1">
                <a:latin typeface="Symbol" pitchFamily="18" charset="2"/>
              </a:rPr>
              <a:t>pD</a:t>
            </a:r>
            <a:r>
              <a:rPr lang="en-US" altLang="ja-JP" sz="2000" dirty="0" err="1"/>
              <a:t>,</a:t>
            </a:r>
            <a:r>
              <a:rPr lang="en-US" altLang="ja-JP" sz="2000" dirty="0" err="1">
                <a:latin typeface="Symbol" pitchFamily="18" charset="2"/>
              </a:rPr>
              <a:t>r</a:t>
            </a:r>
            <a:r>
              <a:rPr lang="en-US" altLang="ja-JP" sz="2000" dirty="0" err="1"/>
              <a:t>N,</a:t>
            </a:r>
            <a:r>
              <a:rPr lang="en-US" altLang="ja-JP" sz="2000" dirty="0" err="1">
                <a:latin typeface="Symbol" pitchFamily="18" charset="2"/>
              </a:rPr>
              <a:t>s</a:t>
            </a:r>
            <a:r>
              <a:rPr lang="en-US" altLang="ja-JP" sz="2000" dirty="0" err="1"/>
              <a:t>N</a:t>
            </a:r>
            <a:r>
              <a:rPr lang="en-US" altLang="ja-JP" sz="2000" dirty="0"/>
              <a:t>)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2 </a:t>
            </a:r>
            <a:r>
              <a:rPr lang="en-US" altLang="ja-JP" sz="2000" dirty="0" err="1"/>
              <a:t>GeV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1.6 </a:t>
            </a:r>
            <a:r>
              <a:rPr lang="en-US" altLang="ja-JP" sz="2000" dirty="0" err="1"/>
              <a:t>GeV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2 </a:t>
            </a:r>
            <a:r>
              <a:rPr lang="en-US" altLang="ja-JP" sz="2000" dirty="0" err="1"/>
              <a:t>GeV</a:t>
            </a:r>
            <a:endParaRPr lang="en-US" altLang="ja-JP" sz="2000" dirty="0"/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latin typeface="Arial Black" pitchFamily="34" charset="0"/>
              </a:rPr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―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―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395288" y="2200275"/>
            <a:ext cx="82089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5504752" y="1557340"/>
            <a:ext cx="3520888" cy="479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80000"/>
              </a:lnSpc>
            </a:pPr>
            <a:r>
              <a:rPr lang="en-US" altLang="ja-JP" sz="2000" dirty="0" smtClean="0"/>
              <a:t>2010-2012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8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channels </a:t>
            </a:r>
          </a:p>
          <a:p>
            <a:pPr algn="ctr"/>
            <a:r>
              <a:rPr lang="en-US" altLang="ja-JP" sz="2000" dirty="0" smtClean="0"/>
              <a:t>(</a:t>
            </a:r>
            <a:r>
              <a:rPr lang="en-US" altLang="ja-JP" sz="2000" dirty="0" err="1" smtClean="0">
                <a:latin typeface="Symbol" charset="2"/>
                <a:cs typeface="Symbol" charset="2"/>
              </a:rPr>
              <a:t>g</a:t>
            </a:r>
            <a:r>
              <a:rPr lang="en-US" altLang="ja-JP" sz="2000" dirty="0" err="1" smtClean="0"/>
              <a:t>N,</a:t>
            </a:r>
            <a:r>
              <a:rPr lang="en-US" altLang="ja-JP" sz="2000" dirty="0" err="1" smtClean="0">
                <a:latin typeface="Symbol" pitchFamily="18" charset="2"/>
              </a:rPr>
              <a:t>p</a:t>
            </a:r>
            <a:r>
              <a:rPr lang="en-US" altLang="ja-JP" sz="2000" dirty="0" err="1" smtClean="0"/>
              <a:t>N</a:t>
            </a:r>
            <a:r>
              <a:rPr lang="en-US" altLang="ja-JP" sz="2000" dirty="0" err="1"/>
              <a:t>,</a:t>
            </a:r>
            <a:r>
              <a:rPr lang="en-US" altLang="ja-JP" sz="2000" dirty="0" err="1">
                <a:latin typeface="Symbol" pitchFamily="18" charset="2"/>
              </a:rPr>
              <a:t>h</a:t>
            </a:r>
            <a:r>
              <a:rPr lang="en-US" altLang="ja-JP" sz="2000" dirty="0" err="1"/>
              <a:t>N,</a:t>
            </a:r>
            <a:r>
              <a:rPr lang="en-US" altLang="ja-JP" sz="2000" dirty="0" err="1">
                <a:latin typeface="Symbol" pitchFamily="18" charset="2"/>
              </a:rPr>
              <a:t>pD</a:t>
            </a:r>
            <a:r>
              <a:rPr lang="en-US" altLang="ja-JP" sz="2000" dirty="0" err="1"/>
              <a:t>,</a:t>
            </a:r>
            <a:r>
              <a:rPr lang="en-US" altLang="ja-JP" sz="2000" dirty="0" err="1">
                <a:latin typeface="Symbol" pitchFamily="18" charset="2"/>
              </a:rPr>
              <a:t>r</a:t>
            </a:r>
            <a:r>
              <a:rPr lang="en-US" altLang="ja-JP" sz="2000" dirty="0" err="1"/>
              <a:t>N,</a:t>
            </a:r>
            <a:r>
              <a:rPr lang="en-US" altLang="ja-JP" sz="2000" dirty="0" err="1">
                <a:latin typeface="Symbol" pitchFamily="18" charset="2"/>
              </a:rPr>
              <a:t>s</a:t>
            </a:r>
            <a:r>
              <a:rPr lang="en-US" altLang="ja-JP" sz="2000" dirty="0" err="1"/>
              <a:t>N,</a:t>
            </a:r>
            <a:r>
              <a:rPr lang="en-US" altLang="ja-JP" sz="2000" dirty="0" err="1">
                <a:solidFill>
                  <a:srgbClr val="FF0000"/>
                </a:solidFill>
              </a:rPr>
              <a:t>K</a:t>
            </a:r>
            <a:r>
              <a:rPr lang="en-US" altLang="ja-JP" sz="2000" dirty="0" err="1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altLang="ja-JP" sz="2000" dirty="0" err="1">
                <a:solidFill>
                  <a:srgbClr val="FF0000"/>
                </a:solidFill>
              </a:rPr>
              <a:t>,K</a:t>
            </a:r>
            <a:r>
              <a:rPr lang="en-US" altLang="ja-JP" sz="2000" dirty="0" err="1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ja-JP" sz="2000" dirty="0"/>
              <a:t>)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&lt; 2.1 GeV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FF0000"/>
                </a:solidFill>
              </a:rPr>
              <a:t>&lt; 2 GeV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/>
              <a:t>&lt; 2 GeV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</a:t>
            </a:r>
            <a:r>
              <a:rPr lang="en-US" altLang="ja-JP" sz="2000" dirty="0" smtClean="0">
                <a:solidFill>
                  <a:srgbClr val="0000FF"/>
                </a:solidFill>
              </a:rPr>
              <a:t>2 </a:t>
            </a:r>
            <a:r>
              <a:rPr lang="en-US" altLang="ja-JP" sz="2000" dirty="0" err="1" smtClean="0">
                <a:solidFill>
                  <a:srgbClr val="0000FF"/>
                </a:solidFill>
              </a:rPr>
              <a:t>GeV</a:t>
            </a:r>
            <a:endParaRPr lang="en-US" altLang="ja-JP" sz="2000" dirty="0">
              <a:solidFill>
                <a:srgbClr val="0000FF"/>
              </a:solidFill>
            </a:endParaRP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</a:t>
            </a:r>
            <a:r>
              <a:rPr lang="en-US" altLang="ja-JP" sz="2000" dirty="0" smtClean="0">
                <a:solidFill>
                  <a:srgbClr val="0000FF"/>
                </a:solidFill>
              </a:rPr>
              <a:t>2.2 </a:t>
            </a:r>
            <a:r>
              <a:rPr lang="en-US" altLang="ja-JP" sz="2000" dirty="0">
                <a:solidFill>
                  <a:srgbClr val="0000FF"/>
                </a:solidFill>
              </a:rPr>
              <a:t>GeV</a:t>
            </a:r>
          </a:p>
          <a:p>
            <a:pPr algn="ctr">
              <a:lnSpc>
                <a:spcPct val="180000"/>
              </a:lnSpc>
            </a:pPr>
            <a:r>
              <a:rPr lang="en-US" altLang="ja-JP" sz="2000" dirty="0">
                <a:solidFill>
                  <a:srgbClr val="0000FF"/>
                </a:solidFill>
              </a:rPr>
              <a:t>&lt; </a:t>
            </a:r>
            <a:r>
              <a:rPr lang="en-US" altLang="ja-JP" sz="2000" dirty="0" smtClean="0">
                <a:solidFill>
                  <a:srgbClr val="0000FF"/>
                </a:solidFill>
              </a:rPr>
              <a:t>2.2 </a:t>
            </a:r>
            <a:r>
              <a:rPr lang="en-US" altLang="ja-JP" sz="2000" dirty="0">
                <a:solidFill>
                  <a:srgbClr val="0000FF"/>
                </a:solidFill>
              </a:rPr>
              <a:t>GeV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95313" y="2349502"/>
            <a:ext cx="2034829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2000" dirty="0"/>
              <a:t>  # of coupled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2000" dirty="0"/>
              <a:t>     channels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467544" y="1082495"/>
            <a:ext cx="8204788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 dirty="0">
                <a:solidFill>
                  <a:srgbClr val="FF0000"/>
                </a:solidFill>
              </a:rPr>
              <a:t>Fully combined</a:t>
            </a:r>
            <a:r>
              <a:rPr lang="en-US" altLang="ja-JP" sz="2000" dirty="0">
                <a:solidFill>
                  <a:srgbClr val="FF0000"/>
                </a:solidFill>
              </a:rPr>
              <a:t> </a:t>
            </a:r>
            <a:r>
              <a:rPr lang="en-US" altLang="ja-JP" sz="2000" dirty="0"/>
              <a:t>analysis of </a:t>
            </a:r>
            <a:r>
              <a:rPr lang="en-US" altLang="ja-JP" sz="2000" dirty="0" err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g</a:t>
            </a:r>
            <a:r>
              <a:rPr lang="en-US" altLang="ja-JP" sz="2000" dirty="0" err="1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 , </a:t>
            </a:r>
            <a:r>
              <a:rPr lang="el-GR" altLang="ja-JP" sz="2000" dirty="0">
                <a:solidFill>
                  <a:srgbClr val="0000FF"/>
                </a:solidFill>
                <a:sym typeface="Symbol" pitchFamily="18" charset="2"/>
              </a:rPr>
              <a:t>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N </a:t>
            </a:r>
            <a:r>
              <a:rPr lang="en-US" altLang="ja-JP" sz="2000" dirty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el-GR" altLang="ja-JP" sz="2000" dirty="0">
                <a:solidFill>
                  <a:srgbClr val="0000FF"/>
                </a:solidFill>
                <a:sym typeface="Symbol" pitchFamily="18" charset="2"/>
              </a:rPr>
              <a:t> 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N , </a:t>
            </a:r>
            <a:r>
              <a:rPr lang="en-US" altLang="ja-JP" sz="2000" dirty="0" err="1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h</a:t>
            </a:r>
            <a:r>
              <a:rPr lang="en-US" altLang="ja-JP" sz="2000" dirty="0" err="1">
                <a:solidFill>
                  <a:srgbClr val="0000FF"/>
                </a:solidFill>
                <a:sym typeface="Symbol" pitchFamily="18" charset="2"/>
              </a:rPr>
              <a:t>N</a:t>
            </a:r>
            <a:r>
              <a:rPr lang="en-US" altLang="ja-JP" sz="2000" dirty="0">
                <a:solidFill>
                  <a:srgbClr val="0000FF"/>
                </a:solidFill>
                <a:sym typeface="Symbol" pitchFamily="18" charset="2"/>
              </a:rPr>
              <a:t> , </a:t>
            </a:r>
            <a:r>
              <a:rPr lang="en-US" altLang="ja-JP" sz="2000" dirty="0" smtClean="0">
                <a:solidFill>
                  <a:srgbClr val="0000FF"/>
                </a:solidFill>
                <a:sym typeface="Symbol" pitchFamily="18" charset="2"/>
              </a:rPr>
              <a:t>K</a:t>
            </a:r>
            <a:r>
              <a:rPr lang="en-US" altLang="ja-JP" sz="2000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L</a:t>
            </a:r>
            <a:r>
              <a:rPr lang="en-US" altLang="ja-JP" sz="2000" dirty="0" smtClean="0">
                <a:solidFill>
                  <a:srgbClr val="0000FF"/>
                </a:solidFill>
                <a:sym typeface="Symbol" pitchFamily="18" charset="2"/>
              </a:rPr>
              <a:t>, K</a:t>
            </a:r>
            <a:r>
              <a:rPr lang="en-US" altLang="ja-JP" sz="2000" dirty="0" smtClean="0">
                <a:solidFill>
                  <a:srgbClr val="0000FF"/>
                </a:solidFill>
                <a:latin typeface="Symbol" pitchFamily="18" charset="2"/>
                <a:sym typeface="Symbol" pitchFamily="18" charset="2"/>
              </a:rPr>
              <a:t>S</a:t>
            </a:r>
            <a:r>
              <a:rPr lang="en-US" altLang="ja-JP" sz="2000" dirty="0" smtClean="0">
                <a:sym typeface="Symbol" pitchFamily="18" charset="2"/>
              </a:rPr>
              <a:t> </a:t>
            </a:r>
            <a:r>
              <a:rPr lang="en-US" altLang="ja-JP" sz="2000" dirty="0">
                <a:sym typeface="Symbol" pitchFamily="18" charset="2"/>
              </a:rPr>
              <a:t>reactions !!</a:t>
            </a:r>
            <a:r>
              <a:rPr lang="en-US" altLang="ja-JP" sz="2000" dirty="0"/>
              <a:t>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19800" y="6324600"/>
            <a:ext cx="2858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>
                <a:solidFill>
                  <a:srgbClr val="FF0000"/>
                </a:solidFill>
              </a:rPr>
              <a:t>Kamano, Nakamura, Lee, Sato,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2012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8286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320" y="1086238"/>
            <a:ext cx="2708249" cy="188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22240"/>
            <a:ext cx="9144000" cy="56673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</a:rPr>
              <a:t>Analysis Database</a:t>
            </a:r>
            <a:endParaRPr lang="ja-JP" altLang="en-US" sz="3200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2047" y="1828386"/>
            <a:ext cx="1436612" cy="95410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Pion-induced</a:t>
            </a:r>
          </a:p>
          <a:p>
            <a:r>
              <a:rPr kumimoji="1" lang="en-US" altLang="ja-JP" sz="1400" b="1" dirty="0" smtClean="0"/>
              <a:t>reactions </a:t>
            </a:r>
          </a:p>
          <a:p>
            <a:r>
              <a:rPr kumimoji="1" lang="en-US" altLang="ja-JP" sz="1400" b="1" dirty="0" smtClean="0"/>
              <a:t>(purely strong </a:t>
            </a:r>
          </a:p>
          <a:p>
            <a:r>
              <a:rPr kumimoji="1" lang="en-US" altLang="ja-JP" sz="1400" b="1" dirty="0" smtClean="0"/>
              <a:t>reactions)</a:t>
            </a:r>
            <a:endParaRPr kumimoji="1" lang="ja-JP" altLang="en-US" sz="1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2046" y="5085184"/>
            <a:ext cx="1117614" cy="738664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Photo-</a:t>
            </a:r>
          </a:p>
          <a:p>
            <a:r>
              <a:rPr kumimoji="1" lang="en-US" altLang="ja-JP" sz="1400" b="1" dirty="0" smtClean="0"/>
              <a:t>production</a:t>
            </a:r>
          </a:p>
          <a:p>
            <a:r>
              <a:rPr kumimoji="1" lang="en-US" altLang="ja-JP" sz="1400" b="1" dirty="0" smtClean="0"/>
              <a:t>reactions</a:t>
            </a:r>
            <a:endParaRPr kumimoji="1" lang="ja-JP" altLang="en-US" sz="14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062715"/>
            <a:ext cx="7313200" cy="267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86238"/>
            <a:ext cx="3656600" cy="240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7544" y="3548730"/>
            <a:ext cx="4491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~ 28,000 data points to fit</a:t>
            </a:r>
            <a:endParaRPr kumimoji="1" lang="ja-JP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919683" y="3165681"/>
            <a:ext cx="504056" cy="3193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8" name="正方形/長方形 17"/>
          <p:cNvSpPr/>
          <p:nvPr/>
        </p:nvSpPr>
        <p:spPr>
          <a:xfrm>
            <a:off x="7909082" y="2627976"/>
            <a:ext cx="504056" cy="3193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20" name="正方形/長方形 19"/>
          <p:cNvSpPr/>
          <p:nvPr/>
        </p:nvSpPr>
        <p:spPr>
          <a:xfrm>
            <a:off x="8500825" y="6334033"/>
            <a:ext cx="504056" cy="3193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2895600"/>
            <a:ext cx="622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0835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066800"/>
            <a:ext cx="840266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Parameters :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1. Bare </a:t>
            </a:r>
            <a:r>
              <a:rPr lang="en-US" sz="3200" dirty="0" smtClean="0"/>
              <a:t>mass   M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2. Bare </a:t>
            </a:r>
            <a:r>
              <a:rPr lang="en-US" sz="3200" dirty="0" smtClean="0"/>
              <a:t>vertex N* -&gt; MB (C      , </a:t>
            </a:r>
            <a:r>
              <a:rPr lang="en-US" sz="3200" dirty="0" err="1" smtClean="0"/>
              <a:t>Λ</a:t>
            </a:r>
            <a:r>
              <a:rPr lang="en-US" sz="3200" dirty="0" smtClean="0"/>
              <a:t>       )</a:t>
            </a:r>
          </a:p>
          <a:p>
            <a:endParaRPr lang="en-US" sz="3200" dirty="0" smtClean="0"/>
          </a:p>
          <a:p>
            <a:r>
              <a:rPr lang="en-US" sz="3200" dirty="0" smtClean="0"/>
              <a:t>N = 14     [ (1 +   8       2 )      </a:t>
            </a:r>
            <a:r>
              <a:rPr lang="en-US" sz="3200" dirty="0" err="1" smtClean="0"/>
              <a:t>n</a:t>
            </a:r>
            <a:r>
              <a:rPr lang="en-US" sz="3200" dirty="0" smtClean="0"/>
              <a:t>   ],  </a:t>
            </a:r>
            <a:r>
              <a:rPr lang="en-US" sz="3200" dirty="0" err="1" smtClean="0"/>
              <a:t>n</a:t>
            </a:r>
            <a:r>
              <a:rPr lang="en-US" sz="3200" dirty="0" smtClean="0"/>
              <a:t>   = 1 or 2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    = about </a:t>
            </a:r>
            <a:r>
              <a:rPr lang="en-US" sz="3200" dirty="0" smtClean="0">
                <a:solidFill>
                  <a:srgbClr val="FF0000"/>
                </a:solidFill>
              </a:rPr>
              <a:t>200 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Determined by </a:t>
            </a:r>
            <a:r>
              <a:rPr lang="en-US" sz="3200" dirty="0" err="1" smtClean="0"/>
              <a:t>χ</a:t>
            </a:r>
            <a:r>
              <a:rPr lang="en-US" sz="3200" dirty="0" smtClean="0"/>
              <a:t>   -fit to about </a:t>
            </a:r>
            <a:r>
              <a:rPr lang="en-US" sz="3200" dirty="0" smtClean="0">
                <a:solidFill>
                  <a:srgbClr val="FF0000"/>
                </a:solidFill>
              </a:rPr>
              <a:t>28,000 </a:t>
            </a:r>
            <a:r>
              <a:rPr lang="en-US" sz="3200" dirty="0" smtClean="0"/>
              <a:t>data points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 smtClean="0"/>
          </a:p>
          <a:p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449354" y="2362200"/>
            <a:ext cx="360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N*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176879" y="3276600"/>
            <a:ext cx="614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N*,MB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3352800"/>
            <a:ext cx="614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N*,MB</a:t>
            </a:r>
            <a:endParaRPr lang="en-US" sz="1200" dirty="0"/>
          </a:p>
        </p:txBody>
      </p:sp>
      <p:sp>
        <p:nvSpPr>
          <p:cNvPr id="7" name="Multiply 6"/>
          <p:cNvSpPr/>
          <p:nvPr/>
        </p:nvSpPr>
        <p:spPr>
          <a:xfrm>
            <a:off x="1981200" y="4191000"/>
            <a:ext cx="304800" cy="2286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3886200" y="4191000"/>
            <a:ext cx="381000" cy="2286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4800600" y="4191000"/>
            <a:ext cx="381000" cy="2286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4295001"/>
            <a:ext cx="360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N*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5590401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344954" y="4267200"/>
            <a:ext cx="360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N*</a:t>
            </a:r>
            <a:endParaRPr lang="en-US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133600"/>
            <a:ext cx="54503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 Results of </a:t>
            </a:r>
            <a:r>
              <a:rPr lang="en-US" sz="3200" dirty="0" smtClean="0">
                <a:solidFill>
                  <a:srgbClr val="FF0000"/>
                </a:solidFill>
              </a:rPr>
              <a:t>8</a:t>
            </a:r>
            <a:r>
              <a:rPr lang="en-US" sz="3200" dirty="0" smtClean="0"/>
              <a:t>-channel analysis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2400" dirty="0" err="1" smtClean="0"/>
              <a:t>Kamano</a:t>
            </a:r>
            <a:r>
              <a:rPr lang="en-US" sz="2400" dirty="0" smtClean="0"/>
              <a:t>, Nakamura, Lee, Sato, </a:t>
            </a:r>
            <a:r>
              <a:rPr lang="en-US" sz="2400" dirty="0" smtClean="0">
                <a:solidFill>
                  <a:srgbClr val="FF0000"/>
                </a:solidFill>
              </a:rPr>
              <a:t>2010-2012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図 1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11" y="762000"/>
            <a:ext cx="5400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図 2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6" y="3352800"/>
            <a:ext cx="5400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76262"/>
          </a:xfrm>
        </p:spPr>
        <p:txBody>
          <a:bodyPr lIns="91424" tIns="45711" rIns="91424" bIns="45711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Partial wave amplitudes of pi N scattering</a:t>
            </a:r>
          </a:p>
        </p:txBody>
      </p:sp>
      <p:sp>
        <p:nvSpPr>
          <p:cNvPr id="489475" name="18 CuadroTexto"/>
          <p:cNvSpPr txBox="1">
            <a:spLocks noChangeArrowheads="1"/>
          </p:cNvSpPr>
          <p:nvPr/>
        </p:nvSpPr>
        <p:spPr bwMode="auto">
          <a:xfrm>
            <a:off x="838200" y="4648200"/>
            <a:ext cx="2581276" cy="39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err="1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Kamano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, Nakamura, Lee, Sato, 2012</a:t>
            </a:r>
            <a:r>
              <a:rPr lang="en-US" altLang="ja-JP" sz="1200" b="1" dirty="0" smtClean="0">
                <a:latin typeface="Arial" charset="0"/>
                <a:ea typeface="ＭＳ Ｐゴシック" pitchFamily="50" charset="-128"/>
              </a:rPr>
              <a:t> </a:t>
            </a:r>
            <a:r>
              <a:rPr lang="en-US" altLang="ja-JP" sz="1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rPr>
              <a:t> </a:t>
            </a:r>
            <a:endParaRPr lang="en-US" altLang="ja-JP" sz="1200" b="1" dirty="0" smtClean="0"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342" name="19 CuadroTexto"/>
          <p:cNvSpPr txBox="1">
            <a:spLocks noChangeArrowheads="1"/>
          </p:cNvSpPr>
          <p:nvPr/>
        </p:nvSpPr>
        <p:spPr bwMode="auto">
          <a:xfrm>
            <a:off x="971551" y="5411688"/>
            <a:ext cx="2281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/>
              <a:t>Previous model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/>
              <a:t>(fitted to </a:t>
            </a:r>
            <a:r>
              <a:rPr lang="en-US" altLang="ja-JP" sz="1200">
                <a:solidFill>
                  <a:srgbClr val="0000FF"/>
                </a:solidFill>
                <a:latin typeface="Symbol" pitchFamily="18" charset="2"/>
              </a:rPr>
              <a:t>p</a:t>
            </a:r>
            <a:r>
              <a:rPr lang="en-US" altLang="ja-JP" sz="1200">
                <a:solidFill>
                  <a:srgbClr val="0000FF"/>
                </a:solidFill>
              </a:rPr>
              <a:t>N </a:t>
            </a:r>
            <a:r>
              <a:rPr lang="en-US" altLang="ja-JP" sz="120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en-US" altLang="ja-JP" sz="1200">
                <a:solidFill>
                  <a:srgbClr val="0000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200">
                <a:solidFill>
                  <a:srgbClr val="0000FF"/>
                </a:solidFill>
                <a:sym typeface="Wingdings" pitchFamily="2" charset="2"/>
              </a:rPr>
              <a:t>N data</a:t>
            </a:r>
            <a:r>
              <a:rPr lang="en-US" altLang="ja-JP" sz="1200">
                <a:sym typeface="Wingdings" pitchFamily="2" charset="2"/>
              </a:rPr>
              <a:t> </a:t>
            </a:r>
            <a:r>
              <a:rPr lang="en-US" altLang="ja-JP" sz="1200">
                <a:solidFill>
                  <a:srgbClr val="0000FF"/>
                </a:solidFill>
                <a:sym typeface="Wingdings" pitchFamily="2" charset="2"/>
              </a:rPr>
              <a:t>only</a:t>
            </a:r>
            <a:r>
              <a:rPr lang="en-US" altLang="ja-JP" sz="1200">
                <a:sym typeface="Wingdings" pitchFamily="2" charset="2"/>
              </a:rPr>
              <a:t>)</a:t>
            </a:r>
            <a:endParaRPr lang="en-US" altLang="ja-JP" sz="1200"/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1200"/>
              <a:t>[PRC76 065201 (2007)]</a:t>
            </a:r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238126" y="4797325"/>
            <a:ext cx="53975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4344" name="Line 6"/>
          <p:cNvSpPr>
            <a:spLocks noChangeShapeType="1"/>
          </p:cNvSpPr>
          <p:nvPr/>
        </p:nvSpPr>
        <p:spPr bwMode="auto">
          <a:xfrm>
            <a:off x="279400" y="5733950"/>
            <a:ext cx="539750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pic>
        <p:nvPicPr>
          <p:cNvPr id="14345" name="図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6714" y="1703388"/>
            <a:ext cx="82867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グループ化 11"/>
          <p:cNvGrpSpPr>
            <a:grpSpLocks/>
          </p:cNvGrpSpPr>
          <p:nvPr/>
        </p:nvGrpSpPr>
        <p:grpSpPr bwMode="auto">
          <a:xfrm>
            <a:off x="5939879" y="1066800"/>
            <a:ext cx="1368425" cy="457200"/>
            <a:chOff x="5868144" y="836712"/>
            <a:chExt cx="1368152" cy="457309"/>
          </a:xfrm>
        </p:grpSpPr>
        <p:sp>
          <p:nvSpPr>
            <p:cNvPr id="13" name="角丸四角形吹き出し 12"/>
            <p:cNvSpPr/>
            <p:nvPr/>
          </p:nvSpPr>
          <p:spPr>
            <a:xfrm>
              <a:off x="5868144" y="836712"/>
              <a:ext cx="1368152" cy="457309"/>
            </a:xfrm>
            <a:prstGeom prst="wedgeRoundRectCallout">
              <a:avLst>
                <a:gd name="adj1" fmla="val -71494"/>
                <a:gd name="adj2" fmla="val 3229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51" name="テキスト ボックス 13"/>
            <p:cNvSpPr txBox="1">
              <a:spLocks noChangeArrowheads="1"/>
            </p:cNvSpPr>
            <p:nvPr/>
          </p:nvSpPr>
          <p:spPr bwMode="auto">
            <a:xfrm>
              <a:off x="6012160" y="896089"/>
              <a:ext cx="1062900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/>
                <a:t>Real part</a:t>
              </a:r>
              <a:endParaRPr kumimoji="1" lang="ja-JP" altLang="en-US" sz="1600"/>
            </a:p>
          </p:txBody>
        </p:sp>
      </p:grpSp>
      <p:grpSp>
        <p:nvGrpSpPr>
          <p:cNvPr id="14347" name="グループ化 14"/>
          <p:cNvGrpSpPr>
            <a:grpSpLocks/>
          </p:cNvGrpSpPr>
          <p:nvPr/>
        </p:nvGrpSpPr>
        <p:grpSpPr bwMode="auto">
          <a:xfrm>
            <a:off x="5943600" y="6140152"/>
            <a:ext cx="1765300" cy="457200"/>
            <a:chOff x="6552100" y="6092677"/>
            <a:chExt cx="1764316" cy="457309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6552100" y="6092677"/>
              <a:ext cx="1764316" cy="457309"/>
            </a:xfrm>
            <a:prstGeom prst="wedgeRoundRectCallout">
              <a:avLst>
                <a:gd name="adj1" fmla="val -33900"/>
                <a:gd name="adj2" fmla="val -10266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000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ja-JP" altLang="en-US" dirty="0"/>
            </a:p>
          </p:txBody>
        </p:sp>
        <p:sp>
          <p:nvSpPr>
            <p:cNvPr id="14349" name="テキスト ボックス 16"/>
            <p:cNvSpPr txBox="1">
              <a:spLocks noChangeArrowheads="1"/>
            </p:cNvSpPr>
            <p:nvPr/>
          </p:nvSpPr>
          <p:spPr bwMode="auto">
            <a:xfrm>
              <a:off x="6644290" y="6152054"/>
              <a:ext cx="1599226" cy="33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kumimoji="1" lang="en-US" altLang="ja-JP" sz="1600"/>
                <a:t>Imaginary part</a:t>
              </a:r>
              <a:endParaRPr kumimoji="1" lang="ja-JP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3169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9144000" cy="576262"/>
          </a:xfrm>
        </p:spPr>
        <p:txBody>
          <a:bodyPr lIns="91424" tIns="45711" rIns="91424" bIns="45711">
            <a:normAutofit fontScale="90000"/>
          </a:bodyPr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Pion-nucleon elastic scattering</a:t>
            </a:r>
          </a:p>
        </p:txBody>
      </p:sp>
      <p:pic>
        <p:nvPicPr>
          <p:cNvPr id="40967" name="Picture 7" descr="pin-dc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2061272"/>
            <a:ext cx="4284000" cy="40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084888" y="1269108"/>
            <a:ext cx="1768185" cy="309939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/>
              <a:t>Target polarization</a:t>
            </a:r>
          </a:p>
        </p:txBody>
      </p:sp>
      <p:pic>
        <p:nvPicPr>
          <p:cNvPr id="40969" name="Picture 9" descr="pin-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2202"/>
            <a:ext cx="4428000" cy="396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90" y="1812032"/>
            <a:ext cx="996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12032"/>
            <a:ext cx="996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5370" y="1845372"/>
            <a:ext cx="9969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4277" y="1791395"/>
            <a:ext cx="95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4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6805" y="1772347"/>
            <a:ext cx="95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75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40183"/>
            <a:ext cx="996950" cy="22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76" name="Oval 16"/>
          <p:cNvSpPr>
            <a:spLocks noChangeArrowheads="1"/>
          </p:cNvSpPr>
          <p:nvPr/>
        </p:nvSpPr>
        <p:spPr bwMode="auto">
          <a:xfrm>
            <a:off x="4090193" y="2082202"/>
            <a:ext cx="963613" cy="287338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200" b="1"/>
              <a:t>1234 MeV</a:t>
            </a:r>
          </a:p>
        </p:txBody>
      </p:sp>
      <p:sp>
        <p:nvSpPr>
          <p:cNvPr id="40977" name="Oval 17"/>
          <p:cNvSpPr>
            <a:spLocks noChangeArrowheads="1"/>
          </p:cNvSpPr>
          <p:nvPr/>
        </p:nvSpPr>
        <p:spPr bwMode="auto">
          <a:xfrm>
            <a:off x="4067944" y="3142753"/>
            <a:ext cx="963613" cy="287338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200" b="1"/>
              <a:t>1449 MeV</a:t>
            </a:r>
          </a:p>
        </p:txBody>
      </p:sp>
      <p:sp>
        <p:nvSpPr>
          <p:cNvPr id="40978" name="Oval 18"/>
          <p:cNvSpPr>
            <a:spLocks noChangeArrowheads="1"/>
          </p:cNvSpPr>
          <p:nvPr/>
        </p:nvSpPr>
        <p:spPr bwMode="auto">
          <a:xfrm>
            <a:off x="4067944" y="3933056"/>
            <a:ext cx="963613" cy="287338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200" b="1"/>
              <a:t>1678 MeV</a:t>
            </a:r>
          </a:p>
        </p:txBody>
      </p:sp>
      <p:sp>
        <p:nvSpPr>
          <p:cNvPr id="40979" name="Oval 19"/>
          <p:cNvSpPr>
            <a:spLocks noChangeArrowheads="1"/>
          </p:cNvSpPr>
          <p:nvPr/>
        </p:nvSpPr>
        <p:spPr bwMode="auto">
          <a:xfrm>
            <a:off x="4036242" y="4797152"/>
            <a:ext cx="963613" cy="287338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200" b="1"/>
              <a:t>1900 MeV</a:t>
            </a:r>
          </a:p>
        </p:txBody>
      </p:sp>
      <p:grpSp>
        <p:nvGrpSpPr>
          <p:cNvPr id="40980" name="Group 20"/>
          <p:cNvGrpSpPr>
            <a:grpSpLocks/>
          </p:cNvGrpSpPr>
          <p:nvPr/>
        </p:nvGrpSpPr>
        <p:grpSpPr bwMode="auto">
          <a:xfrm>
            <a:off x="395289" y="1269110"/>
            <a:ext cx="3579813" cy="309563"/>
            <a:chOff x="249" y="618"/>
            <a:chExt cx="2255" cy="195"/>
          </a:xfrm>
        </p:grpSpPr>
        <p:sp>
          <p:nvSpPr>
            <p:cNvPr id="40981" name="Text Box 21"/>
            <p:cNvSpPr txBox="1">
              <a:spLocks noChangeArrowheads="1"/>
            </p:cNvSpPr>
            <p:nvPr/>
          </p:nvSpPr>
          <p:spPr bwMode="auto">
            <a:xfrm>
              <a:off x="249" y="618"/>
              <a:ext cx="2255" cy="1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/>
                <a:t>Angular distribution                                  </a:t>
              </a:r>
            </a:p>
          </p:txBody>
        </p:sp>
        <p:pic>
          <p:nvPicPr>
            <p:cNvPr id="40982" name="Picture 22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5" y="645"/>
              <a:ext cx="97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4" name="テキスト ボックス 16"/>
          <p:cNvSpPr txBox="1"/>
          <p:nvPr/>
        </p:nvSpPr>
        <p:spPr>
          <a:xfrm>
            <a:off x="228600" y="6258798"/>
            <a:ext cx="3240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, 2012</a:t>
            </a:r>
            <a:endParaRPr kumimoji="1" lang="en-US" altLang="ja-JP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7630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3708401" y="1196181"/>
            <a:ext cx="1439863" cy="433388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915"/>
            <a:ext cx="91440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200" smtClean="0">
                <a:solidFill>
                  <a:srgbClr val="0000FF"/>
                </a:solidFill>
                <a:latin typeface="Arial Black" pitchFamily="34" charset="0"/>
                <a:sym typeface="Wingdings" pitchFamily="2" charset="2"/>
              </a:rPr>
              <a:t>Single pion photoproduction</a:t>
            </a:r>
            <a:endParaRPr lang="en-US" altLang="ja-JP" sz="320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90500" name="18 CuadroTexto"/>
          <p:cNvSpPr txBox="1">
            <a:spLocks noChangeArrowheads="1"/>
          </p:cNvSpPr>
          <p:nvPr/>
        </p:nvSpPr>
        <p:spPr bwMode="auto">
          <a:xfrm>
            <a:off x="1066800" y="6248400"/>
            <a:ext cx="3097212" cy="24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dirty="0" err="1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Kamano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, Nakamura, Lee, Sato, 2012</a:t>
            </a:r>
          </a:p>
        </p:txBody>
      </p:sp>
      <p:sp>
        <p:nvSpPr>
          <p:cNvPr id="490501" name="19 CuadroTexto"/>
          <p:cNvSpPr txBox="1">
            <a:spLocks noChangeArrowheads="1"/>
          </p:cNvSpPr>
          <p:nvPr/>
        </p:nvSpPr>
        <p:spPr bwMode="auto">
          <a:xfrm>
            <a:off x="4859339" y="6165056"/>
            <a:ext cx="4284662" cy="41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1" rIns="91424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ja-JP" sz="1200" b="1" smtClean="0">
                <a:latin typeface="Arial" charset="0"/>
                <a:ea typeface="ＭＳ Ｐゴシック" pitchFamily="50" charset="-128"/>
              </a:rPr>
              <a:t>Previous model (fitted to </a:t>
            </a:r>
            <a:r>
              <a:rPr lang="en-US" altLang="ja-JP" sz="1200" b="1" smtClean="0">
                <a:latin typeface="Symbol" pitchFamily="18" charset="2"/>
                <a:ea typeface="ＭＳ Ｐゴシック" pitchFamily="50" charset="-128"/>
              </a:rPr>
              <a:t>g</a:t>
            </a:r>
            <a:r>
              <a:rPr lang="en-US" altLang="ja-JP" sz="1200" b="1" smtClean="0">
                <a:latin typeface="Arial" charset="0"/>
                <a:ea typeface="ＭＳ Ｐゴシック" pitchFamily="50" charset="-128"/>
              </a:rPr>
              <a:t>N </a:t>
            </a:r>
            <a:r>
              <a:rPr lang="en-US" altLang="ja-JP" sz="1200" b="1" smtClean="0">
                <a:latin typeface="Arial" charset="0"/>
                <a:ea typeface="ＭＳ Ｐゴシック" pitchFamily="50" charset="-128"/>
                <a:sym typeface="Wingdings" pitchFamily="2" charset="2"/>
              </a:rPr>
              <a:t> </a:t>
            </a:r>
            <a:r>
              <a:rPr lang="en-US" altLang="ja-JP" sz="1200" b="1" smtClean="0">
                <a:latin typeface="Symbol" pitchFamily="18" charset="2"/>
                <a:ea typeface="ＭＳ Ｐゴシック" pitchFamily="50" charset="-128"/>
                <a:sym typeface="Wingdings" pitchFamily="2" charset="2"/>
              </a:rPr>
              <a:t>p</a:t>
            </a:r>
            <a:r>
              <a:rPr lang="en-US" altLang="ja-JP" sz="1200" b="1" smtClean="0">
                <a:latin typeface="Arial" charset="0"/>
                <a:ea typeface="ＭＳ Ｐゴシック" pitchFamily="50" charset="-128"/>
                <a:sym typeface="Wingdings" pitchFamily="2" charset="2"/>
              </a:rPr>
              <a:t>N data </a:t>
            </a:r>
            <a:r>
              <a:rPr lang="en-US" altLang="ja-JP" sz="1400" b="1" i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  <a:sym typeface="Wingdings" pitchFamily="2" charset="2"/>
              </a:rPr>
              <a:t>up to 1.6 GeV</a:t>
            </a:r>
            <a:r>
              <a:rPr lang="en-US" altLang="ja-JP" sz="1200" b="1" smtClean="0">
                <a:latin typeface="Arial" charset="0"/>
                <a:ea typeface="ＭＳ Ｐゴシック" pitchFamily="50" charset="-128"/>
                <a:sym typeface="Wingdings" pitchFamily="2" charset="2"/>
              </a:rPr>
              <a:t>)</a:t>
            </a:r>
            <a:r>
              <a:rPr lang="en-US" altLang="ja-JP" sz="1200" b="1" smtClean="0">
                <a:latin typeface="Arial" charset="0"/>
                <a:ea typeface="ＭＳ Ｐゴシック" pitchFamily="50" charset="-128"/>
              </a:rPr>
              <a:t> [PRC77 045205 (2008)]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15900" y="6380956"/>
            <a:ext cx="82708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4032250" y="6380956"/>
            <a:ext cx="827088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3851" y="1772447"/>
            <a:ext cx="3579812" cy="309563"/>
            <a:chOff x="158" y="663"/>
            <a:chExt cx="2255" cy="195"/>
          </a:xfrm>
        </p:grpSpPr>
        <p:sp>
          <p:nvSpPr>
            <p:cNvPr id="42020" name="Text Box 9"/>
            <p:cNvSpPr txBox="1">
              <a:spLocks noChangeArrowheads="1"/>
            </p:cNvSpPr>
            <p:nvPr/>
          </p:nvSpPr>
          <p:spPr bwMode="auto">
            <a:xfrm>
              <a:off x="158" y="663"/>
              <a:ext cx="2255" cy="1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/>
                <a:t>Angular distribution                                  </a:t>
              </a:r>
            </a:p>
          </p:txBody>
        </p:sp>
        <p:pic>
          <p:nvPicPr>
            <p:cNvPr id="42021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702"/>
              <a:ext cx="930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580065" y="1772447"/>
            <a:ext cx="2290763" cy="309563"/>
            <a:chOff x="3379" y="935"/>
            <a:chExt cx="1443" cy="195"/>
          </a:xfrm>
        </p:grpSpPr>
        <p:sp>
          <p:nvSpPr>
            <p:cNvPr id="42018" name="Text Box 12"/>
            <p:cNvSpPr txBox="1">
              <a:spLocks noChangeArrowheads="1"/>
            </p:cNvSpPr>
            <p:nvPr/>
          </p:nvSpPr>
          <p:spPr bwMode="auto">
            <a:xfrm>
              <a:off x="3379" y="935"/>
              <a:ext cx="1443" cy="1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/>
                <a:t>Photon asymmetry          </a:t>
              </a:r>
            </a:p>
          </p:txBody>
        </p:sp>
        <p:pic>
          <p:nvPicPr>
            <p:cNvPr id="42019" name="Picture 1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9" y="981"/>
              <a:ext cx="95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2008" name="Picture 15" descr="gp-pi0p-dc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7" y="2204245"/>
            <a:ext cx="35988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497632" y="2276872"/>
            <a:ext cx="3210272" cy="2664296"/>
            <a:chOff x="497632" y="2276872"/>
            <a:chExt cx="3210272" cy="2664296"/>
          </a:xfrm>
        </p:grpSpPr>
        <p:sp>
          <p:nvSpPr>
            <p:cNvPr id="42009" name="Text Box 16"/>
            <p:cNvSpPr txBox="1">
              <a:spLocks noChangeArrowheads="1"/>
            </p:cNvSpPr>
            <p:nvPr/>
          </p:nvSpPr>
          <p:spPr bwMode="auto">
            <a:xfrm>
              <a:off x="497632" y="2276872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1137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2010" name="Text Box 17"/>
            <p:cNvSpPr txBox="1">
              <a:spLocks noChangeArrowheads="1"/>
            </p:cNvSpPr>
            <p:nvPr/>
          </p:nvSpPr>
          <p:spPr bwMode="auto">
            <a:xfrm>
              <a:off x="1721768" y="2276872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1232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2011" name="Text Box 18"/>
            <p:cNvSpPr txBox="1">
              <a:spLocks noChangeArrowheads="1"/>
            </p:cNvSpPr>
            <p:nvPr/>
          </p:nvSpPr>
          <p:spPr bwMode="auto">
            <a:xfrm>
              <a:off x="2915816" y="2276872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1334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2012" name="Text Box 19"/>
            <p:cNvSpPr txBox="1">
              <a:spLocks noChangeArrowheads="1"/>
            </p:cNvSpPr>
            <p:nvPr/>
          </p:nvSpPr>
          <p:spPr bwMode="auto">
            <a:xfrm>
              <a:off x="497632" y="3468094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1462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2013" name="Text Box 20"/>
            <p:cNvSpPr txBox="1">
              <a:spLocks noChangeArrowheads="1"/>
            </p:cNvSpPr>
            <p:nvPr/>
          </p:nvSpPr>
          <p:spPr bwMode="auto">
            <a:xfrm>
              <a:off x="1721768" y="3468094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1527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2014" name="Text Box 21"/>
            <p:cNvSpPr txBox="1">
              <a:spLocks noChangeArrowheads="1"/>
            </p:cNvSpPr>
            <p:nvPr/>
          </p:nvSpPr>
          <p:spPr bwMode="auto">
            <a:xfrm>
              <a:off x="2915816" y="3468094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1617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2015" name="Text Box 22"/>
            <p:cNvSpPr txBox="1">
              <a:spLocks noChangeArrowheads="1"/>
            </p:cNvSpPr>
            <p:nvPr/>
          </p:nvSpPr>
          <p:spPr bwMode="auto">
            <a:xfrm>
              <a:off x="527050" y="4692230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1729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2016" name="Text Box 23"/>
            <p:cNvSpPr txBox="1">
              <a:spLocks noChangeArrowheads="1"/>
            </p:cNvSpPr>
            <p:nvPr/>
          </p:nvSpPr>
          <p:spPr bwMode="auto">
            <a:xfrm>
              <a:off x="1691680" y="4692230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1834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2017" name="Text Box 24"/>
            <p:cNvSpPr txBox="1">
              <a:spLocks noChangeArrowheads="1"/>
            </p:cNvSpPr>
            <p:nvPr/>
          </p:nvSpPr>
          <p:spPr bwMode="auto">
            <a:xfrm>
              <a:off x="2945904" y="4692230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1958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</p:grpSp>
      <p:pic>
        <p:nvPicPr>
          <p:cNvPr id="41998" name="Picture 26" descr="gp-pi0p-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1184" y="2238090"/>
            <a:ext cx="3557016" cy="391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3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231106"/>
            <a:ext cx="11239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4448226" y="738773"/>
            <a:ext cx="3240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, 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5076056" y="3212976"/>
            <a:ext cx="3210272" cy="2664296"/>
            <a:chOff x="497632" y="2276872"/>
            <a:chExt cx="3210272" cy="2664296"/>
          </a:xfrm>
        </p:grpSpPr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497632" y="2276872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1137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1721768" y="2276872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1232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2915816" y="2276872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1334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497632" y="3468094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1462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721768" y="3468094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1527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2915816" y="3468094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1617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6" name="Text Box 22"/>
            <p:cNvSpPr txBox="1">
              <a:spLocks noChangeArrowheads="1"/>
            </p:cNvSpPr>
            <p:nvPr/>
          </p:nvSpPr>
          <p:spPr bwMode="auto">
            <a:xfrm>
              <a:off x="527050" y="4692230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1729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7" name="Text Box 23"/>
            <p:cNvSpPr txBox="1">
              <a:spLocks noChangeArrowheads="1"/>
            </p:cNvSpPr>
            <p:nvPr/>
          </p:nvSpPr>
          <p:spPr bwMode="auto">
            <a:xfrm>
              <a:off x="1691680" y="4692230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1834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  <p:sp>
          <p:nvSpPr>
            <p:cNvPr id="48" name="Text Box 24"/>
            <p:cNvSpPr txBox="1">
              <a:spLocks noChangeArrowheads="1"/>
            </p:cNvSpPr>
            <p:nvPr/>
          </p:nvSpPr>
          <p:spPr bwMode="auto">
            <a:xfrm>
              <a:off x="2945904" y="4692230"/>
              <a:ext cx="762000" cy="248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000" dirty="0"/>
                <a:t>1958 </a:t>
              </a:r>
              <a:r>
                <a:rPr lang="en-US" altLang="ja-JP" sz="1000" dirty="0" err="1"/>
                <a:t>MeV</a:t>
              </a:r>
              <a:endParaRPr lang="en-US" altLang="ja-JP" sz="1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886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pi0p_d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0"/>
            <a:ext cx="5143500" cy="6858000"/>
          </a:xfrm>
          <a:prstGeom prst="rect">
            <a:avLst/>
          </a:prstGeom>
        </p:spPr>
      </p:pic>
      <p:pic>
        <p:nvPicPr>
          <p:cNvPr id="6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450" y="0"/>
            <a:ext cx="11239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0960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pi0p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485" y="0"/>
            <a:ext cx="6169115" cy="6858000"/>
          </a:xfrm>
          <a:prstGeom prst="rect">
            <a:avLst/>
          </a:prstGeom>
        </p:spPr>
      </p:pic>
      <p:pic>
        <p:nvPicPr>
          <p:cNvPr id="4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650" y="76200"/>
            <a:ext cx="11239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0960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693" y="533400"/>
            <a:ext cx="9134307" cy="5873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rgbClr val="FF0000"/>
              </a:buClr>
            </a:pPr>
            <a:endParaRPr lang="en-US" altLang="ja-JP" sz="2800" b="1" dirty="0" smtClean="0"/>
          </a:p>
          <a:p>
            <a:pPr marL="514350" indent="-514350">
              <a:lnSpc>
                <a:spcPct val="150000"/>
              </a:lnSpc>
              <a:buClr>
                <a:srgbClr val="FF0000"/>
              </a:buClr>
            </a:pPr>
            <a:r>
              <a:rPr lang="en-US" altLang="ja-JP" sz="2800" b="1" dirty="0" smtClean="0"/>
              <a:t>1. What</a:t>
            </a:r>
            <a:r>
              <a:rPr kumimoji="1" lang="en-US" altLang="ja-JP" sz="2800" b="1" dirty="0" smtClean="0"/>
              <a:t> is the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dynamical coupled-channel </a:t>
            </a:r>
            <a:r>
              <a:rPr lang="en-US" altLang="ja-JP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(DCC)</a:t>
            </a:r>
            <a:r>
              <a:rPr kumimoji="1" lang="en-US" altLang="ja-JP" sz="2800" b="1" dirty="0" smtClean="0"/>
              <a:t> approach  ?</a:t>
            </a:r>
          </a:p>
          <a:p>
            <a:pPr marL="514350" indent="-514350">
              <a:lnSpc>
                <a:spcPct val="150000"/>
              </a:lnSpc>
              <a:buClr>
                <a:srgbClr val="FF0000"/>
              </a:buClr>
            </a:pPr>
            <a:r>
              <a:rPr lang="en-US" altLang="ja-JP" sz="2800" b="1" dirty="0" smtClean="0"/>
              <a:t>2. What are the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latest </a:t>
            </a:r>
            <a:r>
              <a:rPr lang="en-US" altLang="ja-JP" sz="2800" b="1" dirty="0" smtClean="0"/>
              <a:t>results from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Collaboration</a:t>
            </a:r>
            <a:r>
              <a:rPr lang="en-US" altLang="ja-JP" sz="2800" b="1" dirty="0" err="1" smtClean="0"/>
              <a:t>@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EBAC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?</a:t>
            </a:r>
            <a:endParaRPr lang="en-US" altLang="ja-JP" sz="2800" b="1" dirty="0" smtClean="0"/>
          </a:p>
          <a:p>
            <a:pPr marL="514350" indent="-514350">
              <a:lnSpc>
                <a:spcPct val="150000"/>
              </a:lnSpc>
              <a:buClr>
                <a:srgbClr val="FF0000"/>
              </a:buClr>
            </a:pPr>
            <a:r>
              <a:rPr lang="en-US" altLang="ja-JP" sz="2800" b="1" dirty="0" smtClean="0"/>
              <a:t>3. How are </a:t>
            </a:r>
            <a:r>
              <a:rPr lang="en-US" altLang="ja-JP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DCC-analysis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 results </a:t>
            </a:r>
            <a:r>
              <a:rPr lang="en-US" altLang="ja-JP" sz="2800" b="1" dirty="0" smtClean="0"/>
              <a:t>related to 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Confinement </a:t>
            </a:r>
            <a:r>
              <a:rPr lang="en-US" altLang="ja-JP" sz="2800" b="1" dirty="0" smtClean="0">
                <a:solidFill>
                  <a:srgbClr val="000000"/>
                </a:solidFill>
              </a:rPr>
              <a:t>?</a:t>
            </a:r>
            <a:r>
              <a:rPr lang="en-US" altLang="ja-JP" sz="2800" b="1" dirty="0" smtClean="0"/>
              <a:t>   </a:t>
            </a:r>
          </a:p>
          <a:p>
            <a:pPr marL="514350" indent="-514350">
              <a:lnSpc>
                <a:spcPct val="150000"/>
              </a:lnSpc>
              <a:buClr>
                <a:srgbClr val="FF0000"/>
              </a:buClr>
            </a:pPr>
            <a:r>
              <a:rPr lang="en-US" altLang="ja-JP" sz="2800" b="1" dirty="0" smtClean="0"/>
              <a:t>4. Summary and future directions</a:t>
            </a:r>
          </a:p>
          <a:p>
            <a:pPr marL="514350" indent="-514350">
              <a:lnSpc>
                <a:spcPct val="150000"/>
              </a:lnSpc>
              <a:buClr>
                <a:srgbClr val="FF0000"/>
              </a:buClr>
            </a:pPr>
            <a:r>
              <a:rPr lang="en-US" altLang="ja-JP" sz="2800" b="1" dirty="0" smtClean="0"/>
              <a:t>5</a:t>
            </a:r>
            <a:r>
              <a:rPr kumimoji="1" lang="en-US" altLang="ja-JP" sz="2800" b="1" dirty="0" smtClean="0"/>
              <a:t>. Remarks </a:t>
            </a:r>
            <a:r>
              <a:rPr kumimoji="1" lang="en-US" altLang="ja-JP" sz="2800" b="1" smtClean="0"/>
              <a:t>on numerical </a:t>
            </a:r>
            <a:r>
              <a:rPr kumimoji="1" lang="en-US" altLang="ja-JP" sz="2800" b="1" dirty="0" smtClean="0"/>
              <a:t>tasks</a:t>
            </a:r>
          </a:p>
          <a:p>
            <a:pPr marL="514350" indent="-514350">
              <a:lnSpc>
                <a:spcPct val="150000"/>
              </a:lnSpc>
              <a:buClr>
                <a:srgbClr val="FF0000"/>
              </a:buClr>
              <a:buAutoNum type="arabicPeriod" startAt="4"/>
            </a:pPr>
            <a:endParaRPr lang="en-US" altLang="ja-JP" sz="2800" b="1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2800" b="1" dirty="0" smtClean="0"/>
          </a:p>
          <a:p>
            <a:pPr marL="342900" indent="-342900">
              <a:lnSpc>
                <a:spcPct val="150000"/>
              </a:lnSpc>
              <a:buClr>
                <a:srgbClr val="FF0000"/>
              </a:buClr>
            </a:pPr>
            <a:r>
              <a:rPr kumimoji="1" lang="en-US" altLang="ja-JP" sz="2800" b="1" dirty="0" smtClean="0"/>
              <a:t> </a:t>
            </a:r>
            <a:endParaRPr kumimoji="1" lang="ja-JP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19306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Explain :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04564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13" descr="etan-0930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08534"/>
            <a:ext cx="5924780" cy="403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14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</a:rPr>
              <a:t>Eta production reactions</a:t>
            </a:r>
          </a:p>
        </p:txBody>
      </p:sp>
      <p:pic>
        <p:nvPicPr>
          <p:cNvPr id="44041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213" y="1851214"/>
            <a:ext cx="15398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43" name="AutoShape 20"/>
          <p:cNvSpPr>
            <a:spLocks noChangeArrowheads="1"/>
          </p:cNvSpPr>
          <p:nvPr/>
        </p:nvSpPr>
        <p:spPr bwMode="auto">
          <a:xfrm>
            <a:off x="3733800" y="1143000"/>
            <a:ext cx="1439862" cy="433387"/>
          </a:xfrm>
          <a:prstGeom prst="flowChartAlternateProcess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pic>
        <p:nvPicPr>
          <p:cNvPr id="44044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0962" y="1244599"/>
            <a:ext cx="112553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テキスト ボックス 41"/>
          <p:cNvSpPr txBox="1"/>
          <p:nvPr/>
        </p:nvSpPr>
        <p:spPr>
          <a:xfrm>
            <a:off x="5707982" y="4724400"/>
            <a:ext cx="3240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, 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360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1e_d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0"/>
            <a:ext cx="5143500" cy="6858000"/>
          </a:xfrm>
          <a:prstGeom prst="rect">
            <a:avLst/>
          </a:prstGeom>
        </p:spPr>
      </p:pic>
      <p:pic>
        <p:nvPicPr>
          <p:cNvPr id="6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4100" y="152400"/>
            <a:ext cx="1003300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0960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1e_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14500"/>
            <a:ext cx="7620000" cy="3429000"/>
          </a:xfrm>
          <a:prstGeom prst="rect">
            <a:avLst/>
          </a:prstGeom>
        </p:spPr>
      </p:pic>
      <p:pic>
        <p:nvPicPr>
          <p:cNvPr id="6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76400"/>
            <a:ext cx="1003300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1658" y="866001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200" b="1" dirty="0" smtClean="0">
                <a:solidFill>
                  <a:srgbClr val="0000FF"/>
                </a:solidFill>
                <a:latin typeface="Arial Black" pitchFamily="34" charset="0"/>
                <a:sym typeface="Wingdings" pitchFamily="2" charset="2"/>
              </a:rPr>
              <a:t>KY production reactions </a:t>
            </a:r>
            <a:endParaRPr lang="en-US" altLang="ja-JP" sz="3200" b="1" dirty="0" smtClean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45097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1776" y="1748656"/>
            <a:ext cx="1476375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 descr="pin-ky-dc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32829"/>
            <a:ext cx="6324600" cy="401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4" name="Text Box 17"/>
          <p:cNvSpPr txBox="1">
            <a:spLocks noChangeArrowheads="1"/>
          </p:cNvSpPr>
          <p:nvPr/>
        </p:nvSpPr>
        <p:spPr bwMode="auto">
          <a:xfrm>
            <a:off x="2022008" y="2626243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/>
              <a:t>1732 MeV</a:t>
            </a:r>
          </a:p>
        </p:txBody>
      </p:sp>
      <p:sp>
        <p:nvSpPr>
          <p:cNvPr id="45085" name="Text Box 18"/>
          <p:cNvSpPr txBox="1">
            <a:spLocks noChangeArrowheads="1"/>
          </p:cNvSpPr>
          <p:nvPr/>
        </p:nvSpPr>
        <p:spPr bwMode="auto">
          <a:xfrm>
            <a:off x="2022008" y="3444286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1845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86" name="Text Box 19"/>
          <p:cNvSpPr txBox="1">
            <a:spLocks noChangeArrowheads="1"/>
          </p:cNvSpPr>
          <p:nvPr/>
        </p:nvSpPr>
        <p:spPr bwMode="auto">
          <a:xfrm>
            <a:off x="2022008" y="4365104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1985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87" name="Text Box 20"/>
          <p:cNvSpPr txBox="1">
            <a:spLocks noChangeArrowheads="1"/>
          </p:cNvSpPr>
          <p:nvPr/>
        </p:nvSpPr>
        <p:spPr bwMode="auto">
          <a:xfrm>
            <a:off x="2022008" y="5229200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2031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88" name="Text Box 21"/>
          <p:cNvSpPr txBox="1">
            <a:spLocks noChangeArrowheads="1"/>
          </p:cNvSpPr>
          <p:nvPr/>
        </p:nvSpPr>
        <p:spPr bwMode="auto">
          <a:xfrm>
            <a:off x="4117281" y="2605478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1757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89" name="Text Box 22"/>
          <p:cNvSpPr txBox="1">
            <a:spLocks noChangeArrowheads="1"/>
          </p:cNvSpPr>
          <p:nvPr/>
        </p:nvSpPr>
        <p:spPr bwMode="auto">
          <a:xfrm>
            <a:off x="4139952" y="3397566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1879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0" name="Text Box 23"/>
          <p:cNvSpPr txBox="1">
            <a:spLocks noChangeArrowheads="1"/>
          </p:cNvSpPr>
          <p:nvPr/>
        </p:nvSpPr>
        <p:spPr bwMode="auto">
          <a:xfrm>
            <a:off x="4117281" y="4293096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1966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1" name="Text Box 24"/>
          <p:cNvSpPr txBox="1">
            <a:spLocks noChangeArrowheads="1"/>
          </p:cNvSpPr>
          <p:nvPr/>
        </p:nvSpPr>
        <p:spPr bwMode="auto">
          <a:xfrm>
            <a:off x="4117281" y="5229200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2059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2" name="Text Box 25"/>
          <p:cNvSpPr txBox="1">
            <a:spLocks noChangeArrowheads="1"/>
          </p:cNvSpPr>
          <p:nvPr/>
        </p:nvSpPr>
        <p:spPr bwMode="auto">
          <a:xfrm>
            <a:off x="6177761" y="2605478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1792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3" name="Text Box 26"/>
          <p:cNvSpPr txBox="1">
            <a:spLocks noChangeArrowheads="1"/>
          </p:cNvSpPr>
          <p:nvPr/>
        </p:nvSpPr>
        <p:spPr bwMode="auto">
          <a:xfrm>
            <a:off x="6177761" y="3501008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1879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4" name="Text Box 27"/>
          <p:cNvSpPr txBox="1">
            <a:spLocks noChangeArrowheads="1"/>
          </p:cNvSpPr>
          <p:nvPr/>
        </p:nvSpPr>
        <p:spPr bwMode="auto">
          <a:xfrm>
            <a:off x="6177761" y="4365104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1966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5095" name="Text Box 28"/>
          <p:cNvSpPr txBox="1">
            <a:spLocks noChangeArrowheads="1"/>
          </p:cNvSpPr>
          <p:nvPr/>
        </p:nvSpPr>
        <p:spPr bwMode="auto">
          <a:xfrm>
            <a:off x="6177761" y="5229200"/>
            <a:ext cx="1634599" cy="39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000" dirty="0"/>
              <a:t>2059 </a:t>
            </a:r>
            <a:r>
              <a:rPr lang="en-US" altLang="ja-JP" sz="1000" dirty="0" err="1"/>
              <a:t>MeV</a:t>
            </a:r>
            <a:endParaRPr lang="en-US" altLang="ja-JP" sz="10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419600" y="738773"/>
            <a:ext cx="3240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, 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pic>
        <p:nvPicPr>
          <p:cNvPr id="21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339" y="2215340"/>
            <a:ext cx="1152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9062" y="2183592"/>
            <a:ext cx="11112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4688" y="2183592"/>
            <a:ext cx="11318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900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kl_dc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25" y="0"/>
            <a:ext cx="6429375" cy="6629400"/>
          </a:xfrm>
          <a:prstGeom prst="rect">
            <a:avLst/>
          </a:prstGeom>
        </p:spPr>
      </p:pic>
      <p:pic>
        <p:nvPicPr>
          <p:cNvPr id="5" name="図 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065232" y="152400"/>
            <a:ext cx="1259368" cy="2843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0960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kl_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1295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図 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08032" y="96626"/>
            <a:ext cx="1259368" cy="284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609600"/>
            <a:ext cx="2467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Kamano</a:t>
            </a:r>
            <a:r>
              <a:rPr lang="en-US" sz="1200" dirty="0" smtClean="0">
                <a:solidFill>
                  <a:srgbClr val="FF0000"/>
                </a:solidFill>
              </a:rPr>
              <a:t>,  Nakamura, Lee, Sato, 2012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443" y="1255455"/>
            <a:ext cx="689303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8</a:t>
            </a:r>
            <a:r>
              <a:rPr lang="en-US" sz="3200" dirty="0" smtClean="0"/>
              <a:t>-channel model parameters  have been </a:t>
            </a:r>
          </a:p>
          <a:p>
            <a:r>
              <a:rPr lang="en-US" sz="3200" dirty="0" smtClean="0"/>
              <a:t>determined by the fits to the data of 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πΝ</a:t>
            </a:r>
            <a:r>
              <a:rPr lang="en-US" sz="3200" dirty="0" smtClean="0"/>
              <a:t>,  </a:t>
            </a:r>
            <a:r>
              <a:rPr lang="en-US" sz="3200" dirty="0" err="1" smtClean="0"/>
              <a:t>γΝ</a:t>
            </a:r>
            <a:r>
              <a:rPr lang="en-US" sz="3200" dirty="0" smtClean="0"/>
              <a:t> -&gt; </a:t>
            </a:r>
            <a:r>
              <a:rPr lang="en-US" sz="3200" dirty="0" err="1" smtClean="0"/>
              <a:t>πΝ</a:t>
            </a:r>
            <a:r>
              <a:rPr lang="en-US" sz="3200" dirty="0" smtClean="0"/>
              <a:t>,  </a:t>
            </a:r>
            <a:r>
              <a:rPr lang="en-US" sz="3200" dirty="0" err="1" smtClean="0"/>
              <a:t>ηΝ</a:t>
            </a:r>
            <a:r>
              <a:rPr lang="en-US" sz="3200" dirty="0" smtClean="0"/>
              <a:t>,  </a:t>
            </a:r>
            <a:r>
              <a:rPr lang="en-US" sz="3200" dirty="0" err="1" smtClean="0"/>
              <a:t>ΚΛ</a:t>
            </a:r>
            <a:r>
              <a:rPr lang="en-US" sz="3200" dirty="0" smtClean="0"/>
              <a:t>,  </a:t>
            </a:r>
            <a:r>
              <a:rPr lang="en-US" sz="3200" dirty="0" err="1" smtClean="0"/>
              <a:t>ΚΣ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  </a:t>
            </a:r>
          </a:p>
          <a:p>
            <a:r>
              <a:rPr lang="en-US" sz="3200" dirty="0" smtClean="0"/>
              <a:t>Extract </a:t>
            </a:r>
            <a:r>
              <a:rPr lang="en-US" sz="3200" dirty="0" smtClean="0">
                <a:solidFill>
                  <a:srgbClr val="FF0000"/>
                </a:solidFill>
              </a:rPr>
              <a:t>nucleon resonances</a:t>
            </a:r>
          </a:p>
          <a:p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685800" y="3886200"/>
            <a:ext cx="9906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Extraction of  N* information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388" y="981075"/>
            <a:ext cx="89281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>
                <a:solidFill>
                  <a:srgbClr val="FF0000"/>
                </a:solidFill>
              </a:rPr>
              <a:t>Definitions</a:t>
            </a:r>
            <a:r>
              <a:rPr lang="en-US" altLang="ja-JP" sz="2000"/>
              <a:t> of </a:t>
            </a:r>
          </a:p>
          <a:p>
            <a:endParaRPr lang="en-US" altLang="ja-JP" sz="2000"/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n-US" altLang="ja-JP" sz="2000"/>
              <a:t>  N* masses</a:t>
            </a:r>
            <a:r>
              <a:rPr lang="ja-JP" altLang="en-US" sz="2000"/>
              <a:t>  </a:t>
            </a:r>
            <a:r>
              <a:rPr lang="en-US" altLang="ja-JP" sz="2000"/>
              <a:t>(spectrum)                  </a:t>
            </a:r>
            <a:r>
              <a:rPr lang="en-US" altLang="ja-JP" sz="2000">
                <a:sym typeface="Wingdings" charset="2"/>
              </a:rPr>
              <a:t>  </a:t>
            </a:r>
            <a:r>
              <a:rPr lang="en-US" altLang="ja-JP" sz="2000">
                <a:solidFill>
                  <a:srgbClr val="FF0000"/>
                </a:solidFill>
                <a:sym typeface="Wingdings" charset="2"/>
              </a:rPr>
              <a:t>Pole positions</a:t>
            </a:r>
            <a:r>
              <a:rPr lang="en-US" altLang="ja-JP" sz="2000">
                <a:sym typeface="Wingdings" charset="2"/>
              </a:rPr>
              <a:t> of </a:t>
            </a:r>
            <a:r>
              <a:rPr lang="en-US" altLang="ja-JP" sz="2000">
                <a:solidFill>
                  <a:srgbClr val="0000FF"/>
                </a:solidFill>
                <a:sym typeface="Wingdings" charset="2"/>
              </a:rPr>
              <a:t>the amplitudes</a:t>
            </a:r>
          </a:p>
          <a:p>
            <a:pPr>
              <a:buClr>
                <a:srgbClr val="FF0000"/>
              </a:buClr>
              <a:buFont typeface="Wingdings" charset="2"/>
              <a:buChar char="ü"/>
            </a:pPr>
            <a:endParaRPr lang="en-US" altLang="ja-JP" sz="2000">
              <a:sym typeface="Wingdings" charset="2"/>
            </a:endParaRPr>
          </a:p>
          <a:p>
            <a:pPr>
              <a:buClr>
                <a:srgbClr val="FF0000"/>
              </a:buClr>
              <a:buFont typeface="Wingdings" charset="2"/>
              <a:buChar char="ü"/>
            </a:pPr>
            <a:r>
              <a:rPr lang="en-US" altLang="ja-JP" sz="2000">
                <a:sym typeface="Wingdings" charset="2"/>
              </a:rPr>
              <a:t>  N*  MB, </a:t>
            </a:r>
            <a:r>
              <a:rPr lang="en-US" altLang="ja-JP" sz="2000">
                <a:latin typeface="Symbol" charset="2"/>
                <a:sym typeface="Wingdings" charset="2"/>
              </a:rPr>
              <a:t>g</a:t>
            </a:r>
            <a:r>
              <a:rPr lang="en-US" altLang="ja-JP" sz="2000">
                <a:sym typeface="Wingdings" charset="2"/>
              </a:rPr>
              <a:t>N decay vertices            </a:t>
            </a:r>
            <a:r>
              <a:rPr lang="en-US" altLang="ja-JP" sz="2000">
                <a:solidFill>
                  <a:srgbClr val="FF0000"/>
                </a:solidFill>
                <a:sym typeface="Wingdings" charset="2"/>
              </a:rPr>
              <a:t>Residues</a:t>
            </a:r>
            <a:r>
              <a:rPr lang="en-US" altLang="ja-JP" sz="2000" baseline="30000">
                <a:solidFill>
                  <a:srgbClr val="FF0000"/>
                </a:solidFill>
                <a:sym typeface="Wingdings" charset="2"/>
              </a:rPr>
              <a:t>1/2</a:t>
            </a:r>
            <a:r>
              <a:rPr lang="en-US" altLang="ja-JP" sz="2000">
                <a:sym typeface="Wingdings" charset="2"/>
              </a:rPr>
              <a:t> of </a:t>
            </a:r>
            <a:r>
              <a:rPr lang="en-US" altLang="ja-JP" sz="2000">
                <a:solidFill>
                  <a:srgbClr val="0000FF"/>
                </a:solidFill>
                <a:sym typeface="Wingdings" charset="2"/>
              </a:rPr>
              <a:t>the pole</a:t>
            </a:r>
            <a:endParaRPr lang="ja-JP" altLang="en-US" sz="2000">
              <a:solidFill>
                <a:srgbClr val="0000FF"/>
              </a:solidFill>
            </a:endParaRPr>
          </a:p>
        </p:txBody>
      </p:sp>
      <p:sp>
        <p:nvSpPr>
          <p:cNvPr id="18436" name="Oval 19"/>
          <p:cNvSpPr>
            <a:spLocks noChangeArrowheads="1"/>
          </p:cNvSpPr>
          <p:nvPr/>
        </p:nvSpPr>
        <p:spPr bwMode="auto">
          <a:xfrm>
            <a:off x="5029200" y="4589463"/>
            <a:ext cx="503238" cy="504825"/>
          </a:xfrm>
          <a:prstGeom prst="ellips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534548" name="AutoShape 20"/>
          <p:cNvSpPr>
            <a:spLocks noChangeArrowheads="1"/>
          </p:cNvSpPr>
          <p:nvPr/>
        </p:nvSpPr>
        <p:spPr bwMode="auto">
          <a:xfrm>
            <a:off x="5545138" y="5157788"/>
            <a:ext cx="2305050" cy="647700"/>
          </a:xfrm>
          <a:prstGeom prst="wedgeRoundRectCallout">
            <a:avLst>
              <a:gd name="adj1" fmla="val -52685"/>
              <a:gd name="adj2" fmla="val -84560"/>
              <a:gd name="adj3" fmla="val 16667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lIns="90000" tIns="46800" rIns="90000" bIns="46800"/>
          <a:lstStyle/>
          <a:p>
            <a:pPr algn="ctr">
              <a:defRPr/>
            </a:pPr>
            <a:r>
              <a:rPr lang="en-US" altLang="ja-JP" sz="1600"/>
              <a:t>N* pole position </a:t>
            </a:r>
          </a:p>
          <a:p>
            <a:pPr algn="ctr">
              <a:defRPr/>
            </a:pPr>
            <a:r>
              <a:rPr lang="en-US" altLang="ja-JP" sz="1600"/>
              <a:t>( Im(E</a:t>
            </a:r>
            <a:r>
              <a:rPr lang="en-US" altLang="ja-JP" sz="1600" baseline="-25000"/>
              <a:t>0</a:t>
            </a:r>
            <a:r>
              <a:rPr lang="en-US" altLang="ja-JP" sz="1600"/>
              <a:t>) </a:t>
            </a:r>
            <a:r>
              <a:rPr lang="en-US" altLang="ja-JP" sz="1600">
                <a:solidFill>
                  <a:srgbClr val="FF0000"/>
                </a:solidFill>
              </a:rPr>
              <a:t>&lt; 0</a:t>
            </a:r>
            <a:r>
              <a:rPr lang="en-US" altLang="ja-JP" sz="1600"/>
              <a:t> )</a:t>
            </a:r>
          </a:p>
        </p:txBody>
      </p:sp>
      <p:sp>
        <p:nvSpPr>
          <p:cNvPr id="534549" name="AutoShape 21"/>
          <p:cNvSpPr>
            <a:spLocks noChangeArrowheads="1"/>
          </p:cNvSpPr>
          <p:nvPr/>
        </p:nvSpPr>
        <p:spPr bwMode="auto">
          <a:xfrm>
            <a:off x="5659438" y="3408363"/>
            <a:ext cx="1606550" cy="661987"/>
          </a:xfrm>
          <a:prstGeom prst="wedgeRoundRectCallout">
            <a:avLst>
              <a:gd name="adj1" fmla="val -49310"/>
              <a:gd name="adj2" fmla="val 83093"/>
              <a:gd name="adj3" fmla="val 16667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lIns="90000" tIns="46800" rIns="90000" bIns="46800"/>
          <a:lstStyle/>
          <a:p>
            <a:pPr algn="ctr">
              <a:defRPr/>
            </a:pPr>
            <a:r>
              <a:rPr lang="en-US" altLang="ja-JP" sz="1600"/>
              <a:t>N* </a:t>
            </a:r>
            <a:r>
              <a:rPr lang="en-US" altLang="ja-JP" sz="1600">
                <a:sym typeface="Wingdings" charset="2"/>
              </a:rPr>
              <a:t> b </a:t>
            </a:r>
          </a:p>
          <a:p>
            <a:pPr algn="ctr">
              <a:defRPr/>
            </a:pPr>
            <a:r>
              <a:rPr lang="en-US" altLang="ja-JP" sz="1600">
                <a:sym typeface="Wingdings" charset="2"/>
              </a:rPr>
              <a:t>decay vertex</a:t>
            </a:r>
            <a:endParaRPr lang="en-US" altLang="ja-JP" sz="1600"/>
          </a:p>
        </p:txBody>
      </p:sp>
      <p:pic>
        <p:nvPicPr>
          <p:cNvPr id="18439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413" y="4267200"/>
            <a:ext cx="71262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902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図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8178167" cy="53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Down Arrow 83"/>
          <p:cNvSpPr/>
          <p:nvPr/>
        </p:nvSpPr>
        <p:spPr>
          <a:xfrm>
            <a:off x="4267200" y="2514600"/>
            <a:ext cx="228600" cy="838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g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981200" y="3577839"/>
            <a:ext cx="3657600" cy="31277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2306" y="3745468"/>
            <a:ext cx="212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On-shell momentum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4572000" y="41148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1000" y="457200"/>
            <a:ext cx="46911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Suzuki, Sato, Lee, </a:t>
            </a:r>
            <a:r>
              <a:rPr lang="en-US" sz="2000" dirty="0" smtClean="0"/>
              <a:t>Phys</a:t>
            </a:r>
            <a:r>
              <a:rPr lang="en-US" dirty="0" smtClean="0"/>
              <a:t>. Rev. C79, 025205 (2009)</a:t>
            </a:r>
          </a:p>
          <a:p>
            <a:r>
              <a:rPr lang="en-US" dirty="0" smtClean="0"/>
              <a:t>                                                    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81200" y="762000"/>
            <a:ext cx="3087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Phys. Rev. C 82, 045206 (</a:t>
            </a:r>
            <a:r>
              <a:rPr lang="en-US" sz="2000" dirty="0" smtClean="0"/>
              <a:t>2010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4572000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66510" y="54102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=  M    – 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Γ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97966" y="5590401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 flipV="1">
            <a:off x="5486400" y="4800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5257800" y="56388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18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2800" b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Delta(1232) : The 1st P33 resonance</a:t>
            </a:r>
          </a:p>
        </p:txBody>
      </p:sp>
      <p:sp>
        <p:nvSpPr>
          <p:cNvPr id="29699" name="Text Box 30"/>
          <p:cNvSpPr txBox="1">
            <a:spLocks noChangeArrowheads="1"/>
          </p:cNvSpPr>
          <p:nvPr/>
        </p:nvSpPr>
        <p:spPr bwMode="auto">
          <a:xfrm>
            <a:off x="395289" y="6021389"/>
            <a:ext cx="3331627" cy="30993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i="1">
                <a:latin typeface="Symbol" pitchFamily="18" charset="2"/>
              </a:rPr>
              <a:t>p</a:t>
            </a:r>
            <a:r>
              <a:rPr lang="en-US" altLang="ja-JP" sz="1400" i="1">
                <a:latin typeface="Times New Roman" pitchFamily="18" charset="0"/>
              </a:rPr>
              <a:t>N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FF0000"/>
                </a:solidFill>
              </a:rPr>
              <a:t>unphysical</a:t>
            </a:r>
            <a:r>
              <a:rPr lang="en-US" altLang="ja-JP" sz="1400" i="1"/>
              <a:t> &amp; </a:t>
            </a:r>
            <a:r>
              <a:rPr lang="en-US" altLang="ja-JP" sz="1400" i="1">
                <a:latin typeface="Symbol" pitchFamily="18" charset="2"/>
              </a:rPr>
              <a:t>pD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FF0000"/>
                </a:solidFill>
              </a:rPr>
              <a:t>unphysical </a:t>
            </a:r>
            <a:r>
              <a:rPr lang="en-US" altLang="ja-JP" sz="1400" i="1"/>
              <a:t>sheet</a:t>
            </a:r>
          </a:p>
        </p:txBody>
      </p:sp>
      <p:sp>
        <p:nvSpPr>
          <p:cNvPr id="29700" name="AutoShape 26"/>
          <p:cNvSpPr>
            <a:spLocks noChangeArrowheads="1"/>
          </p:cNvSpPr>
          <p:nvPr/>
        </p:nvSpPr>
        <p:spPr bwMode="auto">
          <a:xfrm>
            <a:off x="1403351" y="2205038"/>
            <a:ext cx="5111750" cy="1079500"/>
          </a:xfrm>
          <a:prstGeom prst="parallelogram">
            <a:avLst>
              <a:gd name="adj" fmla="val 8218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9701" name="Line 17"/>
          <p:cNvSpPr>
            <a:spLocks noChangeAspect="1" noChangeShapeType="1"/>
          </p:cNvSpPr>
          <p:nvPr/>
        </p:nvSpPr>
        <p:spPr bwMode="auto">
          <a:xfrm flipH="1">
            <a:off x="323850" y="4140200"/>
            <a:ext cx="895350" cy="1087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02" name="AutoShape 25"/>
          <p:cNvSpPr>
            <a:spLocks noChangeArrowheads="1"/>
          </p:cNvSpPr>
          <p:nvPr/>
        </p:nvSpPr>
        <p:spPr bwMode="auto">
          <a:xfrm>
            <a:off x="250825" y="3284540"/>
            <a:ext cx="2679700" cy="1368425"/>
          </a:xfrm>
          <a:prstGeom prst="parallelogram">
            <a:avLst>
              <a:gd name="adj" fmla="val 837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9703" name="Line 4"/>
          <p:cNvSpPr>
            <a:spLocks noChangeShapeType="1"/>
          </p:cNvSpPr>
          <p:nvPr/>
        </p:nvSpPr>
        <p:spPr bwMode="auto">
          <a:xfrm>
            <a:off x="2268538" y="2197100"/>
            <a:ext cx="42497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3348038" y="2246314"/>
            <a:ext cx="2895610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i="1">
                <a:latin typeface="Symbol" pitchFamily="18" charset="2"/>
              </a:rPr>
              <a:t>p</a:t>
            </a:r>
            <a:r>
              <a:rPr lang="en-US" altLang="ja-JP" sz="1400" i="1"/>
              <a:t>N </a:t>
            </a:r>
            <a:r>
              <a:rPr lang="en-US" altLang="ja-JP" sz="1400" i="1">
                <a:solidFill>
                  <a:srgbClr val="0000FF"/>
                </a:solidFill>
              </a:rPr>
              <a:t>physical</a:t>
            </a:r>
            <a:r>
              <a:rPr lang="en-US" altLang="ja-JP" sz="1400" i="1"/>
              <a:t> &amp; </a:t>
            </a:r>
            <a:r>
              <a:rPr lang="en-US" altLang="ja-JP" sz="1400" i="1">
                <a:latin typeface="Symbol" pitchFamily="18" charset="2"/>
              </a:rPr>
              <a:t>pD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0000FF"/>
                </a:solidFill>
              </a:rPr>
              <a:t>physical </a:t>
            </a:r>
            <a:r>
              <a:rPr lang="en-US" altLang="ja-JP" sz="1400" i="1"/>
              <a:t>sheet</a:t>
            </a:r>
          </a:p>
        </p:txBody>
      </p:sp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252414" y="4645025"/>
            <a:ext cx="15827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 flipH="1">
            <a:off x="5580064" y="2197102"/>
            <a:ext cx="935037" cy="1152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07" name="Line 10"/>
          <p:cNvSpPr>
            <a:spLocks noChangeShapeType="1"/>
          </p:cNvSpPr>
          <p:nvPr/>
        </p:nvSpPr>
        <p:spPr bwMode="auto">
          <a:xfrm>
            <a:off x="1403350" y="3276600"/>
            <a:ext cx="5473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08" name="Line 11"/>
          <p:cNvSpPr>
            <a:spLocks noChangeAspect="1" noChangeShapeType="1"/>
          </p:cNvSpPr>
          <p:nvPr/>
        </p:nvSpPr>
        <p:spPr bwMode="auto">
          <a:xfrm flipH="1">
            <a:off x="366714" y="5221290"/>
            <a:ext cx="585787" cy="7127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09" name="Line 12"/>
          <p:cNvSpPr>
            <a:spLocks noChangeAspect="1" noChangeShapeType="1"/>
          </p:cNvSpPr>
          <p:nvPr/>
        </p:nvSpPr>
        <p:spPr bwMode="auto">
          <a:xfrm flipH="1">
            <a:off x="1811338" y="3276602"/>
            <a:ext cx="1127125" cy="13684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0" name="Freeform 13"/>
          <p:cNvSpPr>
            <a:spLocks/>
          </p:cNvSpPr>
          <p:nvPr/>
        </p:nvSpPr>
        <p:spPr bwMode="auto">
          <a:xfrm>
            <a:off x="5435601" y="3348040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1" name="Freeform 14"/>
          <p:cNvSpPr>
            <a:spLocks/>
          </p:cNvSpPr>
          <p:nvPr/>
        </p:nvSpPr>
        <p:spPr bwMode="auto">
          <a:xfrm>
            <a:off x="4962525" y="4273552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2" name="Line 15"/>
          <p:cNvSpPr>
            <a:spLocks noChangeShapeType="1"/>
          </p:cNvSpPr>
          <p:nvPr/>
        </p:nvSpPr>
        <p:spPr bwMode="auto">
          <a:xfrm>
            <a:off x="323851" y="5221290"/>
            <a:ext cx="266541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3" name="Line 16"/>
          <p:cNvSpPr>
            <a:spLocks noChangeAspect="1" noChangeShapeType="1"/>
          </p:cNvSpPr>
          <p:nvPr/>
        </p:nvSpPr>
        <p:spPr bwMode="auto">
          <a:xfrm flipH="1">
            <a:off x="5103813" y="3806825"/>
            <a:ext cx="392112" cy="4778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V="1">
            <a:off x="341314" y="5940425"/>
            <a:ext cx="3665537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5" name="Line 20"/>
          <p:cNvSpPr>
            <a:spLocks noChangeAspect="1" noChangeShapeType="1"/>
          </p:cNvSpPr>
          <p:nvPr/>
        </p:nvSpPr>
        <p:spPr bwMode="auto">
          <a:xfrm flipH="1">
            <a:off x="2989263" y="4140200"/>
            <a:ext cx="895350" cy="10874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6" name="Oval 19"/>
          <p:cNvSpPr>
            <a:spLocks noChangeArrowheads="1"/>
          </p:cNvSpPr>
          <p:nvPr/>
        </p:nvSpPr>
        <p:spPr bwMode="auto">
          <a:xfrm>
            <a:off x="2843214" y="3205163"/>
            <a:ext cx="193675" cy="12065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29717" name="Line 23"/>
          <p:cNvSpPr>
            <a:spLocks noChangeShapeType="1"/>
          </p:cNvSpPr>
          <p:nvPr/>
        </p:nvSpPr>
        <p:spPr bwMode="auto">
          <a:xfrm>
            <a:off x="3890964" y="4200525"/>
            <a:ext cx="2193925" cy="14288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8" name="Line 24"/>
          <p:cNvSpPr>
            <a:spLocks noChangeAspect="1" noChangeShapeType="1"/>
          </p:cNvSpPr>
          <p:nvPr/>
        </p:nvSpPr>
        <p:spPr bwMode="auto">
          <a:xfrm flipH="1">
            <a:off x="4016376" y="4678363"/>
            <a:ext cx="1039813" cy="12620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19" name="Line 5"/>
          <p:cNvSpPr>
            <a:spLocks noChangeShapeType="1"/>
          </p:cNvSpPr>
          <p:nvPr/>
        </p:nvSpPr>
        <p:spPr bwMode="auto">
          <a:xfrm flipH="1">
            <a:off x="252414" y="2197102"/>
            <a:ext cx="2016125" cy="2447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20" name="Text Box 31"/>
          <p:cNvSpPr txBox="1">
            <a:spLocks noChangeArrowheads="1"/>
          </p:cNvSpPr>
          <p:nvPr/>
        </p:nvSpPr>
        <p:spPr bwMode="auto">
          <a:xfrm>
            <a:off x="2671764" y="2836864"/>
            <a:ext cx="572858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latin typeface="Symbol" pitchFamily="18" charset="2"/>
              </a:rPr>
              <a:t>p </a:t>
            </a:r>
            <a:r>
              <a:rPr lang="en-US" altLang="ja-JP" sz="2000" i="1">
                <a:latin typeface="Times New Roman" pitchFamily="18" charset="0"/>
              </a:rPr>
              <a:t>N</a:t>
            </a:r>
          </a:p>
        </p:txBody>
      </p:sp>
      <p:sp>
        <p:nvSpPr>
          <p:cNvPr id="29721" name="Text Box 32"/>
          <p:cNvSpPr txBox="1">
            <a:spLocks noChangeArrowheads="1"/>
          </p:cNvSpPr>
          <p:nvPr/>
        </p:nvSpPr>
        <p:spPr bwMode="auto">
          <a:xfrm>
            <a:off x="3529013" y="3783014"/>
            <a:ext cx="544004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latin typeface="Symbol" pitchFamily="18" charset="2"/>
              </a:rPr>
              <a:t>p D</a:t>
            </a:r>
          </a:p>
        </p:txBody>
      </p:sp>
      <p:sp>
        <p:nvSpPr>
          <p:cNvPr id="29722" name="Freeform 34"/>
          <p:cNvSpPr>
            <a:spLocks/>
          </p:cNvSpPr>
          <p:nvPr/>
        </p:nvSpPr>
        <p:spPr bwMode="auto">
          <a:xfrm>
            <a:off x="2771776" y="3348040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190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23" name="Line 35"/>
          <p:cNvSpPr>
            <a:spLocks noChangeAspect="1" noChangeShapeType="1"/>
          </p:cNvSpPr>
          <p:nvPr/>
        </p:nvSpPr>
        <p:spPr bwMode="auto">
          <a:xfrm flipH="1">
            <a:off x="1643063" y="3868738"/>
            <a:ext cx="1114425" cy="13525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24" name="Freeform 36"/>
          <p:cNvSpPr>
            <a:spLocks/>
          </p:cNvSpPr>
          <p:nvPr/>
        </p:nvSpPr>
        <p:spPr bwMode="auto">
          <a:xfrm>
            <a:off x="3697289" y="4213227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190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25" name="Line 38"/>
          <p:cNvSpPr>
            <a:spLocks noChangeAspect="1" noChangeShapeType="1"/>
          </p:cNvSpPr>
          <p:nvPr/>
        </p:nvSpPr>
        <p:spPr bwMode="auto">
          <a:xfrm flipH="1">
            <a:off x="2687638" y="4713288"/>
            <a:ext cx="1020762" cy="123666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26" name="Text Box 29"/>
          <p:cNvSpPr txBox="1">
            <a:spLocks noChangeArrowheads="1"/>
          </p:cNvSpPr>
          <p:nvPr/>
        </p:nvSpPr>
        <p:spPr bwMode="auto">
          <a:xfrm>
            <a:off x="6059488" y="3573464"/>
            <a:ext cx="3113618" cy="30993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i="1">
                <a:latin typeface="Symbol" pitchFamily="18" charset="2"/>
              </a:rPr>
              <a:t>p</a:t>
            </a:r>
            <a:r>
              <a:rPr lang="en-US" altLang="ja-JP" sz="1400" i="1">
                <a:latin typeface="Times New Roman" pitchFamily="18" charset="0"/>
              </a:rPr>
              <a:t>N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FF0000"/>
                </a:solidFill>
              </a:rPr>
              <a:t>unphysical</a:t>
            </a:r>
            <a:r>
              <a:rPr lang="en-US" altLang="ja-JP" sz="1400" i="1"/>
              <a:t> &amp; </a:t>
            </a:r>
            <a:r>
              <a:rPr lang="en-US" altLang="ja-JP" sz="1400" i="1">
                <a:latin typeface="Symbol" pitchFamily="18" charset="2"/>
              </a:rPr>
              <a:t>pD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0000FF"/>
                </a:solidFill>
              </a:rPr>
              <a:t>physical </a:t>
            </a:r>
            <a:r>
              <a:rPr lang="en-US" altLang="ja-JP" sz="1400" i="1"/>
              <a:t>sheet</a:t>
            </a:r>
          </a:p>
        </p:txBody>
      </p:sp>
      <p:sp>
        <p:nvSpPr>
          <p:cNvPr id="29727" name="AutoShape 40"/>
          <p:cNvSpPr>
            <a:spLocks noChangeArrowheads="1"/>
          </p:cNvSpPr>
          <p:nvPr/>
        </p:nvSpPr>
        <p:spPr bwMode="auto">
          <a:xfrm>
            <a:off x="6732589" y="1916113"/>
            <a:ext cx="2160587" cy="647700"/>
          </a:xfrm>
          <a:prstGeom prst="wedgeRoundRectCallout">
            <a:avLst>
              <a:gd name="adj1" fmla="val -61241"/>
              <a:gd name="adj2" fmla="val 148528"/>
              <a:gd name="adj3" fmla="val 16667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984" tIns="46791" rIns="89984" bIns="46791"/>
          <a:lstStyle/>
          <a:p>
            <a:pPr algn="ctr"/>
            <a:r>
              <a:rPr lang="en-US" altLang="ja-JP" sz="1600" b="1"/>
              <a:t>Real energy axis</a:t>
            </a:r>
          </a:p>
          <a:p>
            <a:pPr algn="ctr"/>
            <a:r>
              <a:rPr lang="en-US" altLang="ja-JP" sz="1600" b="1"/>
              <a:t>“physical world”</a:t>
            </a:r>
          </a:p>
        </p:txBody>
      </p:sp>
      <p:sp>
        <p:nvSpPr>
          <p:cNvPr id="29728" name="Text Box 41"/>
          <p:cNvSpPr txBox="1">
            <a:spLocks noChangeArrowheads="1"/>
          </p:cNvSpPr>
          <p:nvPr/>
        </p:nvSpPr>
        <p:spPr bwMode="auto">
          <a:xfrm>
            <a:off x="250826" y="1412877"/>
            <a:ext cx="2054033" cy="37149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/>
              <a:t>Complex E-plane</a:t>
            </a:r>
          </a:p>
        </p:txBody>
      </p:sp>
      <p:sp>
        <p:nvSpPr>
          <p:cNvPr id="29729" name="Text Box 42"/>
          <p:cNvSpPr txBox="1">
            <a:spLocks noChangeArrowheads="1"/>
          </p:cNvSpPr>
          <p:nvPr/>
        </p:nvSpPr>
        <p:spPr bwMode="auto">
          <a:xfrm>
            <a:off x="2916239" y="836614"/>
            <a:ext cx="6221841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 dirty="0">
                <a:solidFill>
                  <a:srgbClr val="FF0000"/>
                </a:solidFill>
              </a:rPr>
              <a:t>Suzuki, Julia-Diaz, Kamano, Lee, Matsuyama, Sato, PRL104 042302 (2010)</a:t>
            </a:r>
          </a:p>
        </p:txBody>
      </p:sp>
      <p:sp>
        <p:nvSpPr>
          <p:cNvPr id="29730" name="Oval 22"/>
          <p:cNvSpPr>
            <a:spLocks noChangeArrowheads="1"/>
          </p:cNvSpPr>
          <p:nvPr/>
        </p:nvSpPr>
        <p:spPr bwMode="auto">
          <a:xfrm>
            <a:off x="3730626" y="4140200"/>
            <a:ext cx="193675" cy="12065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38332" name="Line 60"/>
          <p:cNvSpPr>
            <a:spLocks noChangeShapeType="1"/>
          </p:cNvSpPr>
          <p:nvPr/>
        </p:nvSpPr>
        <p:spPr bwMode="auto">
          <a:xfrm flipV="1">
            <a:off x="3163888" y="3449638"/>
            <a:ext cx="411162" cy="5969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32" name="Line 66"/>
          <p:cNvSpPr>
            <a:spLocks noChangeShapeType="1"/>
          </p:cNvSpPr>
          <p:nvPr/>
        </p:nvSpPr>
        <p:spPr bwMode="auto">
          <a:xfrm flipH="1">
            <a:off x="5292726" y="3751265"/>
            <a:ext cx="785813" cy="10953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2936875" y="4179888"/>
            <a:ext cx="368300" cy="4762"/>
            <a:chOff x="4306" y="3322"/>
            <a:chExt cx="232" cy="3"/>
          </a:xfrm>
        </p:grpSpPr>
        <p:sp>
          <p:nvSpPr>
            <p:cNvPr id="29759" name="Line 68"/>
            <p:cNvSpPr>
              <a:spLocks noChangeAspect="1" noChangeShapeType="1"/>
            </p:cNvSpPr>
            <p:nvPr/>
          </p:nvSpPr>
          <p:spPr bwMode="auto">
            <a:xfrm rot="1200000">
              <a:off x="4320" y="3324"/>
              <a:ext cx="218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29760" name="Line 69"/>
            <p:cNvSpPr>
              <a:spLocks noChangeAspect="1" noChangeShapeType="1"/>
            </p:cNvSpPr>
            <p:nvPr/>
          </p:nvSpPr>
          <p:spPr bwMode="auto">
            <a:xfrm rot="-1200000">
              <a:off x="4306" y="3322"/>
              <a:ext cx="218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sp>
        <p:nvSpPr>
          <p:cNvPr id="29734" name="Line 78"/>
          <p:cNvSpPr>
            <a:spLocks noChangeShapeType="1"/>
          </p:cNvSpPr>
          <p:nvPr/>
        </p:nvSpPr>
        <p:spPr bwMode="auto">
          <a:xfrm flipV="1">
            <a:off x="1763714" y="5734050"/>
            <a:ext cx="144462" cy="28733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35" name="Line 79"/>
          <p:cNvSpPr>
            <a:spLocks noChangeShapeType="1"/>
          </p:cNvSpPr>
          <p:nvPr/>
        </p:nvSpPr>
        <p:spPr bwMode="auto">
          <a:xfrm flipV="1">
            <a:off x="468314" y="2349500"/>
            <a:ext cx="1366837" cy="172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29736" name="Text Box 80"/>
          <p:cNvSpPr txBox="1">
            <a:spLocks noChangeArrowheads="1"/>
          </p:cNvSpPr>
          <p:nvPr/>
        </p:nvSpPr>
        <p:spPr bwMode="auto">
          <a:xfrm rot="-3300000">
            <a:off x="456106" y="2859080"/>
            <a:ext cx="822927" cy="3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/>
              <a:t>Im (E)</a:t>
            </a:r>
          </a:p>
        </p:txBody>
      </p:sp>
      <p:sp>
        <p:nvSpPr>
          <p:cNvPr id="29737" name="Text Box 81"/>
          <p:cNvSpPr txBox="1">
            <a:spLocks noChangeArrowheads="1"/>
          </p:cNvSpPr>
          <p:nvPr/>
        </p:nvSpPr>
        <p:spPr bwMode="auto">
          <a:xfrm>
            <a:off x="7019926" y="3068639"/>
            <a:ext cx="848575" cy="3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/>
              <a:t>Re (E)</a:t>
            </a:r>
          </a:p>
        </p:txBody>
      </p:sp>
      <p:grpSp>
        <p:nvGrpSpPr>
          <p:cNvPr id="5" name="Group 90"/>
          <p:cNvGrpSpPr>
            <a:grpSpLocks/>
          </p:cNvGrpSpPr>
          <p:nvPr/>
        </p:nvGrpSpPr>
        <p:grpSpPr bwMode="auto">
          <a:xfrm>
            <a:off x="395288" y="2060575"/>
            <a:ext cx="730250" cy="433388"/>
            <a:chOff x="3100" y="3974"/>
            <a:chExt cx="460" cy="273"/>
          </a:xfrm>
        </p:grpSpPr>
        <p:sp>
          <p:nvSpPr>
            <p:cNvPr id="29750" name="Text Box 91"/>
            <p:cNvSpPr txBox="1">
              <a:spLocks noChangeArrowheads="1"/>
            </p:cNvSpPr>
            <p:nvPr/>
          </p:nvSpPr>
          <p:spPr bwMode="auto">
            <a:xfrm>
              <a:off x="3139" y="3982"/>
              <a:ext cx="37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/>
                <a:t>P33</a:t>
              </a:r>
            </a:p>
          </p:txBody>
        </p:sp>
        <p:sp>
          <p:nvSpPr>
            <p:cNvPr id="29751" name="Line 92"/>
            <p:cNvSpPr>
              <a:spLocks noChangeShapeType="1"/>
            </p:cNvSpPr>
            <p:nvPr/>
          </p:nvSpPr>
          <p:spPr bwMode="auto">
            <a:xfrm>
              <a:off x="3560" y="3974"/>
              <a:ext cx="0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29752" name="Line 93"/>
            <p:cNvSpPr>
              <a:spLocks noChangeShapeType="1"/>
            </p:cNvSpPr>
            <p:nvPr/>
          </p:nvSpPr>
          <p:spPr bwMode="auto">
            <a:xfrm>
              <a:off x="3100" y="4241"/>
              <a:ext cx="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sp>
        <p:nvSpPr>
          <p:cNvPr id="438366" name="Text Box 94"/>
          <p:cNvSpPr txBox="1">
            <a:spLocks noChangeArrowheads="1"/>
          </p:cNvSpPr>
          <p:nvPr/>
        </p:nvSpPr>
        <p:spPr bwMode="auto">
          <a:xfrm>
            <a:off x="2484439" y="4292602"/>
            <a:ext cx="1075112" cy="3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 i="1">
                <a:solidFill>
                  <a:srgbClr val="0000FF"/>
                </a:solidFill>
              </a:rPr>
              <a:t>1211-50i</a:t>
            </a:r>
          </a:p>
        </p:txBody>
      </p:sp>
      <p:sp>
        <p:nvSpPr>
          <p:cNvPr id="29742" name="Text Box 96"/>
          <p:cNvSpPr txBox="1">
            <a:spLocks noChangeArrowheads="1"/>
          </p:cNvSpPr>
          <p:nvPr/>
        </p:nvSpPr>
        <p:spPr bwMode="auto">
          <a:xfrm>
            <a:off x="4284664" y="6021389"/>
            <a:ext cx="4856082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/>
              <a:t>Riemann-sheet for other channels: (</a:t>
            </a:r>
            <a:r>
              <a:rPr lang="en-US" altLang="ja-JP" sz="1400">
                <a:latin typeface="Symbol" pitchFamily="18" charset="2"/>
              </a:rPr>
              <a:t>h</a:t>
            </a:r>
            <a:r>
              <a:rPr lang="en-US" altLang="ja-JP" sz="1400"/>
              <a:t>N,</a:t>
            </a:r>
            <a:r>
              <a:rPr lang="en-US" altLang="ja-JP" sz="1400">
                <a:latin typeface="Symbol" pitchFamily="18" charset="2"/>
              </a:rPr>
              <a:t>r</a:t>
            </a:r>
            <a:r>
              <a:rPr lang="en-US" altLang="ja-JP" sz="1400"/>
              <a:t>N,</a:t>
            </a:r>
            <a:r>
              <a:rPr lang="en-US" altLang="ja-JP" sz="1400">
                <a:latin typeface="Symbol" pitchFamily="18" charset="2"/>
              </a:rPr>
              <a:t>s</a:t>
            </a:r>
            <a:r>
              <a:rPr lang="en-US" altLang="ja-JP" sz="1400"/>
              <a:t>N) = (-, </a:t>
            </a:r>
            <a:r>
              <a:rPr lang="en-US" altLang="ja-JP" sz="1400">
                <a:solidFill>
                  <a:srgbClr val="0000FF"/>
                </a:solidFill>
              </a:rPr>
              <a:t>p</a:t>
            </a:r>
            <a:r>
              <a:rPr lang="en-US" altLang="ja-JP" sz="1400"/>
              <a:t>, </a:t>
            </a:r>
            <a:r>
              <a:rPr lang="en-US" altLang="ja-JP" sz="1400">
                <a:solidFill>
                  <a:srgbClr val="0000FF"/>
                </a:solidFill>
              </a:rPr>
              <a:t>-</a:t>
            </a:r>
            <a:r>
              <a:rPr lang="en-US" altLang="ja-JP" sz="1400"/>
              <a:t>)</a:t>
            </a:r>
          </a:p>
        </p:txBody>
      </p:sp>
      <p:grpSp>
        <p:nvGrpSpPr>
          <p:cNvPr id="6" name="Group 103"/>
          <p:cNvGrpSpPr>
            <a:grpSpLocks/>
          </p:cNvGrpSpPr>
          <p:nvPr/>
        </p:nvGrpSpPr>
        <p:grpSpPr bwMode="auto">
          <a:xfrm>
            <a:off x="1258763" y="3488420"/>
            <a:ext cx="7705725" cy="2881313"/>
            <a:chOff x="793" y="2160"/>
            <a:chExt cx="4854" cy="1815"/>
          </a:xfrm>
        </p:grpSpPr>
        <p:sp>
          <p:nvSpPr>
            <p:cNvPr id="29744" name="AutoShape 97"/>
            <p:cNvSpPr>
              <a:spLocks noChangeArrowheads="1"/>
            </p:cNvSpPr>
            <p:nvPr/>
          </p:nvSpPr>
          <p:spPr bwMode="auto">
            <a:xfrm>
              <a:off x="2608" y="2160"/>
              <a:ext cx="3039" cy="154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0">
              <a:solidFill>
                <a:srgbClr val="FF66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29745" name="Text Box 98"/>
            <p:cNvSpPr txBox="1">
              <a:spLocks noChangeArrowheads="1"/>
            </p:cNvSpPr>
            <p:nvPr/>
          </p:nvSpPr>
          <p:spPr bwMode="auto">
            <a:xfrm>
              <a:off x="3107" y="2704"/>
              <a:ext cx="1953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>
                  <a:solidFill>
                    <a:srgbClr val="0000FF"/>
                  </a:solidFill>
                </a:rPr>
                <a:t>pole    1211   ,       50</a:t>
              </a:r>
            </a:p>
          </p:txBody>
        </p:sp>
        <p:sp>
          <p:nvSpPr>
            <p:cNvPr id="29746" name="Text Box 99"/>
            <p:cNvSpPr txBox="1">
              <a:spLocks noChangeArrowheads="1"/>
            </p:cNvSpPr>
            <p:nvPr/>
          </p:nvSpPr>
          <p:spPr bwMode="auto">
            <a:xfrm>
              <a:off x="3198" y="3339"/>
              <a:ext cx="215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/>
                <a:t>BW    1232   , 118/2=59</a:t>
              </a:r>
            </a:p>
          </p:txBody>
        </p:sp>
        <p:sp>
          <p:nvSpPr>
            <p:cNvPr id="29747" name="AutoShape 100"/>
            <p:cNvSpPr>
              <a:spLocks noChangeArrowheads="1"/>
            </p:cNvSpPr>
            <p:nvPr/>
          </p:nvSpPr>
          <p:spPr bwMode="auto">
            <a:xfrm>
              <a:off x="4241" y="3022"/>
              <a:ext cx="317" cy="317"/>
            </a:xfrm>
            <a:prstGeom prst="upDownArrow">
              <a:avLst>
                <a:gd name="adj1" fmla="val 50157"/>
                <a:gd name="adj2" fmla="val 34514"/>
              </a:avLst>
            </a:prstGeom>
            <a:solidFill>
              <a:srgbClr val="FF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29748" name="Text Box 101"/>
            <p:cNvSpPr txBox="1">
              <a:spLocks noChangeArrowheads="1"/>
            </p:cNvSpPr>
            <p:nvPr/>
          </p:nvSpPr>
          <p:spPr bwMode="auto">
            <a:xfrm>
              <a:off x="2744" y="2293"/>
              <a:ext cx="2731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600"/>
                <a:t>In this case, BW mass &amp; width can be </a:t>
              </a:r>
            </a:p>
            <a:p>
              <a:r>
                <a:rPr lang="en-US" altLang="ja-JP" sz="1600"/>
                <a:t>a good </a:t>
              </a:r>
              <a:r>
                <a:rPr lang="en-US" altLang="ja-JP" sz="1600" i="1">
                  <a:solidFill>
                    <a:srgbClr val="FF0000"/>
                  </a:solidFill>
                </a:rPr>
                <a:t>approximation </a:t>
              </a:r>
              <a:r>
                <a:rPr lang="en-US" altLang="ja-JP" sz="1600"/>
                <a:t>of the </a:t>
              </a:r>
              <a:r>
                <a:rPr lang="en-US" altLang="ja-JP" sz="1600">
                  <a:solidFill>
                    <a:srgbClr val="0000FF"/>
                  </a:solidFill>
                </a:rPr>
                <a:t>pole position</a:t>
              </a:r>
              <a:r>
                <a:rPr lang="en-US" altLang="ja-JP" sz="1600"/>
                <a:t>.</a:t>
              </a:r>
            </a:p>
          </p:txBody>
        </p:sp>
        <p:sp>
          <p:nvSpPr>
            <p:cNvPr id="29749" name="AutoShape 102"/>
            <p:cNvSpPr>
              <a:spLocks noChangeArrowheads="1"/>
            </p:cNvSpPr>
            <p:nvPr/>
          </p:nvSpPr>
          <p:spPr bwMode="auto">
            <a:xfrm>
              <a:off x="793" y="3203"/>
              <a:ext cx="1769" cy="772"/>
            </a:xfrm>
            <a:prstGeom prst="wedgeRoundRectCallout">
              <a:avLst>
                <a:gd name="adj1" fmla="val 64190"/>
                <a:gd name="adj2" fmla="val -143653"/>
                <a:gd name="adj3" fmla="val 16667"/>
              </a:avLst>
            </a:prstGeom>
            <a:solidFill>
              <a:schemeClr val="bg1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9984" tIns="46791" rIns="89984" bIns="46791"/>
            <a:lstStyle/>
            <a:p>
              <a:pPr>
                <a:lnSpc>
                  <a:spcPct val="120000"/>
                </a:lnSpc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altLang="ja-JP" sz="1400" b="1"/>
                <a:t> Small background</a:t>
              </a:r>
            </a:p>
            <a:p>
              <a:pPr>
                <a:lnSpc>
                  <a:spcPct val="120000"/>
                </a:lnSpc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altLang="ja-JP" sz="1400" b="1"/>
                <a:t> Isolated pole</a:t>
              </a:r>
            </a:p>
            <a:p>
              <a:pPr>
                <a:lnSpc>
                  <a:spcPct val="120000"/>
                </a:lnSpc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altLang="ja-JP" sz="1400" b="1"/>
                <a:t> </a:t>
              </a:r>
              <a:r>
                <a:rPr lang="en-US" altLang="ja-JP" sz="1400" b="1">
                  <a:solidFill>
                    <a:srgbClr val="FF0000"/>
                  </a:solidFill>
                </a:rPr>
                <a:t>Simple analytic structure</a:t>
              </a:r>
            </a:p>
            <a:p>
              <a:pPr>
                <a:lnSpc>
                  <a:spcPct val="120000"/>
                </a:lnSpc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altLang="ja-JP" sz="1400" b="1">
                  <a:solidFill>
                    <a:srgbClr val="FF0000"/>
                  </a:solidFill>
                </a:rPr>
                <a:t>    </a:t>
              </a:r>
              <a:r>
                <a:rPr lang="en-US" altLang="ja-JP" sz="1400" b="1"/>
                <a:t>of the complex E-plane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052598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8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332" grpId="0" animBg="1"/>
      <p:bldP spid="4383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66800"/>
            <a:ext cx="821450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Experimental fact: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Excited Nucleons  (</a:t>
            </a:r>
            <a:r>
              <a:rPr lang="en-US" sz="3200" dirty="0" smtClean="0">
                <a:solidFill>
                  <a:srgbClr val="FF0000"/>
                </a:solidFill>
              </a:rPr>
              <a:t>N*</a:t>
            </a:r>
            <a:r>
              <a:rPr lang="en-US" sz="3200" dirty="0" smtClean="0"/>
              <a:t>) are unstable and coupled</a:t>
            </a:r>
          </a:p>
          <a:p>
            <a:r>
              <a:rPr lang="en-US" sz="3200" dirty="0" smtClean="0"/>
              <a:t>with meson-baryon </a:t>
            </a:r>
            <a:r>
              <a:rPr lang="en-US" sz="3200" dirty="0" smtClean="0">
                <a:solidFill>
                  <a:srgbClr val="FF0000"/>
                </a:solidFill>
              </a:rPr>
              <a:t>continuum </a:t>
            </a:r>
            <a:r>
              <a:rPr lang="en-US" sz="3200" dirty="0" smtClean="0"/>
              <a:t>to form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nucleon resonances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" y="4114800"/>
            <a:ext cx="8382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800600"/>
            <a:ext cx="75552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Nucleon resonances  contain </a:t>
            </a:r>
            <a:r>
              <a:rPr lang="en-US" sz="3200" dirty="0" smtClean="0">
                <a:solidFill>
                  <a:srgbClr val="FF0000"/>
                </a:solidFill>
              </a:rPr>
              <a:t>information on</a:t>
            </a:r>
            <a:endParaRPr lang="en-US" sz="3200" dirty="0" smtClean="0"/>
          </a:p>
          <a:p>
            <a:pPr marL="514350" indent="-514350">
              <a:buAutoNum type="alphaLcPeriod"/>
            </a:pPr>
            <a:r>
              <a:rPr lang="en-US" sz="3200" dirty="0" smtClean="0"/>
              <a:t>Structure of </a:t>
            </a:r>
            <a:r>
              <a:rPr lang="en-US" sz="3200" dirty="0" smtClean="0">
                <a:solidFill>
                  <a:srgbClr val="FF0000"/>
                </a:solidFill>
              </a:rPr>
              <a:t>N*</a:t>
            </a:r>
            <a:r>
              <a:rPr lang="en-US" sz="3200" dirty="0" smtClean="0"/>
              <a:t> </a:t>
            </a:r>
          </a:p>
          <a:p>
            <a:pPr marL="514350" indent="-514350">
              <a:buAutoNum type="alphaLcPeriod"/>
            </a:pPr>
            <a:r>
              <a:rPr lang="en-US" sz="3200" dirty="0" smtClean="0"/>
              <a:t>Meson-baryon </a:t>
            </a:r>
            <a:r>
              <a:rPr lang="en-US" sz="3200" dirty="0" smtClean="0">
                <a:solidFill>
                  <a:srgbClr val="FF0000"/>
                </a:solidFill>
              </a:rPr>
              <a:t>Interactions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55078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are  nucleon resonances ?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2700" b="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Two-pole structure of the Roper P11(1440)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5289" y="6021389"/>
            <a:ext cx="3331627" cy="30993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i="1">
                <a:latin typeface="Symbol" pitchFamily="18" charset="2"/>
              </a:rPr>
              <a:t>p</a:t>
            </a:r>
            <a:r>
              <a:rPr lang="en-US" altLang="ja-JP" sz="1400" i="1">
                <a:latin typeface="Times New Roman" pitchFamily="18" charset="0"/>
              </a:rPr>
              <a:t>N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FF0000"/>
                </a:solidFill>
              </a:rPr>
              <a:t>unphysical</a:t>
            </a:r>
            <a:r>
              <a:rPr lang="en-US" altLang="ja-JP" sz="1400" i="1"/>
              <a:t> &amp; </a:t>
            </a:r>
            <a:r>
              <a:rPr lang="en-US" altLang="ja-JP" sz="1400" i="1">
                <a:latin typeface="Symbol" pitchFamily="18" charset="2"/>
              </a:rPr>
              <a:t>pD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FF0000"/>
                </a:solidFill>
              </a:rPr>
              <a:t>unphysical</a:t>
            </a:r>
            <a:r>
              <a:rPr lang="en-US" altLang="ja-JP" sz="1400" i="1">
                <a:solidFill>
                  <a:srgbClr val="0000FF"/>
                </a:solidFill>
              </a:rPr>
              <a:t> </a:t>
            </a:r>
            <a:r>
              <a:rPr lang="en-US" altLang="ja-JP" sz="1400" i="1"/>
              <a:t>sheet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1403351" y="2205038"/>
            <a:ext cx="5111750" cy="1079500"/>
          </a:xfrm>
          <a:prstGeom prst="parallelogram">
            <a:avLst>
              <a:gd name="adj" fmla="val 8218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0725" name="Line 5"/>
          <p:cNvSpPr>
            <a:spLocks noChangeAspect="1" noChangeShapeType="1"/>
          </p:cNvSpPr>
          <p:nvPr/>
        </p:nvSpPr>
        <p:spPr bwMode="auto">
          <a:xfrm flipH="1">
            <a:off x="323850" y="4140200"/>
            <a:ext cx="895350" cy="1087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252413" y="3276602"/>
            <a:ext cx="2679700" cy="1368425"/>
          </a:xfrm>
          <a:prstGeom prst="parallelogram">
            <a:avLst>
              <a:gd name="adj" fmla="val 837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268538" y="2197100"/>
            <a:ext cx="42497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348038" y="2246314"/>
            <a:ext cx="2895610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i="1">
                <a:latin typeface="Symbol" pitchFamily="18" charset="2"/>
              </a:rPr>
              <a:t>p</a:t>
            </a:r>
            <a:r>
              <a:rPr lang="en-US" altLang="ja-JP" sz="1400" i="1"/>
              <a:t>N </a:t>
            </a:r>
            <a:r>
              <a:rPr lang="en-US" altLang="ja-JP" sz="1400" i="1">
                <a:solidFill>
                  <a:srgbClr val="0000FF"/>
                </a:solidFill>
              </a:rPr>
              <a:t>physical</a:t>
            </a:r>
            <a:r>
              <a:rPr lang="en-US" altLang="ja-JP" sz="1400" i="1"/>
              <a:t> &amp; </a:t>
            </a:r>
            <a:r>
              <a:rPr lang="en-US" altLang="ja-JP" sz="1400" i="1">
                <a:latin typeface="Symbol" pitchFamily="18" charset="2"/>
              </a:rPr>
              <a:t>pD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0000FF"/>
                </a:solidFill>
              </a:rPr>
              <a:t>physical</a:t>
            </a:r>
            <a:r>
              <a:rPr lang="en-US" altLang="ja-JP" sz="1400" i="1"/>
              <a:t> sheet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2414" y="4645025"/>
            <a:ext cx="1582737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H="1">
            <a:off x="5580064" y="2197102"/>
            <a:ext cx="935037" cy="11525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403350" y="3276600"/>
            <a:ext cx="5473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2" name="Line 12"/>
          <p:cNvSpPr>
            <a:spLocks noChangeAspect="1" noChangeShapeType="1"/>
          </p:cNvSpPr>
          <p:nvPr/>
        </p:nvSpPr>
        <p:spPr bwMode="auto">
          <a:xfrm flipH="1">
            <a:off x="366714" y="5221290"/>
            <a:ext cx="585787" cy="712787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3" name="Line 13"/>
          <p:cNvSpPr>
            <a:spLocks noChangeAspect="1" noChangeShapeType="1"/>
          </p:cNvSpPr>
          <p:nvPr/>
        </p:nvSpPr>
        <p:spPr bwMode="auto">
          <a:xfrm flipH="1">
            <a:off x="1811338" y="3276602"/>
            <a:ext cx="1127125" cy="13684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4" name="Freeform 14"/>
          <p:cNvSpPr>
            <a:spLocks/>
          </p:cNvSpPr>
          <p:nvPr/>
        </p:nvSpPr>
        <p:spPr bwMode="auto">
          <a:xfrm>
            <a:off x="5435601" y="3348040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5" name="Freeform 15"/>
          <p:cNvSpPr>
            <a:spLocks/>
          </p:cNvSpPr>
          <p:nvPr/>
        </p:nvSpPr>
        <p:spPr bwMode="auto">
          <a:xfrm>
            <a:off x="4962525" y="4273552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323851" y="5221290"/>
            <a:ext cx="266541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7" name="Line 17"/>
          <p:cNvSpPr>
            <a:spLocks noChangeAspect="1" noChangeShapeType="1"/>
          </p:cNvSpPr>
          <p:nvPr/>
        </p:nvSpPr>
        <p:spPr bwMode="auto">
          <a:xfrm flipH="1">
            <a:off x="5103813" y="3806825"/>
            <a:ext cx="392112" cy="4778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 flipV="1">
            <a:off x="341314" y="5940425"/>
            <a:ext cx="3665537" cy="15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39" name="Line 19"/>
          <p:cNvSpPr>
            <a:spLocks noChangeAspect="1" noChangeShapeType="1"/>
          </p:cNvSpPr>
          <p:nvPr/>
        </p:nvSpPr>
        <p:spPr bwMode="auto">
          <a:xfrm flipH="1">
            <a:off x="2989263" y="4140200"/>
            <a:ext cx="895350" cy="108743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40" name="Oval 20"/>
          <p:cNvSpPr>
            <a:spLocks noChangeArrowheads="1"/>
          </p:cNvSpPr>
          <p:nvPr/>
        </p:nvSpPr>
        <p:spPr bwMode="auto">
          <a:xfrm>
            <a:off x="2843214" y="3205163"/>
            <a:ext cx="193675" cy="12065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3890964" y="4200525"/>
            <a:ext cx="2193925" cy="14288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42" name="Line 22"/>
          <p:cNvSpPr>
            <a:spLocks noChangeAspect="1" noChangeShapeType="1"/>
          </p:cNvSpPr>
          <p:nvPr/>
        </p:nvSpPr>
        <p:spPr bwMode="auto">
          <a:xfrm flipH="1">
            <a:off x="4016376" y="4678363"/>
            <a:ext cx="1039813" cy="12620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H="1">
            <a:off x="252414" y="2197102"/>
            <a:ext cx="2016125" cy="2447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671764" y="2836864"/>
            <a:ext cx="572858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latin typeface="Symbol" pitchFamily="18" charset="2"/>
              </a:rPr>
              <a:t>p </a:t>
            </a:r>
            <a:r>
              <a:rPr lang="en-US" altLang="ja-JP" sz="2000" i="1">
                <a:latin typeface="Times New Roman" pitchFamily="18" charset="0"/>
              </a:rPr>
              <a:t>N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3529013" y="3783014"/>
            <a:ext cx="544004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latin typeface="Symbol" pitchFamily="18" charset="2"/>
              </a:rPr>
              <a:t>p D</a:t>
            </a:r>
          </a:p>
        </p:txBody>
      </p:sp>
      <p:sp>
        <p:nvSpPr>
          <p:cNvPr id="30746" name="Freeform 26"/>
          <p:cNvSpPr>
            <a:spLocks/>
          </p:cNvSpPr>
          <p:nvPr/>
        </p:nvSpPr>
        <p:spPr bwMode="auto">
          <a:xfrm>
            <a:off x="2771776" y="3348040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190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47" name="Line 27"/>
          <p:cNvSpPr>
            <a:spLocks noChangeAspect="1" noChangeShapeType="1"/>
          </p:cNvSpPr>
          <p:nvPr/>
        </p:nvSpPr>
        <p:spPr bwMode="auto">
          <a:xfrm flipH="1">
            <a:off x="1643063" y="3868738"/>
            <a:ext cx="1114425" cy="135255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48" name="Freeform 28"/>
          <p:cNvSpPr>
            <a:spLocks/>
          </p:cNvSpPr>
          <p:nvPr/>
        </p:nvSpPr>
        <p:spPr bwMode="auto">
          <a:xfrm>
            <a:off x="3697289" y="4213227"/>
            <a:ext cx="155575" cy="504825"/>
          </a:xfrm>
          <a:custGeom>
            <a:avLst/>
            <a:gdLst>
              <a:gd name="T0" fmla="*/ 2147483647 w 98"/>
              <a:gd name="T1" fmla="*/ 0 h 318"/>
              <a:gd name="T2" fmla="*/ 2147483647 w 98"/>
              <a:gd name="T3" fmla="*/ 2147483647 h 318"/>
              <a:gd name="T4" fmla="*/ 2147483647 w 98"/>
              <a:gd name="T5" fmla="*/ 2147483647 h 318"/>
              <a:gd name="T6" fmla="*/ 0 w 98"/>
              <a:gd name="T7" fmla="*/ 2147483647 h 3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8" h="318">
                <a:moveTo>
                  <a:pt x="91" y="0"/>
                </a:moveTo>
                <a:cubicBezTo>
                  <a:pt x="94" y="68"/>
                  <a:pt x="98" y="137"/>
                  <a:pt x="91" y="182"/>
                </a:cubicBezTo>
                <a:cubicBezTo>
                  <a:pt x="84" y="227"/>
                  <a:pt x="61" y="249"/>
                  <a:pt x="46" y="272"/>
                </a:cubicBezTo>
                <a:cubicBezTo>
                  <a:pt x="31" y="295"/>
                  <a:pt x="15" y="306"/>
                  <a:pt x="0" y="318"/>
                </a:cubicBezTo>
              </a:path>
            </a:pathLst>
          </a:custGeom>
          <a:noFill/>
          <a:ln w="19050" cap="rnd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49" name="Line 29"/>
          <p:cNvSpPr>
            <a:spLocks noChangeAspect="1" noChangeShapeType="1"/>
          </p:cNvSpPr>
          <p:nvPr/>
        </p:nvSpPr>
        <p:spPr bwMode="auto">
          <a:xfrm flipH="1">
            <a:off x="2687638" y="4713288"/>
            <a:ext cx="1020762" cy="1236662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6059488" y="3573464"/>
            <a:ext cx="3113618" cy="309939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i="1">
                <a:latin typeface="Symbol" pitchFamily="18" charset="2"/>
              </a:rPr>
              <a:t>p</a:t>
            </a:r>
            <a:r>
              <a:rPr lang="en-US" altLang="ja-JP" sz="1400" i="1">
                <a:latin typeface="Times New Roman" pitchFamily="18" charset="0"/>
              </a:rPr>
              <a:t>N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FF0000"/>
                </a:solidFill>
              </a:rPr>
              <a:t>unphysical</a:t>
            </a:r>
            <a:r>
              <a:rPr lang="en-US" altLang="ja-JP" sz="1400" i="1"/>
              <a:t> &amp; </a:t>
            </a:r>
            <a:r>
              <a:rPr lang="en-US" altLang="ja-JP" sz="1400" i="1">
                <a:latin typeface="Symbol" pitchFamily="18" charset="2"/>
              </a:rPr>
              <a:t>pD</a:t>
            </a:r>
            <a:r>
              <a:rPr lang="en-US" altLang="ja-JP" sz="1400" i="1"/>
              <a:t> </a:t>
            </a:r>
            <a:r>
              <a:rPr lang="en-US" altLang="ja-JP" sz="1400" i="1">
                <a:solidFill>
                  <a:srgbClr val="0000FF"/>
                </a:solidFill>
              </a:rPr>
              <a:t>physical</a:t>
            </a:r>
            <a:r>
              <a:rPr lang="en-US" altLang="ja-JP" sz="1400" i="1"/>
              <a:t> sheet</a:t>
            </a:r>
          </a:p>
        </p:txBody>
      </p:sp>
      <p:sp>
        <p:nvSpPr>
          <p:cNvPr id="30751" name="AutoShape 31"/>
          <p:cNvSpPr>
            <a:spLocks noChangeArrowheads="1"/>
          </p:cNvSpPr>
          <p:nvPr/>
        </p:nvSpPr>
        <p:spPr bwMode="auto">
          <a:xfrm>
            <a:off x="6732589" y="1916113"/>
            <a:ext cx="2160587" cy="647700"/>
          </a:xfrm>
          <a:prstGeom prst="wedgeRoundRectCallout">
            <a:avLst>
              <a:gd name="adj1" fmla="val -61241"/>
              <a:gd name="adj2" fmla="val 148528"/>
              <a:gd name="adj3" fmla="val 16667"/>
            </a:avLst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89984" tIns="46791" rIns="89984" bIns="46791"/>
          <a:lstStyle/>
          <a:p>
            <a:pPr algn="ctr"/>
            <a:r>
              <a:rPr lang="en-US" altLang="ja-JP" sz="1600" b="1"/>
              <a:t>Real energy axis</a:t>
            </a:r>
          </a:p>
          <a:p>
            <a:pPr algn="ctr"/>
            <a:r>
              <a:rPr lang="en-US" altLang="ja-JP" sz="1600" b="1"/>
              <a:t>“physical world”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250826" y="1412877"/>
            <a:ext cx="2054033" cy="37149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/>
              <a:t>Complex E-plane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2916239" y="836614"/>
            <a:ext cx="6221841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0000"/>
                </a:solidFill>
              </a:rPr>
              <a:t>Suzuki, Julia-Diaz, Kamano, Lee, Matsuyama, Sato, PRL104 042302 (2010)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54014" y="4200525"/>
            <a:ext cx="3470275" cy="1028700"/>
            <a:chOff x="235" y="2647"/>
            <a:chExt cx="2186" cy="648"/>
          </a:xfrm>
        </p:grpSpPr>
        <p:sp>
          <p:nvSpPr>
            <p:cNvPr id="30806" name="AutoShape 35"/>
            <p:cNvSpPr>
              <a:spLocks noChangeArrowheads="1"/>
            </p:cNvSpPr>
            <p:nvPr/>
          </p:nvSpPr>
          <p:spPr bwMode="auto">
            <a:xfrm>
              <a:off x="1837" y="2647"/>
              <a:ext cx="584" cy="635"/>
            </a:xfrm>
            <a:prstGeom prst="parallelogram">
              <a:avLst>
                <a:gd name="adj" fmla="val 3219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30807" name="Line 36"/>
            <p:cNvSpPr>
              <a:spLocks noChangeShapeType="1"/>
            </p:cNvSpPr>
            <p:nvPr/>
          </p:nvSpPr>
          <p:spPr bwMode="auto">
            <a:xfrm flipV="1">
              <a:off x="235" y="3290"/>
              <a:ext cx="1997" cy="4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30808" name="Line 37"/>
            <p:cNvSpPr>
              <a:spLocks noChangeShapeType="1"/>
            </p:cNvSpPr>
            <p:nvPr/>
          </p:nvSpPr>
          <p:spPr bwMode="auto">
            <a:xfrm flipH="1">
              <a:off x="2232" y="2665"/>
              <a:ext cx="189" cy="63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sp>
        <p:nvSpPr>
          <p:cNvPr id="30755" name="Oval 38"/>
          <p:cNvSpPr>
            <a:spLocks noChangeArrowheads="1"/>
          </p:cNvSpPr>
          <p:nvPr/>
        </p:nvSpPr>
        <p:spPr bwMode="auto">
          <a:xfrm>
            <a:off x="3730626" y="4140200"/>
            <a:ext cx="193675" cy="120650"/>
          </a:xfrm>
          <a:prstGeom prst="ellipse">
            <a:avLst/>
          </a:prstGeom>
          <a:solidFill>
            <a:srgbClr val="FF9900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30756" name="Line 39"/>
          <p:cNvSpPr>
            <a:spLocks noChangeShapeType="1"/>
          </p:cNvSpPr>
          <p:nvPr/>
        </p:nvSpPr>
        <p:spPr bwMode="auto">
          <a:xfrm flipH="1">
            <a:off x="5292726" y="3751265"/>
            <a:ext cx="785813" cy="109537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2770188" y="4643438"/>
            <a:ext cx="368300" cy="4762"/>
            <a:chOff x="4306" y="3322"/>
            <a:chExt cx="232" cy="3"/>
          </a:xfrm>
        </p:grpSpPr>
        <p:sp>
          <p:nvSpPr>
            <p:cNvPr id="30804" name="Line 41"/>
            <p:cNvSpPr>
              <a:spLocks noChangeAspect="1" noChangeShapeType="1"/>
            </p:cNvSpPr>
            <p:nvPr/>
          </p:nvSpPr>
          <p:spPr bwMode="auto">
            <a:xfrm rot="1200000">
              <a:off x="4320" y="3324"/>
              <a:ext cx="21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30805" name="Line 42"/>
            <p:cNvSpPr>
              <a:spLocks noChangeAspect="1" noChangeShapeType="1"/>
            </p:cNvSpPr>
            <p:nvPr/>
          </p:nvSpPr>
          <p:spPr bwMode="auto">
            <a:xfrm rot="-1200000">
              <a:off x="4306" y="3322"/>
              <a:ext cx="21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pic>
        <p:nvPicPr>
          <p:cNvPr id="30758" name="Picture 43" descr="ro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76700"/>
            <a:ext cx="31686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092450" y="4992688"/>
            <a:ext cx="368300" cy="4762"/>
            <a:chOff x="4306" y="3322"/>
            <a:chExt cx="232" cy="3"/>
          </a:xfrm>
        </p:grpSpPr>
        <p:sp>
          <p:nvSpPr>
            <p:cNvPr id="30802" name="Line 45"/>
            <p:cNvSpPr>
              <a:spLocks noChangeAspect="1" noChangeShapeType="1"/>
            </p:cNvSpPr>
            <p:nvPr/>
          </p:nvSpPr>
          <p:spPr bwMode="auto">
            <a:xfrm rot="1200000">
              <a:off x="4320" y="3324"/>
              <a:ext cx="218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30803" name="Line 46"/>
            <p:cNvSpPr>
              <a:spLocks noChangeAspect="1" noChangeShapeType="1"/>
            </p:cNvSpPr>
            <p:nvPr/>
          </p:nvSpPr>
          <p:spPr bwMode="auto">
            <a:xfrm rot="-1200000">
              <a:off x="4306" y="3322"/>
              <a:ext cx="218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sp>
        <p:nvSpPr>
          <p:cNvPr id="30760" name="Line 47"/>
          <p:cNvSpPr>
            <a:spLocks noChangeShapeType="1"/>
          </p:cNvSpPr>
          <p:nvPr/>
        </p:nvSpPr>
        <p:spPr bwMode="auto">
          <a:xfrm flipV="1">
            <a:off x="1763714" y="5734050"/>
            <a:ext cx="144462" cy="28733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61" name="Line 48"/>
          <p:cNvSpPr>
            <a:spLocks noChangeShapeType="1"/>
          </p:cNvSpPr>
          <p:nvPr/>
        </p:nvSpPr>
        <p:spPr bwMode="auto">
          <a:xfrm flipV="1">
            <a:off x="468314" y="2349500"/>
            <a:ext cx="1366837" cy="172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30762" name="Text Box 49"/>
          <p:cNvSpPr txBox="1">
            <a:spLocks noChangeArrowheads="1"/>
          </p:cNvSpPr>
          <p:nvPr/>
        </p:nvSpPr>
        <p:spPr bwMode="auto">
          <a:xfrm rot="-3300000">
            <a:off x="456106" y="2859080"/>
            <a:ext cx="822927" cy="3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/>
              <a:t>Im (E)</a:t>
            </a:r>
          </a:p>
        </p:txBody>
      </p:sp>
      <p:sp>
        <p:nvSpPr>
          <p:cNvPr id="30763" name="Text Box 50"/>
          <p:cNvSpPr txBox="1">
            <a:spLocks noChangeArrowheads="1"/>
          </p:cNvSpPr>
          <p:nvPr/>
        </p:nvSpPr>
        <p:spPr bwMode="auto">
          <a:xfrm>
            <a:off x="7019926" y="3068639"/>
            <a:ext cx="848575" cy="371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/>
              <a:t>Re (E)</a:t>
            </a:r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250826" y="3500440"/>
            <a:ext cx="3241675" cy="936625"/>
            <a:chOff x="158" y="2205"/>
            <a:chExt cx="2042" cy="590"/>
          </a:xfrm>
        </p:grpSpPr>
        <p:sp>
          <p:nvSpPr>
            <p:cNvPr id="30800" name="Line 52"/>
            <p:cNvSpPr>
              <a:spLocks noChangeShapeType="1"/>
            </p:cNvSpPr>
            <p:nvPr/>
          </p:nvSpPr>
          <p:spPr bwMode="auto">
            <a:xfrm flipV="1">
              <a:off x="1927" y="2432"/>
              <a:ext cx="273" cy="3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  <p:sp>
          <p:nvSpPr>
            <p:cNvPr id="30801" name="AutoShape 53"/>
            <p:cNvSpPr>
              <a:spLocks noChangeArrowheads="1"/>
            </p:cNvSpPr>
            <p:nvPr/>
          </p:nvSpPr>
          <p:spPr bwMode="auto">
            <a:xfrm>
              <a:off x="158" y="2205"/>
              <a:ext cx="1543" cy="545"/>
            </a:xfrm>
            <a:prstGeom prst="wedgeRoundRectCallout">
              <a:avLst>
                <a:gd name="adj1" fmla="val 69769"/>
                <a:gd name="adj2" fmla="val 21009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89984" tIns="46791" rIns="89984" bIns="46791"/>
            <a:lstStyle/>
            <a:p>
              <a:r>
                <a:rPr lang="en-US" altLang="ja-JP" sz="1400" b="1"/>
                <a:t>Pole A </a:t>
              </a:r>
              <a:r>
                <a:rPr lang="en-US" altLang="ja-JP" sz="1400" b="1">
                  <a:solidFill>
                    <a:srgbClr val="FF0000"/>
                  </a:solidFill>
                </a:rPr>
                <a:t>cannot</a:t>
              </a:r>
              <a:r>
                <a:rPr lang="en-US" altLang="ja-JP" sz="1400" b="1"/>
                <a:t> generate a resonance shape on</a:t>
              </a:r>
            </a:p>
            <a:p>
              <a:r>
                <a:rPr lang="en-US" altLang="ja-JP" sz="1400" b="1"/>
                <a:t>“physical” real E axis.</a:t>
              </a:r>
            </a:p>
          </p:txBody>
        </p:sp>
      </p:grpSp>
      <p:sp>
        <p:nvSpPr>
          <p:cNvPr id="451651" name="Text Box 67"/>
          <p:cNvSpPr txBox="1">
            <a:spLocks noChangeArrowheads="1"/>
          </p:cNvSpPr>
          <p:nvPr/>
        </p:nvSpPr>
        <p:spPr bwMode="auto">
          <a:xfrm>
            <a:off x="2771775" y="4797426"/>
            <a:ext cx="353247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latin typeface="Times New Roman" pitchFamily="18" charset="0"/>
              </a:rPr>
              <a:t>B</a:t>
            </a:r>
          </a:p>
        </p:txBody>
      </p:sp>
      <p:sp>
        <p:nvSpPr>
          <p:cNvPr id="451652" name="Text Box 68"/>
          <p:cNvSpPr txBox="1">
            <a:spLocks noChangeArrowheads="1"/>
          </p:cNvSpPr>
          <p:nvPr/>
        </p:nvSpPr>
        <p:spPr bwMode="auto">
          <a:xfrm>
            <a:off x="2484439" y="4365626"/>
            <a:ext cx="353247" cy="40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2000" i="1">
                <a:latin typeface="Times New Roman" pitchFamily="18" charset="0"/>
              </a:rPr>
              <a:t>A</a:t>
            </a:r>
          </a:p>
        </p:txBody>
      </p:sp>
      <p:grpSp>
        <p:nvGrpSpPr>
          <p:cNvPr id="10" name="Group 71"/>
          <p:cNvGrpSpPr>
            <a:grpSpLocks/>
          </p:cNvGrpSpPr>
          <p:nvPr/>
        </p:nvGrpSpPr>
        <p:grpSpPr bwMode="auto">
          <a:xfrm>
            <a:off x="3148014" y="3592513"/>
            <a:ext cx="1589087" cy="1082675"/>
            <a:chOff x="1983" y="2263"/>
            <a:chExt cx="1001" cy="682"/>
          </a:xfrm>
        </p:grpSpPr>
        <p:sp>
          <p:nvSpPr>
            <p:cNvPr id="30790" name="Arc 69"/>
            <p:cNvSpPr>
              <a:spLocks/>
            </p:cNvSpPr>
            <p:nvPr/>
          </p:nvSpPr>
          <p:spPr bwMode="auto">
            <a:xfrm flipV="1">
              <a:off x="2258" y="2263"/>
              <a:ext cx="726" cy="679"/>
            </a:xfrm>
            <a:custGeom>
              <a:avLst/>
              <a:gdLst>
                <a:gd name="T0" fmla="*/ 0 w 21600"/>
                <a:gd name="T1" fmla="*/ 0 h 25106"/>
                <a:gd name="T2" fmla="*/ 0 w 21600"/>
                <a:gd name="T3" fmla="*/ 0 h 25106"/>
                <a:gd name="T4" fmla="*/ 0 w 21600"/>
                <a:gd name="T5" fmla="*/ 0 h 2510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5106" fill="none" extrusionOk="0">
                  <a:moveTo>
                    <a:pt x="1826" y="0"/>
                  </a:moveTo>
                  <a:cubicBezTo>
                    <a:pt x="13007" y="949"/>
                    <a:pt x="21600" y="10301"/>
                    <a:pt x="21600" y="21523"/>
                  </a:cubicBezTo>
                  <a:cubicBezTo>
                    <a:pt x="21600" y="22723"/>
                    <a:pt x="21499" y="23922"/>
                    <a:pt x="21300" y="25105"/>
                  </a:cubicBezTo>
                </a:path>
                <a:path w="21600" h="25106" stroke="0" extrusionOk="0">
                  <a:moveTo>
                    <a:pt x="1826" y="0"/>
                  </a:moveTo>
                  <a:cubicBezTo>
                    <a:pt x="13007" y="949"/>
                    <a:pt x="21600" y="10301"/>
                    <a:pt x="21600" y="21523"/>
                  </a:cubicBezTo>
                  <a:cubicBezTo>
                    <a:pt x="21600" y="22723"/>
                    <a:pt x="21499" y="23922"/>
                    <a:pt x="21300" y="25105"/>
                  </a:cubicBezTo>
                  <a:lnTo>
                    <a:pt x="0" y="21523"/>
                  </a:lnTo>
                  <a:lnTo>
                    <a:pt x="1826" y="0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30791" name="Line 70"/>
            <p:cNvSpPr>
              <a:spLocks noChangeShapeType="1"/>
            </p:cNvSpPr>
            <p:nvPr/>
          </p:nvSpPr>
          <p:spPr bwMode="auto">
            <a:xfrm flipH="1" flipV="1">
              <a:off x="1983" y="2932"/>
              <a:ext cx="308" cy="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395288" y="2060575"/>
            <a:ext cx="730250" cy="433388"/>
            <a:chOff x="3100" y="3974"/>
            <a:chExt cx="460" cy="273"/>
          </a:xfrm>
        </p:grpSpPr>
        <p:sp>
          <p:nvSpPr>
            <p:cNvPr id="30787" name="Text Box 72"/>
            <p:cNvSpPr txBox="1">
              <a:spLocks noChangeArrowheads="1"/>
            </p:cNvSpPr>
            <p:nvPr/>
          </p:nvSpPr>
          <p:spPr bwMode="auto">
            <a:xfrm>
              <a:off x="3139" y="3982"/>
              <a:ext cx="365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9984" tIns="46791" rIns="89984" bIns="46791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800"/>
                <a:t>P11</a:t>
              </a:r>
            </a:p>
          </p:txBody>
        </p:sp>
        <p:sp>
          <p:nvSpPr>
            <p:cNvPr id="30788" name="Line 73"/>
            <p:cNvSpPr>
              <a:spLocks noChangeShapeType="1"/>
            </p:cNvSpPr>
            <p:nvPr/>
          </p:nvSpPr>
          <p:spPr bwMode="auto">
            <a:xfrm>
              <a:off x="3560" y="3974"/>
              <a:ext cx="0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30789" name="Line 74"/>
            <p:cNvSpPr>
              <a:spLocks noChangeShapeType="1"/>
            </p:cNvSpPr>
            <p:nvPr/>
          </p:nvSpPr>
          <p:spPr bwMode="auto">
            <a:xfrm>
              <a:off x="3100" y="4241"/>
              <a:ext cx="45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  <p:sp>
        <p:nvSpPr>
          <p:cNvPr id="451662" name="Text Box 78"/>
          <p:cNvSpPr txBox="1">
            <a:spLocks noChangeArrowheads="1"/>
          </p:cNvSpPr>
          <p:nvPr/>
        </p:nvSpPr>
        <p:spPr bwMode="auto">
          <a:xfrm>
            <a:off x="1679575" y="4600576"/>
            <a:ext cx="991242" cy="3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i="1">
                <a:solidFill>
                  <a:srgbClr val="FF0000"/>
                </a:solidFill>
              </a:rPr>
              <a:t>1356-78i</a:t>
            </a:r>
          </a:p>
        </p:txBody>
      </p:sp>
      <p:sp>
        <p:nvSpPr>
          <p:cNvPr id="451663" name="Text Box 79"/>
          <p:cNvSpPr txBox="1">
            <a:spLocks noChangeArrowheads="1"/>
          </p:cNvSpPr>
          <p:nvPr/>
        </p:nvSpPr>
        <p:spPr bwMode="auto">
          <a:xfrm>
            <a:off x="1798639" y="4929189"/>
            <a:ext cx="1105055" cy="34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 i="1">
                <a:solidFill>
                  <a:srgbClr val="0000FF"/>
                </a:solidFill>
              </a:rPr>
              <a:t>1364-105i</a:t>
            </a:r>
          </a:p>
        </p:txBody>
      </p:sp>
      <p:sp>
        <p:nvSpPr>
          <p:cNvPr id="30774" name="Text Box 80"/>
          <p:cNvSpPr txBox="1">
            <a:spLocks noChangeArrowheads="1"/>
          </p:cNvSpPr>
          <p:nvPr/>
        </p:nvSpPr>
        <p:spPr bwMode="auto">
          <a:xfrm>
            <a:off x="4333876" y="6021389"/>
            <a:ext cx="4856082" cy="30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984" tIns="46791" rIns="89984" bIns="46791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/>
              <a:t>Riemann-sheet for other channels: (</a:t>
            </a:r>
            <a:r>
              <a:rPr lang="en-US" altLang="ja-JP" sz="1400">
                <a:latin typeface="Symbol" pitchFamily="18" charset="2"/>
              </a:rPr>
              <a:t>h</a:t>
            </a:r>
            <a:r>
              <a:rPr lang="en-US" altLang="ja-JP" sz="1400"/>
              <a:t>N,</a:t>
            </a:r>
            <a:r>
              <a:rPr lang="en-US" altLang="ja-JP" sz="1400">
                <a:latin typeface="Symbol" pitchFamily="18" charset="2"/>
              </a:rPr>
              <a:t>r</a:t>
            </a:r>
            <a:r>
              <a:rPr lang="en-US" altLang="ja-JP" sz="1400"/>
              <a:t>N,</a:t>
            </a:r>
            <a:r>
              <a:rPr lang="en-US" altLang="ja-JP" sz="1400">
                <a:latin typeface="Symbol" pitchFamily="18" charset="2"/>
              </a:rPr>
              <a:t>s</a:t>
            </a:r>
            <a:r>
              <a:rPr lang="en-US" altLang="ja-JP" sz="1400"/>
              <a:t>N) = (</a:t>
            </a:r>
            <a:r>
              <a:rPr lang="en-US" altLang="ja-JP" sz="1400">
                <a:solidFill>
                  <a:srgbClr val="0000FF"/>
                </a:solidFill>
              </a:rPr>
              <a:t>p</a:t>
            </a:r>
            <a:r>
              <a:rPr lang="en-US" altLang="ja-JP" sz="1400"/>
              <a:t>,</a:t>
            </a:r>
            <a:r>
              <a:rPr lang="en-US" altLang="ja-JP" sz="1400">
                <a:solidFill>
                  <a:srgbClr val="0000FF"/>
                </a:solidFill>
              </a:rPr>
              <a:t>p</a:t>
            </a:r>
            <a:r>
              <a:rPr lang="en-US" altLang="ja-JP" sz="1400"/>
              <a:t>,</a:t>
            </a:r>
            <a:r>
              <a:rPr lang="en-US" altLang="ja-JP" sz="1400">
                <a:solidFill>
                  <a:srgbClr val="0000FF"/>
                </a:solidFill>
              </a:rPr>
              <a:t>p</a:t>
            </a:r>
            <a:r>
              <a:rPr lang="en-US" altLang="ja-JP" sz="1400"/>
              <a:t>)</a:t>
            </a:r>
          </a:p>
        </p:txBody>
      </p:sp>
      <p:grpSp>
        <p:nvGrpSpPr>
          <p:cNvPr id="13" name="Group 98"/>
          <p:cNvGrpSpPr>
            <a:grpSpLocks/>
          </p:cNvGrpSpPr>
          <p:nvPr/>
        </p:nvGrpSpPr>
        <p:grpSpPr bwMode="auto">
          <a:xfrm>
            <a:off x="4038600" y="2971800"/>
            <a:ext cx="4826000" cy="2951162"/>
            <a:chOff x="2562" y="2115"/>
            <a:chExt cx="3040" cy="1859"/>
          </a:xfrm>
        </p:grpSpPr>
        <p:sp>
          <p:nvSpPr>
            <p:cNvPr id="30777" name="AutoShape 81"/>
            <p:cNvSpPr>
              <a:spLocks noChangeArrowheads="1"/>
            </p:cNvSpPr>
            <p:nvPr/>
          </p:nvSpPr>
          <p:spPr bwMode="auto">
            <a:xfrm>
              <a:off x="2562" y="2115"/>
              <a:ext cx="3040" cy="18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9984" tIns="46791" rIns="89984" bIns="46791" anchor="ctr"/>
            <a:lstStyle/>
            <a:p>
              <a:pPr algn="ctr"/>
              <a:endParaRPr lang="ja-JP" altLang="en-US"/>
            </a:p>
          </p:txBody>
        </p:sp>
        <p:grpSp>
          <p:nvGrpSpPr>
            <p:cNvPr id="14" name="Group 97"/>
            <p:cNvGrpSpPr>
              <a:grpSpLocks/>
            </p:cNvGrpSpPr>
            <p:nvPr/>
          </p:nvGrpSpPr>
          <p:grpSpPr bwMode="auto">
            <a:xfrm>
              <a:off x="2693" y="2205"/>
              <a:ext cx="2845" cy="1608"/>
              <a:chOff x="2693" y="2205"/>
              <a:chExt cx="2845" cy="1608"/>
            </a:xfrm>
          </p:grpSpPr>
          <p:sp>
            <p:nvSpPr>
              <p:cNvPr id="30779" name="Text Box 84"/>
              <p:cNvSpPr txBox="1">
                <a:spLocks noChangeArrowheads="1"/>
              </p:cNvSpPr>
              <p:nvPr/>
            </p:nvSpPr>
            <p:spPr bwMode="auto">
              <a:xfrm>
                <a:off x="2880" y="3521"/>
                <a:ext cx="2435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89984" tIns="46791" rIns="89984" bIns="46791"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r>
                  <a:rPr lang="en-US" altLang="ja-JP"/>
                  <a:t>BW     1440 ,   300/2 = 150</a:t>
                </a:r>
              </a:p>
            </p:txBody>
          </p:sp>
          <p:grpSp>
            <p:nvGrpSpPr>
              <p:cNvPr id="15" name="Group 96"/>
              <p:cNvGrpSpPr>
                <a:grpSpLocks/>
              </p:cNvGrpSpPr>
              <p:nvPr/>
            </p:nvGrpSpPr>
            <p:grpSpPr bwMode="auto">
              <a:xfrm>
                <a:off x="2693" y="2205"/>
                <a:ext cx="2845" cy="1316"/>
                <a:chOff x="2693" y="2205"/>
                <a:chExt cx="2845" cy="1316"/>
              </a:xfrm>
            </p:grpSpPr>
            <p:sp>
              <p:nvSpPr>
                <p:cNvPr id="30781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744" y="2614"/>
                  <a:ext cx="1912" cy="5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984" tIns="46791" rIns="89984" bIns="46791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ja-JP" i="1">
                      <a:solidFill>
                        <a:srgbClr val="FF0000"/>
                      </a:solidFill>
                    </a:rPr>
                    <a:t>Two</a:t>
                  </a:r>
                  <a:r>
                    <a:rPr lang="en-US" altLang="ja-JP"/>
                    <a:t>       1356  ,  78</a:t>
                  </a:r>
                </a:p>
                <a:p>
                  <a:r>
                    <a:rPr lang="en-US" altLang="ja-JP"/>
                    <a:t>poles     1364  ,  105</a:t>
                  </a:r>
                </a:p>
              </p:txBody>
            </p:sp>
            <p:sp>
              <p:nvSpPr>
                <p:cNvPr id="30782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693" y="2205"/>
                  <a:ext cx="2845" cy="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984" tIns="46791" rIns="89984" bIns="46791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ja-JP" sz="1800"/>
                    <a:t>In this case, BW mass &amp; width has </a:t>
                  </a:r>
                  <a:r>
                    <a:rPr lang="en-US" altLang="ja-JP" sz="1800" i="1">
                      <a:solidFill>
                        <a:srgbClr val="FF0000"/>
                      </a:solidFill>
                    </a:rPr>
                    <a:t>NO </a:t>
                  </a:r>
                </a:p>
                <a:p>
                  <a:r>
                    <a:rPr lang="en-US" altLang="ja-JP" sz="1800" i="1">
                      <a:solidFill>
                        <a:srgbClr val="FF0000"/>
                      </a:solidFill>
                    </a:rPr>
                    <a:t>clear relation</a:t>
                  </a:r>
                  <a:r>
                    <a:rPr lang="en-US" altLang="ja-JP" sz="1800"/>
                    <a:t> with the resonance poles:</a:t>
                  </a:r>
                </a:p>
              </p:txBody>
            </p:sp>
            <p:sp>
              <p:nvSpPr>
                <p:cNvPr id="30783" name="AutoShape 88"/>
                <p:cNvSpPr>
                  <a:spLocks noChangeArrowheads="1"/>
                </p:cNvSpPr>
                <p:nvPr/>
              </p:nvSpPr>
              <p:spPr bwMode="auto">
                <a:xfrm>
                  <a:off x="3940" y="3158"/>
                  <a:ext cx="408" cy="363"/>
                </a:xfrm>
                <a:prstGeom prst="upDownArrow">
                  <a:avLst>
                    <a:gd name="adj1" fmla="val 50000"/>
                    <a:gd name="adj2" fmla="val 20000"/>
                  </a:avLst>
                </a:prstGeom>
                <a:solidFill>
                  <a:schemeClr val="bg1"/>
                </a:solidFill>
                <a:ln w="25400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0784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4028" y="3203"/>
                  <a:ext cx="233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89984" tIns="46791" rIns="89984" bIns="46791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charset="0"/>
                      <a:ea typeface="ＭＳ Ｐゴシック" charset="-128"/>
                    </a:defRPr>
                  </a:lvl9pPr>
                </a:lstStyle>
                <a:p>
                  <a:r>
                    <a:rPr lang="en-US" altLang="ja-JP">
                      <a:solidFill>
                        <a:srgbClr val="FF0000"/>
                      </a:solidFill>
                    </a:rPr>
                    <a:t>?</a:t>
                  </a:r>
                </a:p>
              </p:txBody>
            </p:sp>
          </p:grpSp>
        </p:grpSp>
      </p:grpSp>
      <p:sp>
        <p:nvSpPr>
          <p:cNvPr id="451683" name="Line 99"/>
          <p:cNvSpPr>
            <a:spLocks noChangeShapeType="1"/>
          </p:cNvSpPr>
          <p:nvPr/>
        </p:nvSpPr>
        <p:spPr bwMode="auto">
          <a:xfrm>
            <a:off x="4427539" y="4796978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150970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5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1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1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5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651" grpId="0"/>
      <p:bldP spid="451652" grpId="0"/>
      <p:bldP spid="451662" grpId="0"/>
      <p:bldP spid="451663" grpId="0"/>
      <p:bldP spid="45168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52600" y="838201"/>
            <a:ext cx="4963043" cy="3505199"/>
          </a:xfrm>
          <a:prstGeom prst="rect">
            <a:avLst/>
          </a:prstGeom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438400" y="304800"/>
            <a:ext cx="3580124" cy="371513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b="1" dirty="0" smtClean="0"/>
              <a:t>Dynamical </a:t>
            </a:r>
            <a:r>
              <a:rPr lang="en-US" altLang="ja-JP" b="1" dirty="0"/>
              <a:t>origin of P11 resonances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2514600" y="4343400"/>
            <a:ext cx="6436675" cy="33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1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 b="1" dirty="0">
                <a:solidFill>
                  <a:srgbClr val="FF0000"/>
                </a:solidFill>
              </a:rPr>
              <a:t>Suzuki, Julia-Diaz, Kamano, Lee, Matsuyama, Sato, PRL104 065203 (2010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)</a:t>
            </a:r>
            <a:endParaRPr lang="en-US" altLang="ja-JP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105400"/>
            <a:ext cx="67479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Bare N* = states  of </a:t>
            </a:r>
            <a:r>
              <a:rPr lang="en-US" sz="3200" dirty="0" err="1" smtClean="0"/>
              <a:t>hadron</a:t>
            </a:r>
            <a:r>
              <a:rPr lang="en-US" sz="3200" dirty="0" smtClean="0"/>
              <a:t> calculations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excluding </a:t>
            </a:r>
            <a:r>
              <a:rPr lang="en-US" sz="3200" dirty="0" smtClean="0"/>
              <a:t>meson-baryon </a:t>
            </a:r>
            <a:r>
              <a:rPr lang="en-US" sz="3200" dirty="0" smtClean="0">
                <a:solidFill>
                  <a:srgbClr val="FF0000"/>
                </a:solidFill>
              </a:rPr>
              <a:t>continuum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/>
              <a:t>quark models, DSE, etc..)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33400" y="4876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1544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2704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</a:rPr>
              <a:t>Spectrum of N* resonances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16087" y="1383494"/>
            <a:ext cx="7511825" cy="52582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-5400000">
            <a:off x="-626817" y="3458365"/>
            <a:ext cx="2585745" cy="41453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979878" y="1011137"/>
            <a:ext cx="3869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Real parts of N* pole </a:t>
            </a:r>
            <a:r>
              <a:rPr lang="en-US" altLang="ja-JP" sz="2400" b="1" dirty="0" smtClean="0"/>
              <a:t>value</a:t>
            </a:r>
            <a:r>
              <a:rPr kumimoji="1" lang="en-US" altLang="ja-JP" sz="2400" b="1" dirty="0" smtClean="0"/>
              <a:t>s  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24184" y="6334581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ja-JP" sz="2400" b="1" i="1" baseline="-25000" dirty="0" smtClean="0">
                <a:latin typeface="Times New Roman" pitchFamily="18" charset="0"/>
                <a:cs typeface="Times New Roman" pitchFamily="18" charset="0"/>
              </a:rPr>
              <a:t>2I 2J</a:t>
            </a:r>
            <a:endParaRPr kumimoji="1" lang="ja-JP" altLang="en-US" sz="24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759017"/>
              </p:ext>
            </p:extLst>
          </p:nvPr>
        </p:nvGraphicFramePr>
        <p:xfrm>
          <a:off x="6516216" y="5051452"/>
          <a:ext cx="2497831" cy="8229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05849"/>
                <a:gridCol w="720434"/>
                <a:gridCol w="571548"/>
              </a:tblGrid>
              <a:tr h="274320">
                <a:tc>
                  <a:txBody>
                    <a:bodyPr/>
                    <a:lstStyle/>
                    <a:p>
                      <a:pPr algn="ctr"/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PDG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Ours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88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N* with 3*,</a:t>
                      </a:r>
                      <a:r>
                        <a:rPr kumimoji="1" lang="en-US" altLang="ja-JP" sz="1200" b="1" baseline="0" dirty="0" smtClean="0"/>
                        <a:t> 4*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18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en-US" altLang="ja-JP" sz="1200" b="1" dirty="0" smtClean="0"/>
                        <a:t>16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3882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N* with 1*, 2*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5</a:t>
                      </a:r>
                      <a:endParaRPr kumimoji="1" lang="ja-JP" altLang="en-US" sz="12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9" name="グループ化 18"/>
          <p:cNvGrpSpPr/>
          <p:nvPr/>
        </p:nvGrpSpPr>
        <p:grpSpPr>
          <a:xfrm>
            <a:off x="1979712" y="4812382"/>
            <a:ext cx="1296144" cy="972736"/>
            <a:chOff x="1475656" y="4742264"/>
            <a:chExt cx="1296144" cy="972736"/>
          </a:xfrm>
        </p:grpSpPr>
        <p:sp>
          <p:nvSpPr>
            <p:cNvPr id="11" name="正方形/長方形 10"/>
            <p:cNvSpPr/>
            <p:nvPr/>
          </p:nvSpPr>
          <p:spPr>
            <a:xfrm>
              <a:off x="1603748" y="5019263"/>
              <a:ext cx="360040" cy="216024"/>
            </a:xfrm>
            <a:prstGeom prst="rect">
              <a:avLst/>
            </a:prstGeom>
            <a:solidFill>
              <a:srgbClr val="9999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605422" y="5392814"/>
              <a:ext cx="360040" cy="216024"/>
            </a:xfrm>
            <a:prstGeom prst="rect">
              <a:avLst/>
            </a:prstGeom>
            <a:solidFill>
              <a:srgbClr val="E4B39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066158" y="5024209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/>
                <a:t>PDG 4*</a:t>
              </a:r>
              <a:endParaRPr kumimoji="1" lang="ja-JP" altLang="en-US" sz="1200" b="1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066158" y="5384249"/>
              <a:ext cx="70564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/>
                <a:t>PDG 3*</a:t>
              </a:r>
              <a:endParaRPr kumimoji="1" lang="ja-JP" altLang="en-US" sz="1200" b="1" dirty="0"/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1605422" y="4869160"/>
              <a:ext cx="36004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テキスト ボックス 16"/>
            <p:cNvSpPr txBox="1"/>
            <p:nvPr/>
          </p:nvSpPr>
          <p:spPr>
            <a:xfrm>
              <a:off x="2082232" y="4742264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 dirty="0" smtClean="0"/>
                <a:t>Ours</a:t>
              </a:r>
              <a:endParaRPr kumimoji="1" lang="ja-JP" altLang="en-US" sz="1200" b="1" dirty="0"/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1475656" y="4742264"/>
              <a:ext cx="1296144" cy="97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 smtClean="0"/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5943600" y="685800"/>
            <a:ext cx="3242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,2012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3553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83440" y="980728"/>
            <a:ext cx="7177119" cy="5009032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2704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solidFill>
                  <a:srgbClr val="0000FF"/>
                </a:solidFill>
                <a:latin typeface="Arial Black" pitchFamily="34" charset="0"/>
              </a:rPr>
              <a:t>Width of N* resonances</a:t>
            </a:r>
          </a:p>
        </p:txBody>
      </p:sp>
      <p:pic>
        <p:nvPicPr>
          <p:cNvPr id="2" name="図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rot="-5400000">
            <a:off x="-1031828" y="2936773"/>
            <a:ext cx="3631546" cy="34879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51520" y="6406589"/>
            <a:ext cx="318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>
                <a:solidFill>
                  <a:srgbClr val="FF0000"/>
                </a:solidFill>
              </a:rPr>
              <a:t>Kamano, Nakamura, Lee, Sato </a:t>
            </a:r>
            <a:r>
              <a:rPr lang="en-US" altLang="ja-JP" sz="1600" b="1" dirty="0" smtClean="0">
                <a:solidFill>
                  <a:srgbClr val="FF0000"/>
                </a:solidFill>
              </a:rPr>
              <a:t>2012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8861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372600" cy="533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24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N-N* form factors at </a:t>
            </a:r>
            <a:r>
              <a:rPr lang="en-US" altLang="ja-JP" sz="2400" dirty="0" smtClean="0">
                <a:solidFill>
                  <a:srgbClr val="FF0000"/>
                </a:solidFill>
                <a:latin typeface="Arial Black" charset="0"/>
                <a:ea typeface="ＭＳ Ｐゴシック" charset="-128"/>
              </a:rPr>
              <a:t>Resonance poles</a:t>
            </a:r>
            <a:r>
              <a:rPr lang="en-US" altLang="ja-JP" sz="24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/>
            </a:r>
            <a:br>
              <a:rPr lang="en-US" altLang="ja-JP" sz="24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</a:br>
            <a:endParaRPr lang="en-US" altLang="ja-JP" sz="2400" dirty="0">
              <a:solidFill>
                <a:srgbClr val="0000FF"/>
              </a:solidFill>
              <a:latin typeface="Arial Black" charset="0"/>
              <a:ea typeface="ＭＳ Ｐゴシック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87373" y="381000"/>
            <a:ext cx="5556627" cy="48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110000"/>
              </a:lnSpc>
              <a:buClr>
                <a:srgbClr val="FF0000"/>
              </a:buClr>
              <a:buFont typeface="Wingdings" charset="2"/>
              <a:buNone/>
            </a:pPr>
            <a:r>
              <a:rPr lang="en-US" altLang="ja-JP" sz="1200" b="1" dirty="0">
                <a:solidFill>
                  <a:srgbClr val="FF0000"/>
                </a:solidFill>
              </a:rPr>
              <a:t>Suzuki, Julia-Diaz, </a:t>
            </a:r>
            <a:r>
              <a:rPr lang="en-US" altLang="ja-JP" sz="1200" b="1" dirty="0" err="1">
                <a:solidFill>
                  <a:srgbClr val="FF0000"/>
                </a:solidFill>
              </a:rPr>
              <a:t>Kamano</a:t>
            </a:r>
            <a:r>
              <a:rPr lang="en-US" altLang="ja-JP" sz="1200" b="1" dirty="0">
                <a:solidFill>
                  <a:srgbClr val="FF0000"/>
                </a:solidFill>
              </a:rPr>
              <a:t>, Lee, Matsuyama, Sato, PRL104 065203 (2010)</a:t>
            </a:r>
          </a:p>
          <a:p>
            <a:pPr algn="r">
              <a:lnSpc>
                <a:spcPct val="110000"/>
              </a:lnSpc>
              <a:buClr>
                <a:srgbClr val="FF0000"/>
              </a:buClr>
              <a:buFont typeface="Wingdings" charset="2"/>
              <a:buNone/>
            </a:pPr>
            <a:r>
              <a:rPr lang="en-US" altLang="ja-JP" sz="1200" b="1" dirty="0">
                <a:solidFill>
                  <a:srgbClr val="FF0000"/>
                </a:solidFill>
              </a:rPr>
              <a:t>Suzuki, Sato, Lee, PRC82 045206 (2010)</a:t>
            </a:r>
          </a:p>
        </p:txBody>
      </p:sp>
      <p:sp>
        <p:nvSpPr>
          <p:cNvPr id="535556" name="Text Box 4"/>
          <p:cNvSpPr txBox="1">
            <a:spLocks noChangeArrowheads="1"/>
          </p:cNvSpPr>
          <p:nvPr/>
        </p:nvSpPr>
        <p:spPr bwMode="auto">
          <a:xfrm>
            <a:off x="2667000" y="914400"/>
            <a:ext cx="3561184" cy="309958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sz="1400" b="1">
                <a:cs typeface="ＭＳ Ｐゴシック" charset="-128"/>
              </a:rPr>
              <a:t>Nucleon - 1</a:t>
            </a:r>
            <a:r>
              <a:rPr lang="en-US" altLang="ja-JP" sz="1400" b="1" baseline="30000">
                <a:cs typeface="ＭＳ Ｐゴシック" charset="-128"/>
              </a:rPr>
              <a:t>st</a:t>
            </a:r>
            <a:r>
              <a:rPr lang="en-US" altLang="ja-JP" sz="1400" b="1">
                <a:cs typeface="ＭＳ Ｐゴシック" charset="-128"/>
              </a:rPr>
              <a:t> D13 e.m. transition form factors</a:t>
            </a:r>
          </a:p>
        </p:txBody>
      </p:sp>
      <p:sp>
        <p:nvSpPr>
          <p:cNvPr id="535557" name="Line 5"/>
          <p:cNvSpPr>
            <a:spLocks noChangeShapeType="1"/>
          </p:cNvSpPr>
          <p:nvPr/>
        </p:nvSpPr>
        <p:spPr bwMode="auto">
          <a:xfrm>
            <a:off x="6791927" y="5445100"/>
            <a:ext cx="503238" cy="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35558" name="Line 6"/>
          <p:cNvSpPr>
            <a:spLocks noChangeShapeType="1"/>
          </p:cNvSpPr>
          <p:nvPr/>
        </p:nvSpPr>
        <p:spPr bwMode="auto">
          <a:xfrm>
            <a:off x="3193065" y="5445100"/>
            <a:ext cx="5032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35559" name="Text Box 7"/>
          <p:cNvSpPr txBox="1">
            <a:spLocks noChangeArrowheads="1"/>
          </p:cNvSpPr>
          <p:nvPr/>
        </p:nvSpPr>
        <p:spPr bwMode="auto">
          <a:xfrm>
            <a:off x="1824640" y="5229200"/>
            <a:ext cx="1158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>
                <a:solidFill>
                  <a:srgbClr val="FF0000"/>
                </a:solidFill>
              </a:rPr>
              <a:t>Real part</a:t>
            </a:r>
          </a:p>
        </p:txBody>
      </p:sp>
      <p:sp>
        <p:nvSpPr>
          <p:cNvPr id="535560" name="Text Box 8"/>
          <p:cNvSpPr txBox="1">
            <a:spLocks noChangeArrowheads="1"/>
          </p:cNvSpPr>
          <p:nvPr/>
        </p:nvSpPr>
        <p:spPr bwMode="auto">
          <a:xfrm>
            <a:off x="4777390" y="5229200"/>
            <a:ext cx="175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800">
                <a:solidFill>
                  <a:srgbClr val="0000FF"/>
                </a:solidFill>
              </a:rPr>
              <a:t>Imaginary part</a:t>
            </a:r>
          </a:p>
        </p:txBody>
      </p:sp>
      <p:pic>
        <p:nvPicPr>
          <p:cNvPr id="535561" name="Picture 9" descr="ff-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5616"/>
            <a:ext cx="8148324" cy="342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71264" y="5085185"/>
            <a:ext cx="8077200" cy="1393703"/>
            <a:chOff x="567" y="1888"/>
            <a:chExt cx="4908" cy="960"/>
          </a:xfrm>
        </p:grpSpPr>
        <p:sp>
          <p:nvSpPr>
            <p:cNvPr id="535563" name="AutoShape 11"/>
            <p:cNvSpPr>
              <a:spLocks noChangeArrowheads="1"/>
            </p:cNvSpPr>
            <p:nvPr/>
          </p:nvSpPr>
          <p:spPr bwMode="auto">
            <a:xfrm>
              <a:off x="567" y="1888"/>
              <a:ext cx="4752" cy="960"/>
            </a:xfrm>
            <a:prstGeom prst="flowChartAlternateProcess">
              <a:avLst/>
            </a:prstGeom>
            <a:solidFill>
              <a:schemeClr val="bg1"/>
            </a:solidFill>
            <a:ln w="38100">
              <a:solidFill>
                <a:srgbClr val="FF66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615" y="2008"/>
              <a:ext cx="4860" cy="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lnSpc>
                  <a:spcPct val="125000"/>
                </a:lnSpc>
              </a:pPr>
              <a:r>
                <a:rPr lang="en-US" altLang="ja-JP" dirty="0" smtClean="0">
                  <a:solidFill>
                    <a:srgbClr val="FF0000"/>
                  </a:solidFill>
                </a:rPr>
                <a:t>Complex : </a:t>
              </a:r>
              <a:r>
                <a:rPr lang="en-US" altLang="ja-JP" dirty="0" smtClean="0"/>
                <a:t>consequence of 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analytic continuation</a:t>
              </a:r>
            </a:p>
            <a:p>
              <a:pPr>
                <a:lnSpc>
                  <a:spcPct val="125000"/>
                </a:lnSpc>
              </a:pPr>
              <a:r>
                <a:rPr lang="en-US" altLang="ja-JP" dirty="0" smtClean="0">
                  <a:latin typeface="+mj-lt"/>
                </a:rPr>
                <a:t>Identified with </a:t>
              </a:r>
              <a:r>
                <a:rPr lang="en-US" altLang="ja-JP" dirty="0" smtClean="0">
                  <a:solidFill>
                    <a:srgbClr val="FF0000"/>
                  </a:solidFill>
                  <a:latin typeface="+mj-lt"/>
                </a:rPr>
                <a:t>exact </a:t>
              </a:r>
              <a:r>
                <a:rPr lang="en-US" altLang="ja-JP" dirty="0" smtClean="0">
                  <a:latin typeface="+mj-lt"/>
                </a:rPr>
                <a:t>solution of fundamental theory (</a:t>
              </a:r>
              <a:r>
                <a:rPr lang="en-US" altLang="ja-JP" dirty="0" smtClean="0">
                  <a:solidFill>
                    <a:srgbClr val="FF0000"/>
                  </a:solidFill>
                  <a:latin typeface="+mj-lt"/>
                </a:rPr>
                <a:t>QCD</a:t>
              </a:r>
              <a:r>
                <a:rPr lang="en-US" altLang="ja-JP" dirty="0" smtClean="0">
                  <a:latin typeface="+mj-lt"/>
                </a:rPr>
                <a:t>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134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3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56" grpId="0" animBg="1"/>
      <p:bldP spid="535557" grpId="0" animBg="1"/>
      <p:bldP spid="535558" grpId="0" animBg="1"/>
      <p:bldP spid="535559" grpId="0"/>
      <p:bldP spid="53556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295400"/>
            <a:ext cx="298030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Interpretations :</a:t>
            </a:r>
          </a:p>
          <a:p>
            <a:endParaRPr lang="en-US" sz="3200" dirty="0" smtClean="0"/>
          </a:p>
          <a:p>
            <a:pPr>
              <a:buFont typeface="Wingdings" charset="2"/>
              <a:buChar char="§"/>
            </a:pPr>
            <a:r>
              <a:rPr lang="en-US" sz="3200" dirty="0" smtClean="0"/>
              <a:t>Delta (1232)</a:t>
            </a:r>
          </a:p>
          <a:p>
            <a:r>
              <a:rPr lang="en-US" sz="3200" dirty="0" smtClean="0"/>
              <a:t>  </a:t>
            </a:r>
          </a:p>
          <a:p>
            <a:pPr>
              <a:buFont typeface="Wingdings" charset="2"/>
              <a:buChar char="§"/>
            </a:pPr>
            <a:r>
              <a:rPr lang="en-US" sz="3200" dirty="0" smtClean="0"/>
              <a:t>Roper(1440)</a:t>
            </a:r>
          </a:p>
          <a:p>
            <a:pPr>
              <a:buFont typeface="Wingdings" charset="2"/>
              <a:buChar char="§"/>
            </a:pPr>
            <a:endParaRPr lang="en-US" sz="3200" dirty="0" smtClean="0"/>
          </a:p>
          <a:p>
            <a:endParaRPr lang="en-US" sz="3200" dirty="0" smtClean="0"/>
          </a:p>
          <a:p>
            <a:pPr>
              <a:buFont typeface="Wingdings" charset="2"/>
              <a:buChar char="§"/>
            </a:pPr>
            <a:endParaRPr lang="en-US" sz="3200" dirty="0" smtClean="0"/>
          </a:p>
          <a:p>
            <a:pPr>
              <a:buFont typeface="Wingdings" charset="2"/>
              <a:buChar char="§"/>
            </a:pP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son-clou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724190" y="1105534"/>
            <a:ext cx="5347802" cy="5347802"/>
          </a:xfrm>
          <a:prstGeom prst="rect">
            <a:avLst/>
          </a:prstGeom>
        </p:spPr>
      </p:pic>
      <p:grpSp>
        <p:nvGrpSpPr>
          <p:cNvPr id="2" name="グループ化 1"/>
          <p:cNvGrpSpPr/>
          <p:nvPr/>
        </p:nvGrpSpPr>
        <p:grpSpPr>
          <a:xfrm>
            <a:off x="533400" y="1600200"/>
            <a:ext cx="2520279" cy="2401859"/>
            <a:chOff x="1338515" y="2446333"/>
            <a:chExt cx="1584325" cy="1584325"/>
          </a:xfrm>
        </p:grpSpPr>
        <p:sp>
          <p:nvSpPr>
            <p:cNvPr id="9" name="Oval 17"/>
            <p:cNvSpPr>
              <a:spLocks noChangeArrowheads="1"/>
            </p:cNvSpPr>
            <p:nvPr/>
          </p:nvSpPr>
          <p:spPr bwMode="auto">
            <a:xfrm>
              <a:off x="1338515" y="2446333"/>
              <a:ext cx="1584325" cy="1584325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chemeClr val="bg1">
                    <a:alpha val="10999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10" name="Oval 18"/>
            <p:cNvSpPr>
              <a:spLocks noChangeArrowheads="1"/>
            </p:cNvSpPr>
            <p:nvPr/>
          </p:nvSpPr>
          <p:spPr bwMode="auto">
            <a:xfrm>
              <a:off x="2059240" y="3119433"/>
              <a:ext cx="184150" cy="192088"/>
            </a:xfrm>
            <a:prstGeom prst="ellipse">
              <a:avLst/>
            </a:prstGeom>
            <a:gradFill flip="none" rotWithShape="1">
              <a:gsLst>
                <a:gs pos="20000">
                  <a:schemeClr val="bg1"/>
                </a:gs>
                <a:gs pos="83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447800" y="304800"/>
            <a:ext cx="61753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G</a:t>
            </a:r>
            <a:r>
              <a:rPr kumimoji="1" lang="en-US" altLang="ja-JP" sz="3200" b="1" baseline="-25000" dirty="0" smtClean="0"/>
              <a:t>M</a:t>
            </a:r>
            <a:r>
              <a:rPr kumimoji="1" lang="en-US" altLang="ja-JP" sz="3200" b="1" dirty="0" smtClean="0"/>
              <a:t>(Q</a:t>
            </a:r>
            <a:r>
              <a:rPr kumimoji="1" lang="en-US" altLang="ja-JP" sz="3200" b="1" baseline="30000" dirty="0" smtClean="0"/>
              <a:t>2</a:t>
            </a:r>
            <a:r>
              <a:rPr kumimoji="1" lang="en-US" altLang="ja-JP" sz="3200" b="1" dirty="0" smtClean="0"/>
              <a:t>) for </a:t>
            </a:r>
            <a:r>
              <a:rPr kumimoji="1" lang="en-US" altLang="ja-JP" sz="3200" b="1" dirty="0" smtClean="0">
                <a:latin typeface="Symbol" pitchFamily="18" charset="2"/>
              </a:rPr>
              <a:t>g</a:t>
            </a:r>
            <a:r>
              <a:rPr kumimoji="1" lang="en-US" altLang="ja-JP" sz="3200" b="1" dirty="0" smtClean="0"/>
              <a:t> N </a:t>
            </a:r>
            <a:r>
              <a:rPr kumimoji="1" lang="en-US" altLang="ja-JP" sz="3200" b="1" dirty="0" smtClean="0">
                <a:sym typeface="Wingdings" pitchFamily="2" charset="2"/>
              </a:rPr>
              <a:t> </a:t>
            </a:r>
            <a:r>
              <a:rPr kumimoji="1" lang="en-US" altLang="ja-JP" sz="3200" b="1" dirty="0" smtClean="0">
                <a:latin typeface="Symbol" pitchFamily="18" charset="2"/>
                <a:sym typeface="Wingdings" pitchFamily="2" charset="2"/>
              </a:rPr>
              <a:t>D</a:t>
            </a:r>
            <a:r>
              <a:rPr kumimoji="1" lang="en-US" altLang="ja-JP" sz="3200" b="1" dirty="0" smtClean="0">
                <a:sym typeface="Wingdings" pitchFamily="2" charset="2"/>
              </a:rPr>
              <a:t> </a:t>
            </a:r>
            <a:r>
              <a:rPr kumimoji="1" lang="en-US" altLang="ja-JP" b="1" dirty="0" smtClean="0">
                <a:sym typeface="Wingdings" pitchFamily="2" charset="2"/>
              </a:rPr>
              <a:t>(</a:t>
            </a:r>
            <a:r>
              <a:rPr kumimoji="1" lang="en-US" altLang="ja-JP" sz="3200" b="1" dirty="0" smtClean="0">
                <a:sym typeface="Wingdings" pitchFamily="2" charset="2"/>
              </a:rPr>
              <a:t>1232</a:t>
            </a:r>
            <a:r>
              <a:rPr kumimoji="1" lang="en-US" altLang="ja-JP" b="1" dirty="0" smtClean="0">
                <a:sym typeface="Wingdings" pitchFamily="2" charset="2"/>
              </a:rPr>
              <a:t>) </a:t>
            </a:r>
            <a:r>
              <a:rPr kumimoji="1" lang="en-US" altLang="ja-JP" sz="3200" b="1" dirty="0" smtClean="0">
                <a:sym typeface="Wingdings" pitchFamily="2" charset="2"/>
              </a:rPr>
              <a:t>transition</a:t>
            </a:r>
            <a:endParaRPr kumimoji="1" lang="ja-JP" altLang="en-US" sz="32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4800" y="4572000"/>
            <a:ext cx="3283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Note:</a:t>
            </a:r>
          </a:p>
          <a:p>
            <a:r>
              <a:rPr kumimoji="1" lang="en-US" altLang="ja-JP" b="1" dirty="0" smtClean="0"/>
              <a:t>Most of the available static </a:t>
            </a:r>
          </a:p>
          <a:p>
            <a:r>
              <a:rPr kumimoji="1" lang="en-US" altLang="ja-JP" b="1" dirty="0" smtClean="0"/>
              <a:t>hadron models  give </a:t>
            </a:r>
            <a:r>
              <a:rPr lang="en-US" altLang="ja-JP" b="1" dirty="0"/>
              <a:t>G</a:t>
            </a:r>
            <a:r>
              <a:rPr lang="en-US" altLang="ja-JP" b="1" baseline="-25000" dirty="0"/>
              <a:t>M</a:t>
            </a:r>
            <a:r>
              <a:rPr lang="en-US" altLang="ja-JP" b="1" dirty="0"/>
              <a:t>(Q</a:t>
            </a:r>
            <a:r>
              <a:rPr lang="en-US" altLang="ja-JP" b="1" baseline="30000" dirty="0"/>
              <a:t>2</a:t>
            </a:r>
            <a:r>
              <a:rPr lang="en-US" altLang="ja-JP" b="1" dirty="0" smtClean="0"/>
              <a:t>) </a:t>
            </a:r>
          </a:p>
          <a:p>
            <a:r>
              <a:rPr lang="en-US" altLang="ja-JP" b="1" dirty="0" smtClean="0"/>
              <a:t>close to “Bare” form factor.</a:t>
            </a:r>
            <a:endParaRPr kumimoji="1" lang="en-US" altLang="ja-JP" b="1" dirty="0" smtClean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572000" y="4914941"/>
            <a:ext cx="10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572000" y="5453607"/>
            <a:ext cx="100811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805886" y="473027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Full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28466" y="526894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Bare</a:t>
            </a:r>
            <a:endParaRPr kumimoji="1" lang="ja-JP" altLang="en-US" dirty="0"/>
          </a:p>
        </p:txBody>
      </p:sp>
      <p:sp>
        <p:nvSpPr>
          <p:cNvPr id="16" name="Multiply 15"/>
          <p:cNvSpPr/>
          <p:nvPr/>
        </p:nvSpPr>
        <p:spPr>
          <a:xfrm>
            <a:off x="4038600" y="3200400"/>
            <a:ext cx="381000" cy="3048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2209800" y="3429000"/>
            <a:ext cx="18288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505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8065" y="929373"/>
            <a:ext cx="457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pic>
        <p:nvPicPr>
          <p:cNvPr id="3" name="Picture 2" descr="n-delta-ff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22318" y="0"/>
            <a:ext cx="52993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921" y="378390"/>
            <a:ext cx="6858969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cs typeface="Symbol" charset="2"/>
              </a:rPr>
              <a:t>  </a:t>
            </a:r>
            <a:r>
              <a:rPr lang="en-US" sz="3200" b="1" dirty="0" smtClean="0">
                <a:latin typeface="Symbol" pitchFamily="18" charset="2"/>
                <a:cs typeface="Symbol" charset="2"/>
              </a:rPr>
              <a:t>g</a:t>
            </a:r>
            <a:r>
              <a:rPr lang="en-US" sz="3200" b="1" dirty="0" smtClean="0">
                <a:cs typeface="Symbol" charset="2"/>
              </a:rPr>
              <a:t> </a:t>
            </a:r>
            <a:r>
              <a:rPr lang="en-US" sz="3200" b="1" dirty="0" smtClean="0"/>
              <a:t>N </a:t>
            </a:r>
            <a:r>
              <a:rPr lang="en-US" sz="3200" b="1" dirty="0" smtClean="0">
                <a:sym typeface="Wingdings" pitchFamily="2" charset="2"/>
              </a:rPr>
              <a:t></a:t>
            </a:r>
            <a:r>
              <a:rPr lang="en-US" sz="3200" b="1" dirty="0" smtClean="0"/>
              <a:t> </a:t>
            </a:r>
            <a:r>
              <a:rPr lang="en-US" sz="3200" b="1" dirty="0" smtClean="0">
                <a:latin typeface="Symbol" pitchFamily="18" charset="2"/>
                <a:cs typeface="Symbol" charset="2"/>
              </a:rPr>
              <a:t>D</a:t>
            </a:r>
            <a:r>
              <a:rPr lang="en-US" sz="3200" b="1" dirty="0" smtClean="0">
                <a:cs typeface="Symbol" charset="2"/>
              </a:rPr>
              <a:t>(1232)</a:t>
            </a:r>
            <a:r>
              <a:rPr lang="en-US" sz="3200" b="1" dirty="0" smtClean="0"/>
              <a:t> form factors </a:t>
            </a:r>
          </a:p>
          <a:p>
            <a:r>
              <a:rPr lang="en-US" sz="3200" b="1" dirty="0" smtClean="0"/>
              <a:t>compared with Lattice QCD data (</a:t>
            </a:r>
            <a:r>
              <a:rPr lang="en-US" sz="3200" b="1" dirty="0" smtClean="0">
                <a:solidFill>
                  <a:srgbClr val="FF0000"/>
                </a:solidFill>
              </a:rPr>
              <a:t>2006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738018" y="2656720"/>
            <a:ext cx="1345747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3568" y="2364332"/>
            <a:ext cx="1008112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DCC</a:t>
            </a:r>
            <a:endParaRPr lang="en-US" sz="32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987284" y="2276966"/>
            <a:ext cx="696981" cy="6108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1991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5148064" y="4974267"/>
            <a:ext cx="3455240" cy="1623085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251520" y="5157192"/>
            <a:ext cx="3888432" cy="1584176"/>
          </a:xfrm>
          <a:prstGeom prst="roundRect">
            <a:avLst/>
          </a:prstGeom>
          <a:solidFill>
            <a:schemeClr val="bg1"/>
          </a:solidFill>
          <a:ln w="31750">
            <a:solidFill>
              <a:srgbClr val="0000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pic>
        <p:nvPicPr>
          <p:cNvPr id="4" name="Content Placeholder 3" descr="a1bare2-rev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6"/>
              <a:srcRect l="-13641" r="-13641"/>
              <a:stretch>
                <a:fillRect/>
              </a:stretch>
            </p:blipFill>
          </mc:Choice>
          <mc:Fallback>
            <p:blipFill>
              <a:blip r:embed="rId7"/>
              <a:srcRect l="-13641" r="-13641"/>
              <a:stretch>
                <a:fillRect/>
              </a:stretch>
            </p:blipFill>
          </mc:Fallback>
        </mc:AlternateContent>
        <p:spPr>
          <a:xfrm>
            <a:off x="-426053" y="1445740"/>
            <a:ext cx="5607653" cy="3083993"/>
          </a:xfrm>
        </p:spPr>
      </p:pic>
      <p:pic>
        <p:nvPicPr>
          <p:cNvPr id="5" name="Picture 4" descr="s1bare2-rev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4572000" y="1445740"/>
            <a:ext cx="4405704" cy="308399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960280" y="3117841"/>
            <a:ext cx="759523" cy="2003607"/>
          </a:xfrm>
          <a:prstGeom prst="straightConnector1">
            <a:avLst/>
          </a:prstGeom>
          <a:ln w="50800">
            <a:solidFill>
              <a:srgbClr val="008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98399" y="1925151"/>
            <a:ext cx="240141" cy="185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25541" y="3009416"/>
            <a:ext cx="240141" cy="185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1084194" y="3117841"/>
            <a:ext cx="199186" cy="1793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960280" y="2692725"/>
            <a:ext cx="353329" cy="1927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86000" y="2819400"/>
            <a:ext cx="3447729" cy="2152058"/>
          </a:xfrm>
          <a:prstGeom prst="straightConnector1">
            <a:avLst/>
          </a:prstGeom>
          <a:ln w="50800">
            <a:solidFill>
              <a:srgbClr val="008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539552" y="5368604"/>
            <a:ext cx="335981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“Static” form factor from</a:t>
            </a:r>
          </a:p>
          <a:p>
            <a:r>
              <a:rPr kumimoji="1" lang="en-US" altLang="ja-JP" sz="2400" b="1" dirty="0" smtClean="0"/>
              <a:t>DSE-model calculation.</a:t>
            </a:r>
          </a:p>
          <a:p>
            <a:r>
              <a:rPr lang="en-US" altLang="ja-JP" sz="2400" b="1" dirty="0" smtClean="0"/>
              <a:t>(C. Roberts et al,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2011</a:t>
            </a:r>
            <a:r>
              <a:rPr lang="en-US" altLang="ja-JP" sz="2400" b="1" dirty="0" smtClean="0"/>
              <a:t>)</a:t>
            </a:r>
            <a:endParaRPr kumimoji="1" lang="ja-JP" altLang="en-US" sz="24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42525" y="5180999"/>
            <a:ext cx="32607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“Bare” form factor </a:t>
            </a:r>
          </a:p>
          <a:p>
            <a:r>
              <a:rPr lang="en-US" altLang="ja-JP" sz="2400" b="1" dirty="0" smtClean="0"/>
              <a:t>determined from</a:t>
            </a:r>
            <a:endParaRPr kumimoji="1" lang="en-US" altLang="ja-JP" sz="2400" b="1" dirty="0" smtClean="0"/>
          </a:p>
          <a:p>
            <a:r>
              <a:rPr lang="en-US" altLang="ja-JP" sz="2400" b="1" dirty="0" smtClean="0"/>
              <a:t>our </a:t>
            </a:r>
            <a:r>
              <a:rPr kumimoji="1" lang="en-US" altLang="ja-JP" sz="2400" b="1" dirty="0" smtClean="0"/>
              <a:t>DCC analysis (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2010</a:t>
            </a:r>
            <a:r>
              <a:rPr kumimoji="1" lang="en-US" altLang="ja-JP" sz="2400" b="1" dirty="0" smtClean="0"/>
              <a:t>).</a:t>
            </a:r>
          </a:p>
        </p:txBody>
      </p:sp>
      <p:pic>
        <p:nvPicPr>
          <p:cNvPr id="12" name="図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82198" y="4366597"/>
            <a:ext cx="1259124" cy="28653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3196" y="4366597"/>
            <a:ext cx="1259124" cy="286539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691680" y="1332136"/>
            <a:ext cx="1276480" cy="44217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193196" y="1332136"/>
            <a:ext cx="1259124" cy="442174"/>
          </a:xfrm>
          <a:prstGeom prst="rect">
            <a:avLst/>
          </a:prstGeom>
        </p:spPr>
      </p:pic>
      <p:sp>
        <p:nvSpPr>
          <p:cNvPr id="10" name="角丸四角形 9"/>
          <p:cNvSpPr/>
          <p:nvPr/>
        </p:nvSpPr>
        <p:spPr>
          <a:xfrm>
            <a:off x="1828800" y="228600"/>
            <a:ext cx="5486400" cy="838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57400" y="381000"/>
            <a:ext cx="49564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latin typeface="Symbol" pitchFamily="18" charset="2"/>
              </a:rPr>
              <a:t>g</a:t>
            </a:r>
            <a:r>
              <a:rPr kumimoji="1" lang="en-US" altLang="ja-JP" sz="3200" b="1" dirty="0" smtClean="0"/>
              <a:t> p </a:t>
            </a:r>
            <a:r>
              <a:rPr kumimoji="1" lang="en-US" altLang="ja-JP" sz="3200" b="1" dirty="0" smtClean="0">
                <a:sym typeface="Wingdings" pitchFamily="2" charset="2"/>
              </a:rPr>
              <a:t> Roper </a:t>
            </a:r>
            <a:r>
              <a:rPr kumimoji="1" lang="en-US" altLang="ja-JP" sz="3200" b="1" dirty="0" err="1" smtClean="0">
                <a:sym typeface="Wingdings" pitchFamily="2" charset="2"/>
              </a:rPr>
              <a:t>e.m</a:t>
            </a:r>
            <a:r>
              <a:rPr kumimoji="1" lang="en-US" altLang="ja-JP" sz="3200" b="1" dirty="0" smtClean="0">
                <a:sym typeface="Wingdings" pitchFamily="2" charset="2"/>
              </a:rPr>
              <a:t>.  transition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2671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371600"/>
            <a:ext cx="666160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Much more to be done for </a:t>
            </a:r>
            <a:r>
              <a:rPr lang="en-US" sz="3200" dirty="0" smtClean="0">
                <a:solidFill>
                  <a:srgbClr val="FF0000"/>
                </a:solidFill>
              </a:rPr>
              <a:t>interpreting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the extracted nucleon resonances </a:t>
            </a:r>
            <a:r>
              <a:rPr lang="en-US" sz="3200" dirty="0" smtClean="0">
                <a:solidFill>
                  <a:srgbClr val="FF0000"/>
                </a:solidFill>
              </a:rPr>
              <a:t>!!!</a:t>
            </a:r>
          </a:p>
          <a:p>
            <a:endParaRPr lang="en-US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457200" y="381000"/>
            <a:ext cx="7620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762000"/>
            <a:ext cx="84150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Extraction of </a:t>
            </a:r>
            <a:r>
              <a:rPr lang="en-US" sz="3200" dirty="0" smtClean="0">
                <a:solidFill>
                  <a:srgbClr val="FF0000"/>
                </a:solidFill>
              </a:rPr>
              <a:t>Nucleon Resonances</a:t>
            </a:r>
            <a:r>
              <a:rPr lang="en-US" sz="3200" dirty="0" smtClean="0"/>
              <a:t> from data is an</a:t>
            </a:r>
          </a:p>
          <a:p>
            <a:r>
              <a:rPr lang="en-US" sz="3200" dirty="0" smtClean="0"/>
              <a:t>important subject and has a </a:t>
            </a:r>
            <a:r>
              <a:rPr lang="en-US" sz="3200" dirty="0" smtClean="0">
                <a:solidFill>
                  <a:srgbClr val="FF0000"/>
                </a:solidFill>
              </a:rPr>
              <a:t>long  history 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95600"/>
            <a:ext cx="677701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How are </a:t>
            </a:r>
            <a:r>
              <a:rPr lang="en-US" sz="3200" dirty="0" smtClean="0">
                <a:solidFill>
                  <a:srgbClr val="FF0000"/>
                </a:solidFill>
              </a:rPr>
              <a:t>Nucleon Resonances</a:t>
            </a:r>
            <a:r>
              <a:rPr lang="en-US" sz="3200" dirty="0" smtClean="0">
                <a:solidFill>
                  <a:schemeClr val="tx1"/>
                </a:solidFill>
              </a:rPr>
              <a:t> extracted 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from data 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33400" y="2514600"/>
            <a:ext cx="762000" cy="762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Summary and Future Directions</a:t>
            </a:r>
          </a:p>
        </p:txBody>
      </p:sp>
      <p:sp>
        <p:nvSpPr>
          <p:cNvPr id="32772" name="Text Box 11"/>
          <p:cNvSpPr txBox="1">
            <a:spLocks noChangeArrowheads="1"/>
          </p:cNvSpPr>
          <p:nvPr/>
        </p:nvSpPr>
        <p:spPr bwMode="auto">
          <a:xfrm>
            <a:off x="381000" y="838200"/>
            <a:ext cx="7504275" cy="330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ja-JP" sz="2000" dirty="0" smtClean="0">
                <a:solidFill>
                  <a:srgbClr val="FF3300"/>
                </a:solidFill>
              </a:rPr>
              <a:t>2006 – 2012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ja-JP" sz="2000" dirty="0" smtClean="0"/>
              <a:t>a. Complete  analysis of </a:t>
            </a:r>
            <a:r>
              <a:rPr lang="en-US" altLang="ja-JP" sz="2000" dirty="0" err="1" smtClean="0"/>
              <a:t>πΝ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γΝ</a:t>
            </a:r>
            <a:r>
              <a:rPr lang="en-US" altLang="ja-JP" sz="2000" dirty="0" smtClean="0"/>
              <a:t> -&gt; </a:t>
            </a:r>
            <a:r>
              <a:rPr lang="en-US" altLang="ja-JP" sz="2000" dirty="0" err="1" smtClean="0"/>
              <a:t>πΝ</a:t>
            </a:r>
            <a:r>
              <a:rPr lang="en-US" altLang="ja-JP" sz="2000" dirty="0" smtClean="0"/>
              <a:t>, ηN, </a:t>
            </a:r>
            <a:r>
              <a:rPr lang="en-US" altLang="ja-JP" sz="2000" dirty="0" err="1" smtClean="0"/>
              <a:t>ΚΛ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ΚΣ</a:t>
            </a:r>
            <a:endParaRPr lang="en-US" altLang="ja-JP" sz="2000" dirty="0" smtClean="0"/>
          </a:p>
          <a:p>
            <a:pPr marL="457200" indent="-457200">
              <a:lnSpc>
                <a:spcPct val="150000"/>
              </a:lnSpc>
            </a:pPr>
            <a:r>
              <a:rPr lang="en-US" altLang="ja-JP" sz="2000" dirty="0" err="1" smtClean="0"/>
              <a:t>b</a:t>
            </a:r>
            <a:r>
              <a:rPr lang="en-US" altLang="ja-JP" sz="2000" dirty="0" smtClean="0"/>
              <a:t>. N* spectrum in W &lt; </a:t>
            </a:r>
            <a:r>
              <a:rPr lang="en-US" altLang="ja-JP" sz="2000" dirty="0" smtClean="0">
                <a:solidFill>
                  <a:srgbClr val="FF0000"/>
                </a:solidFill>
              </a:rPr>
              <a:t>2 </a:t>
            </a:r>
            <a:r>
              <a:rPr lang="en-US" altLang="ja-JP" sz="2000" dirty="0" err="1" smtClean="0"/>
              <a:t>GeV</a:t>
            </a:r>
            <a:r>
              <a:rPr lang="en-US" altLang="ja-JP" sz="2000" dirty="0" smtClean="0"/>
              <a:t> has been determined</a:t>
            </a:r>
          </a:p>
          <a:p>
            <a:pPr marL="457200" indent="-457200">
              <a:lnSpc>
                <a:spcPct val="150000"/>
              </a:lnSpc>
            </a:pPr>
            <a:r>
              <a:rPr lang="en-US" altLang="ja-JP" sz="2000" dirty="0" err="1" smtClean="0"/>
              <a:t>c</a:t>
            </a:r>
            <a:r>
              <a:rPr lang="en-US" altLang="ja-JP" sz="2000" dirty="0" smtClean="0"/>
              <a:t>. </a:t>
            </a:r>
            <a:r>
              <a:rPr lang="en-US" altLang="ja-JP" sz="2000" dirty="0" err="1" smtClean="0"/>
              <a:t>γΝ</a:t>
            </a:r>
            <a:r>
              <a:rPr lang="en-US" altLang="ja-JP" sz="2000" dirty="0" smtClean="0"/>
              <a:t>-&gt;N* at Q  =0 has been extracted</a:t>
            </a:r>
          </a:p>
          <a:p>
            <a:pPr marL="457200" indent="-457200">
              <a:lnSpc>
                <a:spcPct val="150000"/>
              </a:lnSpc>
            </a:pPr>
            <a:endParaRPr lang="en-US" altLang="ja-JP" sz="2000" dirty="0" smtClean="0"/>
          </a:p>
          <a:p>
            <a:pPr marL="457200" indent="-457200">
              <a:lnSpc>
                <a:spcPct val="150000"/>
              </a:lnSpc>
            </a:pP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en-US" altLang="ja-JP" sz="2000" dirty="0" smtClean="0"/>
              <a:t>Has reached </a:t>
            </a:r>
            <a:r>
              <a:rPr lang="en-US" altLang="ja-JP" sz="2000" dirty="0"/>
              <a:t>DOE milestone HP3: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381000" y="4191000"/>
            <a:ext cx="8440737" cy="1920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ja-JP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“Complete the </a:t>
            </a:r>
            <a:r>
              <a:rPr lang="en-US" altLang="ja-JP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combined</a:t>
            </a:r>
            <a:r>
              <a:rPr lang="en-US" altLang="ja-JP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analysis of available single </a:t>
            </a:r>
            <a:r>
              <a:rPr lang="en-US" altLang="ja-JP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pion</a:t>
            </a:r>
            <a:r>
              <a:rPr lang="en-US" altLang="ja-JP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eta, </a:t>
            </a:r>
            <a:r>
              <a:rPr lang="en-US" altLang="ja-JP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kaon</a:t>
            </a:r>
            <a:r>
              <a:rPr lang="en-US" altLang="ja-JP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photo-production data for nucleon resonances and incorporate 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analysis of two-</a:t>
            </a:r>
            <a:r>
              <a:rPr lang="en-US" altLang="ja-JP" sz="2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pion</a:t>
            </a:r>
            <a:r>
              <a:rPr lang="en-US" altLang="ja-JP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final states into the </a:t>
            </a:r>
            <a:r>
              <a:rPr lang="en-US" altLang="ja-JP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coupled-channels</a:t>
            </a:r>
            <a:r>
              <a:rPr lang="en-US" altLang="ja-JP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analysis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of resonances”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228600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6" name="Right Arrow 5"/>
          <p:cNvSpPr/>
          <p:nvPr/>
        </p:nvSpPr>
        <p:spPr>
          <a:xfrm>
            <a:off x="457200" y="3124200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075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014" y="457200"/>
            <a:ext cx="832792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Next tasks :</a:t>
            </a:r>
          </a:p>
          <a:p>
            <a:pPr marL="514350" indent="-514350"/>
            <a:endParaRPr lang="en-US" sz="3200" dirty="0" smtClean="0"/>
          </a:p>
          <a:p>
            <a:pPr marL="514350" indent="-514350"/>
            <a:r>
              <a:rPr lang="en-US" sz="3200" dirty="0" smtClean="0"/>
              <a:t>1.  Results from DCC analysis of </a:t>
            </a:r>
            <a:r>
              <a:rPr lang="en-US" sz="3200" dirty="0" smtClean="0">
                <a:solidFill>
                  <a:srgbClr val="FF0000"/>
                </a:solidFill>
              </a:rPr>
              <a:t>2006-2009:</a:t>
            </a:r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   </a:t>
            </a:r>
            <a:r>
              <a:rPr lang="en-US" sz="3200" dirty="0" smtClean="0"/>
              <a:t>  </a:t>
            </a:r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     6</a:t>
            </a:r>
            <a:r>
              <a:rPr lang="en-US" sz="3200" dirty="0" smtClean="0"/>
              <a:t>-channel model can only obtain   </a:t>
            </a:r>
            <a:r>
              <a:rPr lang="en-US" sz="3200" dirty="0" err="1" smtClean="0"/>
              <a:t>γΝ</a:t>
            </a:r>
            <a:r>
              <a:rPr lang="en-US" sz="3200" dirty="0" smtClean="0"/>
              <a:t>-&gt;N*</a:t>
            </a:r>
          </a:p>
          <a:p>
            <a:pPr marL="514350" indent="-514350"/>
            <a:r>
              <a:rPr lang="en-US" sz="3200" dirty="0" smtClean="0"/>
              <a:t>     form factor from </a:t>
            </a:r>
            <a:r>
              <a:rPr lang="en-US" sz="3200" dirty="0" err="1" smtClean="0"/>
              <a:t>N(e,e’π</a:t>
            </a:r>
            <a:r>
              <a:rPr lang="en-US" sz="3200" dirty="0" smtClean="0"/>
              <a:t>) data in W &lt; </a:t>
            </a:r>
            <a:r>
              <a:rPr lang="en-US" sz="3200" dirty="0" smtClean="0">
                <a:solidFill>
                  <a:srgbClr val="FF0000"/>
                </a:solidFill>
              </a:rPr>
              <a:t>1.6 </a:t>
            </a:r>
            <a:r>
              <a:rPr lang="en-US" sz="3200" dirty="0" err="1" smtClean="0">
                <a:solidFill>
                  <a:srgbClr val="FF0000"/>
                </a:solidFill>
              </a:rPr>
              <a:t>GeV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/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/>
            <a:endParaRPr lang="en-US" sz="3200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     </a:t>
            </a:r>
            <a:r>
              <a:rPr lang="en-US" sz="3200" dirty="0" smtClean="0"/>
              <a:t>Apply </a:t>
            </a:r>
            <a:r>
              <a:rPr lang="en-US" sz="3200" dirty="0" smtClean="0">
                <a:solidFill>
                  <a:srgbClr val="FF0000"/>
                </a:solidFill>
              </a:rPr>
              <a:t>8</a:t>
            </a:r>
            <a:r>
              <a:rPr lang="en-US" sz="3200" dirty="0" smtClean="0"/>
              <a:t>-channel model to extract </a:t>
            </a:r>
          </a:p>
          <a:p>
            <a:pPr marL="514350" indent="-514350"/>
            <a:r>
              <a:rPr lang="en-US" sz="3200" dirty="0" smtClean="0"/>
              <a:t>     </a:t>
            </a:r>
            <a:r>
              <a:rPr lang="en-US" sz="3200" dirty="0" err="1" smtClean="0"/>
              <a:t>γΝ</a:t>
            </a:r>
            <a:r>
              <a:rPr lang="en-US" sz="3200" dirty="0" smtClean="0"/>
              <a:t>-&gt;N* form factor  for N* in W &lt; </a:t>
            </a:r>
            <a:r>
              <a:rPr lang="en-US" sz="3200" dirty="0" smtClean="0">
                <a:solidFill>
                  <a:srgbClr val="FF0000"/>
                </a:solidFill>
              </a:rPr>
              <a:t>2 </a:t>
            </a:r>
            <a:r>
              <a:rPr lang="en-US" sz="3200" dirty="0" err="1" smtClean="0">
                <a:solidFill>
                  <a:srgbClr val="FF0000"/>
                </a:solidFill>
              </a:rPr>
              <a:t>GeV</a:t>
            </a:r>
            <a:endParaRPr lang="en-US" sz="3200" dirty="0" smtClean="0"/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                       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762000" y="3886200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59"/>
          <p:cNvSpPr>
            <a:spLocks/>
          </p:cNvSpPr>
          <p:nvPr/>
        </p:nvSpPr>
        <p:spPr bwMode="auto">
          <a:xfrm rot="-2700000" flipH="1">
            <a:off x="589201" y="4993468"/>
            <a:ext cx="119931" cy="775960"/>
          </a:xfrm>
          <a:custGeom>
            <a:avLst/>
            <a:gdLst>
              <a:gd name="T0" fmla="*/ 2147483647 w 182"/>
              <a:gd name="T1" fmla="*/ 0 h 1224"/>
              <a:gd name="T2" fmla="*/ 0 w 182"/>
              <a:gd name="T3" fmla="*/ 2147483647 h 1224"/>
              <a:gd name="T4" fmla="*/ 2147483647 w 182"/>
              <a:gd name="T5" fmla="*/ 2147483647 h 1224"/>
              <a:gd name="T6" fmla="*/ 0 w 182"/>
              <a:gd name="T7" fmla="*/ 2147483647 h 1224"/>
              <a:gd name="T8" fmla="*/ 2147483647 w 182"/>
              <a:gd name="T9" fmla="*/ 2147483647 h 1224"/>
              <a:gd name="T10" fmla="*/ 0 w 182"/>
              <a:gd name="T11" fmla="*/ 2147483647 h 1224"/>
              <a:gd name="T12" fmla="*/ 2147483647 w 182"/>
              <a:gd name="T13" fmla="*/ 2147483647 h 1224"/>
              <a:gd name="T14" fmla="*/ 0 w 182"/>
              <a:gd name="T15" fmla="*/ 2147483647 h 1224"/>
              <a:gd name="T16" fmla="*/ 2147483647 w 182"/>
              <a:gd name="T17" fmla="*/ 2147483647 h 1224"/>
              <a:gd name="T18" fmla="*/ 0 w 182"/>
              <a:gd name="T19" fmla="*/ 2147483647 h 12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82" h="1224">
                <a:moveTo>
                  <a:pt x="182" y="0"/>
                </a:moveTo>
                <a:cubicBezTo>
                  <a:pt x="91" y="45"/>
                  <a:pt x="0" y="91"/>
                  <a:pt x="0" y="136"/>
                </a:cubicBezTo>
                <a:cubicBezTo>
                  <a:pt x="0" y="181"/>
                  <a:pt x="182" y="227"/>
                  <a:pt x="182" y="272"/>
                </a:cubicBezTo>
                <a:cubicBezTo>
                  <a:pt x="182" y="317"/>
                  <a:pt x="0" y="363"/>
                  <a:pt x="0" y="408"/>
                </a:cubicBezTo>
                <a:cubicBezTo>
                  <a:pt x="0" y="453"/>
                  <a:pt x="182" y="499"/>
                  <a:pt x="182" y="544"/>
                </a:cubicBezTo>
                <a:cubicBezTo>
                  <a:pt x="182" y="589"/>
                  <a:pt x="0" y="635"/>
                  <a:pt x="0" y="680"/>
                </a:cubicBezTo>
                <a:cubicBezTo>
                  <a:pt x="0" y="725"/>
                  <a:pt x="182" y="771"/>
                  <a:pt x="182" y="816"/>
                </a:cubicBezTo>
                <a:cubicBezTo>
                  <a:pt x="182" y="861"/>
                  <a:pt x="0" y="907"/>
                  <a:pt x="0" y="952"/>
                </a:cubicBezTo>
                <a:cubicBezTo>
                  <a:pt x="0" y="997"/>
                  <a:pt x="182" y="1043"/>
                  <a:pt x="182" y="1088"/>
                </a:cubicBezTo>
                <a:cubicBezTo>
                  <a:pt x="182" y="1133"/>
                  <a:pt x="91" y="1178"/>
                  <a:pt x="0" y="1224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Single pion electroproduction</a:t>
            </a:r>
            <a:r>
              <a:rPr lang="en-US" altLang="ja-JP" sz="28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itchFamily="2" charset="2"/>
              </a:rPr>
              <a:t> (Q</a:t>
            </a:r>
            <a:r>
              <a:rPr lang="en-US" altLang="ja-JP" sz="2800" baseline="300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itchFamily="2" charset="2"/>
              </a:rPr>
              <a:t>2</a:t>
            </a:r>
            <a:r>
              <a:rPr lang="en-US" altLang="ja-JP" sz="28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itchFamily="2" charset="2"/>
              </a:rPr>
              <a:t> &gt; 0)</a:t>
            </a:r>
            <a:endParaRPr lang="en-US" altLang="ja-JP" sz="280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79375" y="1190625"/>
            <a:ext cx="4593122" cy="34073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1600" dirty="0" smtClean="0"/>
              <a:t>Fit to the structure function data  from CLAS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987675" y="836613"/>
            <a:ext cx="60944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0000"/>
                </a:solidFill>
              </a:rPr>
              <a:t>Julia-Diaz, Kamano, Lee, Matsuyama, Sato, Suzuki, PRC80 025207 (2009)</a:t>
            </a:r>
          </a:p>
        </p:txBody>
      </p:sp>
      <p:sp>
        <p:nvSpPr>
          <p:cNvPr id="338953" name="Text Box 9"/>
          <p:cNvSpPr txBox="1">
            <a:spLocks noChangeArrowheads="1"/>
          </p:cNvSpPr>
          <p:nvPr/>
        </p:nvSpPr>
        <p:spPr bwMode="auto">
          <a:xfrm>
            <a:off x="119063" y="2447925"/>
            <a:ext cx="1284287" cy="355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1600" smtClean="0"/>
              <a:t>p (e,</a:t>
            </a:r>
            <a:r>
              <a:rPr lang="en-US" altLang="ja-JP" sz="1600" smtClean="0">
                <a:sym typeface="Wingdings" pitchFamily="2" charset="2"/>
              </a:rPr>
              <a:t>e’ </a:t>
            </a:r>
            <a:r>
              <a:rPr lang="en-US" altLang="ja-JP" sz="160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600" baseline="30000" smtClean="0">
                <a:sym typeface="Wingdings" pitchFamily="2" charset="2"/>
              </a:rPr>
              <a:t>0</a:t>
            </a:r>
            <a:r>
              <a:rPr lang="en-US" altLang="ja-JP" sz="1600" smtClean="0">
                <a:sym typeface="Wingdings" pitchFamily="2" charset="2"/>
              </a:rPr>
              <a:t>) p</a:t>
            </a:r>
          </a:p>
        </p:txBody>
      </p:sp>
      <p:pic>
        <p:nvPicPr>
          <p:cNvPr id="15366" name="Picture 11" descr="ebac-review-str-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6772275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663" y="1631950"/>
            <a:ext cx="801211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51500" y="1125538"/>
            <a:ext cx="2160588" cy="433387"/>
            <a:chOff x="4059" y="748"/>
            <a:chExt cx="1361" cy="2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8951" name="AutoShape 7"/>
            <p:cNvSpPr>
              <a:spLocks noChangeArrowheads="1"/>
            </p:cNvSpPr>
            <p:nvPr/>
          </p:nvSpPr>
          <p:spPr bwMode="auto">
            <a:xfrm>
              <a:off x="4059" y="748"/>
              <a:ext cx="1361" cy="273"/>
            </a:xfrm>
            <a:prstGeom prst="wedgeRoundRectCallout">
              <a:avLst>
                <a:gd name="adj1" fmla="val -40079"/>
                <a:gd name="adj2" fmla="val 96884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000" tIns="46800" rIns="90000" bIns="46800"/>
            <a:lstStyle/>
            <a:p>
              <a:pPr algn="ctr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pic>
          <p:nvPicPr>
            <p:cNvPr id="153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805"/>
              <a:ext cx="113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957" name="AutoShape 13"/>
          <p:cNvSpPr>
            <a:spLocks noChangeArrowheads="1"/>
          </p:cNvSpPr>
          <p:nvPr/>
        </p:nvSpPr>
        <p:spPr bwMode="auto">
          <a:xfrm>
            <a:off x="107950" y="3284538"/>
            <a:ext cx="1973263" cy="1368425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5370" name="Text Box 14"/>
          <p:cNvSpPr txBox="1">
            <a:spLocks noChangeArrowheads="1"/>
          </p:cNvSpPr>
          <p:nvPr/>
        </p:nvSpPr>
        <p:spPr bwMode="auto">
          <a:xfrm>
            <a:off x="179388" y="3357563"/>
            <a:ext cx="201612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>
                <a:solidFill>
                  <a:srgbClr val="FF0000"/>
                </a:solidFill>
              </a:rPr>
              <a:t>W</a:t>
            </a:r>
            <a:r>
              <a:rPr lang="en-US" altLang="ja-JP" sz="1400" baseline="30000"/>
              <a:t> </a:t>
            </a:r>
            <a:r>
              <a:rPr lang="en-US" altLang="ja-JP" sz="1400"/>
              <a:t> &lt; </a:t>
            </a:r>
            <a:r>
              <a:rPr lang="en-US" altLang="ja-JP" sz="1400">
                <a:solidFill>
                  <a:srgbClr val="FF0000"/>
                </a:solidFill>
              </a:rPr>
              <a:t>1.6</a:t>
            </a:r>
            <a:r>
              <a:rPr lang="en-US" altLang="ja-JP" sz="1400"/>
              <a:t> GeV</a:t>
            </a:r>
          </a:p>
          <a:p>
            <a:pPr>
              <a:lnSpc>
                <a:spcPct val="12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>
                <a:solidFill>
                  <a:srgbClr val="0000FF"/>
                </a:solidFill>
              </a:rPr>
              <a:t>Q</a:t>
            </a:r>
            <a:r>
              <a:rPr lang="en-US" altLang="ja-JP" sz="1400" baseline="30000">
                <a:solidFill>
                  <a:srgbClr val="0000FF"/>
                </a:solidFill>
              </a:rPr>
              <a:t>2</a:t>
            </a:r>
            <a:r>
              <a:rPr lang="en-US" altLang="ja-JP" sz="1400"/>
              <a:t> &lt; </a:t>
            </a:r>
            <a:r>
              <a:rPr lang="en-US" altLang="ja-JP" sz="1400">
                <a:solidFill>
                  <a:srgbClr val="0000FF"/>
                </a:solidFill>
              </a:rPr>
              <a:t>1.5</a:t>
            </a:r>
            <a:r>
              <a:rPr lang="en-US" altLang="ja-JP" sz="1400"/>
              <a:t> (GeV/c)</a:t>
            </a:r>
            <a:r>
              <a:rPr lang="en-US" altLang="ja-JP" sz="1400" baseline="30000"/>
              <a:t>2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US" altLang="ja-JP" sz="1400" baseline="30000"/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/>
              <a:t>            is determined</a:t>
            </a:r>
          </a:p>
          <a:p>
            <a:pPr>
              <a:lnSpc>
                <a:spcPct val="14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400">
                <a:solidFill>
                  <a:srgbClr val="0000FF"/>
                </a:solidFill>
              </a:rPr>
              <a:t>at each Q</a:t>
            </a:r>
            <a:r>
              <a:rPr lang="en-US" altLang="ja-JP" sz="1400" baseline="30000">
                <a:solidFill>
                  <a:srgbClr val="0000FF"/>
                </a:solidFill>
              </a:rPr>
              <a:t>2</a:t>
            </a:r>
            <a:r>
              <a:rPr lang="en-US" altLang="ja-JP" sz="1400"/>
              <a:t>.</a:t>
            </a:r>
          </a:p>
        </p:txBody>
      </p:sp>
      <p:pic>
        <p:nvPicPr>
          <p:cNvPr id="15371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05263"/>
            <a:ext cx="576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コネクタ 2"/>
          <p:cNvCxnSpPr/>
          <p:nvPr/>
        </p:nvCxnSpPr>
        <p:spPr>
          <a:xfrm>
            <a:off x="313544" y="5734787"/>
            <a:ext cx="5762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187450" y="5734787"/>
            <a:ext cx="576238" cy="0"/>
          </a:xfrm>
          <a:prstGeom prst="line">
            <a:avLst/>
          </a:prstGeom>
          <a:ln w="762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761206" y="5459591"/>
            <a:ext cx="468000" cy="468000"/>
          </a:xfrm>
          <a:prstGeom prst="ellipse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31355" y="57559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N*</a:t>
            </a:r>
            <a:endParaRPr kumimoji="1" lang="ja-JP" altLang="en-US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0517" y="575597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N</a:t>
            </a:r>
            <a:endParaRPr kumimoji="1" lang="ja-JP" altLang="en-US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7504" y="4859868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latin typeface="Symbol" pitchFamily="18" charset="2"/>
              </a:rPr>
              <a:t>g</a:t>
            </a:r>
            <a:endParaRPr kumimoji="1" lang="ja-JP" altLang="en-US" b="1" dirty="0">
              <a:latin typeface="Symbol" pitchFamily="18" charset="2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96569" y="5035250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(q</a:t>
            </a:r>
            <a:r>
              <a:rPr lang="en-US" altLang="ja-JP" sz="1400" b="1" baseline="30000" dirty="0" smtClean="0"/>
              <a:t>2</a:t>
            </a:r>
            <a:r>
              <a:rPr lang="en-US" altLang="ja-JP" sz="1400" b="1" dirty="0" smtClean="0"/>
              <a:t> = -Q</a:t>
            </a:r>
            <a:r>
              <a:rPr lang="en-US" altLang="ja-JP" sz="1400" b="1" baseline="30000" dirty="0" smtClean="0"/>
              <a:t>2</a:t>
            </a:r>
            <a:r>
              <a:rPr lang="en-US" altLang="ja-JP" sz="1400" b="1" dirty="0" smtClean="0"/>
              <a:t>)</a:t>
            </a:r>
            <a:endParaRPr kumimoji="1" lang="ja-JP" altLang="en-US" sz="1400" b="1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89137" y="5126508"/>
            <a:ext cx="250107" cy="2471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37075" y="4957231"/>
            <a:ext cx="30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i="1" dirty="0" smtClean="0"/>
              <a:t>q</a:t>
            </a:r>
            <a:endParaRPr kumimoji="1" lang="ja-JP" altLang="en-US" sz="1600" b="1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2508" y="6125307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N-N* </a:t>
            </a:r>
            <a:r>
              <a:rPr kumimoji="1" lang="en-US" altLang="ja-JP" sz="1400" b="1" dirty="0" err="1" smtClean="0"/>
              <a:t>e.m</a:t>
            </a:r>
            <a:r>
              <a:rPr kumimoji="1" lang="en-US" altLang="ja-JP" sz="1400" b="1" dirty="0" smtClean="0"/>
              <a:t>. transition</a:t>
            </a:r>
          </a:p>
          <a:p>
            <a:r>
              <a:rPr lang="en-US" altLang="ja-JP" sz="1400" b="1" dirty="0" smtClean="0"/>
              <a:t>form factor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9836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04800"/>
            <a:ext cx="75324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 Improve analysis of </a:t>
            </a:r>
            <a:r>
              <a:rPr lang="en-US" sz="3200" dirty="0" smtClean="0">
                <a:solidFill>
                  <a:srgbClr val="FF0000"/>
                </a:solidFill>
              </a:rPr>
              <a:t>two-</a:t>
            </a:r>
            <a:r>
              <a:rPr lang="en-US" sz="3200" dirty="0" err="1" smtClean="0">
                <a:solidFill>
                  <a:srgbClr val="FF0000"/>
                </a:solidFill>
              </a:rPr>
              <a:t>pion</a:t>
            </a:r>
            <a:r>
              <a:rPr lang="en-US" sz="3200" dirty="0" smtClean="0">
                <a:solidFill>
                  <a:srgbClr val="FF0000"/>
                </a:solidFill>
              </a:rPr>
              <a:t> production 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296412"/>
            <a:ext cx="7483339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Results of  </a:t>
            </a:r>
            <a:r>
              <a:rPr lang="en-US" sz="3200" dirty="0" smtClean="0">
                <a:solidFill>
                  <a:srgbClr val="FF0000"/>
                </a:solidFill>
              </a:rPr>
              <a:t>6</a:t>
            </a:r>
            <a:r>
              <a:rPr lang="en-US" sz="3200" dirty="0" smtClean="0"/>
              <a:t>-channel analysis of </a:t>
            </a:r>
            <a:r>
              <a:rPr lang="en-US" sz="3200" dirty="0" smtClean="0">
                <a:solidFill>
                  <a:srgbClr val="FF0000"/>
                </a:solidFill>
              </a:rPr>
              <a:t>2006</a:t>
            </a:r>
            <a:r>
              <a:rPr lang="en-US" sz="3200" dirty="0" smtClean="0"/>
              <a:t>-2009:</a:t>
            </a:r>
          </a:p>
          <a:p>
            <a:r>
              <a:rPr lang="en-US" sz="3200" dirty="0" smtClean="0"/>
              <a:t>  </a:t>
            </a:r>
          </a:p>
          <a:p>
            <a:r>
              <a:rPr lang="en-US" sz="3200" dirty="0" smtClean="0"/>
              <a:t> 1. Coupled-channel effects are </a:t>
            </a:r>
            <a:r>
              <a:rPr lang="en-US" sz="3200" dirty="0" smtClean="0">
                <a:solidFill>
                  <a:srgbClr val="FF0000"/>
                </a:solidFill>
              </a:rPr>
              <a:t>crucial</a:t>
            </a:r>
          </a:p>
          <a:p>
            <a:endParaRPr lang="en-US" sz="3200" dirty="0" smtClean="0"/>
          </a:p>
          <a:p>
            <a:r>
              <a:rPr lang="en-US" sz="3200" dirty="0" smtClean="0"/>
              <a:t> 2. Only </a:t>
            </a:r>
            <a:r>
              <a:rPr lang="en-US" sz="3200" dirty="0" smtClean="0">
                <a:solidFill>
                  <a:srgbClr val="FF0000"/>
                </a:solidFill>
              </a:rPr>
              <a:t>qualitatively</a:t>
            </a:r>
            <a:r>
              <a:rPr lang="en-US" sz="3200" dirty="0" smtClean="0"/>
              <a:t> describe </a:t>
            </a:r>
            <a:r>
              <a:rPr lang="en-US" sz="3200" dirty="0" err="1" smtClean="0"/>
              <a:t>πΝ</a:t>
            </a:r>
            <a:r>
              <a:rPr lang="en-US" sz="3200" dirty="0" smtClean="0"/>
              <a:t> -&gt; ππN</a:t>
            </a:r>
          </a:p>
          <a:p>
            <a:endParaRPr lang="en-US" sz="3200" dirty="0" smtClean="0"/>
          </a:p>
          <a:p>
            <a:r>
              <a:rPr lang="en-US" sz="3200" dirty="0" smtClean="0"/>
              <a:t>  3. </a:t>
            </a:r>
            <a:r>
              <a:rPr lang="en-US" sz="3200" dirty="0" smtClean="0">
                <a:solidFill>
                  <a:srgbClr val="FF0000"/>
                </a:solidFill>
              </a:rPr>
              <a:t>Over estimate </a:t>
            </a:r>
            <a:r>
              <a:rPr lang="en-US" sz="3200" dirty="0" err="1" smtClean="0"/>
              <a:t>γΝ</a:t>
            </a:r>
            <a:r>
              <a:rPr lang="en-US" sz="3200" dirty="0" smtClean="0"/>
              <a:t> -&gt; ππN by a factor of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/>
          </a:p>
          <a:p>
            <a:endParaRPr lang="en-US" sz="32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3-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28800"/>
            <a:ext cx="7532687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noFill/>
        </p:spPr>
        <p:txBody>
          <a:bodyPr/>
          <a:lstStyle/>
          <a:p>
            <a:pPr eaLnBrk="1" hangingPunct="1"/>
            <a:r>
              <a:rPr lang="en-US" altLang="ja-JP" sz="320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pi N </a:t>
            </a:r>
            <a:r>
              <a:rPr lang="en-US" altLang="ja-JP" sz="3200" smtClean="0">
                <a:solidFill>
                  <a:srgbClr val="0000FF"/>
                </a:solidFill>
                <a:latin typeface="Arial Black" charset="0"/>
                <a:ea typeface="ＭＳ Ｐゴシック" charset="-128"/>
                <a:sym typeface="Wingdings" charset="2"/>
              </a:rPr>
              <a:t> pi pi N reaction</a:t>
            </a:r>
            <a:endParaRPr lang="en-US" altLang="ja-JP" sz="3200" smtClean="0">
              <a:solidFill>
                <a:srgbClr val="0000FF"/>
              </a:solidFill>
              <a:latin typeface="Arial Black" charset="0"/>
              <a:ea typeface="ＭＳ Ｐゴシック" charset="-128"/>
            </a:endParaRP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107950" y="1196975"/>
            <a:ext cx="6335713" cy="431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3513" y="1241425"/>
            <a:ext cx="6208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/>
              <a:t>Parameters used in the calculation are from </a:t>
            </a:r>
            <a:r>
              <a:rPr lang="en-US" altLang="ja-JP" sz="1600">
                <a:latin typeface="Symbol" charset="2"/>
              </a:rPr>
              <a:t>p</a:t>
            </a:r>
            <a:r>
              <a:rPr lang="en-US" altLang="ja-JP" sz="1600"/>
              <a:t>N </a:t>
            </a:r>
            <a:r>
              <a:rPr lang="en-US" altLang="ja-JP" sz="1600">
                <a:sym typeface="Wingdings" charset="2"/>
              </a:rPr>
              <a:t> </a:t>
            </a:r>
            <a:r>
              <a:rPr lang="en-US" altLang="ja-JP" sz="1600">
                <a:latin typeface="Symbol" charset="2"/>
                <a:sym typeface="Wingdings" charset="2"/>
              </a:rPr>
              <a:t>p</a:t>
            </a:r>
            <a:r>
              <a:rPr lang="en-US" altLang="ja-JP" sz="1600">
                <a:sym typeface="Wingdings" charset="2"/>
              </a:rPr>
              <a:t>N analysis.</a:t>
            </a:r>
            <a:endParaRPr lang="en-US" altLang="ja-JP" sz="1600"/>
          </a:p>
        </p:txBody>
      </p:sp>
      <p:sp>
        <p:nvSpPr>
          <p:cNvPr id="16391" name="18 CuadroTexto"/>
          <p:cNvSpPr txBox="1">
            <a:spLocks noChangeArrowheads="1"/>
          </p:cNvSpPr>
          <p:nvPr/>
        </p:nvSpPr>
        <p:spPr bwMode="auto">
          <a:xfrm>
            <a:off x="7092950" y="4775200"/>
            <a:ext cx="1511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None/>
            </a:pPr>
            <a:r>
              <a:rPr lang="en-US" altLang="ja-JP" sz="2000"/>
              <a:t>Full result</a:t>
            </a:r>
          </a:p>
        </p:txBody>
      </p:sp>
      <p:sp>
        <p:nvSpPr>
          <p:cNvPr id="16392" name="19 CuadroTexto"/>
          <p:cNvSpPr txBox="1">
            <a:spLocks noChangeArrowheads="1"/>
          </p:cNvSpPr>
          <p:nvPr/>
        </p:nvSpPr>
        <p:spPr bwMode="auto">
          <a:xfrm>
            <a:off x="7092950" y="5280025"/>
            <a:ext cx="2051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2"/>
              <a:buNone/>
            </a:pPr>
            <a:r>
              <a:rPr lang="en-US" altLang="ja-JP" sz="2000"/>
              <a:t>C.C. effect off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6084888" y="4941888"/>
            <a:ext cx="827087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6084888" y="5446713"/>
            <a:ext cx="827087" cy="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02234" y="6452092"/>
            <a:ext cx="6069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Kamano</a:t>
            </a:r>
            <a:r>
              <a:rPr lang="en-US" dirty="0" smtClean="0"/>
              <a:t>, Julia-Diaz, Lee, Matsuyama, Sato, Phys. Rev. C, 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3103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Double pion photoproduction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635376" y="836613"/>
            <a:ext cx="5514949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0000"/>
                </a:solidFill>
              </a:rPr>
              <a:t>Kamano, Julia-Diaz, Lee, Matsuyama, Sato, PRC80 065203 (2009)</a:t>
            </a:r>
          </a:p>
        </p:txBody>
      </p:sp>
      <p:pic>
        <p:nvPicPr>
          <p:cNvPr id="19460" name="Picture 13" descr="g2ptcs-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7625" y="2349502"/>
            <a:ext cx="5768975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7213" y="1844677"/>
            <a:ext cx="132715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0314" y="1874838"/>
            <a:ext cx="1176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4" y="1916113"/>
            <a:ext cx="11922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4" name="Group 28"/>
          <p:cNvGrpSpPr>
            <a:grpSpLocks/>
          </p:cNvGrpSpPr>
          <p:nvPr/>
        </p:nvGrpSpPr>
        <p:grpSpPr bwMode="auto">
          <a:xfrm>
            <a:off x="142875" y="1187450"/>
            <a:ext cx="7450138" cy="431800"/>
            <a:chOff x="68" y="799"/>
            <a:chExt cx="4693" cy="272"/>
          </a:xfrm>
        </p:grpSpPr>
        <p:sp>
          <p:nvSpPr>
            <p:cNvPr id="341018" name="Rectangle 26"/>
            <p:cNvSpPr>
              <a:spLocks noChangeArrowheads="1"/>
            </p:cNvSpPr>
            <p:nvPr/>
          </p:nvSpPr>
          <p:spPr bwMode="auto">
            <a:xfrm>
              <a:off x="68" y="799"/>
              <a:ext cx="4672" cy="2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sp>
          <p:nvSpPr>
            <p:cNvPr id="19468" name="Text Box 27"/>
            <p:cNvSpPr txBox="1">
              <a:spLocks noChangeArrowheads="1"/>
            </p:cNvSpPr>
            <p:nvPr/>
          </p:nvSpPr>
          <p:spPr bwMode="auto">
            <a:xfrm>
              <a:off x="103" y="820"/>
              <a:ext cx="4658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600"/>
                <a:t>Parameters used in the calculation are from </a:t>
              </a:r>
              <a:r>
                <a:rPr lang="en-US" altLang="ja-JP" sz="1600">
                  <a:latin typeface="Symbol" pitchFamily="18" charset="2"/>
                </a:rPr>
                <a:t>p</a:t>
              </a:r>
              <a:r>
                <a:rPr lang="en-US" altLang="ja-JP" sz="1600"/>
                <a:t>N </a:t>
              </a:r>
              <a:r>
                <a:rPr lang="en-US" altLang="ja-JP" sz="1600">
                  <a:sym typeface="Wingdings" pitchFamily="2" charset="2"/>
                </a:rPr>
                <a:t> </a:t>
              </a:r>
              <a:r>
                <a:rPr lang="en-US" altLang="ja-JP" sz="1600">
                  <a:latin typeface="Symbol" pitchFamily="18" charset="2"/>
                  <a:sym typeface="Wingdings" pitchFamily="2" charset="2"/>
                </a:rPr>
                <a:t>p</a:t>
              </a:r>
              <a:r>
                <a:rPr lang="en-US" altLang="ja-JP" sz="1600">
                  <a:sym typeface="Wingdings" pitchFamily="2" charset="2"/>
                </a:rPr>
                <a:t>N &amp; </a:t>
              </a:r>
              <a:r>
                <a:rPr lang="en-US" altLang="ja-JP" sz="1600">
                  <a:latin typeface="Symbol" pitchFamily="18" charset="2"/>
                  <a:sym typeface="Wingdings" pitchFamily="2" charset="2"/>
                </a:rPr>
                <a:t>g</a:t>
              </a:r>
              <a:r>
                <a:rPr lang="en-US" altLang="ja-JP" sz="1600">
                  <a:sym typeface="Wingdings" pitchFamily="2" charset="2"/>
                </a:rPr>
                <a:t>N  </a:t>
              </a:r>
              <a:r>
                <a:rPr lang="en-US" altLang="ja-JP" sz="1600">
                  <a:latin typeface="Symbol" pitchFamily="18" charset="2"/>
                  <a:sym typeface="Wingdings" pitchFamily="2" charset="2"/>
                </a:rPr>
                <a:t>p</a:t>
              </a:r>
              <a:r>
                <a:rPr lang="en-US" altLang="ja-JP" sz="1600">
                  <a:sym typeface="Wingdings" pitchFamily="2" charset="2"/>
                </a:rPr>
                <a:t>N analyses.</a:t>
              </a:r>
              <a:endParaRPr lang="en-US" altLang="ja-JP" sz="1600"/>
            </a:p>
          </p:txBody>
        </p:sp>
      </p:grpSp>
      <p:pic>
        <p:nvPicPr>
          <p:cNvPr id="19465" name="Picture 30" descr="pm-invm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221165"/>
            <a:ext cx="43195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107950" y="4189414"/>
            <a:ext cx="3864757" cy="206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Good description near threshold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Reasonable shape of invariant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600" dirty="0"/>
              <a:t>    mass distributions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US" altLang="ja-JP" sz="1600" dirty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ja-JP" sz="1600" dirty="0"/>
              <a:t> Above 1.5 </a:t>
            </a:r>
            <a:r>
              <a:rPr lang="en-US" altLang="ja-JP" sz="1600" dirty="0" err="1"/>
              <a:t>GeV</a:t>
            </a:r>
            <a:r>
              <a:rPr lang="en-US" altLang="ja-JP" sz="1600" dirty="0"/>
              <a:t>, the total cross 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600" dirty="0"/>
              <a:t>    sections of </a:t>
            </a:r>
            <a:r>
              <a:rPr lang="en-US" altLang="ja-JP" sz="1600" dirty="0">
                <a:solidFill>
                  <a:srgbClr val="FF0000"/>
                </a:solidFill>
              </a:rPr>
              <a:t>p</a:t>
            </a:r>
            <a:r>
              <a:rPr lang="en-US" altLang="ja-JP" sz="1600" dirty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altLang="ja-JP" sz="1600" baseline="30000" dirty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altLang="ja-JP" sz="1600" dirty="0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altLang="ja-JP" sz="1600" baseline="30000" dirty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altLang="ja-JP" sz="1600" dirty="0">
                <a:sym typeface="Symbol" pitchFamily="18" charset="2"/>
              </a:rPr>
              <a:t> and </a:t>
            </a:r>
            <a:r>
              <a:rPr lang="en-US" altLang="ja-JP" sz="1600" dirty="0" err="1">
                <a:solidFill>
                  <a:srgbClr val="FF0000"/>
                </a:solidFill>
                <a:sym typeface="Symbol" pitchFamily="18" charset="2"/>
              </a:rPr>
              <a:t>p</a:t>
            </a:r>
            <a:r>
              <a:rPr lang="en-US" altLang="ja-JP" sz="1600" baseline="30000" dirty="0" err="1">
                <a:solidFill>
                  <a:srgbClr val="FF0000"/>
                </a:solidFill>
                <a:sym typeface="Symbol" pitchFamily="18" charset="2"/>
              </a:rPr>
              <a:t>+</a:t>
            </a:r>
            <a:r>
              <a:rPr lang="en-US" altLang="ja-JP" sz="1600" dirty="0" err="1">
                <a:solidFill>
                  <a:srgbClr val="FF0000"/>
                </a:solidFill>
                <a:sym typeface="Symbol" pitchFamily="18" charset="2"/>
              </a:rPr>
              <a:t></a:t>
            </a:r>
            <a:r>
              <a:rPr lang="en-US" altLang="ja-JP" sz="1600" baseline="30000" dirty="0">
                <a:solidFill>
                  <a:srgbClr val="FF0000"/>
                </a:solidFill>
                <a:sym typeface="Symbol" pitchFamily="18" charset="2"/>
              </a:rPr>
              <a:t>-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US" altLang="ja-JP" sz="1600" dirty="0">
                <a:sym typeface="Symbol" pitchFamily="18" charset="2"/>
              </a:rPr>
              <a:t>    overestimate the </a:t>
            </a:r>
            <a:r>
              <a:rPr lang="en-US" altLang="ja-JP" sz="1600" dirty="0" smtClean="0">
                <a:sym typeface="Symbol" pitchFamily="18" charset="2"/>
              </a:rPr>
              <a:t>data by factor of </a:t>
            </a:r>
            <a:r>
              <a:rPr lang="en-US" altLang="ja-JP" sz="1600" dirty="0" smtClean="0">
                <a:solidFill>
                  <a:srgbClr val="FF0000"/>
                </a:solidFill>
                <a:sym typeface="Symbol" pitchFamily="18" charset="2"/>
              </a:rPr>
              <a:t>2</a:t>
            </a:r>
            <a:endParaRPr lang="en-US" altLang="ja-JP" sz="16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6452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304800"/>
            <a:ext cx="7785304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   Difficulty :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/>
              <a:t> Lack of  sufficient  </a:t>
            </a:r>
            <a:r>
              <a:rPr lang="en-US" sz="3200" dirty="0" err="1" smtClean="0"/>
              <a:t>πΝ</a:t>
            </a:r>
            <a:r>
              <a:rPr lang="en-US" sz="3200" dirty="0" smtClean="0"/>
              <a:t> -&gt; </a:t>
            </a:r>
            <a:r>
              <a:rPr lang="en-US" sz="3200" dirty="0" err="1" smtClean="0"/>
              <a:t>ππ</a:t>
            </a:r>
            <a:r>
              <a:rPr lang="en-US" sz="3200" dirty="0" smtClean="0"/>
              <a:t> N  data to </a:t>
            </a:r>
          </a:p>
          <a:p>
            <a:r>
              <a:rPr lang="en-US" sz="3200" dirty="0" smtClean="0"/>
              <a:t>   pin down N* -&gt; </a:t>
            </a:r>
            <a:r>
              <a:rPr lang="en-US" sz="3200" dirty="0" err="1" smtClean="0"/>
              <a:t>πΔ</a:t>
            </a:r>
            <a:r>
              <a:rPr lang="en-US" sz="3200" dirty="0" smtClean="0"/>
              <a:t>,  </a:t>
            </a:r>
            <a:r>
              <a:rPr lang="en-US" sz="3200" dirty="0" err="1" smtClean="0"/>
              <a:t>ρΝ</a:t>
            </a:r>
            <a:r>
              <a:rPr lang="en-US" sz="3200" dirty="0" smtClean="0"/>
              <a:t>, σN -&gt; </a:t>
            </a:r>
            <a:r>
              <a:rPr lang="en-US" sz="3200" dirty="0" err="1" smtClean="0"/>
              <a:t>ππΝ</a:t>
            </a:r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    Two-</a:t>
            </a:r>
            <a:r>
              <a:rPr lang="en-US" sz="3200" dirty="0" err="1" smtClean="0"/>
              <a:t>pion</a:t>
            </a:r>
            <a:r>
              <a:rPr lang="en-US" sz="3200" dirty="0" smtClean="0"/>
              <a:t> data are </a:t>
            </a:r>
            <a:r>
              <a:rPr lang="en-US" sz="3200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/>
              <a:t> in </a:t>
            </a:r>
            <a:r>
              <a:rPr lang="en-US" sz="3200" dirty="0" smtClean="0">
                <a:solidFill>
                  <a:srgbClr val="FF0000"/>
                </a:solidFill>
              </a:rPr>
              <a:t>8</a:t>
            </a:r>
            <a:r>
              <a:rPr lang="en-US" sz="3200" dirty="0" smtClean="0"/>
              <a:t>-channel analysis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  </a:t>
            </a:r>
            <a:r>
              <a:rPr lang="en-US" sz="3200" dirty="0" smtClean="0">
                <a:solidFill>
                  <a:srgbClr val="FF0000"/>
                </a:solidFill>
              </a:rPr>
              <a:t>Progress:</a:t>
            </a:r>
            <a:endParaRPr lang="en-US" sz="3200" dirty="0" smtClean="0"/>
          </a:p>
          <a:p>
            <a:r>
              <a:rPr lang="en-US" sz="3200" dirty="0" smtClean="0"/>
              <a:t>  A proposal on </a:t>
            </a:r>
            <a:r>
              <a:rPr lang="en-US" sz="3200" dirty="0" err="1" smtClean="0"/>
              <a:t>πΝ</a:t>
            </a:r>
            <a:r>
              <a:rPr lang="en-US" sz="3200" dirty="0" smtClean="0"/>
              <a:t> -&gt; ππN is being considered</a:t>
            </a:r>
          </a:p>
          <a:p>
            <a:r>
              <a:rPr lang="en-US" sz="3200" dirty="0" smtClean="0"/>
              <a:t>  at </a:t>
            </a:r>
            <a:r>
              <a:rPr lang="en-US" sz="3200" dirty="0" smtClean="0">
                <a:solidFill>
                  <a:srgbClr val="FF0000"/>
                </a:solidFill>
              </a:rPr>
              <a:t>J-PARC</a:t>
            </a:r>
            <a:endParaRPr lang="en-US" sz="3200" dirty="0" smtClean="0"/>
          </a:p>
          <a:p>
            <a:endParaRPr lang="en-US" sz="3200" dirty="0" smtClean="0"/>
          </a:p>
        </p:txBody>
      </p:sp>
      <p:sp>
        <p:nvSpPr>
          <p:cNvPr id="6" name="Right Arrow 5"/>
          <p:cNvSpPr/>
          <p:nvPr/>
        </p:nvSpPr>
        <p:spPr>
          <a:xfrm>
            <a:off x="1371600" y="2667000"/>
            <a:ext cx="914400" cy="304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2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 Next Tasks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85800" y="1447800"/>
            <a:ext cx="7655007" cy="645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20000"/>
              </a:lnSpc>
            </a:pPr>
            <a:endParaRPr lang="en-US" altLang="ja-JP" sz="2000" dirty="0" smtClean="0">
              <a:solidFill>
                <a:srgbClr val="FF33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2000" dirty="0" smtClean="0"/>
              <a:t>1. Complete </a:t>
            </a:r>
            <a:r>
              <a:rPr lang="en-US" altLang="ja-JP" sz="2000" dirty="0"/>
              <a:t>the extraction of N-N* form factors to reach DOE </a:t>
            </a:r>
            <a:endParaRPr lang="en-US" altLang="ja-JP" sz="2000" dirty="0" smtClean="0"/>
          </a:p>
          <a:p>
            <a:pPr>
              <a:lnSpc>
                <a:spcPct val="120000"/>
              </a:lnSpc>
            </a:pPr>
            <a:r>
              <a:rPr lang="en-US" altLang="ja-JP" sz="2000" dirty="0" smtClean="0"/>
              <a:t>    milestone HP7:</a:t>
            </a:r>
          </a:p>
          <a:p>
            <a:pPr>
              <a:lnSpc>
                <a:spcPct val="120000"/>
              </a:lnSpc>
            </a:pPr>
            <a:endParaRPr lang="en-US" altLang="ja-JP" sz="2000" dirty="0" smtClean="0"/>
          </a:p>
          <a:p>
            <a:pPr>
              <a:lnSpc>
                <a:spcPct val="120000"/>
              </a:lnSpc>
            </a:pPr>
            <a:endParaRPr lang="en-US" altLang="ja-JP" sz="2000" dirty="0" smtClean="0"/>
          </a:p>
          <a:p>
            <a:pPr>
              <a:lnSpc>
                <a:spcPct val="120000"/>
              </a:lnSpc>
            </a:pPr>
            <a:endParaRPr lang="en-US" altLang="ja-JP" sz="2000" dirty="0" smtClean="0"/>
          </a:p>
          <a:p>
            <a:pPr>
              <a:lnSpc>
                <a:spcPct val="120000"/>
              </a:lnSpc>
            </a:pPr>
            <a:r>
              <a:rPr lang="en-US" altLang="ja-JP" sz="2000" dirty="0" smtClean="0"/>
              <a:t>   </a:t>
            </a:r>
          </a:p>
          <a:p>
            <a:pPr>
              <a:lnSpc>
                <a:spcPct val="120000"/>
              </a:lnSpc>
            </a:pPr>
            <a:r>
              <a:rPr lang="en-US" altLang="ja-JP" sz="2000" dirty="0" smtClean="0"/>
              <a:t>2. Make predictions for </a:t>
            </a:r>
            <a:r>
              <a:rPr lang="en-US" altLang="ja-JP" sz="2000" dirty="0" smtClean="0">
                <a:solidFill>
                  <a:srgbClr val="FF0000"/>
                </a:solidFill>
              </a:rPr>
              <a:t>J-PARC </a:t>
            </a:r>
            <a:r>
              <a:rPr lang="en-US" altLang="ja-JP" sz="2000" dirty="0" smtClean="0"/>
              <a:t>projects on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πΝ</a:t>
            </a:r>
            <a:r>
              <a:rPr lang="en-US" altLang="ja-JP" sz="2000" dirty="0" smtClean="0">
                <a:solidFill>
                  <a:srgbClr val="FF0000"/>
                </a:solidFill>
              </a:rPr>
              <a:t> -&gt;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ππΝ</a:t>
            </a:r>
            <a:r>
              <a:rPr lang="en-US" altLang="ja-JP" sz="2000" dirty="0" smtClean="0">
                <a:solidFill>
                  <a:srgbClr val="FF0000"/>
                </a:solidFill>
              </a:rPr>
              <a:t>, 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ΚΛ</a:t>
            </a:r>
            <a:r>
              <a:rPr lang="en-US" altLang="ja-JP" sz="2000" dirty="0" smtClean="0">
                <a:solidFill>
                  <a:srgbClr val="FF0000"/>
                </a:solidFill>
              </a:rPr>
              <a:t>…</a:t>
            </a:r>
          </a:p>
          <a:p>
            <a:pPr>
              <a:lnSpc>
                <a:spcPct val="120000"/>
              </a:lnSpc>
            </a:pPr>
            <a:r>
              <a:rPr lang="en-US" altLang="ja-JP" sz="2000" dirty="0" smtClean="0"/>
              <a:t>    In </a:t>
            </a:r>
            <a:r>
              <a:rPr lang="en-US" altLang="ja-JP" sz="2000" dirty="0" smtClean="0">
                <a:solidFill>
                  <a:srgbClr val="FF0000"/>
                </a:solidFill>
              </a:rPr>
              <a:t>progress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endParaRPr lang="en-US" altLang="ja-JP" sz="2000" dirty="0" smtClean="0">
              <a:solidFill>
                <a:srgbClr val="FF33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ja-JP" sz="2000" dirty="0" smtClean="0"/>
              <a:t>3. Analyze the                     data from  “</a:t>
            </a:r>
            <a:r>
              <a:rPr lang="en-US" altLang="ja-JP" sz="2000" dirty="0" smtClean="0">
                <a:solidFill>
                  <a:srgbClr val="FF0000"/>
                </a:solidFill>
              </a:rPr>
              <a:t>complete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experiments</a:t>
            </a:r>
            <a:r>
              <a:rPr lang="en-US" altLang="ja-JP" sz="2000" dirty="0" smtClean="0"/>
              <a:t>”</a:t>
            </a:r>
          </a:p>
          <a:p>
            <a:pPr>
              <a:lnSpc>
                <a:spcPct val="120000"/>
              </a:lnSpc>
            </a:pPr>
            <a:r>
              <a:rPr lang="en-US" altLang="ja-JP" sz="2000" dirty="0" smtClean="0"/>
              <a:t>    (in collaboration with </a:t>
            </a:r>
            <a:r>
              <a:rPr lang="en-US" altLang="ja-JP" sz="2000" dirty="0" smtClean="0">
                <a:solidFill>
                  <a:srgbClr val="3366FF"/>
                </a:solidFill>
              </a:rPr>
              <a:t>A. </a:t>
            </a:r>
            <a:r>
              <a:rPr lang="en-US" altLang="ja-JP" sz="2000" dirty="0" err="1" smtClean="0">
                <a:solidFill>
                  <a:srgbClr val="3366FF"/>
                </a:solidFill>
              </a:rPr>
              <a:t>Sandorfi</a:t>
            </a:r>
            <a:r>
              <a:rPr lang="en-US" altLang="ja-JP" sz="2000" dirty="0" smtClean="0">
                <a:solidFill>
                  <a:srgbClr val="3366FF"/>
                </a:solidFill>
              </a:rPr>
              <a:t> </a:t>
            </a:r>
            <a:r>
              <a:rPr lang="en-US" altLang="ja-JP" sz="2000" dirty="0" smtClean="0"/>
              <a:t>and </a:t>
            </a:r>
            <a:r>
              <a:rPr lang="en-US" altLang="ja-JP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S. </a:t>
            </a:r>
            <a:r>
              <a:rPr lang="en-US" altLang="ja-JP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Holbit</a:t>
            </a:r>
            <a:r>
              <a:rPr lang="en-US" altLang="ja-JP" sz="2000" dirty="0" smtClean="0"/>
              <a:t>)  </a:t>
            </a:r>
          </a:p>
          <a:p>
            <a:pPr>
              <a:lnSpc>
                <a:spcPct val="120000"/>
              </a:lnSpc>
            </a:pPr>
            <a:endParaRPr lang="en-US" altLang="ja-JP" sz="2000" dirty="0" smtClean="0"/>
          </a:p>
          <a:p>
            <a:pPr>
              <a:lnSpc>
                <a:spcPct val="120000"/>
              </a:lnSpc>
            </a:pPr>
            <a:endParaRPr lang="en-US" altLang="ja-JP" sz="2000" dirty="0" smtClean="0"/>
          </a:p>
          <a:p>
            <a:pPr>
              <a:lnSpc>
                <a:spcPct val="120000"/>
              </a:lnSpc>
            </a:pPr>
            <a:r>
              <a:rPr lang="en-US" altLang="ja-JP" sz="2000" dirty="0" smtClean="0"/>
              <a:t>   </a:t>
            </a:r>
          </a:p>
          <a:p>
            <a:pPr>
              <a:lnSpc>
                <a:spcPct val="120000"/>
              </a:lnSpc>
            </a:pPr>
            <a:r>
              <a:rPr lang="en-US" altLang="ja-JP" sz="2000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en-US" altLang="ja-JP" sz="2000" dirty="0" smtClean="0"/>
              <a:t>  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990600" y="2667000"/>
            <a:ext cx="7740992" cy="9921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ja-JP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“Measure the </a:t>
            </a:r>
            <a:r>
              <a:rPr lang="en-US" altLang="ja-JP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electromagnetic excitations</a:t>
            </a:r>
            <a:r>
              <a:rPr lang="en-US" altLang="ja-JP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of low-lying baryon </a:t>
            </a:r>
          </a:p>
          <a:p>
            <a:pPr>
              <a:lnSpc>
                <a:spcPct val="150000"/>
              </a:lnSpc>
              <a:defRPr/>
            </a:pPr>
            <a:r>
              <a:rPr lang="en-US" altLang="ja-JP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states (&lt; 2GeV) and their </a:t>
            </a:r>
            <a:r>
              <a:rPr lang="en-US" altLang="ja-JP" sz="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transition form factors</a:t>
            </a:r>
            <a:r>
              <a:rPr lang="en-US" altLang="ja-JP" sz="20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….”</a:t>
            </a:r>
          </a:p>
        </p:txBody>
      </p:sp>
      <p:pic>
        <p:nvPicPr>
          <p:cNvPr id="8" name="図 5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590800" y="5257800"/>
            <a:ext cx="1259368" cy="284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838200"/>
            <a:ext cx="1846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838200"/>
            <a:ext cx="8144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By extending the ANL-Osaka collaboration (since </a:t>
            </a:r>
            <a:r>
              <a:rPr lang="en-US" sz="2800" dirty="0" smtClean="0">
                <a:solidFill>
                  <a:srgbClr val="FF0000"/>
                </a:solidFill>
              </a:rPr>
              <a:t>1996</a:t>
            </a:r>
            <a:r>
              <a:rPr lang="en-US" sz="2800" dirty="0" smtClean="0"/>
              <a:t>)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9473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06437"/>
          </a:xfrm>
        </p:spPr>
        <p:txBody>
          <a:bodyPr/>
          <a:lstStyle/>
          <a:p>
            <a:pPr eaLnBrk="1" hangingPunct="1"/>
            <a:r>
              <a:rPr lang="en-US" altLang="ja-JP" sz="4000" dirty="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 Collaborators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2667000" y="1124744"/>
            <a:ext cx="3886200" cy="55793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457200" indent="-457200">
              <a:lnSpc>
                <a:spcPct val="125000"/>
              </a:lnSpc>
              <a:defRPr/>
            </a:pPr>
            <a:r>
              <a:rPr lang="en-US" altLang="ja-JP" sz="2600" b="1" dirty="0">
                <a:cs typeface="ＭＳ Ｐゴシック" charset="-128"/>
              </a:rPr>
              <a:t>J. 	</a:t>
            </a:r>
            <a:r>
              <a:rPr lang="en-US" altLang="ja-JP" sz="2600" b="1" dirty="0" smtClean="0">
                <a:cs typeface="ＭＳ Ｐゴシック" charset="-128"/>
              </a:rPr>
              <a:t>Durand (</a:t>
            </a:r>
            <a:r>
              <a:rPr lang="en-US" altLang="ja-JP" sz="2600" b="1" dirty="0" err="1" smtClean="0">
                <a:cs typeface="ＭＳ Ｐゴシック" charset="-128"/>
              </a:rPr>
              <a:t>Saclay</a:t>
            </a:r>
            <a:r>
              <a:rPr lang="en-US" altLang="ja-JP" sz="2600" b="1" dirty="0" smtClean="0">
                <a:cs typeface="ＭＳ Ｐゴシック" charset="-128"/>
              </a:rPr>
              <a:t>)</a:t>
            </a:r>
          </a:p>
          <a:p>
            <a:pPr marL="457200" indent="-457200">
              <a:lnSpc>
                <a:spcPct val="125000"/>
              </a:lnSpc>
              <a:defRPr/>
            </a:pPr>
            <a:r>
              <a:rPr lang="en-US" altLang="ja-JP" sz="2600" b="1" dirty="0">
                <a:cs typeface="ＭＳ Ｐゴシック" charset="-128"/>
              </a:rPr>
              <a:t>B. 	Julia-</a:t>
            </a:r>
            <a:r>
              <a:rPr lang="en-US" altLang="ja-JP" sz="2600" b="1" dirty="0" smtClean="0">
                <a:cs typeface="ＭＳ Ｐゴシック" charset="-128"/>
              </a:rPr>
              <a:t>Diaz (Barcelona)</a:t>
            </a:r>
          </a:p>
          <a:p>
            <a:pPr marL="514350" indent="-514350">
              <a:lnSpc>
                <a:spcPct val="125000"/>
              </a:lnSpc>
              <a:buFontTx/>
              <a:buAutoNum type="alphaUcPeriod" startAt="8"/>
              <a:defRPr/>
            </a:pPr>
            <a:r>
              <a:rPr lang="en-US" altLang="ja-JP" sz="2600" b="1" dirty="0" err="1">
                <a:cs typeface="ＭＳ Ｐゴシック" charset="-128"/>
              </a:rPr>
              <a:t>Kamano</a:t>
            </a:r>
            <a:r>
              <a:rPr lang="en-US" altLang="ja-JP" sz="2600" b="1" dirty="0">
                <a:cs typeface="ＭＳ Ｐゴシック" charset="-128"/>
              </a:rPr>
              <a:t> </a:t>
            </a:r>
            <a:r>
              <a:rPr lang="en-US" altLang="ja-JP" sz="2600" b="1" dirty="0" smtClean="0">
                <a:cs typeface="ＭＳ Ｐゴシック" charset="-128"/>
              </a:rPr>
              <a:t>(</a:t>
            </a:r>
            <a:r>
              <a:rPr lang="en-US" altLang="ja-JP" sz="2600" b="1" dirty="0" err="1" smtClean="0">
                <a:cs typeface="ＭＳ Ｐゴシック" charset="-128"/>
              </a:rPr>
              <a:t>RCNP,JLab</a:t>
            </a:r>
            <a:r>
              <a:rPr lang="en-US" altLang="ja-JP" sz="2600" b="1" dirty="0" smtClean="0">
                <a:cs typeface="ＭＳ Ｐゴシック" charset="-128"/>
              </a:rPr>
              <a:t>)</a:t>
            </a:r>
            <a:endParaRPr lang="en-US" altLang="ja-JP" sz="2600" b="1" dirty="0">
              <a:cs typeface="ＭＳ Ｐゴシック" charset="-128"/>
            </a:endParaRPr>
          </a:p>
          <a:p>
            <a:pPr marL="457200" indent="-457200">
              <a:lnSpc>
                <a:spcPct val="125000"/>
              </a:lnSpc>
              <a:defRPr/>
            </a:pPr>
            <a:r>
              <a:rPr lang="en-US" altLang="ja-JP" sz="2600" b="1" dirty="0">
                <a:cs typeface="ＭＳ Ｐゴシック" charset="-128"/>
              </a:rPr>
              <a:t>T.-S. H. Lee </a:t>
            </a:r>
            <a:r>
              <a:rPr lang="en-US" altLang="ja-JP" sz="2600" b="1" dirty="0" smtClean="0">
                <a:cs typeface="ＭＳ Ｐゴシック" charset="-128"/>
              </a:rPr>
              <a:t>(</a:t>
            </a:r>
            <a:r>
              <a:rPr lang="en-US" altLang="ja-JP" sz="2600" b="1" dirty="0" err="1" smtClean="0">
                <a:cs typeface="ＭＳ Ｐゴシック" charset="-128"/>
              </a:rPr>
              <a:t>ANL,JLab</a:t>
            </a:r>
            <a:r>
              <a:rPr lang="en-US" altLang="ja-JP" sz="2600" b="1" dirty="0" smtClean="0">
                <a:cs typeface="ＭＳ Ｐゴシック" charset="-128"/>
              </a:rPr>
              <a:t>)</a:t>
            </a:r>
            <a:endParaRPr lang="en-US" altLang="ja-JP" sz="2600" b="1" dirty="0">
              <a:cs typeface="ＭＳ Ｐゴシック" charset="-128"/>
            </a:endParaRPr>
          </a:p>
          <a:p>
            <a:pPr marL="457200" indent="-457200">
              <a:lnSpc>
                <a:spcPct val="125000"/>
              </a:lnSpc>
              <a:defRPr/>
            </a:pPr>
            <a:r>
              <a:rPr lang="en-US" altLang="ja-JP" sz="2600" b="1" dirty="0">
                <a:cs typeface="ＭＳ Ｐゴシック" charset="-128"/>
              </a:rPr>
              <a:t>A. 	</a:t>
            </a:r>
            <a:r>
              <a:rPr lang="en-US" altLang="ja-JP" sz="2600" b="1" dirty="0" err="1" smtClean="0">
                <a:cs typeface="ＭＳ Ｐゴシック" charset="-128"/>
              </a:rPr>
              <a:t>Matsuyama(Shizuoka</a:t>
            </a:r>
            <a:r>
              <a:rPr lang="en-US" altLang="ja-JP" sz="2600" b="1" dirty="0" smtClean="0">
                <a:cs typeface="ＭＳ Ｐゴシック" charset="-128"/>
              </a:rPr>
              <a:t>)</a:t>
            </a:r>
          </a:p>
          <a:p>
            <a:pPr marL="457200" indent="-457200">
              <a:lnSpc>
                <a:spcPct val="125000"/>
              </a:lnSpc>
              <a:defRPr/>
            </a:pPr>
            <a:r>
              <a:rPr lang="en-US" altLang="ja-JP" sz="2600" b="1" dirty="0">
                <a:cs typeface="ＭＳ Ｐゴシック" charset="-128"/>
              </a:rPr>
              <a:t>S. 	Nakamura (</a:t>
            </a:r>
            <a:r>
              <a:rPr lang="en-US" altLang="ja-JP" sz="2600" b="1" dirty="0" err="1">
                <a:cs typeface="ＭＳ Ｐゴシック" charset="-128"/>
              </a:rPr>
              <a:t>JLab</a:t>
            </a:r>
            <a:r>
              <a:rPr lang="en-US" altLang="ja-JP" sz="2600" b="1" dirty="0">
                <a:cs typeface="ＭＳ Ｐゴシック" charset="-128"/>
              </a:rPr>
              <a:t>)</a:t>
            </a:r>
          </a:p>
          <a:p>
            <a:pPr marL="457200" indent="-457200">
              <a:lnSpc>
                <a:spcPct val="125000"/>
              </a:lnSpc>
              <a:defRPr/>
            </a:pPr>
            <a:r>
              <a:rPr lang="en-US" altLang="ja-JP" sz="2600" b="1" dirty="0">
                <a:cs typeface="ＭＳ Ｐゴシック" charset="-128"/>
              </a:rPr>
              <a:t>B. 	</a:t>
            </a:r>
            <a:r>
              <a:rPr lang="en-US" altLang="ja-JP" sz="2600" b="1" dirty="0" err="1" smtClean="0">
                <a:cs typeface="ＭＳ Ｐゴシック" charset="-128"/>
              </a:rPr>
              <a:t>Saghai</a:t>
            </a:r>
            <a:r>
              <a:rPr lang="en-US" altLang="ja-JP" sz="2600" b="1" dirty="0" smtClean="0">
                <a:cs typeface="ＭＳ Ｐゴシック" charset="-128"/>
              </a:rPr>
              <a:t> (</a:t>
            </a:r>
            <a:r>
              <a:rPr lang="en-US" altLang="ja-JP" sz="2600" b="1" dirty="0" err="1" smtClean="0">
                <a:cs typeface="ＭＳ Ｐゴシック" charset="-128"/>
              </a:rPr>
              <a:t>Saclay</a:t>
            </a:r>
            <a:r>
              <a:rPr lang="en-US" altLang="ja-JP" sz="2600" b="1" dirty="0" smtClean="0">
                <a:cs typeface="ＭＳ Ｐゴシック" charset="-128"/>
              </a:rPr>
              <a:t>)</a:t>
            </a:r>
          </a:p>
          <a:p>
            <a:pPr marL="514350" indent="-514350">
              <a:lnSpc>
                <a:spcPct val="125000"/>
              </a:lnSpc>
              <a:buFontTx/>
              <a:buAutoNum type="alphaUcPeriod" startAt="20"/>
              <a:defRPr/>
            </a:pPr>
            <a:r>
              <a:rPr lang="en-US" altLang="ja-JP" sz="2600" b="1" dirty="0" smtClean="0">
                <a:cs typeface="ＭＳ Ｐゴシック" charset="-128"/>
              </a:rPr>
              <a:t>Sato (Osaka)</a:t>
            </a:r>
          </a:p>
          <a:p>
            <a:pPr marL="457200" indent="-457200">
              <a:lnSpc>
                <a:spcPct val="125000"/>
              </a:lnSpc>
              <a:defRPr/>
            </a:pPr>
            <a:r>
              <a:rPr lang="en-US" altLang="ja-JP" sz="2600" b="1" dirty="0">
                <a:cs typeface="ＭＳ Ｐゴシック" charset="-128"/>
              </a:rPr>
              <a:t>C. 	</a:t>
            </a:r>
            <a:r>
              <a:rPr lang="en-US" altLang="ja-JP" sz="2600" b="1" dirty="0" smtClean="0">
                <a:cs typeface="ＭＳ Ｐゴシック" charset="-128"/>
              </a:rPr>
              <a:t>Smith (Virginia, </a:t>
            </a:r>
            <a:r>
              <a:rPr lang="en-US" altLang="ja-JP" sz="2600" b="1" dirty="0" err="1" smtClean="0">
                <a:cs typeface="ＭＳ Ｐゴシック" charset="-128"/>
              </a:rPr>
              <a:t>Jlab</a:t>
            </a:r>
            <a:r>
              <a:rPr lang="en-US" altLang="ja-JP" sz="2600" b="1" dirty="0" smtClean="0">
                <a:cs typeface="ＭＳ Ｐゴシック" charset="-128"/>
              </a:rPr>
              <a:t>) </a:t>
            </a:r>
          </a:p>
          <a:p>
            <a:pPr marL="514350" indent="-514350">
              <a:lnSpc>
                <a:spcPct val="125000"/>
              </a:lnSpc>
              <a:buAutoNum type="alphaUcPeriod" startAt="14"/>
              <a:defRPr/>
            </a:pPr>
            <a:r>
              <a:rPr lang="en-US" altLang="ja-JP" sz="2600" b="1" dirty="0" smtClean="0">
                <a:cs typeface="ＭＳ Ｐゴシック" charset="-128"/>
              </a:rPr>
              <a:t>Suzuki (Osaka)</a:t>
            </a:r>
          </a:p>
          <a:p>
            <a:pPr marL="514350" indent="-514350">
              <a:lnSpc>
                <a:spcPct val="125000"/>
              </a:lnSpc>
              <a:defRPr/>
            </a:pPr>
            <a:r>
              <a:rPr lang="en-US" altLang="ja-JP" sz="2600" b="1" dirty="0" smtClean="0">
                <a:cs typeface="ＭＳ Ｐゴシック" charset="-128"/>
              </a:rPr>
              <a:t>K. Tsushima (</a:t>
            </a:r>
            <a:r>
              <a:rPr lang="en-US" altLang="ja-JP" sz="2600" b="1" dirty="0" err="1" smtClean="0">
                <a:cs typeface="ＭＳ Ｐゴシック" charset="-128"/>
              </a:rPr>
              <a:t>JLab</a:t>
            </a:r>
            <a:r>
              <a:rPr lang="en-US" altLang="ja-JP" sz="2600" b="1" dirty="0" smtClean="0">
                <a:cs typeface="ＭＳ Ｐゴシック" charset="-128"/>
              </a:rPr>
              <a:t>)</a:t>
            </a:r>
            <a:endParaRPr lang="en-US" altLang="ja-JP" sz="2600" b="1" dirty="0"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4596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173" y="880170"/>
            <a:ext cx="894627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Remarks on </a:t>
            </a:r>
            <a:r>
              <a:rPr lang="en-US" sz="3200" dirty="0" smtClean="0">
                <a:solidFill>
                  <a:srgbClr val="FF0000"/>
                </a:solidFill>
              </a:rPr>
              <a:t>numerical </a:t>
            </a:r>
            <a:r>
              <a:rPr lang="en-US" sz="3200" dirty="0" smtClean="0"/>
              <a:t>tasks :</a:t>
            </a:r>
          </a:p>
          <a:p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DCC </a:t>
            </a:r>
            <a:r>
              <a:rPr lang="en-US" sz="3200" dirty="0" smtClean="0"/>
              <a:t>is </a:t>
            </a:r>
            <a:r>
              <a:rPr lang="en-US" sz="3200" dirty="0" smtClean="0">
                <a:solidFill>
                  <a:srgbClr val="FF0000"/>
                </a:solidFill>
              </a:rPr>
              <a:t>not </a:t>
            </a:r>
            <a:r>
              <a:rPr lang="en-US" sz="3200" dirty="0" smtClean="0"/>
              <a:t>an algebraic approach like</a:t>
            </a:r>
          </a:p>
          <a:p>
            <a:pPr marL="514350" indent="-514350"/>
            <a:r>
              <a:rPr lang="en-US" sz="3200" dirty="0" smtClean="0">
                <a:solidFill>
                  <a:srgbClr val="008000"/>
                </a:solidFill>
              </a:rPr>
              <a:t>      </a:t>
            </a:r>
            <a:r>
              <a:rPr lang="en-US" sz="3200" dirty="0" smtClean="0"/>
              <a:t>analysis based on </a:t>
            </a:r>
            <a:r>
              <a:rPr lang="en-US" sz="3200" dirty="0" smtClean="0">
                <a:solidFill>
                  <a:srgbClr val="3366FF"/>
                </a:solidFill>
              </a:rPr>
              <a:t>polynomials </a:t>
            </a:r>
            <a:r>
              <a:rPr lang="en-US" sz="3200" dirty="0" smtClean="0">
                <a:solidFill>
                  <a:srgbClr val="FF0000"/>
                </a:solidFill>
              </a:rPr>
              <a:t>or </a:t>
            </a:r>
            <a:r>
              <a:rPr lang="en-US" sz="3200" dirty="0" smtClean="0">
                <a:solidFill>
                  <a:schemeClr val="tx2"/>
                </a:solidFill>
              </a:rPr>
              <a:t>K-matrix </a:t>
            </a:r>
            <a:endParaRPr lang="en-US" sz="3200" dirty="0" smtClean="0"/>
          </a:p>
          <a:p>
            <a:pPr marL="514350" indent="-514350"/>
            <a:endParaRPr lang="en-US" sz="3200" dirty="0" smtClean="0">
              <a:solidFill>
                <a:srgbClr val="008000"/>
              </a:solidFill>
            </a:endParaRPr>
          </a:p>
          <a:p>
            <a:pPr marL="514350" indent="-514350"/>
            <a:r>
              <a:rPr lang="en-US" sz="3200" dirty="0" smtClean="0">
                <a:solidFill>
                  <a:srgbClr val="008000"/>
                </a:solidFill>
              </a:rPr>
              <a:t>      </a:t>
            </a:r>
            <a:r>
              <a:rPr lang="en-US" sz="3200" dirty="0" smtClean="0">
                <a:solidFill>
                  <a:srgbClr val="FF0000"/>
                </a:solidFill>
              </a:rPr>
              <a:t>Solve  </a:t>
            </a:r>
            <a:r>
              <a:rPr lang="en-US" sz="3200" dirty="0" smtClean="0">
                <a:solidFill>
                  <a:schemeClr val="tx2"/>
                </a:solidFill>
              </a:rPr>
              <a:t>coupled integral equation</a:t>
            </a:r>
            <a:r>
              <a:rPr lang="en-US" sz="3200" dirty="0" smtClean="0">
                <a:solidFill>
                  <a:srgbClr val="008000"/>
                </a:solidFill>
              </a:rPr>
              <a:t>s </a:t>
            </a:r>
            <a:r>
              <a:rPr lang="en-US" sz="3200" dirty="0" smtClean="0"/>
              <a:t>with </a:t>
            </a:r>
            <a:r>
              <a:rPr lang="en-US" sz="3200" dirty="0" smtClean="0">
                <a:solidFill>
                  <a:srgbClr val="FF0000"/>
                </a:solidFill>
              </a:rPr>
              <a:t>8 channels</a:t>
            </a:r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      </a:t>
            </a:r>
            <a:r>
              <a:rPr lang="en-US" sz="3200" dirty="0" smtClean="0"/>
              <a:t>by</a:t>
            </a:r>
            <a:r>
              <a:rPr lang="en-US" sz="3200" dirty="0" smtClean="0">
                <a:solidFill>
                  <a:srgbClr val="008000"/>
                </a:solidFill>
              </a:rPr>
              <a:t> inverting  </a:t>
            </a:r>
            <a:r>
              <a:rPr lang="en-US" sz="3200" dirty="0" smtClean="0">
                <a:solidFill>
                  <a:srgbClr val="FF0000"/>
                </a:solidFill>
              </a:rPr>
              <a:t>400      400 </a:t>
            </a:r>
            <a:r>
              <a:rPr lang="en-US" sz="3200" dirty="0" smtClean="0">
                <a:solidFill>
                  <a:srgbClr val="008000"/>
                </a:solidFill>
              </a:rPr>
              <a:t>complex matrix formed</a:t>
            </a:r>
          </a:p>
          <a:p>
            <a:pPr marL="514350" indent="-514350"/>
            <a:r>
              <a:rPr lang="en-US" sz="3200" dirty="0" smtClean="0">
                <a:solidFill>
                  <a:srgbClr val="008000"/>
                </a:solidFill>
              </a:rPr>
              <a:t>      by about 150 </a:t>
            </a:r>
            <a:r>
              <a:rPr lang="en-US" sz="3200" dirty="0" smtClean="0">
                <a:solidFill>
                  <a:srgbClr val="FF0000"/>
                </a:solidFill>
              </a:rPr>
              <a:t>Feynman </a:t>
            </a:r>
            <a:r>
              <a:rPr lang="en-US" sz="3200" dirty="0" smtClean="0">
                <a:solidFill>
                  <a:schemeClr val="tx2"/>
                </a:solidFill>
              </a:rPr>
              <a:t>diagrams</a:t>
            </a:r>
            <a:r>
              <a:rPr lang="en-US" sz="3200" dirty="0" smtClean="0">
                <a:solidFill>
                  <a:srgbClr val="008000"/>
                </a:solidFill>
              </a:rPr>
              <a:t>  for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each partial</a:t>
            </a:r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      waves (</a:t>
            </a:r>
            <a:r>
              <a:rPr lang="en-US" sz="3200" dirty="0" smtClean="0"/>
              <a:t>about 20 partial waves up to L=5)</a:t>
            </a:r>
          </a:p>
        </p:txBody>
      </p:sp>
      <p:sp>
        <p:nvSpPr>
          <p:cNvPr id="3" name="Multiply 2"/>
          <p:cNvSpPr/>
          <p:nvPr/>
        </p:nvSpPr>
        <p:spPr>
          <a:xfrm>
            <a:off x="3429000" y="3962400"/>
            <a:ext cx="609600" cy="304800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14400" y="0"/>
            <a:ext cx="10744200" cy="2438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Assumptions</a:t>
            </a:r>
            <a:r>
              <a:rPr lang="en-US" dirty="0" smtClean="0"/>
              <a:t> of Resonance Extractions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8250977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3200" dirty="0" smtClean="0"/>
              <a:t>Partial-wave  amplitudes are </a:t>
            </a:r>
            <a:r>
              <a:rPr lang="en-US" sz="3200" dirty="0" smtClean="0">
                <a:solidFill>
                  <a:srgbClr val="FF0000"/>
                </a:solidFill>
              </a:rPr>
              <a:t>analytic </a:t>
            </a:r>
            <a:r>
              <a:rPr lang="en-US" sz="3200" dirty="0" smtClean="0"/>
              <a:t>functions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F (E)</a:t>
            </a:r>
            <a:r>
              <a:rPr lang="en-US" sz="3200" dirty="0" smtClean="0"/>
              <a:t> on the complex </a:t>
            </a:r>
            <a:r>
              <a:rPr lang="en-US" sz="3200" dirty="0" smtClean="0">
                <a:solidFill>
                  <a:srgbClr val="FF0000"/>
                </a:solidFill>
              </a:rPr>
              <a:t>E-</a:t>
            </a:r>
            <a:r>
              <a:rPr lang="en-US" sz="3200" dirty="0" smtClean="0"/>
              <a:t>plane</a:t>
            </a:r>
          </a:p>
          <a:p>
            <a:endParaRPr lang="en-US" sz="3200" dirty="0" smtClean="0"/>
          </a:p>
          <a:p>
            <a:pPr>
              <a:buFont typeface="Wingdings" charset="2"/>
              <a:buChar char="ü"/>
            </a:pP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(E) </a:t>
            </a:r>
            <a:r>
              <a:rPr lang="en-US" sz="3200" dirty="0" smtClean="0"/>
              <a:t>are defined </a:t>
            </a:r>
            <a:r>
              <a:rPr lang="en-US" sz="3200" dirty="0" smtClean="0">
                <a:solidFill>
                  <a:srgbClr val="FF0000"/>
                </a:solidFill>
              </a:rPr>
              <a:t>uniquely </a:t>
            </a:r>
            <a:r>
              <a:rPr lang="en-US" sz="3200" dirty="0" smtClean="0"/>
              <a:t>by the</a:t>
            </a:r>
            <a:r>
              <a:rPr lang="en-US" sz="3200" baseline="-25000" dirty="0" smtClean="0"/>
              <a:t> </a:t>
            </a:r>
            <a:r>
              <a:rPr lang="en-US" sz="3200" dirty="0" smtClean="0"/>
              <a:t>partial-wave  </a:t>
            </a:r>
          </a:p>
          <a:p>
            <a:r>
              <a:rPr lang="en-US" sz="3200" dirty="0" smtClean="0"/>
              <a:t>   amplitudes </a:t>
            </a:r>
            <a:r>
              <a:rPr lang="en-US" sz="3200" dirty="0" smtClean="0">
                <a:solidFill>
                  <a:srgbClr val="FF0000"/>
                </a:solidFill>
              </a:rPr>
              <a:t>A (</a:t>
            </a:r>
            <a:r>
              <a:rPr lang="en-US" sz="3200" dirty="0" smtClean="0"/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r>
              <a:rPr lang="en-US" sz="3200" dirty="0" smtClean="0"/>
              <a:t> determined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/>
              <a:t>from </a:t>
            </a:r>
            <a:r>
              <a:rPr lang="en-US" sz="3200" dirty="0" smtClean="0">
                <a:solidFill>
                  <a:srgbClr val="FF0000"/>
                </a:solidFill>
              </a:rPr>
              <a:t>accurate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FF0000"/>
                </a:solidFill>
              </a:rPr>
              <a:t>complete </a:t>
            </a:r>
            <a:r>
              <a:rPr lang="en-US" sz="3200" dirty="0" smtClean="0"/>
              <a:t>experiments on </a:t>
            </a:r>
            <a:r>
              <a:rPr lang="en-US" sz="3200" dirty="0" smtClean="0">
                <a:solidFill>
                  <a:srgbClr val="FF0000"/>
                </a:solidFill>
              </a:rPr>
              <a:t>physical </a:t>
            </a:r>
            <a:r>
              <a:rPr lang="en-US" sz="3200" dirty="0" smtClean="0"/>
              <a:t>W-axis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dirty="0" smtClean="0"/>
              <a:t>  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    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 </a:t>
            </a:r>
          </a:p>
          <a:p>
            <a:r>
              <a:rPr lang="en-US" sz="3200" dirty="0" smtClean="0"/>
              <a:t>  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4876800"/>
            <a:ext cx="83407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ü"/>
            </a:pP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0000"/>
                </a:solidFill>
              </a:rPr>
              <a:t>Poles </a:t>
            </a:r>
            <a:r>
              <a:rPr lang="en-US" sz="3200" dirty="0" smtClean="0"/>
              <a:t>of </a:t>
            </a:r>
            <a:r>
              <a:rPr lang="en-US" sz="3200" dirty="0" smtClean="0">
                <a:solidFill>
                  <a:srgbClr val="FF0000"/>
                </a:solidFill>
              </a:rPr>
              <a:t>F(E) </a:t>
            </a:r>
            <a:r>
              <a:rPr lang="en-US" sz="3200" dirty="0" smtClean="0"/>
              <a:t>are  the masses of </a:t>
            </a:r>
            <a:r>
              <a:rPr lang="en-US" sz="3200" dirty="0" smtClean="0">
                <a:solidFill>
                  <a:srgbClr val="FF0000"/>
                </a:solidFill>
              </a:rPr>
              <a:t>Resonances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    of the underlying fundamental theory (QCD).</a:t>
            </a:r>
          </a:p>
          <a:p>
            <a:r>
              <a:rPr lang="en-US" sz="3200" dirty="0" smtClean="0"/>
              <a:t>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35" y="609600"/>
            <a:ext cx="874219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en-US" sz="3200" dirty="0" smtClean="0"/>
              <a:t>2. Fits to about </a:t>
            </a:r>
            <a:r>
              <a:rPr lang="en-US" sz="3200" dirty="0" smtClean="0">
                <a:solidFill>
                  <a:srgbClr val="FF0000"/>
                </a:solidFill>
              </a:rPr>
              <a:t>28,000 </a:t>
            </a:r>
            <a:r>
              <a:rPr lang="en-US" sz="3200" dirty="0" smtClean="0"/>
              <a:t>data points</a:t>
            </a:r>
          </a:p>
          <a:p>
            <a:pPr marL="514350" indent="-514350"/>
            <a:endParaRPr lang="en-US" sz="3200" dirty="0" smtClean="0"/>
          </a:p>
          <a:p>
            <a:pPr marL="514350" indent="-514350">
              <a:buAutoNum type="arabicPeriod" startAt="3"/>
            </a:pPr>
            <a:r>
              <a:rPr lang="en-US" sz="3200" dirty="0" smtClean="0"/>
              <a:t>To fit new data, we usually need to improve</a:t>
            </a:r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      </a:t>
            </a:r>
            <a:r>
              <a:rPr lang="en-US" sz="3200" dirty="0" smtClean="0"/>
              <a:t>or extend the model Hamiltonian</a:t>
            </a:r>
            <a:r>
              <a:rPr lang="en-US" sz="3200" dirty="0" smtClean="0">
                <a:solidFill>
                  <a:srgbClr val="FF0000"/>
                </a:solidFill>
              </a:rPr>
              <a:t> theoretically,</a:t>
            </a:r>
          </a:p>
          <a:p>
            <a:pPr marL="514350" indent="-514350"/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not</a:t>
            </a:r>
            <a:r>
              <a:rPr lang="en-US" sz="3200" dirty="0" smtClean="0"/>
              <a:t> just </a:t>
            </a:r>
            <a:r>
              <a:rPr lang="en-US" sz="3200" dirty="0" smtClean="0">
                <a:solidFill>
                  <a:srgbClr val="FF0000"/>
                </a:solidFill>
              </a:rPr>
              <a:t>blindly </a:t>
            </a:r>
            <a:r>
              <a:rPr lang="en-US" sz="3200" dirty="0" smtClean="0"/>
              <a:t>vary the parameters     </a:t>
            </a:r>
          </a:p>
          <a:p>
            <a:pPr marL="514350" indent="-514350"/>
            <a:endParaRPr lang="en-US" sz="3200" dirty="0" smtClean="0"/>
          </a:p>
          <a:p>
            <a:pPr marL="514350" indent="-514350"/>
            <a:r>
              <a:rPr lang="en-US" sz="3200" dirty="0" smtClean="0"/>
              <a:t>4. Analytic continuation requires careful analysis </a:t>
            </a:r>
          </a:p>
          <a:p>
            <a:pPr marL="514350" indent="-514350"/>
            <a:r>
              <a:rPr lang="en-US" sz="3200" dirty="0" smtClean="0"/>
              <a:t>    of the </a:t>
            </a:r>
            <a:r>
              <a:rPr lang="en-US" sz="3200" dirty="0" smtClean="0">
                <a:solidFill>
                  <a:srgbClr val="FF0000"/>
                </a:solidFill>
              </a:rPr>
              <a:t>analytic structure </a:t>
            </a:r>
            <a:r>
              <a:rPr lang="en-US" sz="3200" dirty="0" smtClean="0"/>
              <a:t>of the driving terms </a:t>
            </a:r>
          </a:p>
          <a:p>
            <a:pPr marL="514350" indent="-514350"/>
            <a:r>
              <a:rPr lang="en-US" sz="3200" dirty="0" smtClean="0">
                <a:solidFill>
                  <a:srgbClr val="FF0000"/>
                </a:solidFill>
              </a:rPr>
              <a:t>    (150 </a:t>
            </a:r>
            <a:r>
              <a:rPr lang="en-US" sz="3200" dirty="0" smtClean="0"/>
              <a:t>Feynman amplitudes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  <a:r>
              <a:rPr lang="en-US" sz="3200" dirty="0" smtClean="0"/>
              <a:t>of the coupled  </a:t>
            </a:r>
          </a:p>
          <a:p>
            <a:pPr marL="514350" indent="-514350"/>
            <a:r>
              <a:rPr lang="en-US" sz="3200" dirty="0" smtClean="0"/>
              <a:t>    integral equations,  no </a:t>
            </a:r>
            <a:r>
              <a:rPr lang="en-US" sz="3200" dirty="0" smtClean="0">
                <a:solidFill>
                  <a:srgbClr val="FF0000"/>
                </a:solidFill>
              </a:rPr>
              <a:t>easy </a:t>
            </a:r>
            <a:r>
              <a:rPr lang="en-US" sz="3600" dirty="0" smtClean="0"/>
              <a:t>rules to use </a:t>
            </a:r>
            <a:r>
              <a:rPr lang="en-US" sz="3600" dirty="0" smtClean="0">
                <a:solidFill>
                  <a:srgbClr val="FF0000"/>
                </a:solidFill>
              </a:rPr>
              <a:t>blindly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113" y="500475"/>
            <a:ext cx="6755175" cy="5016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5. Typically, we need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240 </a:t>
            </a:r>
            <a:r>
              <a:rPr lang="en-US" sz="3200" dirty="0" smtClean="0"/>
              <a:t>processors </a:t>
            </a:r>
          </a:p>
          <a:p>
            <a:r>
              <a:rPr lang="en-US" sz="3200" dirty="0" smtClean="0"/>
              <a:t>    using supercomputer </a:t>
            </a:r>
            <a:r>
              <a:rPr lang="en-US" sz="3200" dirty="0" smtClean="0">
                <a:solidFill>
                  <a:srgbClr val="FF0000"/>
                </a:solidFill>
              </a:rPr>
              <a:t>Fusion </a:t>
            </a:r>
            <a:r>
              <a:rPr lang="en-US" sz="3200" dirty="0" smtClean="0"/>
              <a:t>at ANL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                              </a:t>
            </a:r>
            <a:r>
              <a:rPr lang="en-US" sz="3200" dirty="0" smtClean="0"/>
              <a:t>         </a:t>
            </a:r>
            <a:r>
              <a:rPr lang="en-US" sz="3200" dirty="0" smtClean="0">
                <a:solidFill>
                  <a:srgbClr val="FF0000"/>
                </a:solidFill>
              </a:rPr>
              <a:t>NERSC </a:t>
            </a:r>
            <a:r>
              <a:rPr lang="en-US" sz="3200" dirty="0" smtClean="0"/>
              <a:t>at LBL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   </a:t>
            </a:r>
            <a:r>
              <a:rPr lang="en-US" sz="3200" dirty="0" smtClean="0"/>
              <a:t>We have used </a:t>
            </a:r>
            <a:r>
              <a:rPr lang="en-US" sz="3200" dirty="0" smtClean="0">
                <a:solidFill>
                  <a:srgbClr val="FF0000"/>
                </a:solidFill>
              </a:rPr>
              <a:t>200,000 </a:t>
            </a:r>
            <a:r>
              <a:rPr lang="en-US" sz="3200" dirty="0" smtClean="0"/>
              <a:t>hours in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</a:t>
            </a:r>
            <a:r>
              <a:rPr lang="en-US" sz="3200" dirty="0" smtClean="0"/>
              <a:t>January-February, 2012 for </a:t>
            </a:r>
            <a:r>
              <a:rPr lang="en-US" sz="3200" dirty="0" smtClean="0">
                <a:solidFill>
                  <a:srgbClr val="FF0000"/>
                </a:solidFill>
              </a:rPr>
              <a:t>8</a:t>
            </a:r>
            <a:r>
              <a:rPr lang="en-US" sz="3200" dirty="0" smtClean="0"/>
              <a:t>-channel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    </a:t>
            </a:r>
            <a:r>
              <a:rPr lang="en-US" sz="3200" dirty="0" smtClean="0"/>
              <a:t>analysis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  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8" name="AutoShape 12"/>
          <p:cNvSpPr>
            <a:spLocks noChangeAspect="1" noChangeArrowheads="1"/>
          </p:cNvSpPr>
          <p:nvPr/>
        </p:nvSpPr>
        <p:spPr bwMode="auto">
          <a:xfrm>
            <a:off x="3578225" y="4687888"/>
            <a:ext cx="1943100" cy="519112"/>
          </a:xfrm>
          <a:prstGeom prst="rightArrow">
            <a:avLst>
              <a:gd name="adj1" fmla="val 50000"/>
              <a:gd name="adj2" fmla="val 93578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>
                <a:solidFill>
                  <a:srgbClr val="FF0000"/>
                </a:solidFill>
              </a:rPr>
              <a:t>Application</a:t>
            </a:r>
          </a:p>
        </p:txBody>
      </p:sp>
      <p:sp>
        <p:nvSpPr>
          <p:cNvPr id="254989" name="AutoShape 13"/>
          <p:cNvSpPr>
            <a:spLocks noChangeAspect="1" noChangeArrowheads="1"/>
          </p:cNvSpPr>
          <p:nvPr/>
        </p:nvSpPr>
        <p:spPr bwMode="auto">
          <a:xfrm>
            <a:off x="3514725" y="4168775"/>
            <a:ext cx="1943100" cy="490538"/>
          </a:xfrm>
          <a:prstGeom prst="leftArrow">
            <a:avLst>
              <a:gd name="adj1" fmla="val 50000"/>
              <a:gd name="adj2" fmla="val 99029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>
                <a:solidFill>
                  <a:srgbClr val="0000FF"/>
                </a:solidFill>
              </a:rPr>
              <a:t>Feedback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785813" y="3194050"/>
            <a:ext cx="7134225" cy="811213"/>
            <a:chOff x="495" y="2024"/>
            <a:chExt cx="4494" cy="511"/>
          </a:xfrm>
        </p:grpSpPr>
        <p:grpSp>
          <p:nvGrpSpPr>
            <p:cNvPr id="3" name="Group 50"/>
            <p:cNvGrpSpPr>
              <a:grpSpLocks/>
            </p:cNvGrpSpPr>
            <p:nvPr/>
          </p:nvGrpSpPr>
          <p:grpSpPr bwMode="auto">
            <a:xfrm>
              <a:off x="495" y="2024"/>
              <a:ext cx="1319" cy="511"/>
              <a:chOff x="495" y="2024"/>
              <a:chExt cx="1319" cy="511"/>
            </a:xfrm>
          </p:grpSpPr>
          <p:sp>
            <p:nvSpPr>
              <p:cNvPr id="254979" name="AutoShape 3"/>
              <p:cNvSpPr>
                <a:spLocks noChangeAspect="1" noChangeArrowheads="1"/>
              </p:cNvSpPr>
              <p:nvPr/>
            </p:nvSpPr>
            <p:spPr bwMode="auto">
              <a:xfrm>
                <a:off x="1111" y="2024"/>
                <a:ext cx="226" cy="511"/>
              </a:xfrm>
              <a:prstGeom prst="downArrow">
                <a:avLst>
                  <a:gd name="adj1" fmla="val 50000"/>
                  <a:gd name="adj2" fmla="val 56527"/>
                </a:avLst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90000" tIns="46800" rIns="90000" bIns="46800" anchor="ctr"/>
              <a:lstStyle/>
              <a:p>
                <a:endParaRPr lang="ja-JP" altLang="en-US" b="1"/>
              </a:p>
            </p:txBody>
          </p:sp>
          <p:sp>
            <p:nvSpPr>
              <p:cNvPr id="254990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495" y="2137"/>
                <a:ext cx="1319" cy="19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dist="17961" dir="2700000" algn="ctr" rotWithShape="0">
                        <a:srgbClr val="008000">
                          <a:gamma/>
                          <a:shade val="60000"/>
                          <a:invGamma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ja-JP" sz="1400" b="1"/>
                  <a:t>Pass hadronic parameters</a:t>
                </a:r>
              </a:p>
            </p:txBody>
          </p:sp>
        </p:grpSp>
        <p:sp>
          <p:nvSpPr>
            <p:cNvPr id="254997" name="AutoShape 21"/>
            <p:cNvSpPr>
              <a:spLocks noChangeAspect="1" noChangeArrowheads="1"/>
            </p:cNvSpPr>
            <p:nvPr/>
          </p:nvSpPr>
          <p:spPr bwMode="auto">
            <a:xfrm>
              <a:off x="4286" y="2024"/>
              <a:ext cx="226" cy="511"/>
            </a:xfrm>
            <a:prstGeom prst="downArrow">
              <a:avLst>
                <a:gd name="adj1" fmla="val 50000"/>
                <a:gd name="adj2" fmla="val 5652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  <p:sp>
          <p:nvSpPr>
            <p:cNvPr id="254998" name="Text Box 22"/>
            <p:cNvSpPr txBox="1">
              <a:spLocks noChangeAspect="1" noChangeArrowheads="1"/>
            </p:cNvSpPr>
            <p:nvPr/>
          </p:nvSpPr>
          <p:spPr bwMode="auto">
            <a:xfrm>
              <a:off x="3670" y="2137"/>
              <a:ext cx="1319" cy="1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17961" dir="2700000" algn="ctr" rotWithShape="0">
                      <a:srgbClr val="008000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/>
                <a:t>Pass hadronic parameters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708400" y="928688"/>
            <a:ext cx="4535488" cy="844550"/>
            <a:chOff x="2336" y="585"/>
            <a:chExt cx="2857" cy="532"/>
          </a:xfrm>
        </p:grpSpPr>
        <p:sp>
          <p:nvSpPr>
            <p:cNvPr id="255002" name="AutoShape 26"/>
            <p:cNvSpPr>
              <a:spLocks noChangeAspect="1" noChangeArrowheads="1"/>
            </p:cNvSpPr>
            <p:nvPr/>
          </p:nvSpPr>
          <p:spPr bwMode="auto">
            <a:xfrm rot="14100000">
              <a:off x="3027" y="685"/>
              <a:ext cx="182" cy="681"/>
            </a:xfrm>
            <a:prstGeom prst="downArrow">
              <a:avLst>
                <a:gd name="adj1" fmla="val 30333"/>
                <a:gd name="adj2" fmla="val 116791"/>
              </a:avLst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  <p:sp>
          <p:nvSpPr>
            <p:cNvPr id="255003" name="Text Box 27"/>
            <p:cNvSpPr txBox="1">
              <a:spLocks noChangeAspect="1" noChangeArrowheads="1"/>
            </p:cNvSpPr>
            <p:nvPr/>
          </p:nvSpPr>
          <p:spPr bwMode="auto">
            <a:xfrm>
              <a:off x="2336" y="913"/>
              <a:ext cx="651" cy="1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/>
                <a:t>Application</a:t>
              </a:r>
            </a:p>
          </p:txBody>
        </p:sp>
        <p:sp>
          <p:nvSpPr>
            <p:cNvPr id="255004" name="AutoShape 28"/>
            <p:cNvSpPr>
              <a:spLocks noChangeAspect="1" noChangeArrowheads="1"/>
            </p:cNvSpPr>
            <p:nvPr/>
          </p:nvSpPr>
          <p:spPr bwMode="auto">
            <a:xfrm>
              <a:off x="3470" y="585"/>
              <a:ext cx="1723" cy="53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  <p:pic>
          <p:nvPicPr>
            <p:cNvPr id="255005" name="Picture 2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673"/>
              <a:ext cx="138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5006" name="Text Box 30"/>
            <p:cNvSpPr txBox="1">
              <a:spLocks noChangeArrowheads="1"/>
            </p:cNvSpPr>
            <p:nvPr/>
          </p:nvSpPr>
          <p:spPr bwMode="auto">
            <a:xfrm>
              <a:off x="3510" y="859"/>
              <a:ext cx="143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600" b="1">
                  <a:solidFill>
                    <a:srgbClr val="FF0000"/>
                  </a:solidFill>
                </a:rPr>
                <a:t>Extract</a:t>
              </a:r>
              <a:r>
                <a:rPr lang="en-US" altLang="ja-JP" sz="1600" b="1"/>
                <a:t> N* </a:t>
              </a:r>
              <a:r>
                <a:rPr lang="en-US" altLang="ja-JP" sz="1600" b="1">
                  <a:sym typeface="Wingdings" pitchFamily="2" charset="2"/>
                </a:rPr>
                <a:t> </a:t>
              </a:r>
              <a:r>
                <a:rPr lang="en-US" altLang="ja-JP" sz="1600" b="1">
                  <a:latin typeface="Symbol" pitchFamily="18" charset="2"/>
                  <a:sym typeface="Wingdings" pitchFamily="2" charset="2"/>
                </a:rPr>
                <a:t>h</a:t>
              </a:r>
              <a:r>
                <a:rPr lang="en-US" altLang="ja-JP" sz="1600" b="1">
                  <a:sym typeface="Wingdings" pitchFamily="2" charset="2"/>
                </a:rPr>
                <a:t>N, KY, </a:t>
              </a:r>
              <a:r>
                <a:rPr lang="en-US" altLang="ja-JP" sz="1600" b="1">
                  <a:latin typeface="Symbol" pitchFamily="18" charset="2"/>
                  <a:sym typeface="Wingdings" pitchFamily="2" charset="2"/>
                </a:rPr>
                <a:t>w</a:t>
              </a:r>
              <a:r>
                <a:rPr lang="en-US" altLang="ja-JP" sz="1600" b="1">
                  <a:sym typeface="Wingdings" pitchFamily="2" charset="2"/>
                </a:rPr>
                <a:t>N</a:t>
              </a:r>
              <a:endParaRPr lang="en-US" altLang="ja-JP" sz="1600" b="1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768725" y="5084763"/>
            <a:ext cx="4462463" cy="1257300"/>
            <a:chOff x="2374" y="3203"/>
            <a:chExt cx="2811" cy="792"/>
          </a:xfrm>
        </p:grpSpPr>
        <p:sp>
          <p:nvSpPr>
            <p:cNvPr id="255008" name="AutoShape 32"/>
            <p:cNvSpPr>
              <a:spLocks noChangeAspect="1" noChangeArrowheads="1"/>
            </p:cNvSpPr>
            <p:nvPr/>
          </p:nvSpPr>
          <p:spPr bwMode="auto">
            <a:xfrm>
              <a:off x="3462" y="3463"/>
              <a:ext cx="1723" cy="53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  <p:sp>
          <p:nvSpPr>
            <p:cNvPr id="255009" name="AutoShape 33"/>
            <p:cNvSpPr>
              <a:spLocks noChangeAspect="1" noChangeArrowheads="1"/>
            </p:cNvSpPr>
            <p:nvPr/>
          </p:nvSpPr>
          <p:spPr bwMode="auto">
            <a:xfrm rot="18900000">
              <a:off x="3061" y="3203"/>
              <a:ext cx="182" cy="681"/>
            </a:xfrm>
            <a:prstGeom prst="downArrow">
              <a:avLst>
                <a:gd name="adj1" fmla="val 30333"/>
                <a:gd name="adj2" fmla="val 116791"/>
              </a:avLst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  <p:sp>
          <p:nvSpPr>
            <p:cNvPr id="255010" name="Text Box 34"/>
            <p:cNvSpPr txBox="1">
              <a:spLocks noChangeAspect="1" noChangeArrowheads="1"/>
            </p:cNvSpPr>
            <p:nvPr/>
          </p:nvSpPr>
          <p:spPr bwMode="auto">
            <a:xfrm>
              <a:off x="2374" y="3442"/>
              <a:ext cx="651" cy="1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400" b="1"/>
                <a:t>Application</a:t>
              </a:r>
            </a:p>
          </p:txBody>
        </p:sp>
        <p:pic>
          <p:nvPicPr>
            <p:cNvPr id="255011" name="Picture 3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6" y="3509"/>
              <a:ext cx="154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5012" name="Text Box 36"/>
            <p:cNvSpPr txBox="1">
              <a:spLocks noChangeArrowheads="1"/>
            </p:cNvSpPr>
            <p:nvPr/>
          </p:nvSpPr>
          <p:spPr bwMode="auto">
            <a:xfrm>
              <a:off x="3502" y="3737"/>
              <a:ext cx="143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600" b="1">
                  <a:solidFill>
                    <a:srgbClr val="FF0000"/>
                  </a:solidFill>
                </a:rPr>
                <a:t>Extract</a:t>
              </a:r>
              <a:r>
                <a:rPr lang="en-US" altLang="ja-JP" sz="1600" b="1"/>
                <a:t> N* </a:t>
              </a:r>
              <a:r>
                <a:rPr lang="en-US" altLang="ja-JP" sz="1600" b="1">
                  <a:sym typeface="Wingdings" pitchFamily="2" charset="2"/>
                </a:rPr>
                <a:t> </a:t>
              </a:r>
              <a:r>
                <a:rPr lang="en-US" altLang="ja-JP" sz="1600" b="1">
                  <a:latin typeface="Symbol" pitchFamily="18" charset="2"/>
                  <a:sym typeface="Wingdings" pitchFamily="2" charset="2"/>
                </a:rPr>
                <a:t>h</a:t>
              </a:r>
              <a:r>
                <a:rPr lang="en-US" altLang="ja-JP" sz="1600" b="1">
                  <a:sym typeface="Wingdings" pitchFamily="2" charset="2"/>
                </a:rPr>
                <a:t>N, KY, </a:t>
              </a:r>
              <a:r>
                <a:rPr lang="en-US" altLang="ja-JP" sz="1600" b="1">
                  <a:latin typeface="Symbol" pitchFamily="18" charset="2"/>
                  <a:sym typeface="Wingdings" pitchFamily="2" charset="2"/>
                </a:rPr>
                <a:t>w</a:t>
              </a:r>
              <a:r>
                <a:rPr lang="en-US" altLang="ja-JP" sz="1600" b="1">
                  <a:sym typeface="Wingdings" pitchFamily="2" charset="2"/>
                </a:rPr>
                <a:t>N</a:t>
              </a:r>
              <a:endParaRPr lang="en-US" altLang="ja-JP" sz="1600" b="1"/>
            </a:p>
          </p:txBody>
        </p:sp>
      </p:grpSp>
      <p:sp>
        <p:nvSpPr>
          <p:cNvPr id="254980" name="AutoShape 4"/>
          <p:cNvSpPr>
            <a:spLocks noChangeAspect="1" noChangeArrowheads="1"/>
          </p:cNvSpPr>
          <p:nvPr/>
        </p:nvSpPr>
        <p:spPr bwMode="auto">
          <a:xfrm>
            <a:off x="3578225" y="2624138"/>
            <a:ext cx="1943100" cy="517525"/>
          </a:xfrm>
          <a:prstGeom prst="rightArrow">
            <a:avLst>
              <a:gd name="adj1" fmla="val 50000"/>
              <a:gd name="adj2" fmla="val 93865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>
                <a:solidFill>
                  <a:srgbClr val="FF0000"/>
                </a:solidFill>
              </a:rPr>
              <a:t>Application</a:t>
            </a:r>
          </a:p>
        </p:txBody>
      </p:sp>
      <p:sp>
        <p:nvSpPr>
          <p:cNvPr id="254987" name="AutoShape 11"/>
          <p:cNvSpPr>
            <a:spLocks noChangeAspect="1" noChangeArrowheads="1"/>
          </p:cNvSpPr>
          <p:nvPr/>
        </p:nvSpPr>
        <p:spPr bwMode="auto">
          <a:xfrm>
            <a:off x="3514725" y="2105025"/>
            <a:ext cx="1943100" cy="490538"/>
          </a:xfrm>
          <a:prstGeom prst="leftArrow">
            <a:avLst>
              <a:gd name="adj1" fmla="val 50000"/>
              <a:gd name="adj2" fmla="val 99029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1400" b="1">
                <a:solidFill>
                  <a:srgbClr val="0000FF"/>
                </a:solidFill>
              </a:rPr>
              <a:t>Feedback</a:t>
            </a: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  <a:noFill/>
          <a:ln/>
        </p:spPr>
        <p:txBody>
          <a:bodyPr/>
          <a:lstStyle/>
          <a:p>
            <a:r>
              <a:rPr lang="en-US" altLang="ja-JP" sz="3200" b="0">
                <a:solidFill>
                  <a:srgbClr val="0000FF"/>
                </a:solidFill>
                <a:latin typeface="Arial Black" pitchFamily="34" charset="0"/>
                <a:ea typeface="ＭＳ Ｐゴシック" pitchFamily="50" charset="-128"/>
              </a:rPr>
              <a:t>Strategy for N* study @ EBAC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27088" y="2030413"/>
            <a:ext cx="2298700" cy="1038225"/>
            <a:chOff x="521" y="1162"/>
            <a:chExt cx="1448" cy="654"/>
          </a:xfrm>
        </p:grpSpPr>
        <p:sp>
          <p:nvSpPr>
            <p:cNvPr id="254982" name="AutoShape 6"/>
            <p:cNvSpPr>
              <a:spLocks noChangeAspect="1" noChangeArrowheads="1"/>
            </p:cNvSpPr>
            <p:nvPr/>
          </p:nvSpPr>
          <p:spPr bwMode="auto">
            <a:xfrm>
              <a:off x="521" y="1162"/>
              <a:ext cx="1448" cy="65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  <p:pic>
          <p:nvPicPr>
            <p:cNvPr id="254983" name="Picture 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242"/>
              <a:ext cx="89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4984" name="Text Box 8"/>
            <p:cNvSpPr txBox="1">
              <a:spLocks noChangeAspect="1" noChangeArrowheads="1"/>
            </p:cNvSpPr>
            <p:nvPr/>
          </p:nvSpPr>
          <p:spPr bwMode="auto">
            <a:xfrm>
              <a:off x="657" y="1417"/>
              <a:ext cx="1035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600" b="1"/>
                <a:t>Fit </a:t>
              </a:r>
              <a:r>
                <a:rPr lang="en-US" altLang="ja-JP" sz="1600" b="1">
                  <a:solidFill>
                    <a:srgbClr val="FF0000"/>
                  </a:solidFill>
                </a:rPr>
                <a:t>hadronic part</a:t>
              </a:r>
              <a:r>
                <a:rPr lang="en-US" altLang="ja-JP" sz="1600" b="1"/>
                <a:t> </a:t>
              </a:r>
            </a:p>
            <a:p>
              <a:r>
                <a:rPr lang="en-US" altLang="ja-JP" sz="1600" b="1"/>
                <a:t>of parameters</a:t>
              </a:r>
            </a:p>
          </p:txBody>
        </p:sp>
      </p:grpSp>
      <p:sp>
        <p:nvSpPr>
          <p:cNvPr id="254985" name="AutoShape 9"/>
          <p:cNvSpPr>
            <a:spLocks noChangeAspect="1" noChangeArrowheads="1"/>
          </p:cNvSpPr>
          <p:nvPr/>
        </p:nvSpPr>
        <p:spPr bwMode="auto">
          <a:xfrm>
            <a:off x="827088" y="4138613"/>
            <a:ext cx="2362200" cy="10382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254986" name="Text Box 10"/>
          <p:cNvSpPr txBox="1">
            <a:spLocks noChangeAspect="1" noChangeArrowheads="1"/>
          </p:cNvSpPr>
          <p:nvPr/>
        </p:nvSpPr>
        <p:spPr bwMode="auto">
          <a:xfrm>
            <a:off x="971550" y="4587875"/>
            <a:ext cx="1883442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Fit </a:t>
            </a:r>
            <a:r>
              <a:rPr lang="en-US" altLang="ja-JP" sz="1600" b="1">
                <a:solidFill>
                  <a:srgbClr val="FF0000"/>
                </a:solidFill>
              </a:rPr>
              <a:t>electro-magnetic</a:t>
            </a:r>
          </a:p>
          <a:p>
            <a:r>
              <a:rPr lang="en-US" altLang="ja-JP" sz="1600" b="1">
                <a:solidFill>
                  <a:srgbClr val="FF0000"/>
                </a:solidFill>
              </a:rPr>
              <a:t>part</a:t>
            </a:r>
            <a:r>
              <a:rPr lang="en-US" altLang="ja-JP" sz="1600" b="1"/>
              <a:t> of parameters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5856288" y="2030413"/>
            <a:ext cx="2387600" cy="1038225"/>
            <a:chOff x="3644" y="1162"/>
            <a:chExt cx="1504" cy="654"/>
          </a:xfrm>
        </p:grpSpPr>
        <p:sp>
          <p:nvSpPr>
            <p:cNvPr id="254992" name="AutoShape 16"/>
            <p:cNvSpPr>
              <a:spLocks noChangeAspect="1" noChangeArrowheads="1"/>
            </p:cNvSpPr>
            <p:nvPr/>
          </p:nvSpPr>
          <p:spPr bwMode="auto">
            <a:xfrm>
              <a:off x="3644" y="1162"/>
              <a:ext cx="1504" cy="65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  <p:pic>
          <p:nvPicPr>
            <p:cNvPr id="254993" name="Picture 1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" y="1244"/>
              <a:ext cx="99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4994" name="Text Box 18"/>
            <p:cNvSpPr txBox="1">
              <a:spLocks noChangeAspect="1" noChangeArrowheads="1"/>
            </p:cNvSpPr>
            <p:nvPr/>
          </p:nvSpPr>
          <p:spPr bwMode="auto">
            <a:xfrm>
              <a:off x="3769" y="1417"/>
              <a:ext cx="1151" cy="3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600" b="1">
                  <a:solidFill>
                    <a:srgbClr val="FF0000"/>
                  </a:solidFill>
                </a:rPr>
                <a:t>Refit</a:t>
              </a:r>
              <a:r>
                <a:rPr lang="en-US" altLang="ja-JP" sz="1600" b="1"/>
                <a:t> hadronic part </a:t>
              </a:r>
            </a:p>
            <a:p>
              <a:r>
                <a:rPr lang="en-US" altLang="ja-JP" sz="1600" b="1"/>
                <a:t>of parameters</a:t>
              </a:r>
            </a:p>
          </p:txBody>
        </p:sp>
      </p:grpSp>
      <p:sp>
        <p:nvSpPr>
          <p:cNvPr id="254995" name="AutoShape 19"/>
          <p:cNvSpPr>
            <a:spLocks noChangeAspect="1" noChangeArrowheads="1"/>
          </p:cNvSpPr>
          <p:nvPr/>
        </p:nvSpPr>
        <p:spPr bwMode="auto">
          <a:xfrm>
            <a:off x="5848350" y="4138613"/>
            <a:ext cx="2395538" cy="10382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254996" name="Text Box 20"/>
          <p:cNvSpPr txBox="1">
            <a:spLocks noChangeAspect="1" noChangeArrowheads="1"/>
          </p:cNvSpPr>
          <p:nvPr/>
        </p:nvSpPr>
        <p:spPr bwMode="auto">
          <a:xfrm>
            <a:off x="5926138" y="4545013"/>
            <a:ext cx="206810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</a:rPr>
              <a:t>Refit</a:t>
            </a:r>
            <a:r>
              <a:rPr lang="en-US" altLang="ja-JP" sz="1600" b="1"/>
              <a:t> electro-magnetic</a:t>
            </a:r>
          </a:p>
          <a:p>
            <a:r>
              <a:rPr lang="en-US" altLang="ja-JP" sz="1600" b="1"/>
              <a:t>part of parameters</a:t>
            </a:r>
          </a:p>
        </p:txBody>
      </p:sp>
      <p:pic>
        <p:nvPicPr>
          <p:cNvPr id="254999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75" y="4225925"/>
            <a:ext cx="17494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5000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7413" y="4227513"/>
            <a:ext cx="192881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559905" y="991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676400"/>
            <a:ext cx="59123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Thanks to the support from </a:t>
            </a:r>
            <a:r>
              <a:rPr lang="en-US" sz="3200" dirty="0" err="1" smtClean="0"/>
              <a:t>JLab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!!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32138" y="2811463"/>
            <a:ext cx="2879725" cy="762000"/>
          </a:xfr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>
                <a:latin typeface="Arial Black" charset="0"/>
                <a:ea typeface="ＭＳ Ｐゴシック" charset="-128"/>
              </a:rPr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3387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8581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Symbol" charset="2"/>
                <a:cs typeface="Symbol" charset="2"/>
              </a:rPr>
              <a:t>y</a:t>
            </a:r>
            <a:r>
              <a:rPr lang="en-US" sz="3200" dirty="0" err="1" smtClean="0"/>
              <a:t>(r</a:t>
            </a:r>
            <a:r>
              <a:rPr lang="en-US" sz="3200" dirty="0" smtClean="0"/>
              <a:t>)      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828800" y="1524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33800" y="1524000"/>
            <a:ext cx="30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762000"/>
            <a:ext cx="388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990600"/>
            <a:ext cx="373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609600"/>
            <a:ext cx="16772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i(k</a:t>
            </a:r>
            <a:r>
              <a:rPr lang="en-US" sz="3200" dirty="0" smtClean="0"/>
              <a:t>   - </a:t>
            </a:r>
            <a:r>
              <a:rPr lang="en-US" sz="3200" dirty="0" err="1" smtClean="0"/>
              <a:t>ik</a:t>
            </a:r>
            <a:r>
              <a:rPr lang="en-US" sz="3200" dirty="0" smtClean="0"/>
              <a:t>  )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838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257800" y="838200"/>
            <a:ext cx="24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0" y="1219200"/>
            <a:ext cx="77256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f(</a:t>
            </a:r>
            <a:r>
              <a:rPr lang="en-US" sz="3200" dirty="0" err="1" smtClean="0">
                <a:latin typeface="Symbol" charset="2"/>
                <a:cs typeface="Symbol" charset="2"/>
              </a:rPr>
              <a:t>q</a:t>
            </a:r>
            <a:r>
              <a:rPr lang="en-US" sz="3200" dirty="0" smtClean="0">
                <a:latin typeface="+mj-lt"/>
                <a:cs typeface="Symbol" charset="2"/>
              </a:rPr>
              <a:t>)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2057400"/>
            <a:ext cx="21858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k</a:t>
            </a:r>
            <a:r>
              <a:rPr lang="en-US" sz="3200" dirty="0" smtClean="0"/>
              <a:t>     ,   </a:t>
            </a:r>
            <a:r>
              <a:rPr lang="en-US" sz="3200" dirty="0" err="1" smtClean="0"/>
              <a:t>k</a:t>
            </a:r>
            <a:r>
              <a:rPr lang="en-US" sz="3200" dirty="0" smtClean="0"/>
              <a:t>   &gt; 0        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2362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57400" y="2362200"/>
            <a:ext cx="242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62600" y="599182"/>
            <a:ext cx="30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" y="3886200"/>
            <a:ext cx="8581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Symbol" charset="2"/>
                <a:cs typeface="Symbol" charset="2"/>
              </a:rPr>
              <a:t>y</a:t>
            </a:r>
            <a:r>
              <a:rPr lang="en-US" sz="3200" dirty="0" err="1" smtClean="0"/>
              <a:t>(r</a:t>
            </a:r>
            <a:r>
              <a:rPr lang="en-US" sz="3200" dirty="0" smtClean="0"/>
              <a:t>)      </a:t>
            </a:r>
            <a:endParaRPr lang="en-US" sz="32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52600" y="4267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5200" y="3962400"/>
            <a:ext cx="9581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dirty="0" err="1" smtClean="0"/>
              <a:t>f(</a:t>
            </a:r>
            <a:r>
              <a:rPr lang="en-US" sz="3200" dirty="0" err="1" smtClean="0">
                <a:latin typeface="Symbol" charset="2"/>
                <a:cs typeface="Symbol" charset="2"/>
              </a:rPr>
              <a:t>q</a:t>
            </a:r>
            <a:r>
              <a:rPr lang="en-US" sz="3200" dirty="0" smtClean="0">
                <a:latin typeface="+mj-lt"/>
                <a:cs typeface="Symbol" charset="2"/>
              </a:rPr>
              <a:t>)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343400" y="3810000"/>
            <a:ext cx="3731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-</a:t>
            </a:r>
            <a:endParaRPr lang="en-US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4343400" y="3682424"/>
            <a:ext cx="388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3352800"/>
            <a:ext cx="70123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ik</a:t>
            </a:r>
            <a:r>
              <a:rPr lang="en-US" sz="3200" dirty="0" smtClean="0"/>
              <a:t> </a:t>
            </a:r>
            <a:r>
              <a:rPr lang="en-US" sz="3200" dirty="0" err="1" smtClean="0"/>
              <a:t>r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4419600" y="4343400"/>
            <a:ext cx="30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r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2590800" y="3505200"/>
            <a:ext cx="8268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</a:t>
            </a:r>
            <a:r>
              <a:rPr lang="en-US" sz="3200" dirty="0" err="1" smtClean="0"/>
              <a:t>ik</a:t>
            </a:r>
            <a:r>
              <a:rPr lang="en-US" sz="3200" dirty="0" smtClean="0"/>
              <a:t> </a:t>
            </a:r>
            <a:r>
              <a:rPr lang="en-US" sz="3200" dirty="0" err="1" smtClean="0"/>
              <a:t>r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2362200" y="3886200"/>
            <a:ext cx="3888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</a:t>
            </a:r>
            <a:endParaRPr lang="en-US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3352800" y="3886200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6781800" y="1371600"/>
            <a:ext cx="19868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Resonance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6934200" y="3886200"/>
            <a:ext cx="18503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Scattering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838200"/>
            <a:ext cx="77334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Search poles on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baseline="30000" dirty="0" smtClean="0"/>
              <a:t>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sheets of Riemann surface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219200"/>
            <a:ext cx="114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n</a:t>
            </a:r>
            <a:r>
              <a:rPr lang="en-US" sz="3200" dirty="0" smtClean="0"/>
              <a:t> = </a:t>
            </a:r>
            <a:r>
              <a:rPr lang="en-US" sz="3200" dirty="0" smtClean="0">
                <a:solidFill>
                  <a:srgbClr val="FF0000"/>
                </a:solidFill>
              </a:rPr>
              <a:t>8     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2292727"/>
            <a:ext cx="6958288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Search on the sheets where </a:t>
            </a:r>
          </a:p>
          <a:p>
            <a:pPr marL="514350" indent="-514350"/>
            <a:r>
              <a:rPr lang="en-US" sz="3200" dirty="0" smtClean="0"/>
              <a:t>a. close channels: </a:t>
            </a:r>
            <a:r>
              <a:rPr lang="en-US" sz="3200" dirty="0" smtClean="0">
                <a:solidFill>
                  <a:srgbClr val="FF0000"/>
                </a:solidFill>
              </a:rPr>
              <a:t>physical </a:t>
            </a:r>
            <a:r>
              <a:rPr lang="en-US" sz="3200" dirty="0" smtClean="0"/>
              <a:t>(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&gt; 0) </a:t>
            </a:r>
          </a:p>
          <a:p>
            <a:pPr marL="514350" indent="-514350" algn="just"/>
            <a:r>
              <a:rPr lang="en-US" sz="3200" dirty="0" err="1" smtClean="0"/>
              <a:t>b</a:t>
            </a:r>
            <a:r>
              <a:rPr lang="en-US" sz="3200" dirty="0" smtClean="0"/>
              <a:t>. open channels: </a:t>
            </a:r>
            <a:r>
              <a:rPr lang="en-US" sz="3200" dirty="0" smtClean="0">
                <a:solidFill>
                  <a:srgbClr val="FF0000"/>
                </a:solidFill>
              </a:rPr>
              <a:t>unphysical </a:t>
            </a:r>
            <a:r>
              <a:rPr lang="en-US" sz="3200" dirty="0" smtClean="0"/>
              <a:t>(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I</a:t>
            </a:r>
            <a:r>
              <a:rPr lang="en-US" sz="3200" baseline="-25000" dirty="0" smtClean="0"/>
              <a:t> </a:t>
            </a:r>
            <a:r>
              <a:rPr lang="en-US" sz="3200" cap="small" dirty="0" smtClean="0"/>
              <a:t>&lt; 0) </a:t>
            </a:r>
            <a:endParaRPr lang="en-US" sz="3200" dirty="0" smtClean="0"/>
          </a:p>
          <a:p>
            <a:pPr algn="just"/>
            <a:endParaRPr lang="en-US" sz="3200" dirty="0" smtClean="0"/>
          </a:p>
          <a:p>
            <a:pPr algn="just"/>
            <a:r>
              <a:rPr lang="en-US" sz="3200" dirty="0" smtClean="0"/>
              <a:t>N</a:t>
            </a:r>
            <a:r>
              <a:rPr lang="en-US" sz="3200" dirty="0" smtClean="0"/>
              <a:t>ear </a:t>
            </a:r>
            <a:r>
              <a:rPr lang="en-US" sz="3200" dirty="0" smtClean="0">
                <a:solidFill>
                  <a:srgbClr val="FF0000"/>
                </a:solidFill>
              </a:rPr>
              <a:t>threshold </a:t>
            </a:r>
            <a:r>
              <a:rPr lang="en-US" sz="3200" dirty="0" smtClean="0"/>
              <a:t>:</a:t>
            </a:r>
          </a:p>
          <a:p>
            <a:pPr algn="just"/>
            <a:r>
              <a:rPr lang="en-US" sz="3200" dirty="0" smtClean="0"/>
              <a:t>search on both </a:t>
            </a:r>
            <a:r>
              <a:rPr lang="en-US" sz="3200" dirty="0" smtClean="0">
                <a:solidFill>
                  <a:srgbClr val="FF0000"/>
                </a:solidFill>
              </a:rPr>
              <a:t>physical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rgbClr val="FF0000"/>
                </a:solidFill>
              </a:rPr>
              <a:t>   unphysical</a:t>
            </a:r>
            <a:r>
              <a:rPr lang="en-US" sz="3200" dirty="0" smtClean="0"/>
              <a:t> </a:t>
            </a:r>
          </a:p>
          <a:p>
            <a:pPr algn="just"/>
            <a:endParaRPr lang="en-US" sz="3200" dirty="0" smtClean="0">
              <a:solidFill>
                <a:srgbClr val="FF0000"/>
              </a:solidFill>
            </a:endParaRPr>
          </a:p>
          <a:p>
            <a:pPr algn="just"/>
            <a:r>
              <a:rPr lang="en-US" sz="3200" dirty="0" err="1" smtClean="0"/>
              <a:t>k</a:t>
            </a:r>
            <a:r>
              <a:rPr lang="en-US" sz="3200" dirty="0" smtClean="0"/>
              <a:t> =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R</a:t>
            </a:r>
            <a:r>
              <a:rPr lang="en-US" sz="3200" dirty="0" smtClean="0"/>
              <a:t> +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k</a:t>
            </a:r>
            <a:r>
              <a:rPr lang="en-US" sz="3200" baseline="-25000" dirty="0" err="1" smtClean="0"/>
              <a:t>I</a:t>
            </a:r>
            <a:r>
              <a:rPr lang="en-US" sz="3200" dirty="0" smtClean="0"/>
              <a:t>   on-shell momentum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endParaRPr lang="en-US" sz="3200" dirty="0"/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</a:rPr>
              <a:t>Single pion electroproduction</a:t>
            </a:r>
            <a:r>
              <a:rPr lang="en-US" altLang="ja-JP" sz="28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itchFamily="2" charset="2"/>
              </a:rPr>
              <a:t> (Q</a:t>
            </a:r>
            <a:r>
              <a:rPr lang="en-US" altLang="ja-JP" sz="2800" baseline="300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itchFamily="2" charset="2"/>
              </a:rPr>
              <a:t>2</a:t>
            </a:r>
            <a:r>
              <a:rPr lang="en-US" altLang="ja-JP" sz="2800" smtClean="0">
                <a:solidFill>
                  <a:srgbClr val="0000FF"/>
                </a:solidFill>
                <a:latin typeface="Arial Black" pitchFamily="34" charset="0"/>
                <a:ea typeface="ＭＳ Ｐゴシック" charset="-128"/>
                <a:sym typeface="Wingdings" pitchFamily="2" charset="2"/>
              </a:rPr>
              <a:t> &gt; 0)</a:t>
            </a:r>
            <a:endParaRPr lang="en-US" altLang="ja-JP" sz="2800" smtClean="0">
              <a:solidFill>
                <a:srgbClr val="0000FF"/>
              </a:solidFill>
              <a:latin typeface="Arial Black" pitchFamily="34" charset="0"/>
              <a:ea typeface="ＭＳ Ｐゴシック" charset="-128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987675" y="836613"/>
            <a:ext cx="6152944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0000"/>
                </a:solidFill>
              </a:rPr>
              <a:t>Julia-Diaz, Kamano, Lee, Matsuyama, Sato, Suzuki, PRC80 025207 (2009)</a:t>
            </a:r>
          </a:p>
        </p:txBody>
      </p:sp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539750" y="1916113"/>
            <a:ext cx="1262054" cy="340735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1600" smtClean="0"/>
              <a:t>p (e,</a:t>
            </a:r>
            <a:r>
              <a:rPr lang="en-US" altLang="ja-JP" sz="1600" smtClean="0">
                <a:sym typeface="Wingdings" pitchFamily="2" charset="2"/>
              </a:rPr>
              <a:t>e’ </a:t>
            </a:r>
            <a:r>
              <a:rPr lang="en-US" altLang="ja-JP" sz="160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600" baseline="30000" smtClean="0">
                <a:sym typeface="Wingdings" pitchFamily="2" charset="2"/>
              </a:rPr>
              <a:t>0</a:t>
            </a:r>
            <a:r>
              <a:rPr lang="en-US" altLang="ja-JP" sz="1600" smtClean="0">
                <a:sym typeface="Wingdings" pitchFamily="2" charset="2"/>
              </a:rPr>
              <a:t>) p</a:t>
            </a:r>
          </a:p>
        </p:txBody>
      </p:sp>
      <p:sp>
        <p:nvSpPr>
          <p:cNvPr id="344076" name="Text Box 12"/>
          <p:cNvSpPr txBox="1">
            <a:spLocks noChangeArrowheads="1"/>
          </p:cNvSpPr>
          <p:nvPr/>
        </p:nvSpPr>
        <p:spPr bwMode="auto">
          <a:xfrm>
            <a:off x="539751" y="3865564"/>
            <a:ext cx="1266863" cy="340735"/>
          </a:xfrm>
          <a:prstGeom prst="rect">
            <a:avLst/>
          </a:prstGeom>
          <a:solidFill>
            <a:schemeClr val="bg1"/>
          </a:solidFill>
          <a:ln w="1905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defRPr/>
            </a:pPr>
            <a:r>
              <a:rPr lang="en-US" altLang="ja-JP" sz="1600" smtClean="0"/>
              <a:t>p (e,</a:t>
            </a:r>
            <a:r>
              <a:rPr lang="en-US" altLang="ja-JP" sz="1600" smtClean="0">
                <a:sym typeface="Wingdings" pitchFamily="2" charset="2"/>
              </a:rPr>
              <a:t>e’ </a:t>
            </a:r>
            <a:r>
              <a:rPr lang="en-US" altLang="ja-JP" sz="1600" smtClean="0">
                <a:latin typeface="Symbol" pitchFamily="18" charset="2"/>
                <a:sym typeface="Wingdings" pitchFamily="2" charset="2"/>
              </a:rPr>
              <a:t>p</a:t>
            </a:r>
            <a:r>
              <a:rPr lang="en-US" altLang="ja-JP" sz="1600" baseline="30000" smtClean="0">
                <a:sym typeface="Wingdings" pitchFamily="2" charset="2"/>
              </a:rPr>
              <a:t>+</a:t>
            </a:r>
            <a:r>
              <a:rPr lang="en-US" altLang="ja-JP" sz="1600" smtClean="0">
                <a:sym typeface="Wingdings" pitchFamily="2" charset="2"/>
              </a:rPr>
              <a:t>) n</a:t>
            </a:r>
          </a:p>
        </p:txBody>
      </p:sp>
      <p:sp>
        <p:nvSpPr>
          <p:cNvPr id="344077" name="Text Box 13"/>
          <p:cNvSpPr txBox="1">
            <a:spLocks noChangeArrowheads="1"/>
          </p:cNvSpPr>
          <p:nvPr/>
        </p:nvSpPr>
        <p:spPr bwMode="auto">
          <a:xfrm>
            <a:off x="79375" y="1190627"/>
            <a:ext cx="5548612" cy="34073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sz="1600" b="1">
                <a:cs typeface="ＭＳ Ｐゴシック" charset="-128"/>
              </a:rPr>
              <a:t>Five-fold differential cross sections at Q</a:t>
            </a:r>
            <a:r>
              <a:rPr lang="en-US" altLang="ja-JP" sz="1600" b="1" baseline="30000">
                <a:cs typeface="ＭＳ Ｐゴシック" charset="-128"/>
              </a:rPr>
              <a:t>2</a:t>
            </a:r>
            <a:r>
              <a:rPr lang="en-US" altLang="ja-JP" sz="1600" b="1">
                <a:cs typeface="ＭＳ Ｐゴシック" charset="-128"/>
              </a:rPr>
              <a:t> = 0.4 (GeV/c)</a:t>
            </a:r>
            <a:r>
              <a:rPr lang="en-US" altLang="ja-JP" sz="1600" b="1" baseline="30000">
                <a:cs typeface="ＭＳ Ｐゴシック" charset="-128"/>
              </a:rPr>
              <a:t>2</a:t>
            </a:r>
          </a:p>
        </p:txBody>
      </p:sp>
      <p:pic>
        <p:nvPicPr>
          <p:cNvPr id="16391" name="Picture 17" descr="5dim-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025" y="1676400"/>
            <a:ext cx="6911975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9561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6613"/>
          </a:xfrm>
          <a:noFill/>
        </p:spPr>
        <p:txBody>
          <a:bodyPr/>
          <a:lstStyle/>
          <a:p>
            <a:pPr eaLnBrk="1" hangingPunct="1"/>
            <a:r>
              <a:rPr lang="en-US" altLang="ja-JP" sz="2800" b="1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Dynamical coupled-channels model of EBAC</a:t>
            </a:r>
          </a:p>
        </p:txBody>
      </p:sp>
      <p:sp>
        <p:nvSpPr>
          <p:cNvPr id="39939" name="Text Box 11"/>
          <p:cNvSpPr txBox="1">
            <a:spLocks noChangeArrowheads="1"/>
          </p:cNvSpPr>
          <p:nvPr/>
        </p:nvSpPr>
        <p:spPr bwMode="auto">
          <a:xfrm>
            <a:off x="3727450" y="836613"/>
            <a:ext cx="5381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0000"/>
                </a:solidFill>
              </a:rPr>
              <a:t>For details see Matsuyama, Sato, Lee, Phys. Rep. 439,193 (2007)</a:t>
            </a: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119063" y="1284288"/>
            <a:ext cx="8928100" cy="5175250"/>
            <a:chOff x="0" y="709"/>
            <a:chExt cx="5624" cy="3260"/>
          </a:xfrm>
        </p:grpSpPr>
        <p:grpSp>
          <p:nvGrpSpPr>
            <p:cNvPr id="39941" name="Group 38"/>
            <p:cNvGrpSpPr>
              <a:grpSpLocks/>
            </p:cNvGrpSpPr>
            <p:nvPr/>
          </p:nvGrpSpPr>
          <p:grpSpPr bwMode="auto">
            <a:xfrm>
              <a:off x="0" y="709"/>
              <a:ext cx="5624" cy="3260"/>
              <a:chOff x="68" y="663"/>
              <a:chExt cx="5624" cy="3357"/>
            </a:xfrm>
          </p:grpSpPr>
          <p:sp>
            <p:nvSpPr>
              <p:cNvPr id="8199" name="AutoShape 39"/>
              <p:cNvSpPr>
                <a:spLocks noChangeArrowheads="1"/>
              </p:cNvSpPr>
              <p:nvPr/>
            </p:nvSpPr>
            <p:spPr bwMode="auto">
              <a:xfrm>
                <a:off x="68" y="663"/>
                <a:ext cx="5624" cy="3357"/>
              </a:xfrm>
              <a:prstGeom prst="flowChartAlternateProcess">
                <a:avLst/>
              </a:prstGeom>
              <a:solidFill>
                <a:schemeClr val="bg1"/>
              </a:solidFill>
              <a:ln w="25400">
                <a:solidFill>
                  <a:srgbClr val="0000FF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ja-JP" altLang="en-US"/>
              </a:p>
            </p:txBody>
          </p:sp>
          <p:pic>
            <p:nvPicPr>
              <p:cNvPr id="39944" name="Picture 40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754"/>
                <a:ext cx="3311" cy="3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1" name="AutoShape 41"/>
              <p:cNvSpPr>
                <a:spLocks noChangeArrowheads="1"/>
              </p:cNvSpPr>
              <p:nvPr/>
            </p:nvSpPr>
            <p:spPr bwMode="auto">
              <a:xfrm>
                <a:off x="4513" y="2614"/>
                <a:ext cx="952" cy="691"/>
              </a:xfrm>
              <a:prstGeom prst="wedgeRoundRectCallout">
                <a:avLst>
                  <a:gd name="adj1" fmla="val -276472"/>
                  <a:gd name="adj2" fmla="val -31042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90000" tIns="46800" rIns="90000" bIns="46800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8202" name="AutoShape 42"/>
              <p:cNvSpPr>
                <a:spLocks noChangeArrowheads="1"/>
              </p:cNvSpPr>
              <p:nvPr/>
            </p:nvSpPr>
            <p:spPr bwMode="auto">
              <a:xfrm>
                <a:off x="3491" y="1963"/>
                <a:ext cx="952" cy="691"/>
              </a:xfrm>
              <a:prstGeom prst="wedgeRoundRectCallout">
                <a:avLst>
                  <a:gd name="adj1" fmla="val -142648"/>
                  <a:gd name="adj2" fmla="val 6296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90000" tIns="46800" rIns="90000" bIns="46800"/>
              <a:lstStyle/>
              <a:p>
                <a:pPr algn="ctr">
                  <a:defRPr/>
                </a:pPr>
                <a:endParaRPr lang="ja-JP" altLang="en-US"/>
              </a:p>
            </p:txBody>
          </p:sp>
          <p:sp>
            <p:nvSpPr>
              <p:cNvPr id="8203" name="AutoShape 43"/>
              <p:cNvSpPr>
                <a:spLocks noChangeArrowheads="1"/>
              </p:cNvSpPr>
              <p:nvPr/>
            </p:nvSpPr>
            <p:spPr bwMode="auto">
              <a:xfrm>
                <a:off x="4446" y="1304"/>
                <a:ext cx="952" cy="692"/>
              </a:xfrm>
              <a:prstGeom prst="wedgeRoundRectCallout">
                <a:avLst>
                  <a:gd name="adj1" fmla="val -236657"/>
                  <a:gd name="adj2" fmla="val 38278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90000" tIns="46800" rIns="90000" bIns="46800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39948" name="Group 44"/>
              <p:cNvGrpSpPr>
                <a:grpSpLocks/>
              </p:cNvGrpSpPr>
              <p:nvPr/>
            </p:nvGrpSpPr>
            <p:grpSpPr bwMode="auto">
              <a:xfrm>
                <a:off x="4625" y="1590"/>
                <a:ext cx="635" cy="322"/>
                <a:chOff x="3198" y="1890"/>
                <a:chExt cx="635" cy="322"/>
              </a:xfrm>
            </p:grpSpPr>
            <p:sp>
              <p:nvSpPr>
                <p:cNvPr id="39978" name="Freeform 45"/>
                <p:cNvSpPr>
                  <a:spLocks noChangeAspect="1"/>
                </p:cNvSpPr>
                <p:nvPr/>
              </p:nvSpPr>
              <p:spPr bwMode="auto">
                <a:xfrm rot="3600000" flipH="1">
                  <a:off x="3521" y="1714"/>
                  <a:ext cx="89" cy="442"/>
                </a:xfrm>
                <a:custGeom>
                  <a:avLst/>
                  <a:gdLst>
                    <a:gd name="T0" fmla="*/ 0 w 182"/>
                    <a:gd name="T1" fmla="*/ 0 h 1224"/>
                    <a:gd name="T2" fmla="*/ 0 w 182"/>
                    <a:gd name="T3" fmla="*/ 0 h 1224"/>
                    <a:gd name="T4" fmla="*/ 0 w 182"/>
                    <a:gd name="T5" fmla="*/ 0 h 1224"/>
                    <a:gd name="T6" fmla="*/ 0 w 182"/>
                    <a:gd name="T7" fmla="*/ 0 h 1224"/>
                    <a:gd name="T8" fmla="*/ 0 w 182"/>
                    <a:gd name="T9" fmla="*/ 0 h 1224"/>
                    <a:gd name="T10" fmla="*/ 0 w 182"/>
                    <a:gd name="T11" fmla="*/ 0 h 1224"/>
                    <a:gd name="T12" fmla="*/ 0 w 182"/>
                    <a:gd name="T13" fmla="*/ 0 h 1224"/>
                    <a:gd name="T14" fmla="*/ 0 w 182"/>
                    <a:gd name="T15" fmla="*/ 0 h 1224"/>
                    <a:gd name="T16" fmla="*/ 0 w 182"/>
                    <a:gd name="T17" fmla="*/ 0 h 1224"/>
                    <a:gd name="T18" fmla="*/ 0 w 182"/>
                    <a:gd name="T19" fmla="*/ 0 h 1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2"/>
                    <a:gd name="T31" fmla="*/ 0 h 1224"/>
                    <a:gd name="T32" fmla="*/ 182 w 182"/>
                    <a:gd name="T33" fmla="*/ 1224 h 12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2" h="1224">
                      <a:moveTo>
                        <a:pt x="182" y="0"/>
                      </a:moveTo>
                      <a:cubicBezTo>
                        <a:pt x="91" y="45"/>
                        <a:pt x="0" y="91"/>
                        <a:pt x="0" y="136"/>
                      </a:cubicBezTo>
                      <a:cubicBezTo>
                        <a:pt x="0" y="181"/>
                        <a:pt x="182" y="227"/>
                        <a:pt x="182" y="272"/>
                      </a:cubicBezTo>
                      <a:cubicBezTo>
                        <a:pt x="182" y="317"/>
                        <a:pt x="0" y="363"/>
                        <a:pt x="0" y="408"/>
                      </a:cubicBezTo>
                      <a:cubicBezTo>
                        <a:pt x="0" y="453"/>
                        <a:pt x="182" y="499"/>
                        <a:pt x="182" y="544"/>
                      </a:cubicBezTo>
                      <a:cubicBezTo>
                        <a:pt x="182" y="589"/>
                        <a:pt x="0" y="635"/>
                        <a:pt x="0" y="680"/>
                      </a:cubicBezTo>
                      <a:cubicBezTo>
                        <a:pt x="0" y="725"/>
                        <a:pt x="182" y="771"/>
                        <a:pt x="182" y="816"/>
                      </a:cubicBezTo>
                      <a:cubicBezTo>
                        <a:pt x="182" y="861"/>
                        <a:pt x="0" y="907"/>
                        <a:pt x="0" y="952"/>
                      </a:cubicBezTo>
                      <a:cubicBezTo>
                        <a:pt x="0" y="997"/>
                        <a:pt x="182" y="1043"/>
                        <a:pt x="182" y="1088"/>
                      </a:cubicBezTo>
                      <a:cubicBezTo>
                        <a:pt x="182" y="1133"/>
                        <a:pt x="91" y="1178"/>
                        <a:pt x="0" y="12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9979" name="Line 46"/>
                <p:cNvSpPr>
                  <a:spLocks noChangeAspect="1" noChangeShapeType="1"/>
                </p:cNvSpPr>
                <p:nvPr/>
              </p:nvSpPr>
              <p:spPr bwMode="auto">
                <a:xfrm rot="12600000" flipH="1">
                  <a:off x="3198" y="1957"/>
                  <a:ext cx="499" cy="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pic>
              <p:nvPicPr>
                <p:cNvPr id="39980" name="Picture 47" descr="txp_fig"/>
                <p:cNvPicPr>
                  <a:picLocks noChangeAspect="1" noChangeArrowheads="1"/>
                </p:cNvPicPr>
                <p:nvPr>
                  <p:custDataLst>
                    <p:tags r:id="rId9"/>
                  </p:custDataLst>
                </p:nvPr>
              </p:nvPicPr>
              <p:blipFill>
                <a:blip r:embed="rId1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70" y="2133"/>
                  <a:ext cx="90" cy="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981" name="Line 48"/>
                <p:cNvSpPr>
                  <a:spLocks noChangeShapeType="1"/>
                </p:cNvSpPr>
                <p:nvPr/>
              </p:nvSpPr>
              <p:spPr bwMode="auto">
                <a:xfrm>
                  <a:off x="3198" y="2076"/>
                  <a:ext cx="6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39949" name="Group 49"/>
              <p:cNvGrpSpPr>
                <a:grpSpLocks/>
              </p:cNvGrpSpPr>
              <p:nvPr/>
            </p:nvGrpSpPr>
            <p:grpSpPr bwMode="auto">
              <a:xfrm>
                <a:off x="2870" y="826"/>
                <a:ext cx="1344" cy="691"/>
                <a:chOff x="2870" y="826"/>
                <a:chExt cx="1344" cy="691"/>
              </a:xfrm>
            </p:grpSpPr>
            <p:sp>
              <p:nvSpPr>
                <p:cNvPr id="8223" name="AutoShape 50"/>
                <p:cNvSpPr>
                  <a:spLocks noChangeArrowheads="1"/>
                </p:cNvSpPr>
                <p:nvPr/>
              </p:nvSpPr>
              <p:spPr bwMode="auto">
                <a:xfrm>
                  <a:off x="2870" y="826"/>
                  <a:ext cx="1344" cy="691"/>
                </a:xfrm>
                <a:prstGeom prst="wedgeRoundRectCallout">
                  <a:avLst>
                    <a:gd name="adj1" fmla="val -76787"/>
                    <a:gd name="adj2" fmla="val 38421"/>
                    <a:gd name="adj3" fmla="val 16667"/>
                  </a:avLst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lIns="90000" tIns="46800" rIns="90000" bIns="46800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  <p:grpSp>
              <p:nvGrpSpPr>
                <p:cNvPr id="39968" name="Group 51"/>
                <p:cNvGrpSpPr>
                  <a:grpSpLocks/>
                </p:cNvGrpSpPr>
                <p:nvPr/>
              </p:nvGrpSpPr>
              <p:grpSpPr bwMode="auto">
                <a:xfrm>
                  <a:off x="3061" y="935"/>
                  <a:ext cx="925" cy="484"/>
                  <a:chOff x="3042" y="1199"/>
                  <a:chExt cx="925" cy="484"/>
                </a:xfrm>
              </p:grpSpPr>
              <p:grpSp>
                <p:nvGrpSpPr>
                  <p:cNvPr id="39969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3152" y="1298"/>
                    <a:ext cx="681" cy="385"/>
                    <a:chOff x="3288" y="2489"/>
                    <a:chExt cx="681" cy="385"/>
                  </a:xfrm>
                </p:grpSpPr>
                <p:sp>
                  <p:nvSpPr>
                    <p:cNvPr id="39974" name="Freeform 53"/>
                    <p:cNvSpPr>
                      <a:spLocks noChangeAspect="1"/>
                    </p:cNvSpPr>
                    <p:nvPr/>
                  </p:nvSpPr>
                  <p:spPr bwMode="auto">
                    <a:xfrm rot="2700000" flipH="1">
                      <a:off x="3796" y="2489"/>
                      <a:ext cx="82" cy="261"/>
                    </a:xfrm>
                    <a:custGeom>
                      <a:avLst/>
                      <a:gdLst>
                        <a:gd name="T0" fmla="*/ 0 w 182"/>
                        <a:gd name="T1" fmla="*/ 0 h 1224"/>
                        <a:gd name="T2" fmla="*/ 0 w 182"/>
                        <a:gd name="T3" fmla="*/ 0 h 1224"/>
                        <a:gd name="T4" fmla="*/ 0 w 182"/>
                        <a:gd name="T5" fmla="*/ 0 h 1224"/>
                        <a:gd name="T6" fmla="*/ 0 w 182"/>
                        <a:gd name="T7" fmla="*/ 0 h 1224"/>
                        <a:gd name="T8" fmla="*/ 0 w 182"/>
                        <a:gd name="T9" fmla="*/ 0 h 1224"/>
                        <a:gd name="T10" fmla="*/ 0 w 182"/>
                        <a:gd name="T11" fmla="*/ 0 h 1224"/>
                        <a:gd name="T12" fmla="*/ 0 w 182"/>
                        <a:gd name="T13" fmla="*/ 0 h 1224"/>
                        <a:gd name="T14" fmla="*/ 0 w 182"/>
                        <a:gd name="T15" fmla="*/ 0 h 1224"/>
                        <a:gd name="T16" fmla="*/ 0 w 182"/>
                        <a:gd name="T17" fmla="*/ 0 h 1224"/>
                        <a:gd name="T18" fmla="*/ 0 w 182"/>
                        <a:gd name="T19" fmla="*/ 0 h 122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82"/>
                        <a:gd name="T31" fmla="*/ 0 h 1224"/>
                        <a:gd name="T32" fmla="*/ 182 w 182"/>
                        <a:gd name="T33" fmla="*/ 1224 h 122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82" h="1224">
                          <a:moveTo>
                            <a:pt x="182" y="0"/>
                          </a:moveTo>
                          <a:cubicBezTo>
                            <a:pt x="91" y="45"/>
                            <a:pt x="0" y="91"/>
                            <a:pt x="0" y="136"/>
                          </a:cubicBezTo>
                          <a:cubicBezTo>
                            <a:pt x="0" y="181"/>
                            <a:pt x="182" y="227"/>
                            <a:pt x="182" y="272"/>
                          </a:cubicBezTo>
                          <a:cubicBezTo>
                            <a:pt x="182" y="317"/>
                            <a:pt x="0" y="363"/>
                            <a:pt x="0" y="408"/>
                          </a:cubicBezTo>
                          <a:cubicBezTo>
                            <a:pt x="0" y="453"/>
                            <a:pt x="182" y="499"/>
                            <a:pt x="182" y="544"/>
                          </a:cubicBezTo>
                          <a:cubicBezTo>
                            <a:pt x="182" y="589"/>
                            <a:pt x="0" y="635"/>
                            <a:pt x="0" y="680"/>
                          </a:cubicBezTo>
                          <a:cubicBezTo>
                            <a:pt x="0" y="725"/>
                            <a:pt x="182" y="771"/>
                            <a:pt x="182" y="816"/>
                          </a:cubicBezTo>
                          <a:cubicBezTo>
                            <a:pt x="182" y="861"/>
                            <a:pt x="0" y="907"/>
                            <a:pt x="0" y="952"/>
                          </a:cubicBezTo>
                          <a:cubicBezTo>
                            <a:pt x="0" y="997"/>
                            <a:pt x="182" y="1043"/>
                            <a:pt x="182" y="1088"/>
                          </a:cubicBezTo>
                          <a:cubicBezTo>
                            <a:pt x="182" y="1133"/>
                            <a:pt x="91" y="1178"/>
                            <a:pt x="0" y="1224"/>
                          </a:cubicBezTo>
                        </a:path>
                      </a:pathLst>
                    </a:cu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39975" name="Line 54"/>
                    <p:cNvSpPr>
                      <a:spLocks noChangeAspect="1" noChangeShapeType="1"/>
                    </p:cNvSpPr>
                    <p:nvPr/>
                  </p:nvSpPr>
                  <p:spPr bwMode="auto">
                    <a:xfrm rot="13500000" flipH="1">
                      <a:off x="3288" y="2658"/>
                      <a:ext cx="270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wrap="none" lIns="90000" tIns="46800" rIns="90000" bIns="46800" anchor="ctr"/>
                    <a:lstStyle/>
                    <a:p>
                      <a:endParaRPr lang="ja-JP" altLang="en-US"/>
                    </a:p>
                  </p:txBody>
                </p:sp>
                <p:pic>
                  <p:nvPicPr>
                    <p:cNvPr id="39976" name="Picture 55" descr="txp_fig"/>
                    <p:cNvPicPr>
                      <a:picLocks noChangeAspect="1" noChangeArrowheads="1"/>
                    </p:cNvPicPr>
                    <p:nvPr>
                      <p:custDataLst>
                        <p:tags r:id="rId8"/>
                      </p:custDataLst>
                    </p:nvPr>
                  </p:nvPicPr>
                  <p:blipFill>
                    <a:blip r:embed="rId12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606" y="2795"/>
                      <a:ext cx="90" cy="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9977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4" y="2750"/>
                      <a:ext cx="635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  <a:noFill/>
                        </a14:hiddenFill>
                      </a:ext>
                    </a:extLst>
                  </p:spPr>
                  <p:txBody>
                    <a:bodyPr lIns="90000" tIns="46800" rIns="90000" bIns="46800"/>
                    <a:lstStyle/>
                    <a:p>
                      <a:endParaRPr lang="ja-JP" altLang="en-US"/>
                    </a:p>
                  </p:txBody>
                </p:sp>
              </p:grpSp>
              <p:pic>
                <p:nvPicPr>
                  <p:cNvPr id="39970" name="Picture 57" descr="txp_fig"/>
                  <p:cNvPicPr>
                    <a:picLocks noChangeAspect="1" noChangeArrowheads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42" y="1277"/>
                    <a:ext cx="90" cy="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971" name="Picture 58" descr="txp_fig"/>
                  <p:cNvPicPr>
                    <a:picLocks noChangeAspect="1" noChangeArrowheads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4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25" y="1199"/>
                    <a:ext cx="100" cy="11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972" name="Picture 59" descr="txp_fig"/>
                  <p:cNvPicPr>
                    <a:picLocks noChangeAspect="1" noChangeArrowheads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61" y="1525"/>
                    <a:ext cx="90" cy="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9973" name="Picture 60" descr="txp_fig"/>
                  <p:cNvPicPr>
                    <a:picLocks noChangeAspect="1" noChangeArrowheads="1"/>
                  </p:cNvPicPr>
                  <p:nvPr>
                    <p:custDataLst>
                      <p:tags r:id="rId7"/>
                    </p:custDataLst>
                  </p:nvPr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77" y="1522"/>
                    <a:ext cx="90" cy="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39950" name="Group 61"/>
              <p:cNvGrpSpPr>
                <a:grpSpLocks/>
              </p:cNvGrpSpPr>
              <p:nvPr/>
            </p:nvGrpSpPr>
            <p:grpSpPr bwMode="auto">
              <a:xfrm>
                <a:off x="3638" y="2169"/>
                <a:ext cx="635" cy="321"/>
                <a:chOff x="4060" y="2554"/>
                <a:chExt cx="635" cy="321"/>
              </a:xfrm>
            </p:grpSpPr>
            <p:sp>
              <p:nvSpPr>
                <p:cNvPr id="39962" name="Freeform 62"/>
                <p:cNvSpPr>
                  <a:spLocks noChangeAspect="1"/>
                </p:cNvSpPr>
                <p:nvPr/>
              </p:nvSpPr>
              <p:spPr bwMode="auto">
                <a:xfrm rot="3900000" flipH="1">
                  <a:off x="4426" y="2464"/>
                  <a:ext cx="82" cy="261"/>
                </a:xfrm>
                <a:custGeom>
                  <a:avLst/>
                  <a:gdLst>
                    <a:gd name="T0" fmla="*/ 0 w 182"/>
                    <a:gd name="T1" fmla="*/ 0 h 1224"/>
                    <a:gd name="T2" fmla="*/ 0 w 182"/>
                    <a:gd name="T3" fmla="*/ 0 h 1224"/>
                    <a:gd name="T4" fmla="*/ 0 w 182"/>
                    <a:gd name="T5" fmla="*/ 0 h 1224"/>
                    <a:gd name="T6" fmla="*/ 0 w 182"/>
                    <a:gd name="T7" fmla="*/ 0 h 1224"/>
                    <a:gd name="T8" fmla="*/ 0 w 182"/>
                    <a:gd name="T9" fmla="*/ 0 h 1224"/>
                    <a:gd name="T10" fmla="*/ 0 w 182"/>
                    <a:gd name="T11" fmla="*/ 0 h 1224"/>
                    <a:gd name="T12" fmla="*/ 0 w 182"/>
                    <a:gd name="T13" fmla="*/ 0 h 1224"/>
                    <a:gd name="T14" fmla="*/ 0 w 182"/>
                    <a:gd name="T15" fmla="*/ 0 h 1224"/>
                    <a:gd name="T16" fmla="*/ 0 w 182"/>
                    <a:gd name="T17" fmla="*/ 0 h 1224"/>
                    <a:gd name="T18" fmla="*/ 0 w 182"/>
                    <a:gd name="T19" fmla="*/ 0 h 1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2"/>
                    <a:gd name="T31" fmla="*/ 0 h 1224"/>
                    <a:gd name="T32" fmla="*/ 182 w 182"/>
                    <a:gd name="T33" fmla="*/ 1224 h 12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2" h="1224">
                      <a:moveTo>
                        <a:pt x="182" y="0"/>
                      </a:moveTo>
                      <a:cubicBezTo>
                        <a:pt x="91" y="45"/>
                        <a:pt x="0" y="91"/>
                        <a:pt x="0" y="136"/>
                      </a:cubicBezTo>
                      <a:cubicBezTo>
                        <a:pt x="0" y="181"/>
                        <a:pt x="182" y="227"/>
                        <a:pt x="182" y="272"/>
                      </a:cubicBezTo>
                      <a:cubicBezTo>
                        <a:pt x="182" y="317"/>
                        <a:pt x="0" y="363"/>
                        <a:pt x="0" y="408"/>
                      </a:cubicBezTo>
                      <a:cubicBezTo>
                        <a:pt x="0" y="453"/>
                        <a:pt x="182" y="499"/>
                        <a:pt x="182" y="544"/>
                      </a:cubicBezTo>
                      <a:cubicBezTo>
                        <a:pt x="182" y="589"/>
                        <a:pt x="0" y="635"/>
                        <a:pt x="0" y="680"/>
                      </a:cubicBezTo>
                      <a:cubicBezTo>
                        <a:pt x="0" y="725"/>
                        <a:pt x="182" y="771"/>
                        <a:pt x="182" y="816"/>
                      </a:cubicBezTo>
                      <a:cubicBezTo>
                        <a:pt x="182" y="861"/>
                        <a:pt x="0" y="907"/>
                        <a:pt x="0" y="952"/>
                      </a:cubicBezTo>
                      <a:cubicBezTo>
                        <a:pt x="0" y="997"/>
                        <a:pt x="182" y="1043"/>
                        <a:pt x="182" y="1088"/>
                      </a:cubicBezTo>
                      <a:cubicBezTo>
                        <a:pt x="182" y="1133"/>
                        <a:pt x="91" y="1178"/>
                        <a:pt x="0" y="12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9963" name="Line 63"/>
                <p:cNvSpPr>
                  <a:spLocks noChangeAspect="1" noChangeShapeType="1"/>
                </p:cNvSpPr>
                <p:nvPr/>
              </p:nvSpPr>
              <p:spPr bwMode="auto">
                <a:xfrm rot="12600000" flipH="1">
                  <a:off x="4105" y="2617"/>
                  <a:ext cx="270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9964" name="Line 64"/>
                <p:cNvSpPr>
                  <a:spLocks noChangeShapeType="1"/>
                </p:cNvSpPr>
                <p:nvPr/>
              </p:nvSpPr>
              <p:spPr bwMode="auto">
                <a:xfrm>
                  <a:off x="4060" y="2875"/>
                  <a:ext cx="6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39965" name="Line 65"/>
                <p:cNvSpPr>
                  <a:spLocks noChangeShapeType="1"/>
                </p:cNvSpPr>
                <p:nvPr/>
              </p:nvSpPr>
              <p:spPr bwMode="auto">
                <a:xfrm>
                  <a:off x="4367" y="2689"/>
                  <a:ext cx="5" cy="18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pic>
              <p:nvPicPr>
                <p:cNvPr id="39966" name="Picture 66" descr="txp_fig"/>
                <p:cNvPicPr>
                  <a:picLocks noChangeAspect="1" noChangeArrowheads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1" y="2748"/>
                  <a:ext cx="93" cy="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39951" name="Group 67"/>
              <p:cNvGrpSpPr>
                <a:grpSpLocks/>
              </p:cNvGrpSpPr>
              <p:nvPr/>
            </p:nvGrpSpPr>
            <p:grpSpPr bwMode="auto">
              <a:xfrm>
                <a:off x="4694" y="2931"/>
                <a:ext cx="635" cy="179"/>
                <a:chOff x="4034" y="3566"/>
                <a:chExt cx="635" cy="179"/>
              </a:xfrm>
            </p:grpSpPr>
            <p:sp>
              <p:nvSpPr>
                <p:cNvPr id="39959" name="Freeform 68"/>
                <p:cNvSpPr>
                  <a:spLocks noChangeAspect="1"/>
                </p:cNvSpPr>
                <p:nvPr/>
              </p:nvSpPr>
              <p:spPr bwMode="auto">
                <a:xfrm rot="3300000" flipH="1">
                  <a:off x="4407" y="3453"/>
                  <a:ext cx="90" cy="315"/>
                </a:xfrm>
                <a:custGeom>
                  <a:avLst/>
                  <a:gdLst>
                    <a:gd name="T0" fmla="*/ 0 w 182"/>
                    <a:gd name="T1" fmla="*/ 0 h 1224"/>
                    <a:gd name="T2" fmla="*/ 0 w 182"/>
                    <a:gd name="T3" fmla="*/ 0 h 1224"/>
                    <a:gd name="T4" fmla="*/ 0 w 182"/>
                    <a:gd name="T5" fmla="*/ 0 h 1224"/>
                    <a:gd name="T6" fmla="*/ 0 w 182"/>
                    <a:gd name="T7" fmla="*/ 0 h 1224"/>
                    <a:gd name="T8" fmla="*/ 0 w 182"/>
                    <a:gd name="T9" fmla="*/ 0 h 1224"/>
                    <a:gd name="T10" fmla="*/ 0 w 182"/>
                    <a:gd name="T11" fmla="*/ 0 h 1224"/>
                    <a:gd name="T12" fmla="*/ 0 w 182"/>
                    <a:gd name="T13" fmla="*/ 0 h 1224"/>
                    <a:gd name="T14" fmla="*/ 0 w 182"/>
                    <a:gd name="T15" fmla="*/ 0 h 1224"/>
                    <a:gd name="T16" fmla="*/ 0 w 182"/>
                    <a:gd name="T17" fmla="*/ 0 h 1224"/>
                    <a:gd name="T18" fmla="*/ 0 w 182"/>
                    <a:gd name="T19" fmla="*/ 0 h 1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2"/>
                    <a:gd name="T31" fmla="*/ 0 h 1224"/>
                    <a:gd name="T32" fmla="*/ 182 w 182"/>
                    <a:gd name="T33" fmla="*/ 1224 h 12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2" h="1224">
                      <a:moveTo>
                        <a:pt x="182" y="0"/>
                      </a:moveTo>
                      <a:cubicBezTo>
                        <a:pt x="91" y="45"/>
                        <a:pt x="0" y="91"/>
                        <a:pt x="0" y="136"/>
                      </a:cubicBezTo>
                      <a:cubicBezTo>
                        <a:pt x="0" y="181"/>
                        <a:pt x="182" y="227"/>
                        <a:pt x="182" y="272"/>
                      </a:cubicBezTo>
                      <a:cubicBezTo>
                        <a:pt x="182" y="317"/>
                        <a:pt x="0" y="363"/>
                        <a:pt x="0" y="408"/>
                      </a:cubicBezTo>
                      <a:cubicBezTo>
                        <a:pt x="0" y="453"/>
                        <a:pt x="182" y="499"/>
                        <a:pt x="182" y="544"/>
                      </a:cubicBezTo>
                      <a:cubicBezTo>
                        <a:pt x="182" y="589"/>
                        <a:pt x="0" y="635"/>
                        <a:pt x="0" y="680"/>
                      </a:cubicBezTo>
                      <a:cubicBezTo>
                        <a:pt x="0" y="725"/>
                        <a:pt x="182" y="771"/>
                        <a:pt x="182" y="816"/>
                      </a:cubicBezTo>
                      <a:cubicBezTo>
                        <a:pt x="182" y="861"/>
                        <a:pt x="0" y="907"/>
                        <a:pt x="0" y="952"/>
                      </a:cubicBezTo>
                      <a:cubicBezTo>
                        <a:pt x="0" y="997"/>
                        <a:pt x="182" y="1043"/>
                        <a:pt x="182" y="1088"/>
                      </a:cubicBezTo>
                      <a:cubicBezTo>
                        <a:pt x="182" y="1133"/>
                        <a:pt x="91" y="1178"/>
                        <a:pt x="0" y="12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9960" name="Line 69"/>
                <p:cNvSpPr>
                  <a:spLocks noChangeAspect="1" noChangeShapeType="1"/>
                </p:cNvSpPr>
                <p:nvPr/>
              </p:nvSpPr>
              <p:spPr bwMode="auto">
                <a:xfrm rot="12900000" flipH="1">
                  <a:off x="4059" y="3657"/>
                  <a:ext cx="339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9961" name="Line 70"/>
                <p:cNvSpPr>
                  <a:spLocks noChangeShapeType="1"/>
                </p:cNvSpPr>
                <p:nvPr/>
              </p:nvSpPr>
              <p:spPr bwMode="auto">
                <a:xfrm>
                  <a:off x="4034" y="3745"/>
                  <a:ext cx="6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</p:grpSp>
          <p:sp>
            <p:nvSpPr>
              <p:cNvPr id="8208" name="AutoShape 71"/>
              <p:cNvSpPr>
                <a:spLocks noChangeArrowheads="1"/>
              </p:cNvSpPr>
              <p:nvPr/>
            </p:nvSpPr>
            <p:spPr bwMode="auto">
              <a:xfrm>
                <a:off x="3640" y="3317"/>
                <a:ext cx="952" cy="637"/>
              </a:xfrm>
              <a:prstGeom prst="wedgeRoundRectCallout">
                <a:avLst>
                  <a:gd name="adj1" fmla="val -81407"/>
                  <a:gd name="adj2" fmla="val -47486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90000" tIns="46800" rIns="90000" bIns="46800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39953" name="Group 72"/>
              <p:cNvGrpSpPr>
                <a:grpSpLocks/>
              </p:cNvGrpSpPr>
              <p:nvPr/>
            </p:nvGrpSpPr>
            <p:grpSpPr bwMode="auto">
              <a:xfrm>
                <a:off x="3822" y="3496"/>
                <a:ext cx="635" cy="321"/>
                <a:chOff x="3969" y="3339"/>
                <a:chExt cx="635" cy="321"/>
              </a:xfrm>
            </p:grpSpPr>
            <p:sp>
              <p:nvSpPr>
                <p:cNvPr id="39954" name="Freeform 73"/>
                <p:cNvSpPr>
                  <a:spLocks noChangeAspect="1"/>
                </p:cNvSpPr>
                <p:nvPr/>
              </p:nvSpPr>
              <p:spPr bwMode="auto">
                <a:xfrm rot="3900000" flipH="1">
                  <a:off x="4335" y="3249"/>
                  <a:ext cx="82" cy="261"/>
                </a:xfrm>
                <a:custGeom>
                  <a:avLst/>
                  <a:gdLst>
                    <a:gd name="T0" fmla="*/ 0 w 182"/>
                    <a:gd name="T1" fmla="*/ 0 h 1224"/>
                    <a:gd name="T2" fmla="*/ 0 w 182"/>
                    <a:gd name="T3" fmla="*/ 0 h 1224"/>
                    <a:gd name="T4" fmla="*/ 0 w 182"/>
                    <a:gd name="T5" fmla="*/ 0 h 1224"/>
                    <a:gd name="T6" fmla="*/ 0 w 182"/>
                    <a:gd name="T7" fmla="*/ 0 h 1224"/>
                    <a:gd name="T8" fmla="*/ 0 w 182"/>
                    <a:gd name="T9" fmla="*/ 0 h 1224"/>
                    <a:gd name="T10" fmla="*/ 0 w 182"/>
                    <a:gd name="T11" fmla="*/ 0 h 1224"/>
                    <a:gd name="T12" fmla="*/ 0 w 182"/>
                    <a:gd name="T13" fmla="*/ 0 h 1224"/>
                    <a:gd name="T14" fmla="*/ 0 w 182"/>
                    <a:gd name="T15" fmla="*/ 0 h 1224"/>
                    <a:gd name="T16" fmla="*/ 0 w 182"/>
                    <a:gd name="T17" fmla="*/ 0 h 1224"/>
                    <a:gd name="T18" fmla="*/ 0 w 182"/>
                    <a:gd name="T19" fmla="*/ 0 h 12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82"/>
                    <a:gd name="T31" fmla="*/ 0 h 1224"/>
                    <a:gd name="T32" fmla="*/ 182 w 182"/>
                    <a:gd name="T33" fmla="*/ 1224 h 12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82" h="1224">
                      <a:moveTo>
                        <a:pt x="182" y="0"/>
                      </a:moveTo>
                      <a:cubicBezTo>
                        <a:pt x="91" y="45"/>
                        <a:pt x="0" y="91"/>
                        <a:pt x="0" y="136"/>
                      </a:cubicBezTo>
                      <a:cubicBezTo>
                        <a:pt x="0" y="181"/>
                        <a:pt x="182" y="227"/>
                        <a:pt x="182" y="272"/>
                      </a:cubicBezTo>
                      <a:cubicBezTo>
                        <a:pt x="182" y="317"/>
                        <a:pt x="0" y="363"/>
                        <a:pt x="0" y="408"/>
                      </a:cubicBezTo>
                      <a:cubicBezTo>
                        <a:pt x="0" y="453"/>
                        <a:pt x="182" y="499"/>
                        <a:pt x="182" y="544"/>
                      </a:cubicBezTo>
                      <a:cubicBezTo>
                        <a:pt x="182" y="589"/>
                        <a:pt x="0" y="635"/>
                        <a:pt x="0" y="680"/>
                      </a:cubicBezTo>
                      <a:cubicBezTo>
                        <a:pt x="0" y="725"/>
                        <a:pt x="182" y="771"/>
                        <a:pt x="182" y="816"/>
                      </a:cubicBezTo>
                      <a:cubicBezTo>
                        <a:pt x="182" y="861"/>
                        <a:pt x="0" y="907"/>
                        <a:pt x="0" y="952"/>
                      </a:cubicBezTo>
                      <a:cubicBezTo>
                        <a:pt x="0" y="997"/>
                        <a:pt x="182" y="1043"/>
                        <a:pt x="182" y="1088"/>
                      </a:cubicBezTo>
                      <a:cubicBezTo>
                        <a:pt x="182" y="1133"/>
                        <a:pt x="91" y="1178"/>
                        <a:pt x="0" y="1224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9955" name="Line 74"/>
                <p:cNvSpPr>
                  <a:spLocks noChangeAspect="1" noChangeShapeType="1"/>
                </p:cNvSpPr>
                <p:nvPr/>
              </p:nvSpPr>
              <p:spPr bwMode="auto">
                <a:xfrm rot="12600000" flipH="1">
                  <a:off x="4014" y="3402"/>
                  <a:ext cx="270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  <p:sp>
              <p:nvSpPr>
                <p:cNvPr id="39956" name="Line 75"/>
                <p:cNvSpPr>
                  <a:spLocks noChangeShapeType="1"/>
                </p:cNvSpPr>
                <p:nvPr/>
              </p:nvSpPr>
              <p:spPr bwMode="auto">
                <a:xfrm>
                  <a:off x="3969" y="3660"/>
                  <a:ext cx="63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sp>
              <p:nvSpPr>
                <p:cNvPr id="39957" name="Line 76"/>
                <p:cNvSpPr>
                  <a:spLocks noChangeShapeType="1"/>
                </p:cNvSpPr>
                <p:nvPr/>
              </p:nvSpPr>
              <p:spPr bwMode="auto">
                <a:xfrm>
                  <a:off x="4276" y="3474"/>
                  <a:ext cx="5" cy="186"/>
                </a:xfrm>
                <a:prstGeom prst="line">
                  <a:avLst/>
                </a:prstGeom>
                <a:noFill/>
                <a:ln w="50800" cmpd="dbl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noFill/>
                    </a14:hiddenFill>
                  </a:ext>
                </a:extLst>
              </p:spPr>
              <p:txBody>
                <a:bodyPr lIns="90000" tIns="46800" rIns="90000" bIns="46800"/>
                <a:lstStyle/>
                <a:p>
                  <a:endParaRPr lang="ja-JP" altLang="en-US"/>
                </a:p>
              </p:txBody>
            </p:sp>
            <p:pic>
              <p:nvPicPr>
                <p:cNvPr id="39958" name="Picture 77" descr="txp_fig"/>
                <p:cNvPicPr>
                  <a:picLocks noChangeAspect="1" noChangeArrowheads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1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94" y="3519"/>
                  <a:ext cx="118" cy="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9942" name="Line 78"/>
            <p:cNvSpPr>
              <a:spLocks noChangeShapeType="1"/>
            </p:cNvSpPr>
            <p:nvPr/>
          </p:nvSpPr>
          <p:spPr bwMode="auto">
            <a:xfrm>
              <a:off x="408" y="935"/>
              <a:ext cx="181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260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8"/>
          <p:cNvSpPr>
            <a:spLocks noChangeArrowheads="1"/>
          </p:cNvSpPr>
          <p:nvPr/>
        </p:nvSpPr>
        <p:spPr bwMode="auto">
          <a:xfrm>
            <a:off x="250825" y="1773238"/>
            <a:ext cx="5616575" cy="23034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pPr eaLnBrk="1" hangingPunct="1"/>
            <a:r>
              <a:rPr lang="en-US" altLang="ja-JP" sz="3200" smtClean="0">
                <a:solidFill>
                  <a:srgbClr val="0000FF"/>
                </a:solidFill>
                <a:latin typeface="Arial Black" charset="0"/>
                <a:ea typeface="ＭＳ Ｐゴシック" charset="-128"/>
              </a:rPr>
              <a:t>Improvements of the DCC model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50825" y="4292600"/>
            <a:ext cx="8569325" cy="1871663"/>
            <a:chOff x="158" y="2704"/>
            <a:chExt cx="5398" cy="1179"/>
          </a:xfrm>
        </p:grpSpPr>
        <p:sp>
          <p:nvSpPr>
            <p:cNvPr id="538654" name="AutoShape 30"/>
            <p:cNvSpPr>
              <a:spLocks noChangeArrowheads="1"/>
            </p:cNvSpPr>
            <p:nvPr/>
          </p:nvSpPr>
          <p:spPr bwMode="auto">
            <a:xfrm>
              <a:off x="158" y="2704"/>
              <a:ext cx="5398" cy="1179"/>
            </a:xfrm>
            <a:prstGeom prst="flowChartAlternateProcess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2002" name="Text Box 20"/>
            <p:cNvSpPr txBox="1">
              <a:spLocks noChangeArrowheads="1"/>
            </p:cNvSpPr>
            <p:nvPr/>
          </p:nvSpPr>
          <p:spPr bwMode="auto">
            <a:xfrm>
              <a:off x="295" y="2840"/>
              <a:ext cx="5134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/>
                <a:t>The resulting amplitudes are now </a:t>
              </a:r>
              <a:r>
                <a:rPr lang="en-US" altLang="ja-JP">
                  <a:solidFill>
                    <a:srgbClr val="0000FF"/>
                  </a:solidFill>
                </a:rPr>
                <a:t>completely unitary</a:t>
              </a:r>
              <a:r>
                <a:rPr lang="en-US" altLang="ja-JP"/>
                <a:t> in</a:t>
              </a:r>
            </a:p>
            <a:p>
              <a:endParaRPr lang="en-US" altLang="ja-JP"/>
            </a:p>
            <a:p>
              <a:endParaRPr lang="en-US" altLang="ja-JP"/>
            </a:p>
            <a:p>
              <a:r>
                <a:rPr lang="en-US" altLang="ja-JP"/>
                <a:t>channel space !!</a:t>
              </a:r>
            </a:p>
          </p:txBody>
        </p:sp>
        <p:pic>
          <p:nvPicPr>
            <p:cNvPr id="42003" name="Picture 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7" y="3249"/>
              <a:ext cx="358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98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492375"/>
            <a:ext cx="235743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28543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Line 12"/>
          <p:cNvSpPr>
            <a:spLocks noChangeShapeType="1"/>
          </p:cNvSpPr>
          <p:nvPr/>
        </p:nvSpPr>
        <p:spPr bwMode="auto">
          <a:xfrm>
            <a:off x="6300788" y="3357563"/>
            <a:ext cx="230505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grpSp>
        <p:nvGrpSpPr>
          <p:cNvPr id="41992" name="Group 13"/>
          <p:cNvGrpSpPr>
            <a:grpSpLocks/>
          </p:cNvGrpSpPr>
          <p:nvPr/>
        </p:nvGrpSpPr>
        <p:grpSpPr bwMode="auto">
          <a:xfrm>
            <a:off x="6300788" y="2205038"/>
            <a:ext cx="2305050" cy="736600"/>
            <a:chOff x="657" y="2160"/>
            <a:chExt cx="1452" cy="464"/>
          </a:xfrm>
        </p:grpSpPr>
        <p:sp>
          <p:nvSpPr>
            <p:cNvPr id="41997" name="Line 14"/>
            <p:cNvSpPr>
              <a:spLocks noChangeShapeType="1"/>
            </p:cNvSpPr>
            <p:nvPr/>
          </p:nvSpPr>
          <p:spPr bwMode="auto">
            <a:xfrm>
              <a:off x="657" y="2387"/>
              <a:ext cx="1452" cy="0"/>
            </a:xfrm>
            <a:prstGeom prst="line">
              <a:avLst/>
            </a:prstGeom>
            <a:noFill/>
            <a:ln w="127000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ja-JP" altLang="en-US"/>
            </a:p>
          </p:txBody>
        </p:sp>
        <p:sp>
          <p:nvSpPr>
            <p:cNvPr id="41998" name="Oval 15"/>
            <p:cNvSpPr>
              <a:spLocks noChangeArrowheads="1"/>
            </p:cNvSpPr>
            <p:nvPr/>
          </p:nvSpPr>
          <p:spPr bwMode="auto">
            <a:xfrm>
              <a:off x="1156" y="2160"/>
              <a:ext cx="453" cy="45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1999" name="Rectangle 16"/>
            <p:cNvSpPr>
              <a:spLocks noChangeArrowheads="1"/>
            </p:cNvSpPr>
            <p:nvPr/>
          </p:nvSpPr>
          <p:spPr bwMode="auto">
            <a:xfrm>
              <a:off x="1152" y="2405"/>
              <a:ext cx="466" cy="21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sp>
          <p:nvSpPr>
            <p:cNvPr id="42000" name="Oval 17"/>
            <p:cNvSpPr>
              <a:spLocks noChangeArrowheads="1"/>
            </p:cNvSpPr>
            <p:nvPr/>
          </p:nvSpPr>
          <p:spPr bwMode="auto">
            <a:xfrm>
              <a:off x="1156" y="2160"/>
              <a:ext cx="453" cy="45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</p:grpSp>
      <p:sp>
        <p:nvSpPr>
          <p:cNvPr id="41993" name="Line 18"/>
          <p:cNvSpPr>
            <a:spLocks noChangeShapeType="1"/>
          </p:cNvSpPr>
          <p:nvPr/>
        </p:nvSpPr>
        <p:spPr bwMode="auto">
          <a:xfrm>
            <a:off x="4787900" y="2205038"/>
            <a:ext cx="0" cy="1439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38647" name="Text Box 23"/>
          <p:cNvSpPr txBox="1">
            <a:spLocks noChangeArrowheads="1"/>
          </p:cNvSpPr>
          <p:nvPr/>
        </p:nvSpPr>
        <p:spPr bwMode="auto">
          <a:xfrm>
            <a:off x="2124075" y="1125538"/>
            <a:ext cx="5041900" cy="42227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en-US" altLang="ja-JP" sz="2000">
                <a:cs typeface="ＭＳ Ｐゴシック" charset="-128"/>
              </a:rPr>
              <a:t>Processes with 3-body </a:t>
            </a:r>
            <a:r>
              <a:rPr lang="en-US" altLang="ja-JP" sz="2000">
                <a:latin typeface="Symbol" charset="2"/>
                <a:cs typeface="ＭＳ Ｐゴシック" charset="-128"/>
              </a:rPr>
              <a:t>pp</a:t>
            </a:r>
            <a:r>
              <a:rPr lang="en-US" altLang="ja-JP" sz="2000">
                <a:cs typeface="ＭＳ Ｐゴシック" charset="-128"/>
              </a:rPr>
              <a:t>N unitarity cut</a:t>
            </a:r>
          </a:p>
        </p:txBody>
      </p:sp>
      <p:sp>
        <p:nvSpPr>
          <p:cNvPr id="41995" name="Line 25"/>
          <p:cNvSpPr>
            <a:spLocks noChangeShapeType="1"/>
          </p:cNvSpPr>
          <p:nvPr/>
        </p:nvSpPr>
        <p:spPr bwMode="auto">
          <a:xfrm>
            <a:off x="1881188" y="2266950"/>
            <a:ext cx="0" cy="14398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41996" name="Line 26"/>
          <p:cNvSpPr>
            <a:spLocks noChangeShapeType="1"/>
          </p:cNvSpPr>
          <p:nvPr/>
        </p:nvSpPr>
        <p:spPr bwMode="auto">
          <a:xfrm>
            <a:off x="7451725" y="2063750"/>
            <a:ext cx="0" cy="1582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6288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1-am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52600" y="1921034"/>
            <a:ext cx="5765800" cy="4936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2800" y="6019800"/>
            <a:ext cx="5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 =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962400"/>
            <a:ext cx="8843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(E)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1371600"/>
            <a:ext cx="26325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(E)         A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/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724400" y="1524000"/>
            <a:ext cx="685800" cy="1524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1295400"/>
            <a:ext cx="9589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0"/>
            <a:ext cx="37283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Analytic continuation</a:t>
            </a:r>
            <a:endParaRPr lang="en-US" sz="3200" dirty="0"/>
          </a:p>
        </p:txBody>
      </p:sp>
      <p:sp>
        <p:nvSpPr>
          <p:cNvPr id="12" name="Left Arrow 11"/>
          <p:cNvSpPr/>
          <p:nvPr/>
        </p:nvSpPr>
        <p:spPr>
          <a:xfrm>
            <a:off x="2895600" y="1524000"/>
            <a:ext cx="533400" cy="2286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971800" y="762000"/>
            <a:ext cx="304800" cy="609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ent-Up Arrow 14"/>
          <p:cNvSpPr/>
          <p:nvPr/>
        </p:nvSpPr>
        <p:spPr>
          <a:xfrm>
            <a:off x="2286000" y="5257800"/>
            <a:ext cx="1219200" cy="533400"/>
          </a:xfrm>
          <a:prstGeom prst="bent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8200" y="5410200"/>
            <a:ext cx="109791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A</a:t>
            </a:r>
            <a:r>
              <a:rPr lang="en-US" sz="3200" baseline="-25000" smtClean="0">
                <a:solidFill>
                  <a:srgbClr val="FF0000"/>
                </a:solidFill>
              </a:rPr>
              <a:t> </a:t>
            </a:r>
            <a:r>
              <a:rPr lang="en-US" sz="3200" smtClean="0">
                <a:solidFill>
                  <a:srgbClr val="FF0000"/>
                </a:solidFill>
              </a:rPr>
              <a:t>(</a:t>
            </a:r>
            <a:r>
              <a:rPr lang="en-US" sz="3200" dirty="0" smtClean="0"/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2078038" y="5692775"/>
            <a:ext cx="650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flipH="1">
            <a:off x="7594600" y="5692775"/>
            <a:ext cx="635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431925" y="5697538"/>
            <a:ext cx="68263" cy="222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kumimoji="1" lang="ja-JP" altLang="en-US" b="0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1519238" y="5599113"/>
            <a:ext cx="117475" cy="176212"/>
          </a:xfrm>
          <a:custGeom>
            <a:avLst/>
            <a:gdLst>
              <a:gd name="T0" fmla="*/ 2147483647 w 86"/>
              <a:gd name="T1" fmla="*/ 2147483647 h 133"/>
              <a:gd name="T2" fmla="*/ 2147483647 w 86"/>
              <a:gd name="T3" fmla="*/ 2147483647 h 133"/>
              <a:gd name="T4" fmla="*/ 2147483647 w 86"/>
              <a:gd name="T5" fmla="*/ 2147483647 h 133"/>
              <a:gd name="T6" fmla="*/ 2147483647 w 86"/>
              <a:gd name="T7" fmla="*/ 2147483647 h 133"/>
              <a:gd name="T8" fmla="*/ 2147483647 w 86"/>
              <a:gd name="T9" fmla="*/ 2147483647 h 133"/>
              <a:gd name="T10" fmla="*/ 2147483647 w 86"/>
              <a:gd name="T11" fmla="*/ 2147483647 h 133"/>
              <a:gd name="T12" fmla="*/ 2147483647 w 86"/>
              <a:gd name="T13" fmla="*/ 2147483647 h 133"/>
              <a:gd name="T14" fmla="*/ 2147483647 w 86"/>
              <a:gd name="T15" fmla="*/ 2147483647 h 133"/>
              <a:gd name="T16" fmla="*/ 2147483647 w 86"/>
              <a:gd name="T17" fmla="*/ 2147483647 h 133"/>
              <a:gd name="T18" fmla="*/ 2147483647 w 86"/>
              <a:gd name="T19" fmla="*/ 2147483647 h 133"/>
              <a:gd name="T20" fmla="*/ 2147483647 w 86"/>
              <a:gd name="T21" fmla="*/ 2147483647 h 133"/>
              <a:gd name="T22" fmla="*/ 2147483647 w 86"/>
              <a:gd name="T23" fmla="*/ 2147483647 h 133"/>
              <a:gd name="T24" fmla="*/ 2147483647 w 86"/>
              <a:gd name="T25" fmla="*/ 2147483647 h 133"/>
              <a:gd name="T26" fmla="*/ 2147483647 w 86"/>
              <a:gd name="T27" fmla="*/ 2147483647 h 133"/>
              <a:gd name="T28" fmla="*/ 2147483647 w 86"/>
              <a:gd name="T29" fmla="*/ 2147483647 h 133"/>
              <a:gd name="T30" fmla="*/ 2147483647 w 86"/>
              <a:gd name="T31" fmla="*/ 2147483647 h 133"/>
              <a:gd name="T32" fmla="*/ 2147483647 w 86"/>
              <a:gd name="T33" fmla="*/ 2147483647 h 133"/>
              <a:gd name="T34" fmla="*/ 2147483647 w 86"/>
              <a:gd name="T35" fmla="*/ 2147483647 h 133"/>
              <a:gd name="T36" fmla="*/ 2147483647 w 86"/>
              <a:gd name="T37" fmla="*/ 2147483647 h 133"/>
              <a:gd name="T38" fmla="*/ 2147483647 w 86"/>
              <a:gd name="T39" fmla="*/ 2147483647 h 133"/>
              <a:gd name="T40" fmla="*/ 2147483647 w 86"/>
              <a:gd name="T41" fmla="*/ 2147483647 h 133"/>
              <a:gd name="T42" fmla="*/ 2147483647 w 86"/>
              <a:gd name="T43" fmla="*/ 2147483647 h 133"/>
              <a:gd name="T44" fmla="*/ 2147483647 w 86"/>
              <a:gd name="T45" fmla="*/ 0 h 133"/>
              <a:gd name="T46" fmla="*/ 2147483647 w 86"/>
              <a:gd name="T47" fmla="*/ 2147483647 h 133"/>
              <a:gd name="T48" fmla="*/ 2147483647 w 86"/>
              <a:gd name="T49" fmla="*/ 2147483647 h 133"/>
              <a:gd name="T50" fmla="*/ 2147483647 w 86"/>
              <a:gd name="T51" fmla="*/ 2147483647 h 133"/>
              <a:gd name="T52" fmla="*/ 2147483647 w 86"/>
              <a:gd name="T53" fmla="*/ 2147483647 h 133"/>
              <a:gd name="T54" fmla="*/ 2147483647 w 86"/>
              <a:gd name="T55" fmla="*/ 2147483647 h 133"/>
              <a:gd name="T56" fmla="*/ 2147483647 w 86"/>
              <a:gd name="T57" fmla="*/ 2147483647 h 133"/>
              <a:gd name="T58" fmla="*/ 2147483647 w 86"/>
              <a:gd name="T59" fmla="*/ 2147483647 h 133"/>
              <a:gd name="T60" fmla="*/ 2147483647 w 86"/>
              <a:gd name="T61" fmla="*/ 2147483647 h 133"/>
              <a:gd name="T62" fmla="*/ 2147483647 w 86"/>
              <a:gd name="T63" fmla="*/ 2147483647 h 133"/>
              <a:gd name="T64" fmla="*/ 2147483647 w 86"/>
              <a:gd name="T65" fmla="*/ 2147483647 h 133"/>
              <a:gd name="T66" fmla="*/ 2147483647 w 86"/>
              <a:gd name="T67" fmla="*/ 2147483647 h 133"/>
              <a:gd name="T68" fmla="*/ 2147483647 w 86"/>
              <a:gd name="T69" fmla="*/ 2147483647 h 1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6"/>
              <a:gd name="T106" fmla="*/ 0 h 133"/>
              <a:gd name="T107" fmla="*/ 86 w 86"/>
              <a:gd name="T108" fmla="*/ 133 h 13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6" h="133">
                <a:moveTo>
                  <a:pt x="0" y="98"/>
                </a:moveTo>
                <a:lnTo>
                  <a:pt x="17" y="95"/>
                </a:lnTo>
                <a:lnTo>
                  <a:pt x="19" y="101"/>
                </a:lnTo>
                <a:lnTo>
                  <a:pt x="20" y="106"/>
                </a:lnTo>
                <a:lnTo>
                  <a:pt x="22" y="109"/>
                </a:lnTo>
                <a:lnTo>
                  <a:pt x="32" y="115"/>
                </a:lnTo>
                <a:lnTo>
                  <a:pt x="41" y="119"/>
                </a:lnTo>
                <a:lnTo>
                  <a:pt x="48" y="119"/>
                </a:lnTo>
                <a:lnTo>
                  <a:pt x="52" y="117"/>
                </a:lnTo>
                <a:lnTo>
                  <a:pt x="57" y="114"/>
                </a:lnTo>
                <a:lnTo>
                  <a:pt x="60" y="111"/>
                </a:lnTo>
                <a:lnTo>
                  <a:pt x="65" y="104"/>
                </a:lnTo>
                <a:lnTo>
                  <a:pt x="68" y="91"/>
                </a:lnTo>
                <a:lnTo>
                  <a:pt x="68" y="87"/>
                </a:lnTo>
                <a:lnTo>
                  <a:pt x="67" y="82"/>
                </a:lnTo>
                <a:lnTo>
                  <a:pt x="64" y="77"/>
                </a:lnTo>
                <a:lnTo>
                  <a:pt x="54" y="67"/>
                </a:lnTo>
                <a:lnTo>
                  <a:pt x="49" y="67"/>
                </a:lnTo>
                <a:lnTo>
                  <a:pt x="43" y="66"/>
                </a:lnTo>
                <a:lnTo>
                  <a:pt x="38" y="67"/>
                </a:lnTo>
                <a:lnTo>
                  <a:pt x="32" y="69"/>
                </a:lnTo>
                <a:lnTo>
                  <a:pt x="33" y="53"/>
                </a:lnTo>
                <a:lnTo>
                  <a:pt x="41" y="53"/>
                </a:lnTo>
                <a:lnTo>
                  <a:pt x="48" y="51"/>
                </a:lnTo>
                <a:lnTo>
                  <a:pt x="52" y="50"/>
                </a:lnTo>
                <a:lnTo>
                  <a:pt x="56" y="47"/>
                </a:lnTo>
                <a:lnTo>
                  <a:pt x="59" y="42"/>
                </a:lnTo>
                <a:lnTo>
                  <a:pt x="60" y="39"/>
                </a:lnTo>
                <a:lnTo>
                  <a:pt x="60" y="29"/>
                </a:lnTo>
                <a:lnTo>
                  <a:pt x="59" y="24"/>
                </a:lnTo>
                <a:lnTo>
                  <a:pt x="56" y="21"/>
                </a:lnTo>
                <a:lnTo>
                  <a:pt x="51" y="18"/>
                </a:lnTo>
                <a:lnTo>
                  <a:pt x="41" y="15"/>
                </a:lnTo>
                <a:lnTo>
                  <a:pt x="36" y="16"/>
                </a:lnTo>
                <a:lnTo>
                  <a:pt x="30" y="18"/>
                </a:lnTo>
                <a:lnTo>
                  <a:pt x="24" y="24"/>
                </a:lnTo>
                <a:lnTo>
                  <a:pt x="20" y="29"/>
                </a:lnTo>
                <a:lnTo>
                  <a:pt x="19" y="35"/>
                </a:lnTo>
                <a:lnTo>
                  <a:pt x="1" y="34"/>
                </a:lnTo>
                <a:lnTo>
                  <a:pt x="3" y="26"/>
                </a:lnTo>
                <a:lnTo>
                  <a:pt x="6" y="19"/>
                </a:lnTo>
                <a:lnTo>
                  <a:pt x="9" y="15"/>
                </a:lnTo>
                <a:lnTo>
                  <a:pt x="16" y="10"/>
                </a:lnTo>
                <a:lnTo>
                  <a:pt x="20" y="5"/>
                </a:lnTo>
                <a:lnTo>
                  <a:pt x="27" y="2"/>
                </a:lnTo>
                <a:lnTo>
                  <a:pt x="33" y="0"/>
                </a:lnTo>
                <a:lnTo>
                  <a:pt x="46" y="0"/>
                </a:lnTo>
                <a:lnTo>
                  <a:pt x="59" y="3"/>
                </a:lnTo>
                <a:lnTo>
                  <a:pt x="65" y="7"/>
                </a:lnTo>
                <a:lnTo>
                  <a:pt x="75" y="16"/>
                </a:lnTo>
                <a:lnTo>
                  <a:pt x="76" y="23"/>
                </a:lnTo>
                <a:lnTo>
                  <a:pt x="78" y="27"/>
                </a:lnTo>
                <a:lnTo>
                  <a:pt x="78" y="32"/>
                </a:lnTo>
                <a:lnTo>
                  <a:pt x="76" y="40"/>
                </a:lnTo>
                <a:lnTo>
                  <a:pt x="75" y="47"/>
                </a:lnTo>
                <a:lnTo>
                  <a:pt x="70" y="53"/>
                </a:lnTo>
                <a:lnTo>
                  <a:pt x="60" y="59"/>
                </a:lnTo>
                <a:lnTo>
                  <a:pt x="67" y="61"/>
                </a:lnTo>
                <a:lnTo>
                  <a:pt x="73" y="66"/>
                </a:lnTo>
                <a:lnTo>
                  <a:pt x="78" y="71"/>
                </a:lnTo>
                <a:lnTo>
                  <a:pt x="84" y="80"/>
                </a:lnTo>
                <a:lnTo>
                  <a:pt x="84" y="85"/>
                </a:lnTo>
                <a:lnTo>
                  <a:pt x="86" y="91"/>
                </a:lnTo>
                <a:lnTo>
                  <a:pt x="83" y="107"/>
                </a:lnTo>
                <a:lnTo>
                  <a:pt x="72" y="122"/>
                </a:lnTo>
                <a:lnTo>
                  <a:pt x="59" y="130"/>
                </a:lnTo>
                <a:lnTo>
                  <a:pt x="41" y="133"/>
                </a:lnTo>
                <a:lnTo>
                  <a:pt x="25" y="131"/>
                </a:lnTo>
                <a:lnTo>
                  <a:pt x="12" y="123"/>
                </a:lnTo>
                <a:lnTo>
                  <a:pt x="4" y="112"/>
                </a:lnTo>
                <a:lnTo>
                  <a:pt x="0" y="9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14" name="Freeform 6"/>
          <p:cNvSpPr>
            <a:spLocks noEditPoints="1"/>
          </p:cNvSpPr>
          <p:nvPr/>
        </p:nvSpPr>
        <p:spPr bwMode="auto">
          <a:xfrm>
            <a:off x="1657350" y="5599113"/>
            <a:ext cx="120650" cy="176212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0 w 87"/>
              <a:gd name="T61" fmla="*/ 2147483647 h 133"/>
              <a:gd name="T62" fmla="*/ 2147483647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2147483647 w 87"/>
              <a:gd name="T111" fmla="*/ 2147483647 h 1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7"/>
              <a:gd name="T169" fmla="*/ 0 h 133"/>
              <a:gd name="T170" fmla="*/ 87 w 87"/>
              <a:gd name="T171" fmla="*/ 133 h 1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3"/>
                </a:lnTo>
                <a:lnTo>
                  <a:pt x="12" y="16"/>
                </a:lnTo>
                <a:lnTo>
                  <a:pt x="16" y="11"/>
                </a:lnTo>
                <a:lnTo>
                  <a:pt x="20" y="7"/>
                </a:lnTo>
                <a:lnTo>
                  <a:pt x="24" y="3"/>
                </a:lnTo>
                <a:lnTo>
                  <a:pt x="37" y="0"/>
                </a:lnTo>
                <a:lnTo>
                  <a:pt x="55" y="0"/>
                </a:lnTo>
                <a:lnTo>
                  <a:pt x="61" y="3"/>
                </a:lnTo>
                <a:lnTo>
                  <a:pt x="66" y="7"/>
                </a:lnTo>
                <a:lnTo>
                  <a:pt x="76" y="16"/>
                </a:lnTo>
                <a:lnTo>
                  <a:pt x="79" y="23"/>
                </a:lnTo>
                <a:lnTo>
                  <a:pt x="80" y="29"/>
                </a:lnTo>
                <a:lnTo>
                  <a:pt x="84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4" y="104"/>
                </a:lnTo>
                <a:lnTo>
                  <a:pt x="79" y="114"/>
                </a:lnTo>
                <a:lnTo>
                  <a:pt x="74" y="120"/>
                </a:lnTo>
                <a:lnTo>
                  <a:pt x="68" y="125"/>
                </a:lnTo>
                <a:lnTo>
                  <a:pt x="58" y="131"/>
                </a:lnTo>
                <a:lnTo>
                  <a:pt x="52" y="133"/>
                </a:lnTo>
                <a:lnTo>
                  <a:pt x="45" y="133"/>
                </a:lnTo>
                <a:lnTo>
                  <a:pt x="28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1" y="99"/>
                </a:lnTo>
                <a:lnTo>
                  <a:pt x="26" y="109"/>
                </a:lnTo>
                <a:lnTo>
                  <a:pt x="31" y="112"/>
                </a:lnTo>
                <a:lnTo>
                  <a:pt x="34" y="115"/>
                </a:lnTo>
                <a:lnTo>
                  <a:pt x="39" y="117"/>
                </a:lnTo>
                <a:lnTo>
                  <a:pt x="45" y="119"/>
                </a:lnTo>
                <a:lnTo>
                  <a:pt x="55" y="115"/>
                </a:lnTo>
                <a:lnTo>
                  <a:pt x="61" y="109"/>
                </a:lnTo>
                <a:lnTo>
                  <a:pt x="66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8" y="16"/>
                </a:lnTo>
                <a:lnTo>
                  <a:pt x="42" y="15"/>
                </a:lnTo>
                <a:lnTo>
                  <a:pt x="36" y="16"/>
                </a:lnTo>
                <a:lnTo>
                  <a:pt x="31" y="19"/>
                </a:lnTo>
                <a:lnTo>
                  <a:pt x="26" y="24"/>
                </a:lnTo>
                <a:lnTo>
                  <a:pt x="21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15" name="Freeform 7"/>
          <p:cNvSpPr>
            <a:spLocks noEditPoints="1"/>
          </p:cNvSpPr>
          <p:nvPr/>
        </p:nvSpPr>
        <p:spPr bwMode="auto">
          <a:xfrm>
            <a:off x="1795463" y="5599113"/>
            <a:ext cx="122237" cy="176212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2147483647 w 87"/>
              <a:gd name="T61" fmla="*/ 2147483647 h 133"/>
              <a:gd name="T62" fmla="*/ 0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2147483647 w 87"/>
              <a:gd name="T111" fmla="*/ 2147483647 h 133"/>
              <a:gd name="T112" fmla="*/ 2147483647 w 87"/>
              <a:gd name="T113" fmla="*/ 2147483647 h 13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7"/>
              <a:gd name="T172" fmla="*/ 0 h 133"/>
              <a:gd name="T173" fmla="*/ 87 w 87"/>
              <a:gd name="T174" fmla="*/ 133 h 13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3"/>
                </a:lnTo>
                <a:lnTo>
                  <a:pt x="11" y="16"/>
                </a:lnTo>
                <a:lnTo>
                  <a:pt x="16" y="11"/>
                </a:lnTo>
                <a:lnTo>
                  <a:pt x="19" y="7"/>
                </a:lnTo>
                <a:lnTo>
                  <a:pt x="24" y="3"/>
                </a:lnTo>
                <a:lnTo>
                  <a:pt x="37" y="0"/>
                </a:lnTo>
                <a:lnTo>
                  <a:pt x="51" y="0"/>
                </a:lnTo>
                <a:lnTo>
                  <a:pt x="58" y="2"/>
                </a:lnTo>
                <a:lnTo>
                  <a:pt x="63" y="3"/>
                </a:lnTo>
                <a:lnTo>
                  <a:pt x="66" y="7"/>
                </a:lnTo>
                <a:lnTo>
                  <a:pt x="71" y="10"/>
                </a:lnTo>
                <a:lnTo>
                  <a:pt x="74" y="13"/>
                </a:lnTo>
                <a:lnTo>
                  <a:pt x="82" y="29"/>
                </a:lnTo>
                <a:lnTo>
                  <a:pt x="83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3" y="104"/>
                </a:lnTo>
                <a:lnTo>
                  <a:pt x="79" y="114"/>
                </a:lnTo>
                <a:lnTo>
                  <a:pt x="74" y="120"/>
                </a:lnTo>
                <a:lnTo>
                  <a:pt x="67" y="125"/>
                </a:lnTo>
                <a:lnTo>
                  <a:pt x="58" y="131"/>
                </a:lnTo>
                <a:lnTo>
                  <a:pt x="51" y="133"/>
                </a:lnTo>
                <a:lnTo>
                  <a:pt x="45" y="133"/>
                </a:lnTo>
                <a:lnTo>
                  <a:pt x="27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9" y="85"/>
                </a:lnTo>
                <a:lnTo>
                  <a:pt x="21" y="99"/>
                </a:lnTo>
                <a:lnTo>
                  <a:pt x="26" y="109"/>
                </a:lnTo>
                <a:lnTo>
                  <a:pt x="35" y="115"/>
                </a:lnTo>
                <a:lnTo>
                  <a:pt x="45" y="119"/>
                </a:lnTo>
                <a:lnTo>
                  <a:pt x="55" y="115"/>
                </a:lnTo>
                <a:lnTo>
                  <a:pt x="59" y="112"/>
                </a:lnTo>
                <a:lnTo>
                  <a:pt x="63" y="109"/>
                </a:lnTo>
                <a:lnTo>
                  <a:pt x="67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3" y="24"/>
                </a:lnTo>
                <a:lnTo>
                  <a:pt x="59" y="21"/>
                </a:lnTo>
                <a:lnTo>
                  <a:pt x="55" y="18"/>
                </a:lnTo>
                <a:lnTo>
                  <a:pt x="48" y="16"/>
                </a:lnTo>
                <a:lnTo>
                  <a:pt x="43" y="15"/>
                </a:lnTo>
                <a:lnTo>
                  <a:pt x="37" y="16"/>
                </a:lnTo>
                <a:lnTo>
                  <a:pt x="34" y="18"/>
                </a:lnTo>
                <a:lnTo>
                  <a:pt x="29" y="21"/>
                </a:lnTo>
                <a:lnTo>
                  <a:pt x="26" y="24"/>
                </a:lnTo>
                <a:lnTo>
                  <a:pt x="21" y="34"/>
                </a:lnTo>
                <a:lnTo>
                  <a:pt x="19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2078038" y="4827588"/>
            <a:ext cx="650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>
            <a:off x="7596188" y="4827588"/>
            <a:ext cx="6191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431925" y="4832350"/>
            <a:ext cx="68263" cy="222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kumimoji="1" lang="ja-JP" altLang="en-US" b="0"/>
          </a:p>
        </p:txBody>
      </p:sp>
      <p:sp>
        <p:nvSpPr>
          <p:cNvPr id="43019" name="Freeform 11"/>
          <p:cNvSpPr>
            <a:spLocks/>
          </p:cNvSpPr>
          <p:nvPr/>
        </p:nvSpPr>
        <p:spPr bwMode="auto">
          <a:xfrm>
            <a:off x="1516063" y="4732338"/>
            <a:ext cx="117475" cy="174625"/>
          </a:xfrm>
          <a:custGeom>
            <a:avLst/>
            <a:gdLst>
              <a:gd name="T0" fmla="*/ 2147483647 w 85"/>
              <a:gd name="T1" fmla="*/ 2147483647 h 131"/>
              <a:gd name="T2" fmla="*/ 2147483647 w 85"/>
              <a:gd name="T3" fmla="*/ 2147483647 h 131"/>
              <a:gd name="T4" fmla="*/ 0 w 85"/>
              <a:gd name="T5" fmla="*/ 2147483647 h 131"/>
              <a:gd name="T6" fmla="*/ 0 w 85"/>
              <a:gd name="T7" fmla="*/ 2147483647 h 131"/>
              <a:gd name="T8" fmla="*/ 2147483647 w 85"/>
              <a:gd name="T9" fmla="*/ 2147483647 h 131"/>
              <a:gd name="T10" fmla="*/ 2147483647 w 85"/>
              <a:gd name="T11" fmla="*/ 2147483647 h 131"/>
              <a:gd name="T12" fmla="*/ 2147483647 w 85"/>
              <a:gd name="T13" fmla="*/ 2147483647 h 131"/>
              <a:gd name="T14" fmla="*/ 2147483647 w 85"/>
              <a:gd name="T15" fmla="*/ 2147483647 h 131"/>
              <a:gd name="T16" fmla="*/ 2147483647 w 85"/>
              <a:gd name="T17" fmla="*/ 2147483647 h 131"/>
              <a:gd name="T18" fmla="*/ 2147483647 w 85"/>
              <a:gd name="T19" fmla="*/ 2147483647 h 131"/>
              <a:gd name="T20" fmla="*/ 2147483647 w 85"/>
              <a:gd name="T21" fmla="*/ 2147483647 h 131"/>
              <a:gd name="T22" fmla="*/ 2147483647 w 85"/>
              <a:gd name="T23" fmla="*/ 2147483647 h 131"/>
              <a:gd name="T24" fmla="*/ 2147483647 w 85"/>
              <a:gd name="T25" fmla="*/ 2147483647 h 131"/>
              <a:gd name="T26" fmla="*/ 2147483647 w 85"/>
              <a:gd name="T27" fmla="*/ 2147483647 h 131"/>
              <a:gd name="T28" fmla="*/ 2147483647 w 85"/>
              <a:gd name="T29" fmla="*/ 2147483647 h 131"/>
              <a:gd name="T30" fmla="*/ 2147483647 w 85"/>
              <a:gd name="T31" fmla="*/ 2147483647 h 131"/>
              <a:gd name="T32" fmla="*/ 2147483647 w 85"/>
              <a:gd name="T33" fmla="*/ 2147483647 h 131"/>
              <a:gd name="T34" fmla="*/ 2147483647 w 85"/>
              <a:gd name="T35" fmla="*/ 2147483647 h 131"/>
              <a:gd name="T36" fmla="*/ 2147483647 w 85"/>
              <a:gd name="T37" fmla="*/ 2147483647 h 131"/>
              <a:gd name="T38" fmla="*/ 2147483647 w 85"/>
              <a:gd name="T39" fmla="*/ 2147483647 h 131"/>
              <a:gd name="T40" fmla="*/ 2147483647 w 85"/>
              <a:gd name="T41" fmla="*/ 2147483647 h 131"/>
              <a:gd name="T42" fmla="*/ 2147483647 w 85"/>
              <a:gd name="T43" fmla="*/ 2147483647 h 131"/>
              <a:gd name="T44" fmla="*/ 2147483647 w 85"/>
              <a:gd name="T45" fmla="*/ 2147483647 h 131"/>
              <a:gd name="T46" fmla="*/ 2147483647 w 85"/>
              <a:gd name="T47" fmla="*/ 2147483647 h 131"/>
              <a:gd name="T48" fmla="*/ 2147483647 w 85"/>
              <a:gd name="T49" fmla="*/ 2147483647 h 131"/>
              <a:gd name="T50" fmla="*/ 2147483647 w 85"/>
              <a:gd name="T51" fmla="*/ 2147483647 h 131"/>
              <a:gd name="T52" fmla="*/ 2147483647 w 85"/>
              <a:gd name="T53" fmla="*/ 2147483647 h 131"/>
              <a:gd name="T54" fmla="*/ 2147483647 w 85"/>
              <a:gd name="T55" fmla="*/ 2147483647 h 131"/>
              <a:gd name="T56" fmla="*/ 2147483647 w 85"/>
              <a:gd name="T57" fmla="*/ 2147483647 h 131"/>
              <a:gd name="T58" fmla="*/ 2147483647 w 85"/>
              <a:gd name="T59" fmla="*/ 0 h 131"/>
              <a:gd name="T60" fmla="*/ 2147483647 w 85"/>
              <a:gd name="T61" fmla="*/ 2147483647 h 131"/>
              <a:gd name="T62" fmla="*/ 2147483647 w 85"/>
              <a:gd name="T63" fmla="*/ 2147483647 h 131"/>
              <a:gd name="T64" fmla="*/ 2147483647 w 85"/>
              <a:gd name="T65" fmla="*/ 2147483647 h 131"/>
              <a:gd name="T66" fmla="*/ 2147483647 w 85"/>
              <a:gd name="T67" fmla="*/ 2147483647 h 131"/>
              <a:gd name="T68" fmla="*/ 2147483647 w 85"/>
              <a:gd name="T69" fmla="*/ 2147483647 h 131"/>
              <a:gd name="T70" fmla="*/ 2147483647 w 85"/>
              <a:gd name="T71" fmla="*/ 2147483647 h 131"/>
              <a:gd name="T72" fmla="*/ 2147483647 w 85"/>
              <a:gd name="T73" fmla="*/ 2147483647 h 131"/>
              <a:gd name="T74" fmla="*/ 2147483647 w 85"/>
              <a:gd name="T75" fmla="*/ 2147483647 h 131"/>
              <a:gd name="T76" fmla="*/ 2147483647 w 85"/>
              <a:gd name="T77" fmla="*/ 2147483647 h 131"/>
              <a:gd name="T78" fmla="*/ 2147483647 w 85"/>
              <a:gd name="T79" fmla="*/ 2147483647 h 131"/>
              <a:gd name="T80" fmla="*/ 2147483647 w 85"/>
              <a:gd name="T81" fmla="*/ 2147483647 h 131"/>
              <a:gd name="T82" fmla="*/ 2147483647 w 85"/>
              <a:gd name="T83" fmla="*/ 2147483647 h 131"/>
              <a:gd name="T84" fmla="*/ 2147483647 w 85"/>
              <a:gd name="T85" fmla="*/ 2147483647 h 131"/>
              <a:gd name="T86" fmla="*/ 2147483647 w 85"/>
              <a:gd name="T87" fmla="*/ 2147483647 h 131"/>
              <a:gd name="T88" fmla="*/ 2147483647 w 85"/>
              <a:gd name="T89" fmla="*/ 2147483647 h 131"/>
              <a:gd name="T90" fmla="*/ 2147483647 w 85"/>
              <a:gd name="T91" fmla="*/ 2147483647 h 131"/>
              <a:gd name="T92" fmla="*/ 2147483647 w 85"/>
              <a:gd name="T93" fmla="*/ 2147483647 h 131"/>
              <a:gd name="T94" fmla="*/ 2147483647 w 85"/>
              <a:gd name="T95" fmla="*/ 2147483647 h 13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5"/>
              <a:gd name="T145" fmla="*/ 0 h 131"/>
              <a:gd name="T146" fmla="*/ 85 w 85"/>
              <a:gd name="T147" fmla="*/ 131 h 13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5" h="131">
                <a:moveTo>
                  <a:pt x="85" y="114"/>
                </a:moveTo>
                <a:lnTo>
                  <a:pt x="85" y="131"/>
                </a:lnTo>
                <a:lnTo>
                  <a:pt x="0" y="131"/>
                </a:lnTo>
                <a:lnTo>
                  <a:pt x="0" y="125"/>
                </a:lnTo>
                <a:lnTo>
                  <a:pt x="2" y="120"/>
                </a:lnTo>
                <a:lnTo>
                  <a:pt x="11" y="101"/>
                </a:lnTo>
                <a:lnTo>
                  <a:pt x="16" y="95"/>
                </a:lnTo>
                <a:lnTo>
                  <a:pt x="32" y="82"/>
                </a:lnTo>
                <a:lnTo>
                  <a:pt x="45" y="71"/>
                </a:lnTo>
                <a:lnTo>
                  <a:pt x="53" y="63"/>
                </a:lnTo>
                <a:lnTo>
                  <a:pt x="59" y="55"/>
                </a:lnTo>
                <a:lnTo>
                  <a:pt x="66" y="45"/>
                </a:lnTo>
                <a:lnTo>
                  <a:pt x="66" y="40"/>
                </a:lnTo>
                <a:lnTo>
                  <a:pt x="67" y="35"/>
                </a:lnTo>
                <a:lnTo>
                  <a:pt x="64" y="26"/>
                </a:lnTo>
                <a:lnTo>
                  <a:pt x="61" y="21"/>
                </a:lnTo>
                <a:lnTo>
                  <a:pt x="54" y="18"/>
                </a:lnTo>
                <a:lnTo>
                  <a:pt x="50" y="16"/>
                </a:lnTo>
                <a:lnTo>
                  <a:pt x="43" y="15"/>
                </a:lnTo>
                <a:lnTo>
                  <a:pt x="30" y="18"/>
                </a:lnTo>
                <a:lnTo>
                  <a:pt x="26" y="21"/>
                </a:lnTo>
                <a:lnTo>
                  <a:pt x="22" y="24"/>
                </a:lnTo>
                <a:lnTo>
                  <a:pt x="21" y="27"/>
                </a:lnTo>
                <a:lnTo>
                  <a:pt x="19" y="32"/>
                </a:lnTo>
                <a:lnTo>
                  <a:pt x="19" y="39"/>
                </a:lnTo>
                <a:lnTo>
                  <a:pt x="2" y="35"/>
                </a:lnTo>
                <a:lnTo>
                  <a:pt x="6" y="21"/>
                </a:lnTo>
                <a:lnTo>
                  <a:pt x="14" y="10"/>
                </a:lnTo>
                <a:lnTo>
                  <a:pt x="27" y="2"/>
                </a:lnTo>
                <a:lnTo>
                  <a:pt x="43" y="0"/>
                </a:lnTo>
                <a:lnTo>
                  <a:pt x="59" y="2"/>
                </a:lnTo>
                <a:lnTo>
                  <a:pt x="72" y="10"/>
                </a:lnTo>
                <a:lnTo>
                  <a:pt x="80" y="23"/>
                </a:lnTo>
                <a:lnTo>
                  <a:pt x="83" y="35"/>
                </a:lnTo>
                <a:lnTo>
                  <a:pt x="83" y="43"/>
                </a:lnTo>
                <a:lnTo>
                  <a:pt x="82" y="47"/>
                </a:lnTo>
                <a:lnTo>
                  <a:pt x="78" y="56"/>
                </a:lnTo>
                <a:lnTo>
                  <a:pt x="77" y="59"/>
                </a:lnTo>
                <a:lnTo>
                  <a:pt x="70" y="66"/>
                </a:lnTo>
                <a:lnTo>
                  <a:pt x="67" y="71"/>
                </a:lnTo>
                <a:lnTo>
                  <a:pt x="62" y="77"/>
                </a:lnTo>
                <a:lnTo>
                  <a:pt x="56" y="82"/>
                </a:lnTo>
                <a:lnTo>
                  <a:pt x="48" y="90"/>
                </a:lnTo>
                <a:lnTo>
                  <a:pt x="35" y="99"/>
                </a:lnTo>
                <a:lnTo>
                  <a:pt x="29" y="106"/>
                </a:lnTo>
                <a:lnTo>
                  <a:pt x="26" y="111"/>
                </a:lnTo>
                <a:lnTo>
                  <a:pt x="22" y="114"/>
                </a:lnTo>
                <a:lnTo>
                  <a:pt x="85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20" name="Freeform 12"/>
          <p:cNvSpPr>
            <a:spLocks noEditPoints="1"/>
          </p:cNvSpPr>
          <p:nvPr/>
        </p:nvSpPr>
        <p:spPr bwMode="auto">
          <a:xfrm>
            <a:off x="1657350" y="4732338"/>
            <a:ext cx="120650" cy="177800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0 w 87"/>
              <a:gd name="T61" fmla="*/ 2147483647 h 133"/>
              <a:gd name="T62" fmla="*/ 2147483647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2147483647 w 87"/>
              <a:gd name="T111" fmla="*/ 2147483647 h 1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7"/>
              <a:gd name="T169" fmla="*/ 0 h 133"/>
              <a:gd name="T170" fmla="*/ 87 w 87"/>
              <a:gd name="T171" fmla="*/ 133 h 1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3"/>
                </a:lnTo>
                <a:lnTo>
                  <a:pt x="12" y="16"/>
                </a:lnTo>
                <a:lnTo>
                  <a:pt x="16" y="11"/>
                </a:lnTo>
                <a:lnTo>
                  <a:pt x="20" y="7"/>
                </a:lnTo>
                <a:lnTo>
                  <a:pt x="24" y="3"/>
                </a:lnTo>
                <a:lnTo>
                  <a:pt x="37" y="0"/>
                </a:lnTo>
                <a:lnTo>
                  <a:pt x="55" y="0"/>
                </a:lnTo>
                <a:lnTo>
                  <a:pt x="61" y="3"/>
                </a:lnTo>
                <a:lnTo>
                  <a:pt x="66" y="7"/>
                </a:lnTo>
                <a:lnTo>
                  <a:pt x="76" y="16"/>
                </a:lnTo>
                <a:lnTo>
                  <a:pt x="79" y="23"/>
                </a:lnTo>
                <a:lnTo>
                  <a:pt x="80" y="29"/>
                </a:lnTo>
                <a:lnTo>
                  <a:pt x="84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4" y="104"/>
                </a:lnTo>
                <a:lnTo>
                  <a:pt x="79" y="114"/>
                </a:lnTo>
                <a:lnTo>
                  <a:pt x="74" y="120"/>
                </a:lnTo>
                <a:lnTo>
                  <a:pt x="68" y="125"/>
                </a:lnTo>
                <a:lnTo>
                  <a:pt x="58" y="131"/>
                </a:lnTo>
                <a:lnTo>
                  <a:pt x="52" y="133"/>
                </a:lnTo>
                <a:lnTo>
                  <a:pt x="45" y="133"/>
                </a:lnTo>
                <a:lnTo>
                  <a:pt x="28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1" y="99"/>
                </a:lnTo>
                <a:lnTo>
                  <a:pt x="26" y="109"/>
                </a:lnTo>
                <a:lnTo>
                  <a:pt x="31" y="112"/>
                </a:lnTo>
                <a:lnTo>
                  <a:pt x="34" y="115"/>
                </a:lnTo>
                <a:lnTo>
                  <a:pt x="39" y="117"/>
                </a:lnTo>
                <a:lnTo>
                  <a:pt x="45" y="119"/>
                </a:lnTo>
                <a:lnTo>
                  <a:pt x="55" y="115"/>
                </a:lnTo>
                <a:lnTo>
                  <a:pt x="61" y="109"/>
                </a:lnTo>
                <a:lnTo>
                  <a:pt x="66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8" y="16"/>
                </a:lnTo>
                <a:lnTo>
                  <a:pt x="42" y="15"/>
                </a:lnTo>
                <a:lnTo>
                  <a:pt x="36" y="16"/>
                </a:lnTo>
                <a:lnTo>
                  <a:pt x="31" y="19"/>
                </a:lnTo>
                <a:lnTo>
                  <a:pt x="26" y="24"/>
                </a:lnTo>
                <a:lnTo>
                  <a:pt x="21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21" name="Freeform 13"/>
          <p:cNvSpPr>
            <a:spLocks noEditPoints="1"/>
          </p:cNvSpPr>
          <p:nvPr/>
        </p:nvSpPr>
        <p:spPr bwMode="auto">
          <a:xfrm>
            <a:off x="1795463" y="4732338"/>
            <a:ext cx="122237" cy="177800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2147483647 w 87"/>
              <a:gd name="T61" fmla="*/ 2147483647 h 133"/>
              <a:gd name="T62" fmla="*/ 0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2147483647 w 87"/>
              <a:gd name="T111" fmla="*/ 2147483647 h 133"/>
              <a:gd name="T112" fmla="*/ 2147483647 w 87"/>
              <a:gd name="T113" fmla="*/ 2147483647 h 13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7"/>
              <a:gd name="T172" fmla="*/ 0 h 133"/>
              <a:gd name="T173" fmla="*/ 87 w 87"/>
              <a:gd name="T174" fmla="*/ 133 h 13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3"/>
                </a:lnTo>
                <a:lnTo>
                  <a:pt x="11" y="16"/>
                </a:lnTo>
                <a:lnTo>
                  <a:pt x="16" y="11"/>
                </a:lnTo>
                <a:lnTo>
                  <a:pt x="19" y="7"/>
                </a:lnTo>
                <a:lnTo>
                  <a:pt x="24" y="3"/>
                </a:lnTo>
                <a:lnTo>
                  <a:pt x="37" y="0"/>
                </a:lnTo>
                <a:lnTo>
                  <a:pt x="51" y="0"/>
                </a:lnTo>
                <a:lnTo>
                  <a:pt x="58" y="2"/>
                </a:lnTo>
                <a:lnTo>
                  <a:pt x="63" y="3"/>
                </a:lnTo>
                <a:lnTo>
                  <a:pt x="66" y="7"/>
                </a:lnTo>
                <a:lnTo>
                  <a:pt x="71" y="10"/>
                </a:lnTo>
                <a:lnTo>
                  <a:pt x="74" y="13"/>
                </a:lnTo>
                <a:lnTo>
                  <a:pt x="82" y="29"/>
                </a:lnTo>
                <a:lnTo>
                  <a:pt x="83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3" y="104"/>
                </a:lnTo>
                <a:lnTo>
                  <a:pt x="79" y="114"/>
                </a:lnTo>
                <a:lnTo>
                  <a:pt x="74" y="120"/>
                </a:lnTo>
                <a:lnTo>
                  <a:pt x="67" y="125"/>
                </a:lnTo>
                <a:lnTo>
                  <a:pt x="58" y="131"/>
                </a:lnTo>
                <a:lnTo>
                  <a:pt x="51" y="133"/>
                </a:lnTo>
                <a:lnTo>
                  <a:pt x="45" y="133"/>
                </a:lnTo>
                <a:lnTo>
                  <a:pt x="27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9" y="85"/>
                </a:lnTo>
                <a:lnTo>
                  <a:pt x="21" y="99"/>
                </a:lnTo>
                <a:lnTo>
                  <a:pt x="26" y="109"/>
                </a:lnTo>
                <a:lnTo>
                  <a:pt x="35" y="115"/>
                </a:lnTo>
                <a:lnTo>
                  <a:pt x="45" y="119"/>
                </a:lnTo>
                <a:lnTo>
                  <a:pt x="55" y="115"/>
                </a:lnTo>
                <a:lnTo>
                  <a:pt x="59" y="112"/>
                </a:lnTo>
                <a:lnTo>
                  <a:pt x="63" y="109"/>
                </a:lnTo>
                <a:lnTo>
                  <a:pt x="67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3" y="24"/>
                </a:lnTo>
                <a:lnTo>
                  <a:pt x="59" y="21"/>
                </a:lnTo>
                <a:lnTo>
                  <a:pt x="55" y="18"/>
                </a:lnTo>
                <a:lnTo>
                  <a:pt x="48" y="16"/>
                </a:lnTo>
                <a:lnTo>
                  <a:pt x="43" y="15"/>
                </a:lnTo>
                <a:lnTo>
                  <a:pt x="37" y="16"/>
                </a:lnTo>
                <a:lnTo>
                  <a:pt x="34" y="18"/>
                </a:lnTo>
                <a:lnTo>
                  <a:pt x="29" y="21"/>
                </a:lnTo>
                <a:lnTo>
                  <a:pt x="26" y="24"/>
                </a:lnTo>
                <a:lnTo>
                  <a:pt x="21" y="34"/>
                </a:lnTo>
                <a:lnTo>
                  <a:pt x="19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2078038" y="3956050"/>
            <a:ext cx="650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 flipH="1">
            <a:off x="7594600" y="3956050"/>
            <a:ext cx="635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1431925" y="3963988"/>
            <a:ext cx="68263" cy="22225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kumimoji="1" lang="ja-JP" altLang="en-US" b="0"/>
          </a:p>
        </p:txBody>
      </p:sp>
      <p:sp>
        <p:nvSpPr>
          <p:cNvPr id="43025" name="Freeform 17"/>
          <p:cNvSpPr>
            <a:spLocks/>
          </p:cNvSpPr>
          <p:nvPr/>
        </p:nvSpPr>
        <p:spPr bwMode="auto">
          <a:xfrm>
            <a:off x="1533525" y="3862388"/>
            <a:ext cx="66675" cy="176212"/>
          </a:xfrm>
          <a:custGeom>
            <a:avLst/>
            <a:gdLst>
              <a:gd name="T0" fmla="*/ 2147483647 w 48"/>
              <a:gd name="T1" fmla="*/ 2147483647 h 131"/>
              <a:gd name="T2" fmla="*/ 2147483647 w 48"/>
              <a:gd name="T3" fmla="*/ 2147483647 h 131"/>
              <a:gd name="T4" fmla="*/ 2147483647 w 48"/>
              <a:gd name="T5" fmla="*/ 2147483647 h 131"/>
              <a:gd name="T6" fmla="*/ 2147483647 w 48"/>
              <a:gd name="T7" fmla="*/ 2147483647 h 131"/>
              <a:gd name="T8" fmla="*/ 2147483647 w 48"/>
              <a:gd name="T9" fmla="*/ 2147483647 h 131"/>
              <a:gd name="T10" fmla="*/ 2147483647 w 48"/>
              <a:gd name="T11" fmla="*/ 2147483647 h 131"/>
              <a:gd name="T12" fmla="*/ 2147483647 w 48"/>
              <a:gd name="T13" fmla="*/ 2147483647 h 131"/>
              <a:gd name="T14" fmla="*/ 0 w 48"/>
              <a:gd name="T15" fmla="*/ 2147483647 h 131"/>
              <a:gd name="T16" fmla="*/ 0 w 48"/>
              <a:gd name="T17" fmla="*/ 2147483647 h 131"/>
              <a:gd name="T18" fmla="*/ 2147483647 w 48"/>
              <a:gd name="T19" fmla="*/ 2147483647 h 131"/>
              <a:gd name="T20" fmla="*/ 2147483647 w 48"/>
              <a:gd name="T21" fmla="*/ 2147483647 h 131"/>
              <a:gd name="T22" fmla="*/ 2147483647 w 48"/>
              <a:gd name="T23" fmla="*/ 2147483647 h 131"/>
              <a:gd name="T24" fmla="*/ 2147483647 w 48"/>
              <a:gd name="T25" fmla="*/ 2147483647 h 131"/>
              <a:gd name="T26" fmla="*/ 2147483647 w 48"/>
              <a:gd name="T27" fmla="*/ 2147483647 h 131"/>
              <a:gd name="T28" fmla="*/ 2147483647 w 48"/>
              <a:gd name="T29" fmla="*/ 0 h 131"/>
              <a:gd name="T30" fmla="*/ 2147483647 w 48"/>
              <a:gd name="T31" fmla="*/ 0 h 131"/>
              <a:gd name="T32" fmla="*/ 2147483647 w 48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131"/>
              <a:gd name="T53" fmla="*/ 48 w 48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131">
                <a:moveTo>
                  <a:pt x="48" y="131"/>
                </a:moveTo>
                <a:lnTo>
                  <a:pt x="30" y="131"/>
                </a:lnTo>
                <a:lnTo>
                  <a:pt x="30" y="29"/>
                </a:lnTo>
                <a:lnTo>
                  <a:pt x="27" y="32"/>
                </a:lnTo>
                <a:lnTo>
                  <a:pt x="22" y="35"/>
                </a:lnTo>
                <a:lnTo>
                  <a:pt x="16" y="40"/>
                </a:lnTo>
                <a:lnTo>
                  <a:pt x="6" y="45"/>
                </a:lnTo>
                <a:lnTo>
                  <a:pt x="0" y="46"/>
                </a:lnTo>
                <a:lnTo>
                  <a:pt x="0" y="32"/>
                </a:lnTo>
                <a:lnTo>
                  <a:pt x="9" y="27"/>
                </a:lnTo>
                <a:lnTo>
                  <a:pt x="16" y="22"/>
                </a:lnTo>
                <a:lnTo>
                  <a:pt x="22" y="16"/>
                </a:lnTo>
                <a:lnTo>
                  <a:pt x="29" y="11"/>
                </a:lnTo>
                <a:lnTo>
                  <a:pt x="33" y="5"/>
                </a:lnTo>
                <a:lnTo>
                  <a:pt x="37" y="0"/>
                </a:lnTo>
                <a:lnTo>
                  <a:pt x="48" y="0"/>
                </a:lnTo>
                <a:lnTo>
                  <a:pt x="48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26" name="Freeform 18"/>
          <p:cNvSpPr>
            <a:spLocks noEditPoints="1"/>
          </p:cNvSpPr>
          <p:nvPr/>
        </p:nvSpPr>
        <p:spPr bwMode="auto">
          <a:xfrm>
            <a:off x="1657350" y="3862388"/>
            <a:ext cx="120650" cy="177800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0 w 87"/>
              <a:gd name="T61" fmla="*/ 2147483647 h 133"/>
              <a:gd name="T62" fmla="*/ 2147483647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2147483647 w 87"/>
              <a:gd name="T111" fmla="*/ 2147483647 h 13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7"/>
              <a:gd name="T169" fmla="*/ 0 h 133"/>
              <a:gd name="T170" fmla="*/ 87 w 87"/>
              <a:gd name="T171" fmla="*/ 133 h 13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2"/>
                </a:lnTo>
                <a:lnTo>
                  <a:pt x="12" y="16"/>
                </a:lnTo>
                <a:lnTo>
                  <a:pt x="16" y="11"/>
                </a:lnTo>
                <a:lnTo>
                  <a:pt x="20" y="6"/>
                </a:lnTo>
                <a:lnTo>
                  <a:pt x="24" y="3"/>
                </a:lnTo>
                <a:lnTo>
                  <a:pt x="37" y="0"/>
                </a:lnTo>
                <a:lnTo>
                  <a:pt x="55" y="0"/>
                </a:lnTo>
                <a:lnTo>
                  <a:pt x="61" y="3"/>
                </a:lnTo>
                <a:lnTo>
                  <a:pt x="66" y="6"/>
                </a:lnTo>
                <a:lnTo>
                  <a:pt x="76" y="16"/>
                </a:lnTo>
                <a:lnTo>
                  <a:pt x="79" y="22"/>
                </a:lnTo>
                <a:lnTo>
                  <a:pt x="80" y="29"/>
                </a:lnTo>
                <a:lnTo>
                  <a:pt x="84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4" y="104"/>
                </a:lnTo>
                <a:lnTo>
                  <a:pt x="79" y="114"/>
                </a:lnTo>
                <a:lnTo>
                  <a:pt x="74" y="120"/>
                </a:lnTo>
                <a:lnTo>
                  <a:pt x="68" y="125"/>
                </a:lnTo>
                <a:lnTo>
                  <a:pt x="58" y="131"/>
                </a:lnTo>
                <a:lnTo>
                  <a:pt x="52" y="133"/>
                </a:lnTo>
                <a:lnTo>
                  <a:pt x="45" y="133"/>
                </a:lnTo>
                <a:lnTo>
                  <a:pt x="28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1" y="99"/>
                </a:lnTo>
                <a:lnTo>
                  <a:pt x="26" y="109"/>
                </a:lnTo>
                <a:lnTo>
                  <a:pt x="31" y="112"/>
                </a:lnTo>
                <a:lnTo>
                  <a:pt x="34" y="115"/>
                </a:lnTo>
                <a:lnTo>
                  <a:pt x="39" y="117"/>
                </a:lnTo>
                <a:lnTo>
                  <a:pt x="45" y="118"/>
                </a:lnTo>
                <a:lnTo>
                  <a:pt x="55" y="115"/>
                </a:lnTo>
                <a:lnTo>
                  <a:pt x="61" y="109"/>
                </a:lnTo>
                <a:lnTo>
                  <a:pt x="66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8" y="16"/>
                </a:lnTo>
                <a:lnTo>
                  <a:pt x="42" y="14"/>
                </a:lnTo>
                <a:lnTo>
                  <a:pt x="36" y="16"/>
                </a:lnTo>
                <a:lnTo>
                  <a:pt x="31" y="19"/>
                </a:lnTo>
                <a:lnTo>
                  <a:pt x="26" y="24"/>
                </a:lnTo>
                <a:lnTo>
                  <a:pt x="21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27" name="Freeform 19"/>
          <p:cNvSpPr>
            <a:spLocks noEditPoints="1"/>
          </p:cNvSpPr>
          <p:nvPr/>
        </p:nvSpPr>
        <p:spPr bwMode="auto">
          <a:xfrm>
            <a:off x="1795463" y="3862388"/>
            <a:ext cx="122237" cy="177800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2147483647 w 87"/>
              <a:gd name="T61" fmla="*/ 2147483647 h 133"/>
              <a:gd name="T62" fmla="*/ 0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2147483647 w 87"/>
              <a:gd name="T111" fmla="*/ 2147483647 h 133"/>
              <a:gd name="T112" fmla="*/ 2147483647 w 87"/>
              <a:gd name="T113" fmla="*/ 2147483647 h 13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7"/>
              <a:gd name="T172" fmla="*/ 0 h 133"/>
              <a:gd name="T173" fmla="*/ 87 w 87"/>
              <a:gd name="T174" fmla="*/ 133 h 13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2"/>
                </a:lnTo>
                <a:lnTo>
                  <a:pt x="11" y="16"/>
                </a:lnTo>
                <a:lnTo>
                  <a:pt x="16" y="11"/>
                </a:lnTo>
                <a:lnTo>
                  <a:pt x="19" y="6"/>
                </a:lnTo>
                <a:lnTo>
                  <a:pt x="24" y="3"/>
                </a:lnTo>
                <a:lnTo>
                  <a:pt x="37" y="0"/>
                </a:lnTo>
                <a:lnTo>
                  <a:pt x="51" y="0"/>
                </a:lnTo>
                <a:lnTo>
                  <a:pt x="58" y="2"/>
                </a:lnTo>
                <a:lnTo>
                  <a:pt x="63" y="3"/>
                </a:lnTo>
                <a:lnTo>
                  <a:pt x="66" y="6"/>
                </a:lnTo>
                <a:lnTo>
                  <a:pt x="71" y="10"/>
                </a:lnTo>
                <a:lnTo>
                  <a:pt x="74" y="13"/>
                </a:lnTo>
                <a:lnTo>
                  <a:pt x="82" y="29"/>
                </a:lnTo>
                <a:lnTo>
                  <a:pt x="83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3" y="104"/>
                </a:lnTo>
                <a:lnTo>
                  <a:pt x="79" y="114"/>
                </a:lnTo>
                <a:lnTo>
                  <a:pt x="74" y="120"/>
                </a:lnTo>
                <a:lnTo>
                  <a:pt x="67" y="125"/>
                </a:lnTo>
                <a:lnTo>
                  <a:pt x="58" y="131"/>
                </a:lnTo>
                <a:lnTo>
                  <a:pt x="51" y="133"/>
                </a:lnTo>
                <a:lnTo>
                  <a:pt x="45" y="133"/>
                </a:lnTo>
                <a:lnTo>
                  <a:pt x="27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9" y="85"/>
                </a:lnTo>
                <a:lnTo>
                  <a:pt x="21" y="99"/>
                </a:lnTo>
                <a:lnTo>
                  <a:pt x="26" y="109"/>
                </a:lnTo>
                <a:lnTo>
                  <a:pt x="35" y="115"/>
                </a:lnTo>
                <a:lnTo>
                  <a:pt x="45" y="118"/>
                </a:lnTo>
                <a:lnTo>
                  <a:pt x="55" y="115"/>
                </a:lnTo>
                <a:lnTo>
                  <a:pt x="59" y="112"/>
                </a:lnTo>
                <a:lnTo>
                  <a:pt x="63" y="109"/>
                </a:lnTo>
                <a:lnTo>
                  <a:pt x="67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3" y="24"/>
                </a:lnTo>
                <a:lnTo>
                  <a:pt x="59" y="21"/>
                </a:lnTo>
                <a:lnTo>
                  <a:pt x="55" y="18"/>
                </a:lnTo>
                <a:lnTo>
                  <a:pt x="48" y="16"/>
                </a:lnTo>
                <a:lnTo>
                  <a:pt x="43" y="14"/>
                </a:lnTo>
                <a:lnTo>
                  <a:pt x="37" y="16"/>
                </a:lnTo>
                <a:lnTo>
                  <a:pt x="34" y="18"/>
                </a:lnTo>
                <a:lnTo>
                  <a:pt x="29" y="21"/>
                </a:lnTo>
                <a:lnTo>
                  <a:pt x="26" y="24"/>
                </a:lnTo>
                <a:lnTo>
                  <a:pt x="21" y="34"/>
                </a:lnTo>
                <a:lnTo>
                  <a:pt x="19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2078038" y="3092450"/>
            <a:ext cx="6508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H="1">
            <a:off x="7594600" y="3092450"/>
            <a:ext cx="635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30" name="Freeform 22"/>
          <p:cNvSpPr>
            <a:spLocks noEditPoints="1"/>
          </p:cNvSpPr>
          <p:nvPr/>
        </p:nvSpPr>
        <p:spPr bwMode="auto">
          <a:xfrm>
            <a:off x="1800225" y="2998788"/>
            <a:ext cx="117475" cy="177800"/>
          </a:xfrm>
          <a:custGeom>
            <a:avLst/>
            <a:gdLst>
              <a:gd name="T0" fmla="*/ 0 w 86"/>
              <a:gd name="T1" fmla="*/ 2147483647 h 133"/>
              <a:gd name="T2" fmla="*/ 2147483647 w 86"/>
              <a:gd name="T3" fmla="*/ 2147483647 h 133"/>
              <a:gd name="T4" fmla="*/ 2147483647 w 86"/>
              <a:gd name="T5" fmla="*/ 2147483647 h 133"/>
              <a:gd name="T6" fmla="*/ 2147483647 w 86"/>
              <a:gd name="T7" fmla="*/ 2147483647 h 133"/>
              <a:gd name="T8" fmla="*/ 2147483647 w 86"/>
              <a:gd name="T9" fmla="*/ 2147483647 h 133"/>
              <a:gd name="T10" fmla="*/ 2147483647 w 86"/>
              <a:gd name="T11" fmla="*/ 2147483647 h 133"/>
              <a:gd name="T12" fmla="*/ 2147483647 w 86"/>
              <a:gd name="T13" fmla="*/ 2147483647 h 133"/>
              <a:gd name="T14" fmla="*/ 2147483647 w 86"/>
              <a:gd name="T15" fmla="*/ 2147483647 h 133"/>
              <a:gd name="T16" fmla="*/ 2147483647 w 86"/>
              <a:gd name="T17" fmla="*/ 2147483647 h 133"/>
              <a:gd name="T18" fmla="*/ 2147483647 w 86"/>
              <a:gd name="T19" fmla="*/ 0 h 133"/>
              <a:gd name="T20" fmla="*/ 2147483647 w 86"/>
              <a:gd name="T21" fmla="*/ 0 h 133"/>
              <a:gd name="T22" fmla="*/ 2147483647 w 86"/>
              <a:gd name="T23" fmla="*/ 2147483647 h 133"/>
              <a:gd name="T24" fmla="*/ 2147483647 w 86"/>
              <a:gd name="T25" fmla="*/ 2147483647 h 133"/>
              <a:gd name="T26" fmla="*/ 2147483647 w 86"/>
              <a:gd name="T27" fmla="*/ 2147483647 h 133"/>
              <a:gd name="T28" fmla="*/ 2147483647 w 86"/>
              <a:gd name="T29" fmla="*/ 2147483647 h 133"/>
              <a:gd name="T30" fmla="*/ 2147483647 w 86"/>
              <a:gd name="T31" fmla="*/ 2147483647 h 133"/>
              <a:gd name="T32" fmla="*/ 2147483647 w 86"/>
              <a:gd name="T33" fmla="*/ 2147483647 h 133"/>
              <a:gd name="T34" fmla="*/ 2147483647 w 86"/>
              <a:gd name="T35" fmla="*/ 2147483647 h 133"/>
              <a:gd name="T36" fmla="*/ 2147483647 w 86"/>
              <a:gd name="T37" fmla="*/ 2147483647 h 133"/>
              <a:gd name="T38" fmla="*/ 2147483647 w 86"/>
              <a:gd name="T39" fmla="*/ 2147483647 h 133"/>
              <a:gd name="T40" fmla="*/ 2147483647 w 86"/>
              <a:gd name="T41" fmla="*/ 2147483647 h 133"/>
              <a:gd name="T42" fmla="*/ 2147483647 w 86"/>
              <a:gd name="T43" fmla="*/ 2147483647 h 133"/>
              <a:gd name="T44" fmla="*/ 2147483647 w 86"/>
              <a:gd name="T45" fmla="*/ 2147483647 h 133"/>
              <a:gd name="T46" fmla="*/ 2147483647 w 86"/>
              <a:gd name="T47" fmla="*/ 2147483647 h 133"/>
              <a:gd name="T48" fmla="*/ 2147483647 w 86"/>
              <a:gd name="T49" fmla="*/ 2147483647 h 133"/>
              <a:gd name="T50" fmla="*/ 2147483647 w 86"/>
              <a:gd name="T51" fmla="*/ 2147483647 h 133"/>
              <a:gd name="T52" fmla="*/ 2147483647 w 86"/>
              <a:gd name="T53" fmla="*/ 2147483647 h 133"/>
              <a:gd name="T54" fmla="*/ 2147483647 w 86"/>
              <a:gd name="T55" fmla="*/ 2147483647 h 133"/>
              <a:gd name="T56" fmla="*/ 2147483647 w 86"/>
              <a:gd name="T57" fmla="*/ 2147483647 h 133"/>
              <a:gd name="T58" fmla="*/ 0 w 86"/>
              <a:gd name="T59" fmla="*/ 2147483647 h 133"/>
              <a:gd name="T60" fmla="*/ 2147483647 w 86"/>
              <a:gd name="T61" fmla="*/ 2147483647 h 133"/>
              <a:gd name="T62" fmla="*/ 2147483647 w 86"/>
              <a:gd name="T63" fmla="*/ 2147483647 h 133"/>
              <a:gd name="T64" fmla="*/ 2147483647 w 86"/>
              <a:gd name="T65" fmla="*/ 2147483647 h 133"/>
              <a:gd name="T66" fmla="*/ 2147483647 w 86"/>
              <a:gd name="T67" fmla="*/ 2147483647 h 133"/>
              <a:gd name="T68" fmla="*/ 2147483647 w 86"/>
              <a:gd name="T69" fmla="*/ 2147483647 h 133"/>
              <a:gd name="T70" fmla="*/ 2147483647 w 86"/>
              <a:gd name="T71" fmla="*/ 2147483647 h 133"/>
              <a:gd name="T72" fmla="*/ 2147483647 w 86"/>
              <a:gd name="T73" fmla="*/ 2147483647 h 133"/>
              <a:gd name="T74" fmla="*/ 2147483647 w 86"/>
              <a:gd name="T75" fmla="*/ 2147483647 h 133"/>
              <a:gd name="T76" fmla="*/ 2147483647 w 86"/>
              <a:gd name="T77" fmla="*/ 2147483647 h 133"/>
              <a:gd name="T78" fmla="*/ 2147483647 w 86"/>
              <a:gd name="T79" fmla="*/ 2147483647 h 133"/>
              <a:gd name="T80" fmla="*/ 2147483647 w 86"/>
              <a:gd name="T81" fmla="*/ 2147483647 h 133"/>
              <a:gd name="T82" fmla="*/ 2147483647 w 86"/>
              <a:gd name="T83" fmla="*/ 2147483647 h 133"/>
              <a:gd name="T84" fmla="*/ 2147483647 w 86"/>
              <a:gd name="T85" fmla="*/ 2147483647 h 133"/>
              <a:gd name="T86" fmla="*/ 2147483647 w 86"/>
              <a:gd name="T87" fmla="*/ 2147483647 h 133"/>
              <a:gd name="T88" fmla="*/ 2147483647 w 86"/>
              <a:gd name="T89" fmla="*/ 2147483647 h 133"/>
              <a:gd name="T90" fmla="*/ 2147483647 w 86"/>
              <a:gd name="T91" fmla="*/ 2147483647 h 133"/>
              <a:gd name="T92" fmla="*/ 2147483647 w 86"/>
              <a:gd name="T93" fmla="*/ 2147483647 h 133"/>
              <a:gd name="T94" fmla="*/ 2147483647 w 86"/>
              <a:gd name="T95" fmla="*/ 2147483647 h 133"/>
              <a:gd name="T96" fmla="*/ 2147483647 w 86"/>
              <a:gd name="T97" fmla="*/ 2147483647 h 133"/>
              <a:gd name="T98" fmla="*/ 2147483647 w 86"/>
              <a:gd name="T99" fmla="*/ 2147483647 h 133"/>
              <a:gd name="T100" fmla="*/ 2147483647 w 86"/>
              <a:gd name="T101" fmla="*/ 2147483647 h 133"/>
              <a:gd name="T102" fmla="*/ 2147483647 w 86"/>
              <a:gd name="T103" fmla="*/ 2147483647 h 133"/>
              <a:gd name="T104" fmla="*/ 2147483647 w 86"/>
              <a:gd name="T105" fmla="*/ 2147483647 h 133"/>
              <a:gd name="T106" fmla="*/ 2147483647 w 86"/>
              <a:gd name="T107" fmla="*/ 2147483647 h 13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86"/>
              <a:gd name="T163" fmla="*/ 0 h 133"/>
              <a:gd name="T164" fmla="*/ 86 w 86"/>
              <a:gd name="T165" fmla="*/ 133 h 133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86" h="133">
                <a:moveTo>
                  <a:pt x="0" y="66"/>
                </a:moveTo>
                <a:lnTo>
                  <a:pt x="1" y="45"/>
                </a:lnTo>
                <a:lnTo>
                  <a:pt x="6" y="29"/>
                </a:lnTo>
                <a:lnTo>
                  <a:pt x="8" y="22"/>
                </a:lnTo>
                <a:lnTo>
                  <a:pt x="11" y="16"/>
                </a:lnTo>
                <a:lnTo>
                  <a:pt x="14" y="11"/>
                </a:lnTo>
                <a:lnTo>
                  <a:pt x="19" y="6"/>
                </a:lnTo>
                <a:lnTo>
                  <a:pt x="24" y="3"/>
                </a:lnTo>
                <a:lnTo>
                  <a:pt x="29" y="2"/>
                </a:lnTo>
                <a:lnTo>
                  <a:pt x="37" y="0"/>
                </a:lnTo>
                <a:lnTo>
                  <a:pt x="49" y="0"/>
                </a:lnTo>
                <a:lnTo>
                  <a:pt x="56" y="2"/>
                </a:lnTo>
                <a:lnTo>
                  <a:pt x="61" y="3"/>
                </a:lnTo>
                <a:lnTo>
                  <a:pt x="65" y="6"/>
                </a:lnTo>
                <a:lnTo>
                  <a:pt x="75" y="16"/>
                </a:lnTo>
                <a:lnTo>
                  <a:pt x="81" y="35"/>
                </a:lnTo>
                <a:lnTo>
                  <a:pt x="85" y="48"/>
                </a:lnTo>
                <a:lnTo>
                  <a:pt x="86" y="66"/>
                </a:lnTo>
                <a:lnTo>
                  <a:pt x="85" y="88"/>
                </a:lnTo>
                <a:lnTo>
                  <a:pt x="81" y="104"/>
                </a:lnTo>
                <a:lnTo>
                  <a:pt x="75" y="117"/>
                </a:lnTo>
                <a:lnTo>
                  <a:pt x="67" y="125"/>
                </a:lnTo>
                <a:lnTo>
                  <a:pt x="57" y="131"/>
                </a:lnTo>
                <a:lnTo>
                  <a:pt x="51" y="133"/>
                </a:lnTo>
                <a:lnTo>
                  <a:pt x="43" y="133"/>
                </a:lnTo>
                <a:lnTo>
                  <a:pt x="27" y="130"/>
                </a:lnTo>
                <a:lnTo>
                  <a:pt x="13" y="120"/>
                </a:lnTo>
                <a:lnTo>
                  <a:pt x="5" y="106"/>
                </a:lnTo>
                <a:lnTo>
                  <a:pt x="1" y="88"/>
                </a:lnTo>
                <a:lnTo>
                  <a:pt x="0" y="66"/>
                </a:lnTo>
                <a:close/>
                <a:moveTo>
                  <a:pt x="17" y="66"/>
                </a:moveTo>
                <a:lnTo>
                  <a:pt x="17" y="85"/>
                </a:lnTo>
                <a:lnTo>
                  <a:pt x="21" y="99"/>
                </a:lnTo>
                <a:lnTo>
                  <a:pt x="25" y="109"/>
                </a:lnTo>
                <a:lnTo>
                  <a:pt x="29" y="112"/>
                </a:lnTo>
                <a:lnTo>
                  <a:pt x="33" y="115"/>
                </a:lnTo>
                <a:lnTo>
                  <a:pt x="43" y="118"/>
                </a:lnTo>
                <a:lnTo>
                  <a:pt x="53" y="115"/>
                </a:lnTo>
                <a:lnTo>
                  <a:pt x="57" y="112"/>
                </a:lnTo>
                <a:lnTo>
                  <a:pt x="61" y="109"/>
                </a:lnTo>
                <a:lnTo>
                  <a:pt x="65" y="99"/>
                </a:lnTo>
                <a:lnTo>
                  <a:pt x="69" y="85"/>
                </a:lnTo>
                <a:lnTo>
                  <a:pt x="69" y="48"/>
                </a:lnTo>
                <a:lnTo>
                  <a:pt x="65" y="34"/>
                </a:lnTo>
                <a:lnTo>
                  <a:pt x="61" y="24"/>
                </a:lnTo>
                <a:lnTo>
                  <a:pt x="57" y="21"/>
                </a:lnTo>
                <a:lnTo>
                  <a:pt x="53" y="18"/>
                </a:lnTo>
                <a:lnTo>
                  <a:pt x="48" y="16"/>
                </a:lnTo>
                <a:lnTo>
                  <a:pt x="41" y="14"/>
                </a:lnTo>
                <a:lnTo>
                  <a:pt x="32" y="18"/>
                </a:lnTo>
                <a:lnTo>
                  <a:pt x="25" y="24"/>
                </a:lnTo>
                <a:lnTo>
                  <a:pt x="21" y="34"/>
                </a:lnTo>
                <a:lnTo>
                  <a:pt x="17" y="48"/>
                </a:lnTo>
                <a:lnTo>
                  <a:pt x="17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31" name="Line 23"/>
          <p:cNvSpPr>
            <a:spLocks noChangeShapeType="1"/>
          </p:cNvSpPr>
          <p:nvPr/>
        </p:nvSpPr>
        <p:spPr bwMode="auto">
          <a:xfrm>
            <a:off x="2078038" y="2227263"/>
            <a:ext cx="65087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 flipH="1">
            <a:off x="7594600" y="2227263"/>
            <a:ext cx="635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33" name="Freeform 25"/>
          <p:cNvSpPr>
            <a:spLocks/>
          </p:cNvSpPr>
          <p:nvPr/>
        </p:nvSpPr>
        <p:spPr bwMode="auto">
          <a:xfrm>
            <a:off x="1533525" y="2133600"/>
            <a:ext cx="66675" cy="174625"/>
          </a:xfrm>
          <a:custGeom>
            <a:avLst/>
            <a:gdLst>
              <a:gd name="T0" fmla="*/ 2147483647 w 48"/>
              <a:gd name="T1" fmla="*/ 2147483647 h 131"/>
              <a:gd name="T2" fmla="*/ 2147483647 w 48"/>
              <a:gd name="T3" fmla="*/ 2147483647 h 131"/>
              <a:gd name="T4" fmla="*/ 2147483647 w 48"/>
              <a:gd name="T5" fmla="*/ 2147483647 h 131"/>
              <a:gd name="T6" fmla="*/ 2147483647 w 48"/>
              <a:gd name="T7" fmla="*/ 2147483647 h 131"/>
              <a:gd name="T8" fmla="*/ 2147483647 w 48"/>
              <a:gd name="T9" fmla="*/ 2147483647 h 131"/>
              <a:gd name="T10" fmla="*/ 2147483647 w 48"/>
              <a:gd name="T11" fmla="*/ 2147483647 h 131"/>
              <a:gd name="T12" fmla="*/ 2147483647 w 48"/>
              <a:gd name="T13" fmla="*/ 2147483647 h 131"/>
              <a:gd name="T14" fmla="*/ 0 w 48"/>
              <a:gd name="T15" fmla="*/ 2147483647 h 131"/>
              <a:gd name="T16" fmla="*/ 0 w 48"/>
              <a:gd name="T17" fmla="*/ 2147483647 h 131"/>
              <a:gd name="T18" fmla="*/ 2147483647 w 48"/>
              <a:gd name="T19" fmla="*/ 2147483647 h 131"/>
              <a:gd name="T20" fmla="*/ 2147483647 w 48"/>
              <a:gd name="T21" fmla="*/ 2147483647 h 131"/>
              <a:gd name="T22" fmla="*/ 2147483647 w 48"/>
              <a:gd name="T23" fmla="*/ 2147483647 h 131"/>
              <a:gd name="T24" fmla="*/ 2147483647 w 48"/>
              <a:gd name="T25" fmla="*/ 2147483647 h 131"/>
              <a:gd name="T26" fmla="*/ 2147483647 w 48"/>
              <a:gd name="T27" fmla="*/ 2147483647 h 131"/>
              <a:gd name="T28" fmla="*/ 2147483647 w 48"/>
              <a:gd name="T29" fmla="*/ 0 h 131"/>
              <a:gd name="T30" fmla="*/ 2147483647 w 48"/>
              <a:gd name="T31" fmla="*/ 0 h 131"/>
              <a:gd name="T32" fmla="*/ 2147483647 w 48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131"/>
              <a:gd name="T53" fmla="*/ 48 w 48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131">
                <a:moveTo>
                  <a:pt x="48" y="131"/>
                </a:moveTo>
                <a:lnTo>
                  <a:pt x="30" y="131"/>
                </a:lnTo>
                <a:lnTo>
                  <a:pt x="30" y="29"/>
                </a:lnTo>
                <a:lnTo>
                  <a:pt x="27" y="32"/>
                </a:lnTo>
                <a:lnTo>
                  <a:pt x="22" y="35"/>
                </a:lnTo>
                <a:lnTo>
                  <a:pt x="16" y="40"/>
                </a:lnTo>
                <a:lnTo>
                  <a:pt x="8" y="45"/>
                </a:lnTo>
                <a:lnTo>
                  <a:pt x="0" y="46"/>
                </a:lnTo>
                <a:lnTo>
                  <a:pt x="0" y="32"/>
                </a:lnTo>
                <a:lnTo>
                  <a:pt x="9" y="27"/>
                </a:lnTo>
                <a:lnTo>
                  <a:pt x="17" y="22"/>
                </a:lnTo>
                <a:lnTo>
                  <a:pt x="22" y="16"/>
                </a:lnTo>
                <a:lnTo>
                  <a:pt x="29" y="11"/>
                </a:lnTo>
                <a:lnTo>
                  <a:pt x="33" y="5"/>
                </a:lnTo>
                <a:lnTo>
                  <a:pt x="37" y="0"/>
                </a:lnTo>
                <a:lnTo>
                  <a:pt x="48" y="0"/>
                </a:lnTo>
                <a:lnTo>
                  <a:pt x="48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34" name="Freeform 26"/>
          <p:cNvSpPr>
            <a:spLocks noEditPoints="1"/>
          </p:cNvSpPr>
          <p:nvPr/>
        </p:nvSpPr>
        <p:spPr bwMode="auto">
          <a:xfrm>
            <a:off x="1657350" y="2133600"/>
            <a:ext cx="120650" cy="177800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0 w 87"/>
              <a:gd name="T61" fmla="*/ 2147483647 h 133"/>
              <a:gd name="T62" fmla="*/ 2147483647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7"/>
              <a:gd name="T166" fmla="*/ 0 h 133"/>
              <a:gd name="T167" fmla="*/ 87 w 87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2"/>
                </a:lnTo>
                <a:lnTo>
                  <a:pt x="12" y="16"/>
                </a:lnTo>
                <a:lnTo>
                  <a:pt x="16" y="11"/>
                </a:lnTo>
                <a:lnTo>
                  <a:pt x="20" y="6"/>
                </a:lnTo>
                <a:lnTo>
                  <a:pt x="24" y="3"/>
                </a:lnTo>
                <a:lnTo>
                  <a:pt x="37" y="0"/>
                </a:lnTo>
                <a:lnTo>
                  <a:pt x="55" y="0"/>
                </a:lnTo>
                <a:lnTo>
                  <a:pt x="61" y="3"/>
                </a:lnTo>
                <a:lnTo>
                  <a:pt x="66" y="6"/>
                </a:lnTo>
                <a:lnTo>
                  <a:pt x="76" y="16"/>
                </a:lnTo>
                <a:lnTo>
                  <a:pt x="79" y="22"/>
                </a:lnTo>
                <a:lnTo>
                  <a:pt x="80" y="29"/>
                </a:lnTo>
                <a:lnTo>
                  <a:pt x="84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4" y="104"/>
                </a:lnTo>
                <a:lnTo>
                  <a:pt x="79" y="114"/>
                </a:lnTo>
                <a:lnTo>
                  <a:pt x="74" y="120"/>
                </a:lnTo>
                <a:lnTo>
                  <a:pt x="68" y="125"/>
                </a:lnTo>
                <a:lnTo>
                  <a:pt x="58" y="131"/>
                </a:lnTo>
                <a:lnTo>
                  <a:pt x="52" y="133"/>
                </a:lnTo>
                <a:lnTo>
                  <a:pt x="45" y="133"/>
                </a:lnTo>
                <a:lnTo>
                  <a:pt x="28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1" y="99"/>
                </a:lnTo>
                <a:lnTo>
                  <a:pt x="26" y="109"/>
                </a:lnTo>
                <a:lnTo>
                  <a:pt x="31" y="112"/>
                </a:lnTo>
                <a:lnTo>
                  <a:pt x="34" y="115"/>
                </a:lnTo>
                <a:lnTo>
                  <a:pt x="39" y="117"/>
                </a:lnTo>
                <a:lnTo>
                  <a:pt x="45" y="118"/>
                </a:lnTo>
                <a:lnTo>
                  <a:pt x="55" y="115"/>
                </a:lnTo>
                <a:lnTo>
                  <a:pt x="61" y="109"/>
                </a:lnTo>
                <a:lnTo>
                  <a:pt x="66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4" y="14"/>
                </a:lnTo>
                <a:lnTo>
                  <a:pt x="37" y="16"/>
                </a:lnTo>
                <a:lnTo>
                  <a:pt x="32" y="18"/>
                </a:lnTo>
                <a:lnTo>
                  <a:pt x="26" y="24"/>
                </a:lnTo>
                <a:lnTo>
                  <a:pt x="21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35" name="Freeform 27"/>
          <p:cNvSpPr>
            <a:spLocks noEditPoints="1"/>
          </p:cNvSpPr>
          <p:nvPr/>
        </p:nvSpPr>
        <p:spPr bwMode="auto">
          <a:xfrm>
            <a:off x="1800225" y="2133600"/>
            <a:ext cx="117475" cy="177800"/>
          </a:xfrm>
          <a:custGeom>
            <a:avLst/>
            <a:gdLst>
              <a:gd name="T0" fmla="*/ 0 w 85"/>
              <a:gd name="T1" fmla="*/ 2147483647 h 133"/>
              <a:gd name="T2" fmla="*/ 0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0 h 133"/>
              <a:gd name="T18" fmla="*/ 2147483647 w 85"/>
              <a:gd name="T19" fmla="*/ 0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2147483647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0 w 85"/>
              <a:gd name="T59" fmla="*/ 2147483647 h 133"/>
              <a:gd name="T60" fmla="*/ 0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2147483647 w 85"/>
              <a:gd name="T87" fmla="*/ 2147483647 h 133"/>
              <a:gd name="T88" fmla="*/ 2147483647 w 85"/>
              <a:gd name="T89" fmla="*/ 2147483647 h 133"/>
              <a:gd name="T90" fmla="*/ 2147483647 w 85"/>
              <a:gd name="T91" fmla="*/ 2147483647 h 133"/>
              <a:gd name="T92" fmla="*/ 2147483647 w 85"/>
              <a:gd name="T93" fmla="*/ 2147483647 h 133"/>
              <a:gd name="T94" fmla="*/ 2147483647 w 85"/>
              <a:gd name="T95" fmla="*/ 2147483647 h 133"/>
              <a:gd name="T96" fmla="*/ 2147483647 w 85"/>
              <a:gd name="T97" fmla="*/ 2147483647 h 133"/>
              <a:gd name="T98" fmla="*/ 2147483647 w 85"/>
              <a:gd name="T99" fmla="*/ 2147483647 h 133"/>
              <a:gd name="T100" fmla="*/ 2147483647 w 85"/>
              <a:gd name="T101" fmla="*/ 2147483647 h 133"/>
              <a:gd name="T102" fmla="*/ 2147483647 w 85"/>
              <a:gd name="T103" fmla="*/ 2147483647 h 133"/>
              <a:gd name="T104" fmla="*/ 2147483647 w 85"/>
              <a:gd name="T105" fmla="*/ 2147483647 h 133"/>
              <a:gd name="T106" fmla="*/ 2147483647 w 85"/>
              <a:gd name="T107" fmla="*/ 2147483647 h 133"/>
              <a:gd name="T108" fmla="*/ 2147483647 w 85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"/>
              <a:gd name="T166" fmla="*/ 0 h 133"/>
              <a:gd name="T167" fmla="*/ 85 w 85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" h="133">
                <a:moveTo>
                  <a:pt x="0" y="66"/>
                </a:moveTo>
                <a:lnTo>
                  <a:pt x="0" y="45"/>
                </a:lnTo>
                <a:lnTo>
                  <a:pt x="5" y="29"/>
                </a:lnTo>
                <a:lnTo>
                  <a:pt x="6" y="22"/>
                </a:lnTo>
                <a:lnTo>
                  <a:pt x="9" y="16"/>
                </a:lnTo>
                <a:lnTo>
                  <a:pt x="14" y="11"/>
                </a:lnTo>
                <a:lnTo>
                  <a:pt x="17" y="6"/>
                </a:lnTo>
                <a:lnTo>
                  <a:pt x="22" y="3"/>
                </a:lnTo>
                <a:lnTo>
                  <a:pt x="35" y="0"/>
                </a:lnTo>
                <a:lnTo>
                  <a:pt x="49" y="0"/>
                </a:lnTo>
                <a:lnTo>
                  <a:pt x="56" y="2"/>
                </a:lnTo>
                <a:lnTo>
                  <a:pt x="61" y="3"/>
                </a:lnTo>
                <a:lnTo>
                  <a:pt x="64" y="6"/>
                </a:lnTo>
                <a:lnTo>
                  <a:pt x="69" y="10"/>
                </a:lnTo>
                <a:lnTo>
                  <a:pt x="72" y="13"/>
                </a:lnTo>
                <a:lnTo>
                  <a:pt x="80" y="29"/>
                </a:lnTo>
                <a:lnTo>
                  <a:pt x="85" y="48"/>
                </a:lnTo>
                <a:lnTo>
                  <a:pt x="85" y="66"/>
                </a:lnTo>
                <a:lnTo>
                  <a:pt x="83" y="88"/>
                </a:lnTo>
                <a:lnTo>
                  <a:pt x="81" y="104"/>
                </a:lnTo>
                <a:lnTo>
                  <a:pt x="77" y="114"/>
                </a:lnTo>
                <a:lnTo>
                  <a:pt x="72" y="120"/>
                </a:lnTo>
                <a:lnTo>
                  <a:pt x="65" y="125"/>
                </a:lnTo>
                <a:lnTo>
                  <a:pt x="56" y="131"/>
                </a:lnTo>
                <a:lnTo>
                  <a:pt x="49" y="133"/>
                </a:lnTo>
                <a:lnTo>
                  <a:pt x="43" y="133"/>
                </a:lnTo>
                <a:lnTo>
                  <a:pt x="25" y="130"/>
                </a:lnTo>
                <a:lnTo>
                  <a:pt x="13" y="120"/>
                </a:lnTo>
                <a:lnTo>
                  <a:pt x="5" y="106"/>
                </a:lnTo>
                <a:lnTo>
                  <a:pt x="0" y="88"/>
                </a:lnTo>
                <a:lnTo>
                  <a:pt x="0" y="66"/>
                </a:lnTo>
                <a:close/>
                <a:moveTo>
                  <a:pt x="16" y="66"/>
                </a:moveTo>
                <a:lnTo>
                  <a:pt x="17" y="85"/>
                </a:lnTo>
                <a:lnTo>
                  <a:pt x="19" y="99"/>
                </a:lnTo>
                <a:lnTo>
                  <a:pt x="24" y="109"/>
                </a:lnTo>
                <a:lnTo>
                  <a:pt x="33" y="115"/>
                </a:lnTo>
                <a:lnTo>
                  <a:pt x="43" y="118"/>
                </a:lnTo>
                <a:lnTo>
                  <a:pt x="53" y="115"/>
                </a:lnTo>
                <a:lnTo>
                  <a:pt x="57" y="112"/>
                </a:lnTo>
                <a:lnTo>
                  <a:pt x="61" y="109"/>
                </a:lnTo>
                <a:lnTo>
                  <a:pt x="65" y="99"/>
                </a:lnTo>
                <a:lnTo>
                  <a:pt x="67" y="85"/>
                </a:lnTo>
                <a:lnTo>
                  <a:pt x="67" y="48"/>
                </a:lnTo>
                <a:lnTo>
                  <a:pt x="65" y="34"/>
                </a:lnTo>
                <a:lnTo>
                  <a:pt x="61" y="24"/>
                </a:lnTo>
                <a:lnTo>
                  <a:pt x="57" y="21"/>
                </a:lnTo>
                <a:lnTo>
                  <a:pt x="53" y="18"/>
                </a:lnTo>
                <a:lnTo>
                  <a:pt x="46" y="16"/>
                </a:lnTo>
                <a:lnTo>
                  <a:pt x="41" y="14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19" y="34"/>
                </a:lnTo>
                <a:lnTo>
                  <a:pt x="17" y="48"/>
                </a:lnTo>
                <a:lnTo>
                  <a:pt x="16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 flipV="1">
            <a:off x="2078038" y="5629275"/>
            <a:ext cx="0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2078038" y="2225675"/>
            <a:ext cx="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38" name="Freeform 30"/>
          <p:cNvSpPr>
            <a:spLocks/>
          </p:cNvSpPr>
          <p:nvPr/>
        </p:nvSpPr>
        <p:spPr bwMode="auto">
          <a:xfrm>
            <a:off x="1858963" y="5843588"/>
            <a:ext cx="66675" cy="174625"/>
          </a:xfrm>
          <a:custGeom>
            <a:avLst/>
            <a:gdLst>
              <a:gd name="T0" fmla="*/ 2147483647 w 48"/>
              <a:gd name="T1" fmla="*/ 2147483647 h 131"/>
              <a:gd name="T2" fmla="*/ 2147483647 w 48"/>
              <a:gd name="T3" fmla="*/ 2147483647 h 131"/>
              <a:gd name="T4" fmla="*/ 2147483647 w 48"/>
              <a:gd name="T5" fmla="*/ 2147483647 h 131"/>
              <a:gd name="T6" fmla="*/ 2147483647 w 48"/>
              <a:gd name="T7" fmla="*/ 2147483647 h 131"/>
              <a:gd name="T8" fmla="*/ 2147483647 w 48"/>
              <a:gd name="T9" fmla="*/ 2147483647 h 131"/>
              <a:gd name="T10" fmla="*/ 2147483647 w 48"/>
              <a:gd name="T11" fmla="*/ 2147483647 h 131"/>
              <a:gd name="T12" fmla="*/ 2147483647 w 48"/>
              <a:gd name="T13" fmla="*/ 2147483647 h 131"/>
              <a:gd name="T14" fmla="*/ 0 w 48"/>
              <a:gd name="T15" fmla="*/ 2147483647 h 131"/>
              <a:gd name="T16" fmla="*/ 0 w 48"/>
              <a:gd name="T17" fmla="*/ 2147483647 h 131"/>
              <a:gd name="T18" fmla="*/ 2147483647 w 48"/>
              <a:gd name="T19" fmla="*/ 2147483647 h 131"/>
              <a:gd name="T20" fmla="*/ 2147483647 w 48"/>
              <a:gd name="T21" fmla="*/ 2147483647 h 131"/>
              <a:gd name="T22" fmla="*/ 2147483647 w 48"/>
              <a:gd name="T23" fmla="*/ 2147483647 h 131"/>
              <a:gd name="T24" fmla="*/ 2147483647 w 48"/>
              <a:gd name="T25" fmla="*/ 2147483647 h 131"/>
              <a:gd name="T26" fmla="*/ 2147483647 w 48"/>
              <a:gd name="T27" fmla="*/ 2147483647 h 131"/>
              <a:gd name="T28" fmla="*/ 2147483647 w 48"/>
              <a:gd name="T29" fmla="*/ 0 h 131"/>
              <a:gd name="T30" fmla="*/ 2147483647 w 48"/>
              <a:gd name="T31" fmla="*/ 0 h 131"/>
              <a:gd name="T32" fmla="*/ 2147483647 w 48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131"/>
              <a:gd name="T53" fmla="*/ 48 w 48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131">
                <a:moveTo>
                  <a:pt x="48" y="131"/>
                </a:moveTo>
                <a:lnTo>
                  <a:pt x="30" y="131"/>
                </a:lnTo>
                <a:lnTo>
                  <a:pt x="30" y="29"/>
                </a:lnTo>
                <a:lnTo>
                  <a:pt x="27" y="32"/>
                </a:lnTo>
                <a:lnTo>
                  <a:pt x="22" y="35"/>
                </a:lnTo>
                <a:lnTo>
                  <a:pt x="16" y="40"/>
                </a:lnTo>
                <a:lnTo>
                  <a:pt x="8" y="45"/>
                </a:lnTo>
                <a:lnTo>
                  <a:pt x="0" y="47"/>
                </a:lnTo>
                <a:lnTo>
                  <a:pt x="0" y="32"/>
                </a:lnTo>
                <a:lnTo>
                  <a:pt x="10" y="27"/>
                </a:lnTo>
                <a:lnTo>
                  <a:pt x="18" y="23"/>
                </a:lnTo>
                <a:lnTo>
                  <a:pt x="22" y="16"/>
                </a:lnTo>
                <a:lnTo>
                  <a:pt x="29" y="11"/>
                </a:lnTo>
                <a:lnTo>
                  <a:pt x="34" y="5"/>
                </a:lnTo>
                <a:lnTo>
                  <a:pt x="37" y="0"/>
                </a:lnTo>
                <a:lnTo>
                  <a:pt x="48" y="0"/>
                </a:lnTo>
                <a:lnTo>
                  <a:pt x="48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39" name="Freeform 31"/>
          <p:cNvSpPr>
            <a:spLocks/>
          </p:cNvSpPr>
          <p:nvPr/>
        </p:nvSpPr>
        <p:spPr bwMode="auto">
          <a:xfrm>
            <a:off x="1981200" y="5843588"/>
            <a:ext cx="119063" cy="174625"/>
          </a:xfrm>
          <a:custGeom>
            <a:avLst/>
            <a:gdLst>
              <a:gd name="T0" fmla="*/ 2147483647 w 86"/>
              <a:gd name="T1" fmla="*/ 2147483647 h 131"/>
              <a:gd name="T2" fmla="*/ 2147483647 w 86"/>
              <a:gd name="T3" fmla="*/ 2147483647 h 131"/>
              <a:gd name="T4" fmla="*/ 0 w 86"/>
              <a:gd name="T5" fmla="*/ 2147483647 h 131"/>
              <a:gd name="T6" fmla="*/ 0 w 86"/>
              <a:gd name="T7" fmla="*/ 2147483647 h 131"/>
              <a:gd name="T8" fmla="*/ 2147483647 w 86"/>
              <a:gd name="T9" fmla="*/ 2147483647 h 131"/>
              <a:gd name="T10" fmla="*/ 2147483647 w 86"/>
              <a:gd name="T11" fmla="*/ 2147483647 h 131"/>
              <a:gd name="T12" fmla="*/ 2147483647 w 86"/>
              <a:gd name="T13" fmla="*/ 2147483647 h 131"/>
              <a:gd name="T14" fmla="*/ 2147483647 w 86"/>
              <a:gd name="T15" fmla="*/ 2147483647 h 131"/>
              <a:gd name="T16" fmla="*/ 2147483647 w 86"/>
              <a:gd name="T17" fmla="*/ 2147483647 h 131"/>
              <a:gd name="T18" fmla="*/ 2147483647 w 86"/>
              <a:gd name="T19" fmla="*/ 2147483647 h 131"/>
              <a:gd name="T20" fmla="*/ 2147483647 w 86"/>
              <a:gd name="T21" fmla="*/ 2147483647 h 131"/>
              <a:gd name="T22" fmla="*/ 2147483647 w 86"/>
              <a:gd name="T23" fmla="*/ 2147483647 h 131"/>
              <a:gd name="T24" fmla="*/ 2147483647 w 86"/>
              <a:gd name="T25" fmla="*/ 2147483647 h 131"/>
              <a:gd name="T26" fmla="*/ 2147483647 w 86"/>
              <a:gd name="T27" fmla="*/ 2147483647 h 131"/>
              <a:gd name="T28" fmla="*/ 2147483647 w 86"/>
              <a:gd name="T29" fmla="*/ 2147483647 h 131"/>
              <a:gd name="T30" fmla="*/ 2147483647 w 86"/>
              <a:gd name="T31" fmla="*/ 2147483647 h 131"/>
              <a:gd name="T32" fmla="*/ 2147483647 w 86"/>
              <a:gd name="T33" fmla="*/ 2147483647 h 131"/>
              <a:gd name="T34" fmla="*/ 2147483647 w 86"/>
              <a:gd name="T35" fmla="*/ 2147483647 h 131"/>
              <a:gd name="T36" fmla="*/ 2147483647 w 86"/>
              <a:gd name="T37" fmla="*/ 2147483647 h 131"/>
              <a:gd name="T38" fmla="*/ 2147483647 w 86"/>
              <a:gd name="T39" fmla="*/ 2147483647 h 131"/>
              <a:gd name="T40" fmla="*/ 2147483647 w 86"/>
              <a:gd name="T41" fmla="*/ 2147483647 h 131"/>
              <a:gd name="T42" fmla="*/ 2147483647 w 86"/>
              <a:gd name="T43" fmla="*/ 2147483647 h 131"/>
              <a:gd name="T44" fmla="*/ 2147483647 w 86"/>
              <a:gd name="T45" fmla="*/ 2147483647 h 131"/>
              <a:gd name="T46" fmla="*/ 2147483647 w 86"/>
              <a:gd name="T47" fmla="*/ 2147483647 h 131"/>
              <a:gd name="T48" fmla="*/ 2147483647 w 86"/>
              <a:gd name="T49" fmla="*/ 2147483647 h 131"/>
              <a:gd name="T50" fmla="*/ 2147483647 w 86"/>
              <a:gd name="T51" fmla="*/ 2147483647 h 131"/>
              <a:gd name="T52" fmla="*/ 2147483647 w 86"/>
              <a:gd name="T53" fmla="*/ 2147483647 h 131"/>
              <a:gd name="T54" fmla="*/ 2147483647 w 86"/>
              <a:gd name="T55" fmla="*/ 2147483647 h 131"/>
              <a:gd name="T56" fmla="*/ 2147483647 w 86"/>
              <a:gd name="T57" fmla="*/ 2147483647 h 131"/>
              <a:gd name="T58" fmla="*/ 2147483647 w 86"/>
              <a:gd name="T59" fmla="*/ 0 h 131"/>
              <a:gd name="T60" fmla="*/ 2147483647 w 86"/>
              <a:gd name="T61" fmla="*/ 2147483647 h 131"/>
              <a:gd name="T62" fmla="*/ 2147483647 w 86"/>
              <a:gd name="T63" fmla="*/ 2147483647 h 131"/>
              <a:gd name="T64" fmla="*/ 2147483647 w 86"/>
              <a:gd name="T65" fmla="*/ 2147483647 h 131"/>
              <a:gd name="T66" fmla="*/ 2147483647 w 86"/>
              <a:gd name="T67" fmla="*/ 2147483647 h 131"/>
              <a:gd name="T68" fmla="*/ 2147483647 w 86"/>
              <a:gd name="T69" fmla="*/ 2147483647 h 131"/>
              <a:gd name="T70" fmla="*/ 2147483647 w 86"/>
              <a:gd name="T71" fmla="*/ 2147483647 h 131"/>
              <a:gd name="T72" fmla="*/ 2147483647 w 86"/>
              <a:gd name="T73" fmla="*/ 2147483647 h 131"/>
              <a:gd name="T74" fmla="*/ 2147483647 w 86"/>
              <a:gd name="T75" fmla="*/ 2147483647 h 131"/>
              <a:gd name="T76" fmla="*/ 2147483647 w 86"/>
              <a:gd name="T77" fmla="*/ 2147483647 h 131"/>
              <a:gd name="T78" fmla="*/ 2147483647 w 86"/>
              <a:gd name="T79" fmla="*/ 2147483647 h 131"/>
              <a:gd name="T80" fmla="*/ 2147483647 w 86"/>
              <a:gd name="T81" fmla="*/ 2147483647 h 131"/>
              <a:gd name="T82" fmla="*/ 2147483647 w 86"/>
              <a:gd name="T83" fmla="*/ 2147483647 h 131"/>
              <a:gd name="T84" fmla="*/ 2147483647 w 86"/>
              <a:gd name="T85" fmla="*/ 2147483647 h 131"/>
              <a:gd name="T86" fmla="*/ 2147483647 w 86"/>
              <a:gd name="T87" fmla="*/ 2147483647 h 131"/>
              <a:gd name="T88" fmla="*/ 2147483647 w 86"/>
              <a:gd name="T89" fmla="*/ 2147483647 h 131"/>
              <a:gd name="T90" fmla="*/ 2147483647 w 86"/>
              <a:gd name="T91" fmla="*/ 2147483647 h 131"/>
              <a:gd name="T92" fmla="*/ 2147483647 w 86"/>
              <a:gd name="T93" fmla="*/ 2147483647 h 131"/>
              <a:gd name="T94" fmla="*/ 2147483647 w 86"/>
              <a:gd name="T95" fmla="*/ 2147483647 h 131"/>
              <a:gd name="T96" fmla="*/ 2147483647 w 86"/>
              <a:gd name="T97" fmla="*/ 2147483647 h 131"/>
              <a:gd name="T98" fmla="*/ 2147483647 w 86"/>
              <a:gd name="T99" fmla="*/ 2147483647 h 13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86"/>
              <a:gd name="T151" fmla="*/ 0 h 131"/>
              <a:gd name="T152" fmla="*/ 86 w 86"/>
              <a:gd name="T153" fmla="*/ 131 h 13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86" h="131">
                <a:moveTo>
                  <a:pt x="86" y="114"/>
                </a:moveTo>
                <a:lnTo>
                  <a:pt x="86" y="131"/>
                </a:lnTo>
                <a:lnTo>
                  <a:pt x="0" y="131"/>
                </a:lnTo>
                <a:lnTo>
                  <a:pt x="0" y="125"/>
                </a:lnTo>
                <a:lnTo>
                  <a:pt x="2" y="120"/>
                </a:lnTo>
                <a:lnTo>
                  <a:pt x="11" y="101"/>
                </a:lnTo>
                <a:lnTo>
                  <a:pt x="16" y="95"/>
                </a:lnTo>
                <a:lnTo>
                  <a:pt x="32" y="82"/>
                </a:lnTo>
                <a:lnTo>
                  <a:pt x="45" y="71"/>
                </a:lnTo>
                <a:lnTo>
                  <a:pt x="54" y="63"/>
                </a:lnTo>
                <a:lnTo>
                  <a:pt x="59" y="55"/>
                </a:lnTo>
                <a:lnTo>
                  <a:pt x="66" y="45"/>
                </a:lnTo>
                <a:lnTo>
                  <a:pt x="67" y="40"/>
                </a:lnTo>
                <a:lnTo>
                  <a:pt x="67" y="35"/>
                </a:lnTo>
                <a:lnTo>
                  <a:pt x="64" y="26"/>
                </a:lnTo>
                <a:lnTo>
                  <a:pt x="61" y="21"/>
                </a:lnTo>
                <a:lnTo>
                  <a:pt x="56" y="18"/>
                </a:lnTo>
                <a:lnTo>
                  <a:pt x="50" y="16"/>
                </a:lnTo>
                <a:lnTo>
                  <a:pt x="45" y="15"/>
                </a:lnTo>
                <a:lnTo>
                  <a:pt x="37" y="16"/>
                </a:lnTo>
                <a:lnTo>
                  <a:pt x="32" y="18"/>
                </a:lnTo>
                <a:lnTo>
                  <a:pt x="27" y="21"/>
                </a:lnTo>
                <a:lnTo>
                  <a:pt x="21" y="27"/>
                </a:lnTo>
                <a:lnTo>
                  <a:pt x="19" y="32"/>
                </a:lnTo>
                <a:lnTo>
                  <a:pt x="19" y="39"/>
                </a:lnTo>
                <a:lnTo>
                  <a:pt x="2" y="35"/>
                </a:lnTo>
                <a:lnTo>
                  <a:pt x="6" y="21"/>
                </a:lnTo>
                <a:lnTo>
                  <a:pt x="16" y="10"/>
                </a:lnTo>
                <a:lnTo>
                  <a:pt x="29" y="2"/>
                </a:lnTo>
                <a:lnTo>
                  <a:pt x="45" y="0"/>
                </a:lnTo>
                <a:lnTo>
                  <a:pt x="61" y="2"/>
                </a:lnTo>
                <a:lnTo>
                  <a:pt x="72" y="10"/>
                </a:lnTo>
                <a:lnTo>
                  <a:pt x="82" y="23"/>
                </a:lnTo>
                <a:lnTo>
                  <a:pt x="85" y="35"/>
                </a:lnTo>
                <a:lnTo>
                  <a:pt x="83" y="40"/>
                </a:lnTo>
                <a:lnTo>
                  <a:pt x="82" y="47"/>
                </a:lnTo>
                <a:lnTo>
                  <a:pt x="78" y="56"/>
                </a:lnTo>
                <a:lnTo>
                  <a:pt x="75" y="63"/>
                </a:lnTo>
                <a:lnTo>
                  <a:pt x="70" y="66"/>
                </a:lnTo>
                <a:lnTo>
                  <a:pt x="67" y="71"/>
                </a:lnTo>
                <a:lnTo>
                  <a:pt x="62" y="77"/>
                </a:lnTo>
                <a:lnTo>
                  <a:pt x="56" y="82"/>
                </a:lnTo>
                <a:lnTo>
                  <a:pt x="48" y="90"/>
                </a:lnTo>
                <a:lnTo>
                  <a:pt x="42" y="95"/>
                </a:lnTo>
                <a:lnTo>
                  <a:pt x="37" y="99"/>
                </a:lnTo>
                <a:lnTo>
                  <a:pt x="32" y="103"/>
                </a:lnTo>
                <a:lnTo>
                  <a:pt x="29" y="106"/>
                </a:lnTo>
                <a:lnTo>
                  <a:pt x="26" y="111"/>
                </a:lnTo>
                <a:lnTo>
                  <a:pt x="22" y="114"/>
                </a:lnTo>
                <a:lnTo>
                  <a:pt x="86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40" name="Freeform 32"/>
          <p:cNvSpPr>
            <a:spLocks noEditPoints="1"/>
          </p:cNvSpPr>
          <p:nvPr/>
        </p:nvSpPr>
        <p:spPr bwMode="auto">
          <a:xfrm>
            <a:off x="2124075" y="5843588"/>
            <a:ext cx="119063" cy="177800"/>
          </a:xfrm>
          <a:custGeom>
            <a:avLst/>
            <a:gdLst>
              <a:gd name="T0" fmla="*/ 0 w 85"/>
              <a:gd name="T1" fmla="*/ 2147483647 h 133"/>
              <a:gd name="T2" fmla="*/ 0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0 h 133"/>
              <a:gd name="T18" fmla="*/ 2147483647 w 85"/>
              <a:gd name="T19" fmla="*/ 0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2147483647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0 w 85"/>
              <a:gd name="T59" fmla="*/ 2147483647 h 133"/>
              <a:gd name="T60" fmla="*/ 0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2147483647 w 85"/>
              <a:gd name="T87" fmla="*/ 2147483647 h 133"/>
              <a:gd name="T88" fmla="*/ 2147483647 w 85"/>
              <a:gd name="T89" fmla="*/ 2147483647 h 133"/>
              <a:gd name="T90" fmla="*/ 2147483647 w 85"/>
              <a:gd name="T91" fmla="*/ 2147483647 h 133"/>
              <a:gd name="T92" fmla="*/ 2147483647 w 85"/>
              <a:gd name="T93" fmla="*/ 2147483647 h 133"/>
              <a:gd name="T94" fmla="*/ 2147483647 w 85"/>
              <a:gd name="T95" fmla="*/ 2147483647 h 133"/>
              <a:gd name="T96" fmla="*/ 2147483647 w 85"/>
              <a:gd name="T97" fmla="*/ 2147483647 h 133"/>
              <a:gd name="T98" fmla="*/ 2147483647 w 85"/>
              <a:gd name="T99" fmla="*/ 2147483647 h 133"/>
              <a:gd name="T100" fmla="*/ 2147483647 w 85"/>
              <a:gd name="T101" fmla="*/ 2147483647 h 133"/>
              <a:gd name="T102" fmla="*/ 2147483647 w 85"/>
              <a:gd name="T103" fmla="*/ 2147483647 h 133"/>
              <a:gd name="T104" fmla="*/ 2147483647 w 85"/>
              <a:gd name="T105" fmla="*/ 2147483647 h 133"/>
              <a:gd name="T106" fmla="*/ 2147483647 w 85"/>
              <a:gd name="T107" fmla="*/ 2147483647 h 133"/>
              <a:gd name="T108" fmla="*/ 2147483647 w 85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"/>
              <a:gd name="T166" fmla="*/ 0 h 133"/>
              <a:gd name="T167" fmla="*/ 85 w 85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" h="133">
                <a:moveTo>
                  <a:pt x="0" y="66"/>
                </a:moveTo>
                <a:lnTo>
                  <a:pt x="0" y="45"/>
                </a:lnTo>
                <a:lnTo>
                  <a:pt x="5" y="29"/>
                </a:lnTo>
                <a:lnTo>
                  <a:pt x="6" y="23"/>
                </a:lnTo>
                <a:lnTo>
                  <a:pt x="10" y="16"/>
                </a:lnTo>
                <a:lnTo>
                  <a:pt x="14" y="11"/>
                </a:lnTo>
                <a:lnTo>
                  <a:pt x="18" y="7"/>
                </a:lnTo>
                <a:lnTo>
                  <a:pt x="22" y="3"/>
                </a:lnTo>
                <a:lnTo>
                  <a:pt x="35" y="0"/>
                </a:lnTo>
                <a:lnTo>
                  <a:pt x="50" y="0"/>
                </a:lnTo>
                <a:lnTo>
                  <a:pt x="56" y="2"/>
                </a:lnTo>
                <a:lnTo>
                  <a:pt x="61" y="3"/>
                </a:lnTo>
                <a:lnTo>
                  <a:pt x="64" y="7"/>
                </a:lnTo>
                <a:lnTo>
                  <a:pt x="69" y="10"/>
                </a:lnTo>
                <a:lnTo>
                  <a:pt x="72" y="13"/>
                </a:lnTo>
                <a:lnTo>
                  <a:pt x="80" y="29"/>
                </a:lnTo>
                <a:lnTo>
                  <a:pt x="85" y="48"/>
                </a:lnTo>
                <a:lnTo>
                  <a:pt x="85" y="66"/>
                </a:lnTo>
                <a:lnTo>
                  <a:pt x="83" y="88"/>
                </a:lnTo>
                <a:lnTo>
                  <a:pt x="82" y="104"/>
                </a:lnTo>
                <a:lnTo>
                  <a:pt x="77" y="114"/>
                </a:lnTo>
                <a:lnTo>
                  <a:pt x="72" y="120"/>
                </a:lnTo>
                <a:lnTo>
                  <a:pt x="66" y="125"/>
                </a:lnTo>
                <a:lnTo>
                  <a:pt x="56" y="131"/>
                </a:lnTo>
                <a:lnTo>
                  <a:pt x="50" y="133"/>
                </a:lnTo>
                <a:lnTo>
                  <a:pt x="43" y="133"/>
                </a:lnTo>
                <a:lnTo>
                  <a:pt x="26" y="130"/>
                </a:lnTo>
                <a:lnTo>
                  <a:pt x="13" y="120"/>
                </a:lnTo>
                <a:lnTo>
                  <a:pt x="5" y="106"/>
                </a:lnTo>
                <a:lnTo>
                  <a:pt x="0" y="88"/>
                </a:lnTo>
                <a:lnTo>
                  <a:pt x="0" y="66"/>
                </a:lnTo>
                <a:close/>
                <a:moveTo>
                  <a:pt x="16" y="66"/>
                </a:moveTo>
                <a:lnTo>
                  <a:pt x="18" y="85"/>
                </a:lnTo>
                <a:lnTo>
                  <a:pt x="19" y="99"/>
                </a:lnTo>
                <a:lnTo>
                  <a:pt x="24" y="109"/>
                </a:lnTo>
                <a:lnTo>
                  <a:pt x="34" y="115"/>
                </a:lnTo>
                <a:lnTo>
                  <a:pt x="43" y="119"/>
                </a:lnTo>
                <a:lnTo>
                  <a:pt x="53" y="115"/>
                </a:lnTo>
                <a:lnTo>
                  <a:pt x="58" y="112"/>
                </a:lnTo>
                <a:lnTo>
                  <a:pt x="61" y="109"/>
                </a:lnTo>
                <a:lnTo>
                  <a:pt x="66" y="99"/>
                </a:lnTo>
                <a:lnTo>
                  <a:pt x="67" y="85"/>
                </a:lnTo>
                <a:lnTo>
                  <a:pt x="67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6" y="16"/>
                </a:lnTo>
                <a:lnTo>
                  <a:pt x="42" y="15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19" y="34"/>
                </a:lnTo>
                <a:lnTo>
                  <a:pt x="18" y="48"/>
                </a:lnTo>
                <a:lnTo>
                  <a:pt x="16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41" name="Freeform 33"/>
          <p:cNvSpPr>
            <a:spLocks noEditPoints="1"/>
          </p:cNvSpPr>
          <p:nvPr/>
        </p:nvSpPr>
        <p:spPr bwMode="auto">
          <a:xfrm>
            <a:off x="2265363" y="5843588"/>
            <a:ext cx="117475" cy="177800"/>
          </a:xfrm>
          <a:custGeom>
            <a:avLst/>
            <a:gdLst>
              <a:gd name="T0" fmla="*/ 0 w 85"/>
              <a:gd name="T1" fmla="*/ 2147483647 h 133"/>
              <a:gd name="T2" fmla="*/ 2147483647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0 h 133"/>
              <a:gd name="T18" fmla="*/ 2147483647 w 85"/>
              <a:gd name="T19" fmla="*/ 0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2147483647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0 w 85"/>
              <a:gd name="T59" fmla="*/ 2147483647 h 133"/>
              <a:gd name="T60" fmla="*/ 2147483647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2147483647 w 85"/>
              <a:gd name="T87" fmla="*/ 2147483647 h 133"/>
              <a:gd name="T88" fmla="*/ 2147483647 w 85"/>
              <a:gd name="T89" fmla="*/ 2147483647 h 133"/>
              <a:gd name="T90" fmla="*/ 2147483647 w 85"/>
              <a:gd name="T91" fmla="*/ 2147483647 h 133"/>
              <a:gd name="T92" fmla="*/ 2147483647 w 85"/>
              <a:gd name="T93" fmla="*/ 2147483647 h 133"/>
              <a:gd name="T94" fmla="*/ 2147483647 w 85"/>
              <a:gd name="T95" fmla="*/ 2147483647 h 133"/>
              <a:gd name="T96" fmla="*/ 2147483647 w 85"/>
              <a:gd name="T97" fmla="*/ 2147483647 h 133"/>
              <a:gd name="T98" fmla="*/ 2147483647 w 85"/>
              <a:gd name="T99" fmla="*/ 2147483647 h 133"/>
              <a:gd name="T100" fmla="*/ 2147483647 w 85"/>
              <a:gd name="T101" fmla="*/ 2147483647 h 133"/>
              <a:gd name="T102" fmla="*/ 2147483647 w 85"/>
              <a:gd name="T103" fmla="*/ 2147483647 h 133"/>
              <a:gd name="T104" fmla="*/ 2147483647 w 85"/>
              <a:gd name="T105" fmla="*/ 2147483647 h 133"/>
              <a:gd name="T106" fmla="*/ 2147483647 w 85"/>
              <a:gd name="T107" fmla="*/ 2147483647 h 133"/>
              <a:gd name="T108" fmla="*/ 2147483647 w 85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"/>
              <a:gd name="T166" fmla="*/ 0 h 133"/>
              <a:gd name="T167" fmla="*/ 85 w 85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" h="133">
                <a:moveTo>
                  <a:pt x="0" y="66"/>
                </a:moveTo>
                <a:lnTo>
                  <a:pt x="1" y="45"/>
                </a:lnTo>
                <a:lnTo>
                  <a:pt x="5" y="29"/>
                </a:lnTo>
                <a:lnTo>
                  <a:pt x="11" y="16"/>
                </a:lnTo>
                <a:lnTo>
                  <a:pt x="14" y="11"/>
                </a:lnTo>
                <a:lnTo>
                  <a:pt x="19" y="7"/>
                </a:lnTo>
                <a:lnTo>
                  <a:pt x="24" y="3"/>
                </a:lnTo>
                <a:lnTo>
                  <a:pt x="29" y="2"/>
                </a:lnTo>
                <a:lnTo>
                  <a:pt x="35" y="0"/>
                </a:lnTo>
                <a:lnTo>
                  <a:pt x="49" y="0"/>
                </a:lnTo>
                <a:lnTo>
                  <a:pt x="56" y="2"/>
                </a:lnTo>
                <a:lnTo>
                  <a:pt x="61" y="3"/>
                </a:lnTo>
                <a:lnTo>
                  <a:pt x="65" y="7"/>
                </a:lnTo>
                <a:lnTo>
                  <a:pt x="72" y="13"/>
                </a:lnTo>
                <a:lnTo>
                  <a:pt x="80" y="29"/>
                </a:lnTo>
                <a:lnTo>
                  <a:pt x="85" y="48"/>
                </a:lnTo>
                <a:lnTo>
                  <a:pt x="85" y="88"/>
                </a:lnTo>
                <a:lnTo>
                  <a:pt x="81" y="104"/>
                </a:lnTo>
                <a:lnTo>
                  <a:pt x="77" y="114"/>
                </a:lnTo>
                <a:lnTo>
                  <a:pt x="72" y="120"/>
                </a:lnTo>
                <a:lnTo>
                  <a:pt x="67" y="125"/>
                </a:lnTo>
                <a:lnTo>
                  <a:pt x="62" y="128"/>
                </a:lnTo>
                <a:lnTo>
                  <a:pt x="56" y="131"/>
                </a:lnTo>
                <a:lnTo>
                  <a:pt x="49" y="133"/>
                </a:lnTo>
                <a:lnTo>
                  <a:pt x="43" y="133"/>
                </a:lnTo>
                <a:lnTo>
                  <a:pt x="25" y="130"/>
                </a:lnTo>
                <a:lnTo>
                  <a:pt x="13" y="120"/>
                </a:lnTo>
                <a:lnTo>
                  <a:pt x="5" y="106"/>
                </a:lnTo>
                <a:lnTo>
                  <a:pt x="1" y="88"/>
                </a:lnTo>
                <a:lnTo>
                  <a:pt x="0" y="66"/>
                </a:lnTo>
                <a:close/>
                <a:moveTo>
                  <a:pt x="17" y="66"/>
                </a:moveTo>
                <a:lnTo>
                  <a:pt x="17" y="85"/>
                </a:lnTo>
                <a:lnTo>
                  <a:pt x="19" y="99"/>
                </a:lnTo>
                <a:lnTo>
                  <a:pt x="24" y="109"/>
                </a:lnTo>
                <a:lnTo>
                  <a:pt x="33" y="115"/>
                </a:lnTo>
                <a:lnTo>
                  <a:pt x="43" y="119"/>
                </a:lnTo>
                <a:lnTo>
                  <a:pt x="53" y="115"/>
                </a:lnTo>
                <a:lnTo>
                  <a:pt x="57" y="112"/>
                </a:lnTo>
                <a:lnTo>
                  <a:pt x="61" y="109"/>
                </a:lnTo>
                <a:lnTo>
                  <a:pt x="65" y="99"/>
                </a:lnTo>
                <a:lnTo>
                  <a:pt x="67" y="85"/>
                </a:lnTo>
                <a:lnTo>
                  <a:pt x="69" y="66"/>
                </a:lnTo>
                <a:lnTo>
                  <a:pt x="67" y="48"/>
                </a:lnTo>
                <a:lnTo>
                  <a:pt x="65" y="34"/>
                </a:lnTo>
                <a:lnTo>
                  <a:pt x="61" y="24"/>
                </a:lnTo>
                <a:lnTo>
                  <a:pt x="57" y="21"/>
                </a:lnTo>
                <a:lnTo>
                  <a:pt x="53" y="18"/>
                </a:lnTo>
                <a:lnTo>
                  <a:pt x="48" y="16"/>
                </a:lnTo>
                <a:lnTo>
                  <a:pt x="41" y="15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19" y="34"/>
                </a:lnTo>
                <a:lnTo>
                  <a:pt x="17" y="48"/>
                </a:lnTo>
                <a:lnTo>
                  <a:pt x="17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 flipV="1">
            <a:off x="3475038" y="5629275"/>
            <a:ext cx="1587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>
            <a:off x="3475038" y="2225675"/>
            <a:ext cx="1587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44" name="Freeform 36"/>
          <p:cNvSpPr>
            <a:spLocks/>
          </p:cNvSpPr>
          <p:nvPr/>
        </p:nvSpPr>
        <p:spPr bwMode="auto">
          <a:xfrm>
            <a:off x="3257550" y="5843588"/>
            <a:ext cx="65088" cy="174625"/>
          </a:xfrm>
          <a:custGeom>
            <a:avLst/>
            <a:gdLst>
              <a:gd name="T0" fmla="*/ 2147483647 w 48"/>
              <a:gd name="T1" fmla="*/ 2147483647 h 131"/>
              <a:gd name="T2" fmla="*/ 2147483647 w 48"/>
              <a:gd name="T3" fmla="*/ 2147483647 h 131"/>
              <a:gd name="T4" fmla="*/ 2147483647 w 48"/>
              <a:gd name="T5" fmla="*/ 2147483647 h 131"/>
              <a:gd name="T6" fmla="*/ 2147483647 w 48"/>
              <a:gd name="T7" fmla="*/ 2147483647 h 131"/>
              <a:gd name="T8" fmla="*/ 2147483647 w 48"/>
              <a:gd name="T9" fmla="*/ 2147483647 h 131"/>
              <a:gd name="T10" fmla="*/ 2147483647 w 48"/>
              <a:gd name="T11" fmla="*/ 2147483647 h 131"/>
              <a:gd name="T12" fmla="*/ 2147483647 w 48"/>
              <a:gd name="T13" fmla="*/ 2147483647 h 131"/>
              <a:gd name="T14" fmla="*/ 0 w 48"/>
              <a:gd name="T15" fmla="*/ 2147483647 h 131"/>
              <a:gd name="T16" fmla="*/ 0 w 48"/>
              <a:gd name="T17" fmla="*/ 2147483647 h 131"/>
              <a:gd name="T18" fmla="*/ 2147483647 w 48"/>
              <a:gd name="T19" fmla="*/ 2147483647 h 131"/>
              <a:gd name="T20" fmla="*/ 2147483647 w 48"/>
              <a:gd name="T21" fmla="*/ 2147483647 h 131"/>
              <a:gd name="T22" fmla="*/ 2147483647 w 48"/>
              <a:gd name="T23" fmla="*/ 2147483647 h 131"/>
              <a:gd name="T24" fmla="*/ 2147483647 w 48"/>
              <a:gd name="T25" fmla="*/ 2147483647 h 131"/>
              <a:gd name="T26" fmla="*/ 2147483647 w 48"/>
              <a:gd name="T27" fmla="*/ 2147483647 h 131"/>
              <a:gd name="T28" fmla="*/ 2147483647 w 48"/>
              <a:gd name="T29" fmla="*/ 0 h 131"/>
              <a:gd name="T30" fmla="*/ 2147483647 w 48"/>
              <a:gd name="T31" fmla="*/ 0 h 131"/>
              <a:gd name="T32" fmla="*/ 2147483647 w 48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131"/>
              <a:gd name="T53" fmla="*/ 48 w 48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131">
                <a:moveTo>
                  <a:pt x="48" y="131"/>
                </a:moveTo>
                <a:lnTo>
                  <a:pt x="30" y="131"/>
                </a:lnTo>
                <a:lnTo>
                  <a:pt x="30" y="29"/>
                </a:lnTo>
                <a:lnTo>
                  <a:pt x="27" y="32"/>
                </a:lnTo>
                <a:lnTo>
                  <a:pt x="22" y="35"/>
                </a:lnTo>
                <a:lnTo>
                  <a:pt x="16" y="40"/>
                </a:lnTo>
                <a:lnTo>
                  <a:pt x="8" y="45"/>
                </a:lnTo>
                <a:lnTo>
                  <a:pt x="0" y="47"/>
                </a:lnTo>
                <a:lnTo>
                  <a:pt x="0" y="32"/>
                </a:lnTo>
                <a:lnTo>
                  <a:pt x="9" y="27"/>
                </a:lnTo>
                <a:lnTo>
                  <a:pt x="17" y="23"/>
                </a:lnTo>
                <a:lnTo>
                  <a:pt x="22" y="16"/>
                </a:lnTo>
                <a:lnTo>
                  <a:pt x="28" y="11"/>
                </a:lnTo>
                <a:lnTo>
                  <a:pt x="33" y="5"/>
                </a:lnTo>
                <a:lnTo>
                  <a:pt x="36" y="0"/>
                </a:lnTo>
                <a:lnTo>
                  <a:pt x="48" y="0"/>
                </a:lnTo>
                <a:lnTo>
                  <a:pt x="48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45" name="Freeform 37"/>
          <p:cNvSpPr>
            <a:spLocks noEditPoints="1"/>
          </p:cNvSpPr>
          <p:nvPr/>
        </p:nvSpPr>
        <p:spPr bwMode="auto">
          <a:xfrm>
            <a:off x="3371850" y="5846763"/>
            <a:ext cx="128588" cy="171450"/>
          </a:xfrm>
          <a:custGeom>
            <a:avLst/>
            <a:gdLst>
              <a:gd name="T0" fmla="*/ 2147483647 w 92"/>
              <a:gd name="T1" fmla="*/ 2147483647 h 129"/>
              <a:gd name="T2" fmla="*/ 2147483647 w 92"/>
              <a:gd name="T3" fmla="*/ 2147483647 h 129"/>
              <a:gd name="T4" fmla="*/ 0 w 92"/>
              <a:gd name="T5" fmla="*/ 2147483647 h 129"/>
              <a:gd name="T6" fmla="*/ 0 w 92"/>
              <a:gd name="T7" fmla="*/ 2147483647 h 129"/>
              <a:gd name="T8" fmla="*/ 2147483647 w 92"/>
              <a:gd name="T9" fmla="*/ 0 h 129"/>
              <a:gd name="T10" fmla="*/ 2147483647 w 92"/>
              <a:gd name="T11" fmla="*/ 0 h 129"/>
              <a:gd name="T12" fmla="*/ 2147483647 w 92"/>
              <a:gd name="T13" fmla="*/ 2147483647 h 129"/>
              <a:gd name="T14" fmla="*/ 2147483647 w 92"/>
              <a:gd name="T15" fmla="*/ 2147483647 h 129"/>
              <a:gd name="T16" fmla="*/ 2147483647 w 92"/>
              <a:gd name="T17" fmla="*/ 2147483647 h 129"/>
              <a:gd name="T18" fmla="*/ 2147483647 w 92"/>
              <a:gd name="T19" fmla="*/ 2147483647 h 129"/>
              <a:gd name="T20" fmla="*/ 2147483647 w 92"/>
              <a:gd name="T21" fmla="*/ 2147483647 h 129"/>
              <a:gd name="T22" fmla="*/ 2147483647 w 92"/>
              <a:gd name="T23" fmla="*/ 2147483647 h 129"/>
              <a:gd name="T24" fmla="*/ 2147483647 w 92"/>
              <a:gd name="T25" fmla="*/ 2147483647 h 129"/>
              <a:gd name="T26" fmla="*/ 2147483647 w 92"/>
              <a:gd name="T27" fmla="*/ 2147483647 h 129"/>
              <a:gd name="T28" fmla="*/ 2147483647 w 92"/>
              <a:gd name="T29" fmla="*/ 2147483647 h 129"/>
              <a:gd name="T30" fmla="*/ 2147483647 w 92"/>
              <a:gd name="T31" fmla="*/ 2147483647 h 12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2"/>
              <a:gd name="T49" fmla="*/ 0 h 129"/>
              <a:gd name="T50" fmla="*/ 92 w 92"/>
              <a:gd name="T51" fmla="*/ 129 h 12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2" h="129">
                <a:moveTo>
                  <a:pt x="60" y="129"/>
                </a:moveTo>
                <a:lnTo>
                  <a:pt x="60" y="99"/>
                </a:lnTo>
                <a:lnTo>
                  <a:pt x="0" y="99"/>
                </a:lnTo>
                <a:lnTo>
                  <a:pt x="0" y="81"/>
                </a:lnTo>
                <a:lnTo>
                  <a:pt x="63" y="0"/>
                </a:lnTo>
                <a:lnTo>
                  <a:pt x="76" y="0"/>
                </a:lnTo>
                <a:lnTo>
                  <a:pt x="76" y="81"/>
                </a:lnTo>
                <a:lnTo>
                  <a:pt x="92" y="81"/>
                </a:lnTo>
                <a:lnTo>
                  <a:pt x="92" y="99"/>
                </a:lnTo>
                <a:lnTo>
                  <a:pt x="76" y="99"/>
                </a:lnTo>
                <a:lnTo>
                  <a:pt x="76" y="129"/>
                </a:lnTo>
                <a:lnTo>
                  <a:pt x="60" y="129"/>
                </a:lnTo>
                <a:close/>
                <a:moveTo>
                  <a:pt x="60" y="81"/>
                </a:moveTo>
                <a:lnTo>
                  <a:pt x="60" y="32"/>
                </a:lnTo>
                <a:lnTo>
                  <a:pt x="21" y="81"/>
                </a:lnTo>
                <a:lnTo>
                  <a:pt x="60" y="8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46" name="Freeform 38"/>
          <p:cNvSpPr>
            <a:spLocks noEditPoints="1"/>
          </p:cNvSpPr>
          <p:nvPr/>
        </p:nvSpPr>
        <p:spPr bwMode="auto">
          <a:xfrm>
            <a:off x="3522663" y="5843588"/>
            <a:ext cx="114300" cy="177800"/>
          </a:xfrm>
          <a:custGeom>
            <a:avLst/>
            <a:gdLst>
              <a:gd name="T0" fmla="*/ 0 w 84"/>
              <a:gd name="T1" fmla="*/ 2147483647 h 133"/>
              <a:gd name="T2" fmla="*/ 0 w 84"/>
              <a:gd name="T3" fmla="*/ 2147483647 h 133"/>
              <a:gd name="T4" fmla="*/ 2147483647 w 84"/>
              <a:gd name="T5" fmla="*/ 2147483647 h 133"/>
              <a:gd name="T6" fmla="*/ 2147483647 w 84"/>
              <a:gd name="T7" fmla="*/ 2147483647 h 133"/>
              <a:gd name="T8" fmla="*/ 2147483647 w 84"/>
              <a:gd name="T9" fmla="*/ 2147483647 h 133"/>
              <a:gd name="T10" fmla="*/ 2147483647 w 84"/>
              <a:gd name="T11" fmla="*/ 2147483647 h 133"/>
              <a:gd name="T12" fmla="*/ 2147483647 w 84"/>
              <a:gd name="T13" fmla="*/ 2147483647 h 133"/>
              <a:gd name="T14" fmla="*/ 2147483647 w 84"/>
              <a:gd name="T15" fmla="*/ 2147483647 h 133"/>
              <a:gd name="T16" fmla="*/ 2147483647 w 84"/>
              <a:gd name="T17" fmla="*/ 0 h 133"/>
              <a:gd name="T18" fmla="*/ 2147483647 w 84"/>
              <a:gd name="T19" fmla="*/ 0 h 133"/>
              <a:gd name="T20" fmla="*/ 2147483647 w 84"/>
              <a:gd name="T21" fmla="*/ 2147483647 h 133"/>
              <a:gd name="T22" fmla="*/ 2147483647 w 84"/>
              <a:gd name="T23" fmla="*/ 2147483647 h 133"/>
              <a:gd name="T24" fmla="*/ 2147483647 w 84"/>
              <a:gd name="T25" fmla="*/ 2147483647 h 133"/>
              <a:gd name="T26" fmla="*/ 2147483647 w 84"/>
              <a:gd name="T27" fmla="*/ 2147483647 h 133"/>
              <a:gd name="T28" fmla="*/ 2147483647 w 84"/>
              <a:gd name="T29" fmla="*/ 2147483647 h 133"/>
              <a:gd name="T30" fmla="*/ 2147483647 w 84"/>
              <a:gd name="T31" fmla="*/ 2147483647 h 133"/>
              <a:gd name="T32" fmla="*/ 2147483647 w 84"/>
              <a:gd name="T33" fmla="*/ 2147483647 h 133"/>
              <a:gd name="T34" fmla="*/ 2147483647 w 84"/>
              <a:gd name="T35" fmla="*/ 2147483647 h 133"/>
              <a:gd name="T36" fmla="*/ 2147483647 w 84"/>
              <a:gd name="T37" fmla="*/ 2147483647 h 133"/>
              <a:gd name="T38" fmla="*/ 2147483647 w 84"/>
              <a:gd name="T39" fmla="*/ 2147483647 h 133"/>
              <a:gd name="T40" fmla="*/ 2147483647 w 84"/>
              <a:gd name="T41" fmla="*/ 2147483647 h 133"/>
              <a:gd name="T42" fmla="*/ 2147483647 w 84"/>
              <a:gd name="T43" fmla="*/ 2147483647 h 133"/>
              <a:gd name="T44" fmla="*/ 2147483647 w 84"/>
              <a:gd name="T45" fmla="*/ 2147483647 h 133"/>
              <a:gd name="T46" fmla="*/ 2147483647 w 84"/>
              <a:gd name="T47" fmla="*/ 2147483647 h 133"/>
              <a:gd name="T48" fmla="*/ 2147483647 w 84"/>
              <a:gd name="T49" fmla="*/ 2147483647 h 133"/>
              <a:gd name="T50" fmla="*/ 2147483647 w 84"/>
              <a:gd name="T51" fmla="*/ 2147483647 h 133"/>
              <a:gd name="T52" fmla="*/ 2147483647 w 84"/>
              <a:gd name="T53" fmla="*/ 2147483647 h 133"/>
              <a:gd name="T54" fmla="*/ 2147483647 w 84"/>
              <a:gd name="T55" fmla="*/ 2147483647 h 133"/>
              <a:gd name="T56" fmla="*/ 2147483647 w 84"/>
              <a:gd name="T57" fmla="*/ 2147483647 h 133"/>
              <a:gd name="T58" fmla="*/ 0 w 84"/>
              <a:gd name="T59" fmla="*/ 2147483647 h 133"/>
              <a:gd name="T60" fmla="*/ 0 w 84"/>
              <a:gd name="T61" fmla="*/ 2147483647 h 133"/>
              <a:gd name="T62" fmla="*/ 2147483647 w 84"/>
              <a:gd name="T63" fmla="*/ 2147483647 h 133"/>
              <a:gd name="T64" fmla="*/ 2147483647 w 84"/>
              <a:gd name="T65" fmla="*/ 2147483647 h 133"/>
              <a:gd name="T66" fmla="*/ 2147483647 w 84"/>
              <a:gd name="T67" fmla="*/ 2147483647 h 133"/>
              <a:gd name="T68" fmla="*/ 2147483647 w 84"/>
              <a:gd name="T69" fmla="*/ 2147483647 h 133"/>
              <a:gd name="T70" fmla="*/ 2147483647 w 84"/>
              <a:gd name="T71" fmla="*/ 2147483647 h 133"/>
              <a:gd name="T72" fmla="*/ 2147483647 w 84"/>
              <a:gd name="T73" fmla="*/ 2147483647 h 133"/>
              <a:gd name="T74" fmla="*/ 2147483647 w 84"/>
              <a:gd name="T75" fmla="*/ 2147483647 h 133"/>
              <a:gd name="T76" fmla="*/ 2147483647 w 84"/>
              <a:gd name="T77" fmla="*/ 2147483647 h 133"/>
              <a:gd name="T78" fmla="*/ 2147483647 w 84"/>
              <a:gd name="T79" fmla="*/ 2147483647 h 133"/>
              <a:gd name="T80" fmla="*/ 2147483647 w 84"/>
              <a:gd name="T81" fmla="*/ 2147483647 h 133"/>
              <a:gd name="T82" fmla="*/ 2147483647 w 84"/>
              <a:gd name="T83" fmla="*/ 2147483647 h 133"/>
              <a:gd name="T84" fmla="*/ 2147483647 w 84"/>
              <a:gd name="T85" fmla="*/ 2147483647 h 133"/>
              <a:gd name="T86" fmla="*/ 2147483647 w 84"/>
              <a:gd name="T87" fmla="*/ 2147483647 h 133"/>
              <a:gd name="T88" fmla="*/ 2147483647 w 84"/>
              <a:gd name="T89" fmla="*/ 2147483647 h 133"/>
              <a:gd name="T90" fmla="*/ 2147483647 w 84"/>
              <a:gd name="T91" fmla="*/ 2147483647 h 133"/>
              <a:gd name="T92" fmla="*/ 2147483647 w 84"/>
              <a:gd name="T93" fmla="*/ 2147483647 h 133"/>
              <a:gd name="T94" fmla="*/ 2147483647 w 84"/>
              <a:gd name="T95" fmla="*/ 2147483647 h 133"/>
              <a:gd name="T96" fmla="*/ 2147483647 w 84"/>
              <a:gd name="T97" fmla="*/ 2147483647 h 133"/>
              <a:gd name="T98" fmla="*/ 2147483647 w 84"/>
              <a:gd name="T99" fmla="*/ 2147483647 h 133"/>
              <a:gd name="T100" fmla="*/ 2147483647 w 84"/>
              <a:gd name="T101" fmla="*/ 2147483647 h 133"/>
              <a:gd name="T102" fmla="*/ 2147483647 w 84"/>
              <a:gd name="T103" fmla="*/ 2147483647 h 133"/>
              <a:gd name="T104" fmla="*/ 2147483647 w 84"/>
              <a:gd name="T105" fmla="*/ 2147483647 h 133"/>
              <a:gd name="T106" fmla="*/ 2147483647 w 84"/>
              <a:gd name="T107" fmla="*/ 2147483647 h 133"/>
              <a:gd name="T108" fmla="*/ 2147483647 w 84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4"/>
              <a:gd name="T166" fmla="*/ 0 h 133"/>
              <a:gd name="T167" fmla="*/ 84 w 84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4" h="133">
                <a:moveTo>
                  <a:pt x="0" y="66"/>
                </a:moveTo>
                <a:lnTo>
                  <a:pt x="0" y="45"/>
                </a:lnTo>
                <a:lnTo>
                  <a:pt x="4" y="29"/>
                </a:lnTo>
                <a:lnTo>
                  <a:pt x="6" y="23"/>
                </a:lnTo>
                <a:lnTo>
                  <a:pt x="9" y="16"/>
                </a:lnTo>
                <a:lnTo>
                  <a:pt x="14" y="11"/>
                </a:lnTo>
                <a:lnTo>
                  <a:pt x="17" y="7"/>
                </a:lnTo>
                <a:lnTo>
                  <a:pt x="22" y="3"/>
                </a:lnTo>
                <a:lnTo>
                  <a:pt x="35" y="0"/>
                </a:lnTo>
                <a:lnTo>
                  <a:pt x="49" y="0"/>
                </a:lnTo>
                <a:lnTo>
                  <a:pt x="56" y="2"/>
                </a:lnTo>
                <a:lnTo>
                  <a:pt x="60" y="3"/>
                </a:lnTo>
                <a:lnTo>
                  <a:pt x="64" y="7"/>
                </a:lnTo>
                <a:lnTo>
                  <a:pt x="68" y="10"/>
                </a:lnTo>
                <a:lnTo>
                  <a:pt x="72" y="13"/>
                </a:lnTo>
                <a:lnTo>
                  <a:pt x="80" y="29"/>
                </a:lnTo>
                <a:lnTo>
                  <a:pt x="84" y="48"/>
                </a:lnTo>
                <a:lnTo>
                  <a:pt x="84" y="66"/>
                </a:lnTo>
                <a:lnTo>
                  <a:pt x="83" y="88"/>
                </a:lnTo>
                <a:lnTo>
                  <a:pt x="81" y="104"/>
                </a:lnTo>
                <a:lnTo>
                  <a:pt x="76" y="114"/>
                </a:lnTo>
                <a:lnTo>
                  <a:pt x="72" y="120"/>
                </a:lnTo>
                <a:lnTo>
                  <a:pt x="65" y="125"/>
                </a:lnTo>
                <a:lnTo>
                  <a:pt x="56" y="131"/>
                </a:lnTo>
                <a:lnTo>
                  <a:pt x="49" y="133"/>
                </a:lnTo>
                <a:lnTo>
                  <a:pt x="43" y="133"/>
                </a:lnTo>
                <a:lnTo>
                  <a:pt x="25" y="130"/>
                </a:lnTo>
                <a:lnTo>
                  <a:pt x="12" y="120"/>
                </a:lnTo>
                <a:lnTo>
                  <a:pt x="4" y="106"/>
                </a:lnTo>
                <a:lnTo>
                  <a:pt x="0" y="88"/>
                </a:lnTo>
                <a:lnTo>
                  <a:pt x="0" y="66"/>
                </a:lnTo>
                <a:close/>
                <a:moveTo>
                  <a:pt x="16" y="66"/>
                </a:moveTo>
                <a:lnTo>
                  <a:pt x="17" y="85"/>
                </a:lnTo>
                <a:lnTo>
                  <a:pt x="19" y="99"/>
                </a:lnTo>
                <a:lnTo>
                  <a:pt x="24" y="109"/>
                </a:lnTo>
                <a:lnTo>
                  <a:pt x="33" y="115"/>
                </a:lnTo>
                <a:lnTo>
                  <a:pt x="43" y="119"/>
                </a:lnTo>
                <a:lnTo>
                  <a:pt x="52" y="115"/>
                </a:lnTo>
                <a:lnTo>
                  <a:pt x="57" y="112"/>
                </a:lnTo>
                <a:lnTo>
                  <a:pt x="60" y="109"/>
                </a:lnTo>
                <a:lnTo>
                  <a:pt x="65" y="99"/>
                </a:lnTo>
                <a:lnTo>
                  <a:pt x="67" y="85"/>
                </a:lnTo>
                <a:lnTo>
                  <a:pt x="67" y="48"/>
                </a:lnTo>
                <a:lnTo>
                  <a:pt x="65" y="34"/>
                </a:lnTo>
                <a:lnTo>
                  <a:pt x="60" y="24"/>
                </a:lnTo>
                <a:lnTo>
                  <a:pt x="57" y="21"/>
                </a:lnTo>
                <a:lnTo>
                  <a:pt x="52" y="18"/>
                </a:lnTo>
                <a:lnTo>
                  <a:pt x="46" y="16"/>
                </a:lnTo>
                <a:lnTo>
                  <a:pt x="41" y="15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19" y="34"/>
                </a:lnTo>
                <a:lnTo>
                  <a:pt x="17" y="48"/>
                </a:lnTo>
                <a:lnTo>
                  <a:pt x="16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47" name="Freeform 39"/>
          <p:cNvSpPr>
            <a:spLocks noEditPoints="1"/>
          </p:cNvSpPr>
          <p:nvPr/>
        </p:nvSpPr>
        <p:spPr bwMode="auto">
          <a:xfrm>
            <a:off x="3659188" y="5843588"/>
            <a:ext cx="119062" cy="177800"/>
          </a:xfrm>
          <a:custGeom>
            <a:avLst/>
            <a:gdLst>
              <a:gd name="T0" fmla="*/ 0 w 85"/>
              <a:gd name="T1" fmla="*/ 2147483647 h 133"/>
              <a:gd name="T2" fmla="*/ 2147483647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0 h 133"/>
              <a:gd name="T18" fmla="*/ 2147483647 w 85"/>
              <a:gd name="T19" fmla="*/ 0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2147483647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0 w 85"/>
              <a:gd name="T59" fmla="*/ 2147483647 h 133"/>
              <a:gd name="T60" fmla="*/ 2147483647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2147483647 w 85"/>
              <a:gd name="T87" fmla="*/ 2147483647 h 133"/>
              <a:gd name="T88" fmla="*/ 2147483647 w 85"/>
              <a:gd name="T89" fmla="*/ 2147483647 h 133"/>
              <a:gd name="T90" fmla="*/ 2147483647 w 85"/>
              <a:gd name="T91" fmla="*/ 2147483647 h 133"/>
              <a:gd name="T92" fmla="*/ 2147483647 w 85"/>
              <a:gd name="T93" fmla="*/ 2147483647 h 133"/>
              <a:gd name="T94" fmla="*/ 2147483647 w 85"/>
              <a:gd name="T95" fmla="*/ 2147483647 h 133"/>
              <a:gd name="T96" fmla="*/ 2147483647 w 85"/>
              <a:gd name="T97" fmla="*/ 2147483647 h 133"/>
              <a:gd name="T98" fmla="*/ 2147483647 w 85"/>
              <a:gd name="T99" fmla="*/ 2147483647 h 133"/>
              <a:gd name="T100" fmla="*/ 2147483647 w 85"/>
              <a:gd name="T101" fmla="*/ 2147483647 h 133"/>
              <a:gd name="T102" fmla="*/ 2147483647 w 85"/>
              <a:gd name="T103" fmla="*/ 2147483647 h 133"/>
              <a:gd name="T104" fmla="*/ 2147483647 w 85"/>
              <a:gd name="T105" fmla="*/ 2147483647 h 133"/>
              <a:gd name="T106" fmla="*/ 2147483647 w 85"/>
              <a:gd name="T107" fmla="*/ 2147483647 h 133"/>
              <a:gd name="T108" fmla="*/ 2147483647 w 85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"/>
              <a:gd name="T166" fmla="*/ 0 h 133"/>
              <a:gd name="T167" fmla="*/ 85 w 85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" h="133">
                <a:moveTo>
                  <a:pt x="0" y="66"/>
                </a:moveTo>
                <a:lnTo>
                  <a:pt x="2" y="45"/>
                </a:lnTo>
                <a:lnTo>
                  <a:pt x="5" y="29"/>
                </a:lnTo>
                <a:lnTo>
                  <a:pt x="12" y="16"/>
                </a:lnTo>
                <a:lnTo>
                  <a:pt x="15" y="11"/>
                </a:lnTo>
                <a:lnTo>
                  <a:pt x="20" y="7"/>
                </a:lnTo>
                <a:lnTo>
                  <a:pt x="24" y="3"/>
                </a:lnTo>
                <a:lnTo>
                  <a:pt x="29" y="2"/>
                </a:lnTo>
                <a:lnTo>
                  <a:pt x="36" y="0"/>
                </a:lnTo>
                <a:lnTo>
                  <a:pt x="50" y="0"/>
                </a:lnTo>
                <a:lnTo>
                  <a:pt x="56" y="2"/>
                </a:lnTo>
                <a:lnTo>
                  <a:pt x="61" y="3"/>
                </a:lnTo>
                <a:lnTo>
                  <a:pt x="66" y="7"/>
                </a:lnTo>
                <a:lnTo>
                  <a:pt x="72" y="13"/>
                </a:lnTo>
                <a:lnTo>
                  <a:pt x="80" y="29"/>
                </a:lnTo>
                <a:lnTo>
                  <a:pt x="85" y="48"/>
                </a:lnTo>
                <a:lnTo>
                  <a:pt x="85" y="88"/>
                </a:lnTo>
                <a:lnTo>
                  <a:pt x="82" y="104"/>
                </a:lnTo>
                <a:lnTo>
                  <a:pt x="77" y="114"/>
                </a:lnTo>
                <a:lnTo>
                  <a:pt x="72" y="120"/>
                </a:lnTo>
                <a:lnTo>
                  <a:pt x="68" y="125"/>
                </a:lnTo>
                <a:lnTo>
                  <a:pt x="63" y="128"/>
                </a:lnTo>
                <a:lnTo>
                  <a:pt x="56" y="131"/>
                </a:lnTo>
                <a:lnTo>
                  <a:pt x="50" y="133"/>
                </a:lnTo>
                <a:lnTo>
                  <a:pt x="44" y="133"/>
                </a:lnTo>
                <a:lnTo>
                  <a:pt x="26" y="130"/>
                </a:lnTo>
                <a:lnTo>
                  <a:pt x="13" y="120"/>
                </a:lnTo>
                <a:lnTo>
                  <a:pt x="5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0" y="99"/>
                </a:lnTo>
                <a:lnTo>
                  <a:pt x="24" y="109"/>
                </a:lnTo>
                <a:lnTo>
                  <a:pt x="34" y="115"/>
                </a:lnTo>
                <a:lnTo>
                  <a:pt x="44" y="119"/>
                </a:lnTo>
                <a:lnTo>
                  <a:pt x="53" y="115"/>
                </a:lnTo>
                <a:lnTo>
                  <a:pt x="58" y="112"/>
                </a:lnTo>
                <a:lnTo>
                  <a:pt x="61" y="109"/>
                </a:lnTo>
                <a:lnTo>
                  <a:pt x="66" y="99"/>
                </a:lnTo>
                <a:lnTo>
                  <a:pt x="68" y="85"/>
                </a:lnTo>
                <a:lnTo>
                  <a:pt x="69" y="66"/>
                </a:lnTo>
                <a:lnTo>
                  <a:pt x="68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8" y="16"/>
                </a:lnTo>
                <a:lnTo>
                  <a:pt x="42" y="15"/>
                </a:lnTo>
                <a:lnTo>
                  <a:pt x="32" y="18"/>
                </a:lnTo>
                <a:lnTo>
                  <a:pt x="28" y="21"/>
                </a:lnTo>
                <a:lnTo>
                  <a:pt x="24" y="24"/>
                </a:lnTo>
                <a:lnTo>
                  <a:pt x="20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48" name="Line 40"/>
          <p:cNvSpPr>
            <a:spLocks noChangeShapeType="1"/>
          </p:cNvSpPr>
          <p:nvPr/>
        </p:nvSpPr>
        <p:spPr bwMode="auto">
          <a:xfrm flipV="1">
            <a:off x="4870450" y="5629275"/>
            <a:ext cx="0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>
            <a:off x="4870450" y="2225675"/>
            <a:ext cx="0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50" name="Freeform 42"/>
          <p:cNvSpPr>
            <a:spLocks/>
          </p:cNvSpPr>
          <p:nvPr/>
        </p:nvSpPr>
        <p:spPr bwMode="auto">
          <a:xfrm>
            <a:off x="4649788" y="5843588"/>
            <a:ext cx="68262" cy="174625"/>
          </a:xfrm>
          <a:custGeom>
            <a:avLst/>
            <a:gdLst>
              <a:gd name="T0" fmla="*/ 2147483647 w 48"/>
              <a:gd name="T1" fmla="*/ 2147483647 h 131"/>
              <a:gd name="T2" fmla="*/ 2147483647 w 48"/>
              <a:gd name="T3" fmla="*/ 2147483647 h 131"/>
              <a:gd name="T4" fmla="*/ 2147483647 w 48"/>
              <a:gd name="T5" fmla="*/ 2147483647 h 131"/>
              <a:gd name="T6" fmla="*/ 2147483647 w 48"/>
              <a:gd name="T7" fmla="*/ 2147483647 h 131"/>
              <a:gd name="T8" fmla="*/ 2147483647 w 48"/>
              <a:gd name="T9" fmla="*/ 2147483647 h 131"/>
              <a:gd name="T10" fmla="*/ 2147483647 w 48"/>
              <a:gd name="T11" fmla="*/ 2147483647 h 131"/>
              <a:gd name="T12" fmla="*/ 2147483647 w 48"/>
              <a:gd name="T13" fmla="*/ 2147483647 h 131"/>
              <a:gd name="T14" fmla="*/ 0 w 48"/>
              <a:gd name="T15" fmla="*/ 2147483647 h 131"/>
              <a:gd name="T16" fmla="*/ 0 w 48"/>
              <a:gd name="T17" fmla="*/ 2147483647 h 131"/>
              <a:gd name="T18" fmla="*/ 2147483647 w 48"/>
              <a:gd name="T19" fmla="*/ 2147483647 h 131"/>
              <a:gd name="T20" fmla="*/ 2147483647 w 48"/>
              <a:gd name="T21" fmla="*/ 2147483647 h 131"/>
              <a:gd name="T22" fmla="*/ 2147483647 w 48"/>
              <a:gd name="T23" fmla="*/ 2147483647 h 131"/>
              <a:gd name="T24" fmla="*/ 2147483647 w 48"/>
              <a:gd name="T25" fmla="*/ 2147483647 h 131"/>
              <a:gd name="T26" fmla="*/ 2147483647 w 48"/>
              <a:gd name="T27" fmla="*/ 2147483647 h 131"/>
              <a:gd name="T28" fmla="*/ 2147483647 w 48"/>
              <a:gd name="T29" fmla="*/ 0 h 131"/>
              <a:gd name="T30" fmla="*/ 2147483647 w 48"/>
              <a:gd name="T31" fmla="*/ 0 h 131"/>
              <a:gd name="T32" fmla="*/ 2147483647 w 48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131"/>
              <a:gd name="T53" fmla="*/ 48 w 48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131">
                <a:moveTo>
                  <a:pt x="48" y="131"/>
                </a:moveTo>
                <a:lnTo>
                  <a:pt x="30" y="131"/>
                </a:lnTo>
                <a:lnTo>
                  <a:pt x="30" y="29"/>
                </a:lnTo>
                <a:lnTo>
                  <a:pt x="27" y="32"/>
                </a:lnTo>
                <a:lnTo>
                  <a:pt x="22" y="35"/>
                </a:lnTo>
                <a:lnTo>
                  <a:pt x="16" y="40"/>
                </a:lnTo>
                <a:lnTo>
                  <a:pt x="8" y="45"/>
                </a:lnTo>
                <a:lnTo>
                  <a:pt x="0" y="47"/>
                </a:lnTo>
                <a:lnTo>
                  <a:pt x="0" y="32"/>
                </a:lnTo>
                <a:lnTo>
                  <a:pt x="9" y="27"/>
                </a:lnTo>
                <a:lnTo>
                  <a:pt x="17" y="23"/>
                </a:lnTo>
                <a:lnTo>
                  <a:pt x="22" y="16"/>
                </a:lnTo>
                <a:lnTo>
                  <a:pt x="28" y="11"/>
                </a:lnTo>
                <a:lnTo>
                  <a:pt x="33" y="5"/>
                </a:lnTo>
                <a:lnTo>
                  <a:pt x="36" y="0"/>
                </a:lnTo>
                <a:lnTo>
                  <a:pt x="48" y="0"/>
                </a:lnTo>
                <a:lnTo>
                  <a:pt x="48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51" name="Freeform 43"/>
          <p:cNvSpPr>
            <a:spLocks noEditPoints="1"/>
          </p:cNvSpPr>
          <p:nvPr/>
        </p:nvSpPr>
        <p:spPr bwMode="auto">
          <a:xfrm>
            <a:off x="4772025" y="5843588"/>
            <a:ext cx="122238" cy="177800"/>
          </a:xfrm>
          <a:custGeom>
            <a:avLst/>
            <a:gdLst>
              <a:gd name="T0" fmla="*/ 2147483647 w 88"/>
              <a:gd name="T1" fmla="*/ 2147483647 h 133"/>
              <a:gd name="T2" fmla="*/ 2147483647 w 88"/>
              <a:gd name="T3" fmla="*/ 2147483647 h 133"/>
              <a:gd name="T4" fmla="*/ 2147483647 w 88"/>
              <a:gd name="T5" fmla="*/ 2147483647 h 133"/>
              <a:gd name="T6" fmla="*/ 2147483647 w 88"/>
              <a:gd name="T7" fmla="*/ 2147483647 h 133"/>
              <a:gd name="T8" fmla="*/ 2147483647 w 88"/>
              <a:gd name="T9" fmla="*/ 2147483647 h 133"/>
              <a:gd name="T10" fmla="*/ 2147483647 w 88"/>
              <a:gd name="T11" fmla="*/ 2147483647 h 133"/>
              <a:gd name="T12" fmla="*/ 2147483647 w 88"/>
              <a:gd name="T13" fmla="*/ 2147483647 h 133"/>
              <a:gd name="T14" fmla="*/ 2147483647 w 88"/>
              <a:gd name="T15" fmla="*/ 2147483647 h 133"/>
              <a:gd name="T16" fmla="*/ 2147483647 w 88"/>
              <a:gd name="T17" fmla="*/ 2147483647 h 133"/>
              <a:gd name="T18" fmla="*/ 2147483647 w 88"/>
              <a:gd name="T19" fmla="*/ 2147483647 h 133"/>
              <a:gd name="T20" fmla="*/ 2147483647 w 88"/>
              <a:gd name="T21" fmla="*/ 2147483647 h 133"/>
              <a:gd name="T22" fmla="*/ 2147483647 w 88"/>
              <a:gd name="T23" fmla="*/ 2147483647 h 133"/>
              <a:gd name="T24" fmla="*/ 2147483647 w 88"/>
              <a:gd name="T25" fmla="*/ 2147483647 h 133"/>
              <a:gd name="T26" fmla="*/ 2147483647 w 88"/>
              <a:gd name="T27" fmla="*/ 2147483647 h 133"/>
              <a:gd name="T28" fmla="*/ 2147483647 w 88"/>
              <a:gd name="T29" fmla="*/ 2147483647 h 133"/>
              <a:gd name="T30" fmla="*/ 2147483647 w 88"/>
              <a:gd name="T31" fmla="*/ 2147483647 h 133"/>
              <a:gd name="T32" fmla="*/ 0 w 88"/>
              <a:gd name="T33" fmla="*/ 2147483647 h 133"/>
              <a:gd name="T34" fmla="*/ 2147483647 w 88"/>
              <a:gd name="T35" fmla="*/ 2147483647 h 133"/>
              <a:gd name="T36" fmla="*/ 2147483647 w 88"/>
              <a:gd name="T37" fmla="*/ 2147483647 h 133"/>
              <a:gd name="T38" fmla="*/ 2147483647 w 88"/>
              <a:gd name="T39" fmla="*/ 2147483647 h 133"/>
              <a:gd name="T40" fmla="*/ 2147483647 w 88"/>
              <a:gd name="T41" fmla="*/ 2147483647 h 133"/>
              <a:gd name="T42" fmla="*/ 2147483647 w 88"/>
              <a:gd name="T43" fmla="*/ 2147483647 h 133"/>
              <a:gd name="T44" fmla="*/ 2147483647 w 88"/>
              <a:gd name="T45" fmla="*/ 2147483647 h 133"/>
              <a:gd name="T46" fmla="*/ 2147483647 w 88"/>
              <a:gd name="T47" fmla="*/ 2147483647 h 133"/>
              <a:gd name="T48" fmla="*/ 2147483647 w 88"/>
              <a:gd name="T49" fmla="*/ 2147483647 h 133"/>
              <a:gd name="T50" fmla="*/ 2147483647 w 88"/>
              <a:gd name="T51" fmla="*/ 2147483647 h 133"/>
              <a:gd name="T52" fmla="*/ 2147483647 w 88"/>
              <a:gd name="T53" fmla="*/ 2147483647 h 133"/>
              <a:gd name="T54" fmla="*/ 2147483647 w 88"/>
              <a:gd name="T55" fmla="*/ 2147483647 h 133"/>
              <a:gd name="T56" fmla="*/ 2147483647 w 88"/>
              <a:gd name="T57" fmla="*/ 2147483647 h 133"/>
              <a:gd name="T58" fmla="*/ 2147483647 w 88"/>
              <a:gd name="T59" fmla="*/ 2147483647 h 133"/>
              <a:gd name="T60" fmla="*/ 2147483647 w 88"/>
              <a:gd name="T61" fmla="*/ 2147483647 h 133"/>
              <a:gd name="T62" fmla="*/ 2147483647 w 88"/>
              <a:gd name="T63" fmla="*/ 2147483647 h 133"/>
              <a:gd name="T64" fmla="*/ 2147483647 w 88"/>
              <a:gd name="T65" fmla="*/ 2147483647 h 133"/>
              <a:gd name="T66" fmla="*/ 2147483647 w 88"/>
              <a:gd name="T67" fmla="*/ 2147483647 h 133"/>
              <a:gd name="T68" fmla="*/ 2147483647 w 88"/>
              <a:gd name="T69" fmla="*/ 2147483647 h 13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8"/>
              <a:gd name="T106" fmla="*/ 0 h 133"/>
              <a:gd name="T107" fmla="*/ 88 w 88"/>
              <a:gd name="T108" fmla="*/ 133 h 133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8" h="133">
                <a:moveTo>
                  <a:pt x="86" y="34"/>
                </a:moveTo>
                <a:lnTo>
                  <a:pt x="68" y="35"/>
                </a:lnTo>
                <a:lnTo>
                  <a:pt x="65" y="26"/>
                </a:lnTo>
                <a:lnTo>
                  <a:pt x="56" y="16"/>
                </a:lnTo>
                <a:lnTo>
                  <a:pt x="52" y="15"/>
                </a:lnTo>
                <a:lnTo>
                  <a:pt x="48" y="15"/>
                </a:lnTo>
                <a:lnTo>
                  <a:pt x="40" y="16"/>
                </a:lnTo>
                <a:lnTo>
                  <a:pt x="32" y="19"/>
                </a:lnTo>
                <a:lnTo>
                  <a:pt x="28" y="23"/>
                </a:lnTo>
                <a:lnTo>
                  <a:pt x="25" y="27"/>
                </a:lnTo>
                <a:lnTo>
                  <a:pt x="20" y="34"/>
                </a:lnTo>
                <a:lnTo>
                  <a:pt x="19" y="45"/>
                </a:lnTo>
                <a:lnTo>
                  <a:pt x="17" y="63"/>
                </a:lnTo>
                <a:lnTo>
                  <a:pt x="22" y="58"/>
                </a:lnTo>
                <a:lnTo>
                  <a:pt x="25" y="53"/>
                </a:lnTo>
                <a:lnTo>
                  <a:pt x="30" y="50"/>
                </a:lnTo>
                <a:lnTo>
                  <a:pt x="49" y="45"/>
                </a:lnTo>
                <a:lnTo>
                  <a:pt x="64" y="48"/>
                </a:lnTo>
                <a:lnTo>
                  <a:pt x="76" y="56"/>
                </a:lnTo>
                <a:lnTo>
                  <a:pt x="84" y="71"/>
                </a:lnTo>
                <a:lnTo>
                  <a:pt x="88" y="88"/>
                </a:lnTo>
                <a:lnTo>
                  <a:pt x="88" y="96"/>
                </a:lnTo>
                <a:lnTo>
                  <a:pt x="84" y="104"/>
                </a:lnTo>
                <a:lnTo>
                  <a:pt x="81" y="111"/>
                </a:lnTo>
                <a:lnTo>
                  <a:pt x="72" y="125"/>
                </a:lnTo>
                <a:lnTo>
                  <a:pt x="67" y="128"/>
                </a:lnTo>
                <a:lnTo>
                  <a:pt x="60" y="131"/>
                </a:lnTo>
                <a:lnTo>
                  <a:pt x="52" y="133"/>
                </a:lnTo>
                <a:lnTo>
                  <a:pt x="46" y="133"/>
                </a:lnTo>
                <a:lnTo>
                  <a:pt x="27" y="130"/>
                </a:lnTo>
                <a:lnTo>
                  <a:pt x="12" y="119"/>
                </a:lnTo>
                <a:lnTo>
                  <a:pt x="4" y="107"/>
                </a:lnTo>
                <a:lnTo>
                  <a:pt x="1" y="91"/>
                </a:lnTo>
                <a:lnTo>
                  <a:pt x="0" y="71"/>
                </a:lnTo>
                <a:lnTo>
                  <a:pt x="1" y="48"/>
                </a:lnTo>
                <a:lnTo>
                  <a:pt x="6" y="29"/>
                </a:lnTo>
                <a:lnTo>
                  <a:pt x="16" y="15"/>
                </a:lnTo>
                <a:lnTo>
                  <a:pt x="28" y="3"/>
                </a:lnTo>
                <a:lnTo>
                  <a:pt x="48" y="0"/>
                </a:lnTo>
                <a:lnTo>
                  <a:pt x="62" y="2"/>
                </a:lnTo>
                <a:lnTo>
                  <a:pt x="75" y="10"/>
                </a:lnTo>
                <a:lnTo>
                  <a:pt x="81" y="19"/>
                </a:lnTo>
                <a:lnTo>
                  <a:pt x="84" y="26"/>
                </a:lnTo>
                <a:lnTo>
                  <a:pt x="86" y="34"/>
                </a:lnTo>
                <a:close/>
                <a:moveTo>
                  <a:pt x="17" y="88"/>
                </a:moveTo>
                <a:lnTo>
                  <a:pt x="17" y="93"/>
                </a:lnTo>
                <a:lnTo>
                  <a:pt x="20" y="103"/>
                </a:lnTo>
                <a:lnTo>
                  <a:pt x="27" y="112"/>
                </a:lnTo>
                <a:lnTo>
                  <a:pt x="36" y="117"/>
                </a:lnTo>
                <a:lnTo>
                  <a:pt x="46" y="119"/>
                </a:lnTo>
                <a:lnTo>
                  <a:pt x="51" y="119"/>
                </a:lnTo>
                <a:lnTo>
                  <a:pt x="56" y="117"/>
                </a:lnTo>
                <a:lnTo>
                  <a:pt x="67" y="106"/>
                </a:lnTo>
                <a:lnTo>
                  <a:pt x="68" y="101"/>
                </a:lnTo>
                <a:lnTo>
                  <a:pt x="70" y="95"/>
                </a:lnTo>
                <a:lnTo>
                  <a:pt x="70" y="83"/>
                </a:lnTo>
                <a:lnTo>
                  <a:pt x="68" y="77"/>
                </a:lnTo>
                <a:lnTo>
                  <a:pt x="67" y="72"/>
                </a:lnTo>
                <a:lnTo>
                  <a:pt x="62" y="69"/>
                </a:lnTo>
                <a:lnTo>
                  <a:pt x="60" y="66"/>
                </a:lnTo>
                <a:lnTo>
                  <a:pt x="56" y="63"/>
                </a:lnTo>
                <a:lnTo>
                  <a:pt x="52" y="63"/>
                </a:lnTo>
                <a:lnTo>
                  <a:pt x="48" y="61"/>
                </a:lnTo>
                <a:lnTo>
                  <a:pt x="38" y="61"/>
                </a:lnTo>
                <a:lnTo>
                  <a:pt x="28" y="64"/>
                </a:lnTo>
                <a:lnTo>
                  <a:pt x="25" y="69"/>
                </a:lnTo>
                <a:lnTo>
                  <a:pt x="22" y="72"/>
                </a:lnTo>
                <a:lnTo>
                  <a:pt x="19" y="77"/>
                </a:lnTo>
                <a:lnTo>
                  <a:pt x="17" y="82"/>
                </a:lnTo>
                <a:lnTo>
                  <a:pt x="17" y="8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52" name="Freeform 44"/>
          <p:cNvSpPr>
            <a:spLocks noEditPoints="1"/>
          </p:cNvSpPr>
          <p:nvPr/>
        </p:nvSpPr>
        <p:spPr bwMode="auto">
          <a:xfrm>
            <a:off x="4916488" y="5843588"/>
            <a:ext cx="115887" cy="177800"/>
          </a:xfrm>
          <a:custGeom>
            <a:avLst/>
            <a:gdLst>
              <a:gd name="T0" fmla="*/ 0 w 84"/>
              <a:gd name="T1" fmla="*/ 2147483647 h 133"/>
              <a:gd name="T2" fmla="*/ 0 w 84"/>
              <a:gd name="T3" fmla="*/ 2147483647 h 133"/>
              <a:gd name="T4" fmla="*/ 2147483647 w 84"/>
              <a:gd name="T5" fmla="*/ 2147483647 h 133"/>
              <a:gd name="T6" fmla="*/ 2147483647 w 84"/>
              <a:gd name="T7" fmla="*/ 2147483647 h 133"/>
              <a:gd name="T8" fmla="*/ 2147483647 w 84"/>
              <a:gd name="T9" fmla="*/ 2147483647 h 133"/>
              <a:gd name="T10" fmla="*/ 2147483647 w 84"/>
              <a:gd name="T11" fmla="*/ 2147483647 h 133"/>
              <a:gd name="T12" fmla="*/ 2147483647 w 84"/>
              <a:gd name="T13" fmla="*/ 2147483647 h 133"/>
              <a:gd name="T14" fmla="*/ 2147483647 w 84"/>
              <a:gd name="T15" fmla="*/ 2147483647 h 133"/>
              <a:gd name="T16" fmla="*/ 2147483647 w 84"/>
              <a:gd name="T17" fmla="*/ 0 h 133"/>
              <a:gd name="T18" fmla="*/ 2147483647 w 84"/>
              <a:gd name="T19" fmla="*/ 0 h 133"/>
              <a:gd name="T20" fmla="*/ 2147483647 w 84"/>
              <a:gd name="T21" fmla="*/ 2147483647 h 133"/>
              <a:gd name="T22" fmla="*/ 2147483647 w 84"/>
              <a:gd name="T23" fmla="*/ 2147483647 h 133"/>
              <a:gd name="T24" fmla="*/ 2147483647 w 84"/>
              <a:gd name="T25" fmla="*/ 2147483647 h 133"/>
              <a:gd name="T26" fmla="*/ 2147483647 w 84"/>
              <a:gd name="T27" fmla="*/ 2147483647 h 133"/>
              <a:gd name="T28" fmla="*/ 2147483647 w 84"/>
              <a:gd name="T29" fmla="*/ 2147483647 h 133"/>
              <a:gd name="T30" fmla="*/ 2147483647 w 84"/>
              <a:gd name="T31" fmla="*/ 2147483647 h 133"/>
              <a:gd name="T32" fmla="*/ 2147483647 w 84"/>
              <a:gd name="T33" fmla="*/ 2147483647 h 133"/>
              <a:gd name="T34" fmla="*/ 2147483647 w 84"/>
              <a:gd name="T35" fmla="*/ 2147483647 h 133"/>
              <a:gd name="T36" fmla="*/ 2147483647 w 84"/>
              <a:gd name="T37" fmla="*/ 2147483647 h 133"/>
              <a:gd name="T38" fmla="*/ 2147483647 w 84"/>
              <a:gd name="T39" fmla="*/ 2147483647 h 133"/>
              <a:gd name="T40" fmla="*/ 2147483647 w 84"/>
              <a:gd name="T41" fmla="*/ 2147483647 h 133"/>
              <a:gd name="T42" fmla="*/ 2147483647 w 84"/>
              <a:gd name="T43" fmla="*/ 2147483647 h 133"/>
              <a:gd name="T44" fmla="*/ 2147483647 w 84"/>
              <a:gd name="T45" fmla="*/ 2147483647 h 133"/>
              <a:gd name="T46" fmla="*/ 2147483647 w 84"/>
              <a:gd name="T47" fmla="*/ 2147483647 h 133"/>
              <a:gd name="T48" fmla="*/ 2147483647 w 84"/>
              <a:gd name="T49" fmla="*/ 2147483647 h 133"/>
              <a:gd name="T50" fmla="*/ 2147483647 w 84"/>
              <a:gd name="T51" fmla="*/ 2147483647 h 133"/>
              <a:gd name="T52" fmla="*/ 2147483647 w 84"/>
              <a:gd name="T53" fmla="*/ 2147483647 h 133"/>
              <a:gd name="T54" fmla="*/ 2147483647 w 84"/>
              <a:gd name="T55" fmla="*/ 2147483647 h 133"/>
              <a:gd name="T56" fmla="*/ 2147483647 w 84"/>
              <a:gd name="T57" fmla="*/ 2147483647 h 133"/>
              <a:gd name="T58" fmla="*/ 0 w 84"/>
              <a:gd name="T59" fmla="*/ 2147483647 h 133"/>
              <a:gd name="T60" fmla="*/ 0 w 84"/>
              <a:gd name="T61" fmla="*/ 2147483647 h 133"/>
              <a:gd name="T62" fmla="*/ 2147483647 w 84"/>
              <a:gd name="T63" fmla="*/ 2147483647 h 133"/>
              <a:gd name="T64" fmla="*/ 2147483647 w 84"/>
              <a:gd name="T65" fmla="*/ 2147483647 h 133"/>
              <a:gd name="T66" fmla="*/ 2147483647 w 84"/>
              <a:gd name="T67" fmla="*/ 2147483647 h 133"/>
              <a:gd name="T68" fmla="*/ 2147483647 w 84"/>
              <a:gd name="T69" fmla="*/ 2147483647 h 133"/>
              <a:gd name="T70" fmla="*/ 2147483647 w 84"/>
              <a:gd name="T71" fmla="*/ 2147483647 h 133"/>
              <a:gd name="T72" fmla="*/ 2147483647 w 84"/>
              <a:gd name="T73" fmla="*/ 2147483647 h 133"/>
              <a:gd name="T74" fmla="*/ 2147483647 w 84"/>
              <a:gd name="T75" fmla="*/ 2147483647 h 133"/>
              <a:gd name="T76" fmla="*/ 2147483647 w 84"/>
              <a:gd name="T77" fmla="*/ 2147483647 h 133"/>
              <a:gd name="T78" fmla="*/ 2147483647 w 84"/>
              <a:gd name="T79" fmla="*/ 2147483647 h 133"/>
              <a:gd name="T80" fmla="*/ 2147483647 w 84"/>
              <a:gd name="T81" fmla="*/ 2147483647 h 133"/>
              <a:gd name="T82" fmla="*/ 2147483647 w 84"/>
              <a:gd name="T83" fmla="*/ 2147483647 h 133"/>
              <a:gd name="T84" fmla="*/ 2147483647 w 84"/>
              <a:gd name="T85" fmla="*/ 2147483647 h 133"/>
              <a:gd name="T86" fmla="*/ 2147483647 w 84"/>
              <a:gd name="T87" fmla="*/ 2147483647 h 133"/>
              <a:gd name="T88" fmla="*/ 2147483647 w 84"/>
              <a:gd name="T89" fmla="*/ 2147483647 h 133"/>
              <a:gd name="T90" fmla="*/ 2147483647 w 84"/>
              <a:gd name="T91" fmla="*/ 2147483647 h 133"/>
              <a:gd name="T92" fmla="*/ 2147483647 w 84"/>
              <a:gd name="T93" fmla="*/ 2147483647 h 133"/>
              <a:gd name="T94" fmla="*/ 2147483647 w 84"/>
              <a:gd name="T95" fmla="*/ 2147483647 h 133"/>
              <a:gd name="T96" fmla="*/ 2147483647 w 84"/>
              <a:gd name="T97" fmla="*/ 2147483647 h 133"/>
              <a:gd name="T98" fmla="*/ 2147483647 w 84"/>
              <a:gd name="T99" fmla="*/ 2147483647 h 133"/>
              <a:gd name="T100" fmla="*/ 2147483647 w 84"/>
              <a:gd name="T101" fmla="*/ 2147483647 h 133"/>
              <a:gd name="T102" fmla="*/ 2147483647 w 84"/>
              <a:gd name="T103" fmla="*/ 2147483647 h 133"/>
              <a:gd name="T104" fmla="*/ 2147483647 w 84"/>
              <a:gd name="T105" fmla="*/ 2147483647 h 133"/>
              <a:gd name="T106" fmla="*/ 2147483647 w 84"/>
              <a:gd name="T107" fmla="*/ 2147483647 h 133"/>
              <a:gd name="T108" fmla="*/ 2147483647 w 84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4"/>
              <a:gd name="T166" fmla="*/ 0 h 133"/>
              <a:gd name="T167" fmla="*/ 84 w 84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4" h="133">
                <a:moveTo>
                  <a:pt x="0" y="66"/>
                </a:moveTo>
                <a:lnTo>
                  <a:pt x="0" y="45"/>
                </a:lnTo>
                <a:lnTo>
                  <a:pt x="4" y="29"/>
                </a:lnTo>
                <a:lnTo>
                  <a:pt x="6" y="23"/>
                </a:lnTo>
                <a:lnTo>
                  <a:pt x="9" y="16"/>
                </a:lnTo>
                <a:lnTo>
                  <a:pt x="14" y="11"/>
                </a:lnTo>
                <a:lnTo>
                  <a:pt x="17" y="7"/>
                </a:lnTo>
                <a:lnTo>
                  <a:pt x="22" y="3"/>
                </a:lnTo>
                <a:lnTo>
                  <a:pt x="35" y="0"/>
                </a:lnTo>
                <a:lnTo>
                  <a:pt x="49" y="0"/>
                </a:lnTo>
                <a:lnTo>
                  <a:pt x="56" y="2"/>
                </a:lnTo>
                <a:lnTo>
                  <a:pt x="60" y="3"/>
                </a:lnTo>
                <a:lnTo>
                  <a:pt x="64" y="7"/>
                </a:lnTo>
                <a:lnTo>
                  <a:pt x="68" y="10"/>
                </a:lnTo>
                <a:lnTo>
                  <a:pt x="72" y="13"/>
                </a:lnTo>
                <a:lnTo>
                  <a:pt x="80" y="29"/>
                </a:lnTo>
                <a:lnTo>
                  <a:pt x="84" y="48"/>
                </a:lnTo>
                <a:lnTo>
                  <a:pt x="84" y="66"/>
                </a:lnTo>
                <a:lnTo>
                  <a:pt x="83" y="88"/>
                </a:lnTo>
                <a:lnTo>
                  <a:pt x="81" y="104"/>
                </a:lnTo>
                <a:lnTo>
                  <a:pt x="76" y="114"/>
                </a:lnTo>
                <a:lnTo>
                  <a:pt x="72" y="120"/>
                </a:lnTo>
                <a:lnTo>
                  <a:pt x="65" y="125"/>
                </a:lnTo>
                <a:lnTo>
                  <a:pt x="56" y="131"/>
                </a:lnTo>
                <a:lnTo>
                  <a:pt x="49" y="133"/>
                </a:lnTo>
                <a:lnTo>
                  <a:pt x="43" y="133"/>
                </a:lnTo>
                <a:lnTo>
                  <a:pt x="25" y="130"/>
                </a:lnTo>
                <a:lnTo>
                  <a:pt x="12" y="120"/>
                </a:lnTo>
                <a:lnTo>
                  <a:pt x="4" y="106"/>
                </a:lnTo>
                <a:lnTo>
                  <a:pt x="0" y="88"/>
                </a:lnTo>
                <a:lnTo>
                  <a:pt x="0" y="66"/>
                </a:lnTo>
                <a:close/>
                <a:moveTo>
                  <a:pt x="16" y="66"/>
                </a:moveTo>
                <a:lnTo>
                  <a:pt x="17" y="85"/>
                </a:lnTo>
                <a:lnTo>
                  <a:pt x="19" y="99"/>
                </a:lnTo>
                <a:lnTo>
                  <a:pt x="24" y="109"/>
                </a:lnTo>
                <a:lnTo>
                  <a:pt x="33" y="115"/>
                </a:lnTo>
                <a:lnTo>
                  <a:pt x="43" y="119"/>
                </a:lnTo>
                <a:lnTo>
                  <a:pt x="52" y="115"/>
                </a:lnTo>
                <a:lnTo>
                  <a:pt x="57" y="112"/>
                </a:lnTo>
                <a:lnTo>
                  <a:pt x="60" y="109"/>
                </a:lnTo>
                <a:lnTo>
                  <a:pt x="65" y="99"/>
                </a:lnTo>
                <a:lnTo>
                  <a:pt x="67" y="85"/>
                </a:lnTo>
                <a:lnTo>
                  <a:pt x="67" y="48"/>
                </a:lnTo>
                <a:lnTo>
                  <a:pt x="65" y="34"/>
                </a:lnTo>
                <a:lnTo>
                  <a:pt x="60" y="24"/>
                </a:lnTo>
                <a:lnTo>
                  <a:pt x="57" y="21"/>
                </a:lnTo>
                <a:lnTo>
                  <a:pt x="52" y="18"/>
                </a:lnTo>
                <a:lnTo>
                  <a:pt x="46" y="16"/>
                </a:lnTo>
                <a:lnTo>
                  <a:pt x="41" y="15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19" y="34"/>
                </a:lnTo>
                <a:lnTo>
                  <a:pt x="17" y="48"/>
                </a:lnTo>
                <a:lnTo>
                  <a:pt x="16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53" name="Freeform 45"/>
          <p:cNvSpPr>
            <a:spLocks noEditPoints="1"/>
          </p:cNvSpPr>
          <p:nvPr/>
        </p:nvSpPr>
        <p:spPr bwMode="auto">
          <a:xfrm>
            <a:off x="5054600" y="5843588"/>
            <a:ext cx="119063" cy="177800"/>
          </a:xfrm>
          <a:custGeom>
            <a:avLst/>
            <a:gdLst>
              <a:gd name="T0" fmla="*/ 0 w 85"/>
              <a:gd name="T1" fmla="*/ 2147483647 h 133"/>
              <a:gd name="T2" fmla="*/ 2147483647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0 h 133"/>
              <a:gd name="T18" fmla="*/ 2147483647 w 85"/>
              <a:gd name="T19" fmla="*/ 0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2147483647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0 w 85"/>
              <a:gd name="T59" fmla="*/ 2147483647 h 133"/>
              <a:gd name="T60" fmla="*/ 2147483647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2147483647 w 85"/>
              <a:gd name="T87" fmla="*/ 2147483647 h 133"/>
              <a:gd name="T88" fmla="*/ 2147483647 w 85"/>
              <a:gd name="T89" fmla="*/ 2147483647 h 133"/>
              <a:gd name="T90" fmla="*/ 2147483647 w 85"/>
              <a:gd name="T91" fmla="*/ 2147483647 h 133"/>
              <a:gd name="T92" fmla="*/ 2147483647 w 85"/>
              <a:gd name="T93" fmla="*/ 2147483647 h 133"/>
              <a:gd name="T94" fmla="*/ 2147483647 w 85"/>
              <a:gd name="T95" fmla="*/ 2147483647 h 133"/>
              <a:gd name="T96" fmla="*/ 2147483647 w 85"/>
              <a:gd name="T97" fmla="*/ 2147483647 h 133"/>
              <a:gd name="T98" fmla="*/ 2147483647 w 85"/>
              <a:gd name="T99" fmla="*/ 2147483647 h 133"/>
              <a:gd name="T100" fmla="*/ 2147483647 w 85"/>
              <a:gd name="T101" fmla="*/ 2147483647 h 133"/>
              <a:gd name="T102" fmla="*/ 2147483647 w 85"/>
              <a:gd name="T103" fmla="*/ 2147483647 h 133"/>
              <a:gd name="T104" fmla="*/ 2147483647 w 85"/>
              <a:gd name="T105" fmla="*/ 2147483647 h 133"/>
              <a:gd name="T106" fmla="*/ 2147483647 w 85"/>
              <a:gd name="T107" fmla="*/ 2147483647 h 133"/>
              <a:gd name="T108" fmla="*/ 2147483647 w 85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"/>
              <a:gd name="T166" fmla="*/ 0 h 133"/>
              <a:gd name="T167" fmla="*/ 85 w 85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" h="133">
                <a:moveTo>
                  <a:pt x="0" y="66"/>
                </a:moveTo>
                <a:lnTo>
                  <a:pt x="2" y="45"/>
                </a:lnTo>
                <a:lnTo>
                  <a:pt x="5" y="29"/>
                </a:lnTo>
                <a:lnTo>
                  <a:pt x="12" y="16"/>
                </a:lnTo>
                <a:lnTo>
                  <a:pt x="15" y="11"/>
                </a:lnTo>
                <a:lnTo>
                  <a:pt x="20" y="7"/>
                </a:lnTo>
                <a:lnTo>
                  <a:pt x="24" y="3"/>
                </a:lnTo>
                <a:lnTo>
                  <a:pt x="29" y="2"/>
                </a:lnTo>
                <a:lnTo>
                  <a:pt x="36" y="0"/>
                </a:lnTo>
                <a:lnTo>
                  <a:pt x="50" y="0"/>
                </a:lnTo>
                <a:lnTo>
                  <a:pt x="56" y="2"/>
                </a:lnTo>
                <a:lnTo>
                  <a:pt x="61" y="3"/>
                </a:lnTo>
                <a:lnTo>
                  <a:pt x="66" y="7"/>
                </a:lnTo>
                <a:lnTo>
                  <a:pt x="72" y="13"/>
                </a:lnTo>
                <a:lnTo>
                  <a:pt x="80" y="29"/>
                </a:lnTo>
                <a:lnTo>
                  <a:pt x="85" y="48"/>
                </a:lnTo>
                <a:lnTo>
                  <a:pt x="85" y="88"/>
                </a:lnTo>
                <a:lnTo>
                  <a:pt x="82" y="104"/>
                </a:lnTo>
                <a:lnTo>
                  <a:pt x="77" y="114"/>
                </a:lnTo>
                <a:lnTo>
                  <a:pt x="72" y="120"/>
                </a:lnTo>
                <a:lnTo>
                  <a:pt x="68" y="125"/>
                </a:lnTo>
                <a:lnTo>
                  <a:pt x="63" y="128"/>
                </a:lnTo>
                <a:lnTo>
                  <a:pt x="56" y="131"/>
                </a:lnTo>
                <a:lnTo>
                  <a:pt x="50" y="133"/>
                </a:lnTo>
                <a:lnTo>
                  <a:pt x="44" y="133"/>
                </a:lnTo>
                <a:lnTo>
                  <a:pt x="26" y="130"/>
                </a:lnTo>
                <a:lnTo>
                  <a:pt x="13" y="120"/>
                </a:lnTo>
                <a:lnTo>
                  <a:pt x="5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0" y="99"/>
                </a:lnTo>
                <a:lnTo>
                  <a:pt x="24" y="109"/>
                </a:lnTo>
                <a:lnTo>
                  <a:pt x="34" y="115"/>
                </a:lnTo>
                <a:lnTo>
                  <a:pt x="44" y="119"/>
                </a:lnTo>
                <a:lnTo>
                  <a:pt x="53" y="115"/>
                </a:lnTo>
                <a:lnTo>
                  <a:pt x="58" y="112"/>
                </a:lnTo>
                <a:lnTo>
                  <a:pt x="61" y="109"/>
                </a:lnTo>
                <a:lnTo>
                  <a:pt x="66" y="99"/>
                </a:lnTo>
                <a:lnTo>
                  <a:pt x="68" y="85"/>
                </a:lnTo>
                <a:lnTo>
                  <a:pt x="69" y="66"/>
                </a:lnTo>
                <a:lnTo>
                  <a:pt x="68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8" y="16"/>
                </a:lnTo>
                <a:lnTo>
                  <a:pt x="42" y="15"/>
                </a:lnTo>
                <a:lnTo>
                  <a:pt x="32" y="18"/>
                </a:lnTo>
                <a:lnTo>
                  <a:pt x="28" y="21"/>
                </a:lnTo>
                <a:lnTo>
                  <a:pt x="24" y="24"/>
                </a:lnTo>
                <a:lnTo>
                  <a:pt x="20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54" name="Line 46"/>
          <p:cNvSpPr>
            <a:spLocks noChangeShapeType="1"/>
          </p:cNvSpPr>
          <p:nvPr/>
        </p:nvSpPr>
        <p:spPr bwMode="auto">
          <a:xfrm flipV="1">
            <a:off x="6264275" y="5629275"/>
            <a:ext cx="1588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55" name="Line 47"/>
          <p:cNvSpPr>
            <a:spLocks noChangeShapeType="1"/>
          </p:cNvSpPr>
          <p:nvPr/>
        </p:nvSpPr>
        <p:spPr bwMode="auto">
          <a:xfrm>
            <a:off x="6264275" y="2225675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56" name="Freeform 48"/>
          <p:cNvSpPr>
            <a:spLocks/>
          </p:cNvSpPr>
          <p:nvPr/>
        </p:nvSpPr>
        <p:spPr bwMode="auto">
          <a:xfrm>
            <a:off x="6045200" y="5843588"/>
            <a:ext cx="66675" cy="174625"/>
          </a:xfrm>
          <a:custGeom>
            <a:avLst/>
            <a:gdLst>
              <a:gd name="T0" fmla="*/ 2147483647 w 48"/>
              <a:gd name="T1" fmla="*/ 2147483647 h 131"/>
              <a:gd name="T2" fmla="*/ 2147483647 w 48"/>
              <a:gd name="T3" fmla="*/ 2147483647 h 131"/>
              <a:gd name="T4" fmla="*/ 2147483647 w 48"/>
              <a:gd name="T5" fmla="*/ 2147483647 h 131"/>
              <a:gd name="T6" fmla="*/ 2147483647 w 48"/>
              <a:gd name="T7" fmla="*/ 2147483647 h 131"/>
              <a:gd name="T8" fmla="*/ 2147483647 w 48"/>
              <a:gd name="T9" fmla="*/ 2147483647 h 131"/>
              <a:gd name="T10" fmla="*/ 2147483647 w 48"/>
              <a:gd name="T11" fmla="*/ 2147483647 h 131"/>
              <a:gd name="T12" fmla="*/ 2147483647 w 48"/>
              <a:gd name="T13" fmla="*/ 2147483647 h 131"/>
              <a:gd name="T14" fmla="*/ 0 w 48"/>
              <a:gd name="T15" fmla="*/ 2147483647 h 131"/>
              <a:gd name="T16" fmla="*/ 0 w 48"/>
              <a:gd name="T17" fmla="*/ 2147483647 h 131"/>
              <a:gd name="T18" fmla="*/ 2147483647 w 48"/>
              <a:gd name="T19" fmla="*/ 2147483647 h 131"/>
              <a:gd name="T20" fmla="*/ 2147483647 w 48"/>
              <a:gd name="T21" fmla="*/ 2147483647 h 131"/>
              <a:gd name="T22" fmla="*/ 2147483647 w 48"/>
              <a:gd name="T23" fmla="*/ 2147483647 h 131"/>
              <a:gd name="T24" fmla="*/ 2147483647 w 48"/>
              <a:gd name="T25" fmla="*/ 2147483647 h 131"/>
              <a:gd name="T26" fmla="*/ 2147483647 w 48"/>
              <a:gd name="T27" fmla="*/ 2147483647 h 131"/>
              <a:gd name="T28" fmla="*/ 2147483647 w 48"/>
              <a:gd name="T29" fmla="*/ 0 h 131"/>
              <a:gd name="T30" fmla="*/ 2147483647 w 48"/>
              <a:gd name="T31" fmla="*/ 0 h 131"/>
              <a:gd name="T32" fmla="*/ 2147483647 w 48"/>
              <a:gd name="T33" fmla="*/ 2147483647 h 1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131"/>
              <a:gd name="T53" fmla="*/ 48 w 48"/>
              <a:gd name="T54" fmla="*/ 131 h 1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131">
                <a:moveTo>
                  <a:pt x="48" y="131"/>
                </a:moveTo>
                <a:lnTo>
                  <a:pt x="30" y="131"/>
                </a:lnTo>
                <a:lnTo>
                  <a:pt x="30" y="29"/>
                </a:lnTo>
                <a:lnTo>
                  <a:pt x="27" y="32"/>
                </a:lnTo>
                <a:lnTo>
                  <a:pt x="22" y="35"/>
                </a:lnTo>
                <a:lnTo>
                  <a:pt x="16" y="40"/>
                </a:lnTo>
                <a:lnTo>
                  <a:pt x="8" y="45"/>
                </a:lnTo>
                <a:lnTo>
                  <a:pt x="0" y="47"/>
                </a:lnTo>
                <a:lnTo>
                  <a:pt x="0" y="32"/>
                </a:lnTo>
                <a:lnTo>
                  <a:pt x="9" y="27"/>
                </a:lnTo>
                <a:lnTo>
                  <a:pt x="17" y="23"/>
                </a:lnTo>
                <a:lnTo>
                  <a:pt x="22" y="16"/>
                </a:lnTo>
                <a:lnTo>
                  <a:pt x="28" y="11"/>
                </a:lnTo>
                <a:lnTo>
                  <a:pt x="33" y="5"/>
                </a:lnTo>
                <a:lnTo>
                  <a:pt x="36" y="0"/>
                </a:lnTo>
                <a:lnTo>
                  <a:pt x="48" y="0"/>
                </a:lnTo>
                <a:lnTo>
                  <a:pt x="48" y="13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57" name="Freeform 49"/>
          <p:cNvSpPr>
            <a:spLocks noEditPoints="1"/>
          </p:cNvSpPr>
          <p:nvPr/>
        </p:nvSpPr>
        <p:spPr bwMode="auto">
          <a:xfrm>
            <a:off x="6169025" y="5843588"/>
            <a:ext cx="115888" cy="177800"/>
          </a:xfrm>
          <a:custGeom>
            <a:avLst/>
            <a:gdLst>
              <a:gd name="T0" fmla="*/ 2147483647 w 85"/>
              <a:gd name="T1" fmla="*/ 2147483647 h 133"/>
              <a:gd name="T2" fmla="*/ 2147483647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2147483647 h 133"/>
              <a:gd name="T18" fmla="*/ 2147483647 w 85"/>
              <a:gd name="T19" fmla="*/ 2147483647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0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2147483647 w 85"/>
              <a:gd name="T59" fmla="*/ 2147483647 h 133"/>
              <a:gd name="T60" fmla="*/ 2147483647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85"/>
              <a:gd name="T130" fmla="*/ 0 h 133"/>
              <a:gd name="T131" fmla="*/ 85 w 85"/>
              <a:gd name="T132" fmla="*/ 133 h 13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85" h="133">
                <a:moveTo>
                  <a:pt x="26" y="59"/>
                </a:moveTo>
                <a:lnTo>
                  <a:pt x="21" y="58"/>
                </a:lnTo>
                <a:lnTo>
                  <a:pt x="16" y="55"/>
                </a:lnTo>
                <a:lnTo>
                  <a:pt x="13" y="51"/>
                </a:lnTo>
                <a:lnTo>
                  <a:pt x="10" y="47"/>
                </a:lnTo>
                <a:lnTo>
                  <a:pt x="7" y="43"/>
                </a:lnTo>
                <a:lnTo>
                  <a:pt x="5" y="37"/>
                </a:lnTo>
                <a:lnTo>
                  <a:pt x="5" y="26"/>
                </a:lnTo>
                <a:lnTo>
                  <a:pt x="7" y="19"/>
                </a:lnTo>
                <a:lnTo>
                  <a:pt x="10" y="15"/>
                </a:lnTo>
                <a:lnTo>
                  <a:pt x="15" y="10"/>
                </a:lnTo>
                <a:lnTo>
                  <a:pt x="27" y="2"/>
                </a:lnTo>
                <a:lnTo>
                  <a:pt x="43" y="0"/>
                </a:lnTo>
                <a:lnTo>
                  <a:pt x="58" y="2"/>
                </a:lnTo>
                <a:lnTo>
                  <a:pt x="69" y="10"/>
                </a:lnTo>
                <a:lnTo>
                  <a:pt x="74" y="13"/>
                </a:lnTo>
                <a:lnTo>
                  <a:pt x="77" y="18"/>
                </a:lnTo>
                <a:lnTo>
                  <a:pt x="80" y="27"/>
                </a:lnTo>
                <a:lnTo>
                  <a:pt x="80" y="37"/>
                </a:lnTo>
                <a:lnTo>
                  <a:pt x="79" y="43"/>
                </a:lnTo>
                <a:lnTo>
                  <a:pt x="75" y="47"/>
                </a:lnTo>
                <a:lnTo>
                  <a:pt x="74" y="51"/>
                </a:lnTo>
                <a:lnTo>
                  <a:pt x="71" y="55"/>
                </a:lnTo>
                <a:lnTo>
                  <a:pt x="66" y="58"/>
                </a:lnTo>
                <a:lnTo>
                  <a:pt x="61" y="59"/>
                </a:lnTo>
                <a:lnTo>
                  <a:pt x="67" y="61"/>
                </a:lnTo>
                <a:lnTo>
                  <a:pt x="72" y="64"/>
                </a:lnTo>
                <a:lnTo>
                  <a:pt x="75" y="67"/>
                </a:lnTo>
                <a:lnTo>
                  <a:pt x="82" y="77"/>
                </a:lnTo>
                <a:lnTo>
                  <a:pt x="85" y="87"/>
                </a:lnTo>
                <a:lnTo>
                  <a:pt x="85" y="93"/>
                </a:lnTo>
                <a:lnTo>
                  <a:pt x="82" y="109"/>
                </a:lnTo>
                <a:lnTo>
                  <a:pt x="74" y="122"/>
                </a:lnTo>
                <a:lnTo>
                  <a:pt x="59" y="130"/>
                </a:lnTo>
                <a:lnTo>
                  <a:pt x="43" y="133"/>
                </a:lnTo>
                <a:lnTo>
                  <a:pt x="31" y="131"/>
                </a:lnTo>
                <a:lnTo>
                  <a:pt x="21" y="128"/>
                </a:lnTo>
                <a:lnTo>
                  <a:pt x="11" y="122"/>
                </a:lnTo>
                <a:lnTo>
                  <a:pt x="3" y="109"/>
                </a:lnTo>
                <a:lnTo>
                  <a:pt x="0" y="93"/>
                </a:lnTo>
                <a:lnTo>
                  <a:pt x="3" y="77"/>
                </a:lnTo>
                <a:lnTo>
                  <a:pt x="7" y="71"/>
                </a:lnTo>
                <a:lnTo>
                  <a:pt x="10" y="66"/>
                </a:lnTo>
                <a:lnTo>
                  <a:pt x="15" y="63"/>
                </a:lnTo>
                <a:lnTo>
                  <a:pt x="19" y="61"/>
                </a:lnTo>
                <a:lnTo>
                  <a:pt x="26" y="59"/>
                </a:lnTo>
                <a:close/>
                <a:moveTo>
                  <a:pt x="21" y="32"/>
                </a:moveTo>
                <a:lnTo>
                  <a:pt x="24" y="42"/>
                </a:lnTo>
                <a:lnTo>
                  <a:pt x="31" y="48"/>
                </a:lnTo>
                <a:lnTo>
                  <a:pt x="37" y="51"/>
                </a:lnTo>
                <a:lnTo>
                  <a:pt x="50" y="51"/>
                </a:lnTo>
                <a:lnTo>
                  <a:pt x="55" y="48"/>
                </a:lnTo>
                <a:lnTo>
                  <a:pt x="61" y="42"/>
                </a:lnTo>
                <a:lnTo>
                  <a:pt x="63" y="39"/>
                </a:lnTo>
                <a:lnTo>
                  <a:pt x="64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3" y="15"/>
                </a:lnTo>
                <a:lnTo>
                  <a:pt x="37" y="16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23" y="29"/>
                </a:lnTo>
                <a:lnTo>
                  <a:pt x="21" y="32"/>
                </a:lnTo>
                <a:close/>
                <a:moveTo>
                  <a:pt x="18" y="91"/>
                </a:moveTo>
                <a:lnTo>
                  <a:pt x="18" y="99"/>
                </a:lnTo>
                <a:lnTo>
                  <a:pt x="19" y="104"/>
                </a:lnTo>
                <a:lnTo>
                  <a:pt x="24" y="111"/>
                </a:lnTo>
                <a:lnTo>
                  <a:pt x="29" y="114"/>
                </a:lnTo>
                <a:lnTo>
                  <a:pt x="43" y="119"/>
                </a:lnTo>
                <a:lnTo>
                  <a:pt x="56" y="115"/>
                </a:lnTo>
                <a:lnTo>
                  <a:pt x="61" y="111"/>
                </a:lnTo>
                <a:lnTo>
                  <a:pt x="67" y="101"/>
                </a:lnTo>
                <a:lnTo>
                  <a:pt x="67" y="88"/>
                </a:lnTo>
                <a:lnTo>
                  <a:pt x="66" y="82"/>
                </a:lnTo>
                <a:lnTo>
                  <a:pt x="64" y="77"/>
                </a:lnTo>
                <a:lnTo>
                  <a:pt x="59" y="74"/>
                </a:lnTo>
                <a:lnTo>
                  <a:pt x="53" y="67"/>
                </a:lnTo>
                <a:lnTo>
                  <a:pt x="48" y="67"/>
                </a:lnTo>
                <a:lnTo>
                  <a:pt x="43" y="66"/>
                </a:lnTo>
                <a:lnTo>
                  <a:pt x="35" y="67"/>
                </a:lnTo>
                <a:lnTo>
                  <a:pt x="29" y="69"/>
                </a:lnTo>
                <a:lnTo>
                  <a:pt x="21" y="77"/>
                </a:lnTo>
                <a:lnTo>
                  <a:pt x="18" y="87"/>
                </a:lnTo>
                <a:lnTo>
                  <a:pt x="18" y="91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58" name="Freeform 50"/>
          <p:cNvSpPr>
            <a:spLocks noEditPoints="1"/>
          </p:cNvSpPr>
          <p:nvPr/>
        </p:nvSpPr>
        <p:spPr bwMode="auto">
          <a:xfrm>
            <a:off x="6310313" y="5843588"/>
            <a:ext cx="117475" cy="177800"/>
          </a:xfrm>
          <a:custGeom>
            <a:avLst/>
            <a:gdLst>
              <a:gd name="T0" fmla="*/ 0 w 84"/>
              <a:gd name="T1" fmla="*/ 2147483647 h 133"/>
              <a:gd name="T2" fmla="*/ 0 w 84"/>
              <a:gd name="T3" fmla="*/ 2147483647 h 133"/>
              <a:gd name="T4" fmla="*/ 2147483647 w 84"/>
              <a:gd name="T5" fmla="*/ 2147483647 h 133"/>
              <a:gd name="T6" fmla="*/ 2147483647 w 84"/>
              <a:gd name="T7" fmla="*/ 2147483647 h 133"/>
              <a:gd name="T8" fmla="*/ 2147483647 w 84"/>
              <a:gd name="T9" fmla="*/ 2147483647 h 133"/>
              <a:gd name="T10" fmla="*/ 2147483647 w 84"/>
              <a:gd name="T11" fmla="*/ 2147483647 h 133"/>
              <a:gd name="T12" fmla="*/ 2147483647 w 84"/>
              <a:gd name="T13" fmla="*/ 2147483647 h 133"/>
              <a:gd name="T14" fmla="*/ 2147483647 w 84"/>
              <a:gd name="T15" fmla="*/ 2147483647 h 133"/>
              <a:gd name="T16" fmla="*/ 2147483647 w 84"/>
              <a:gd name="T17" fmla="*/ 0 h 133"/>
              <a:gd name="T18" fmla="*/ 2147483647 w 84"/>
              <a:gd name="T19" fmla="*/ 0 h 133"/>
              <a:gd name="T20" fmla="*/ 2147483647 w 84"/>
              <a:gd name="T21" fmla="*/ 2147483647 h 133"/>
              <a:gd name="T22" fmla="*/ 2147483647 w 84"/>
              <a:gd name="T23" fmla="*/ 2147483647 h 133"/>
              <a:gd name="T24" fmla="*/ 2147483647 w 84"/>
              <a:gd name="T25" fmla="*/ 2147483647 h 133"/>
              <a:gd name="T26" fmla="*/ 2147483647 w 84"/>
              <a:gd name="T27" fmla="*/ 2147483647 h 133"/>
              <a:gd name="T28" fmla="*/ 2147483647 w 84"/>
              <a:gd name="T29" fmla="*/ 2147483647 h 133"/>
              <a:gd name="T30" fmla="*/ 2147483647 w 84"/>
              <a:gd name="T31" fmla="*/ 2147483647 h 133"/>
              <a:gd name="T32" fmla="*/ 2147483647 w 84"/>
              <a:gd name="T33" fmla="*/ 2147483647 h 133"/>
              <a:gd name="T34" fmla="*/ 2147483647 w 84"/>
              <a:gd name="T35" fmla="*/ 2147483647 h 133"/>
              <a:gd name="T36" fmla="*/ 2147483647 w 84"/>
              <a:gd name="T37" fmla="*/ 2147483647 h 133"/>
              <a:gd name="T38" fmla="*/ 2147483647 w 84"/>
              <a:gd name="T39" fmla="*/ 2147483647 h 133"/>
              <a:gd name="T40" fmla="*/ 2147483647 w 84"/>
              <a:gd name="T41" fmla="*/ 2147483647 h 133"/>
              <a:gd name="T42" fmla="*/ 2147483647 w 84"/>
              <a:gd name="T43" fmla="*/ 2147483647 h 133"/>
              <a:gd name="T44" fmla="*/ 2147483647 w 84"/>
              <a:gd name="T45" fmla="*/ 2147483647 h 133"/>
              <a:gd name="T46" fmla="*/ 2147483647 w 84"/>
              <a:gd name="T47" fmla="*/ 2147483647 h 133"/>
              <a:gd name="T48" fmla="*/ 2147483647 w 84"/>
              <a:gd name="T49" fmla="*/ 2147483647 h 133"/>
              <a:gd name="T50" fmla="*/ 2147483647 w 84"/>
              <a:gd name="T51" fmla="*/ 2147483647 h 133"/>
              <a:gd name="T52" fmla="*/ 2147483647 w 84"/>
              <a:gd name="T53" fmla="*/ 2147483647 h 133"/>
              <a:gd name="T54" fmla="*/ 2147483647 w 84"/>
              <a:gd name="T55" fmla="*/ 2147483647 h 133"/>
              <a:gd name="T56" fmla="*/ 2147483647 w 84"/>
              <a:gd name="T57" fmla="*/ 2147483647 h 133"/>
              <a:gd name="T58" fmla="*/ 0 w 84"/>
              <a:gd name="T59" fmla="*/ 2147483647 h 133"/>
              <a:gd name="T60" fmla="*/ 0 w 84"/>
              <a:gd name="T61" fmla="*/ 2147483647 h 133"/>
              <a:gd name="T62" fmla="*/ 2147483647 w 84"/>
              <a:gd name="T63" fmla="*/ 2147483647 h 133"/>
              <a:gd name="T64" fmla="*/ 2147483647 w 84"/>
              <a:gd name="T65" fmla="*/ 2147483647 h 133"/>
              <a:gd name="T66" fmla="*/ 2147483647 w 84"/>
              <a:gd name="T67" fmla="*/ 2147483647 h 133"/>
              <a:gd name="T68" fmla="*/ 2147483647 w 84"/>
              <a:gd name="T69" fmla="*/ 2147483647 h 133"/>
              <a:gd name="T70" fmla="*/ 2147483647 w 84"/>
              <a:gd name="T71" fmla="*/ 2147483647 h 133"/>
              <a:gd name="T72" fmla="*/ 2147483647 w 84"/>
              <a:gd name="T73" fmla="*/ 2147483647 h 133"/>
              <a:gd name="T74" fmla="*/ 2147483647 w 84"/>
              <a:gd name="T75" fmla="*/ 2147483647 h 133"/>
              <a:gd name="T76" fmla="*/ 2147483647 w 84"/>
              <a:gd name="T77" fmla="*/ 2147483647 h 133"/>
              <a:gd name="T78" fmla="*/ 2147483647 w 84"/>
              <a:gd name="T79" fmla="*/ 2147483647 h 133"/>
              <a:gd name="T80" fmla="*/ 2147483647 w 84"/>
              <a:gd name="T81" fmla="*/ 2147483647 h 133"/>
              <a:gd name="T82" fmla="*/ 2147483647 w 84"/>
              <a:gd name="T83" fmla="*/ 2147483647 h 133"/>
              <a:gd name="T84" fmla="*/ 2147483647 w 84"/>
              <a:gd name="T85" fmla="*/ 2147483647 h 133"/>
              <a:gd name="T86" fmla="*/ 2147483647 w 84"/>
              <a:gd name="T87" fmla="*/ 2147483647 h 133"/>
              <a:gd name="T88" fmla="*/ 2147483647 w 84"/>
              <a:gd name="T89" fmla="*/ 2147483647 h 133"/>
              <a:gd name="T90" fmla="*/ 2147483647 w 84"/>
              <a:gd name="T91" fmla="*/ 2147483647 h 133"/>
              <a:gd name="T92" fmla="*/ 2147483647 w 84"/>
              <a:gd name="T93" fmla="*/ 2147483647 h 133"/>
              <a:gd name="T94" fmla="*/ 2147483647 w 84"/>
              <a:gd name="T95" fmla="*/ 2147483647 h 133"/>
              <a:gd name="T96" fmla="*/ 2147483647 w 84"/>
              <a:gd name="T97" fmla="*/ 2147483647 h 133"/>
              <a:gd name="T98" fmla="*/ 2147483647 w 84"/>
              <a:gd name="T99" fmla="*/ 2147483647 h 133"/>
              <a:gd name="T100" fmla="*/ 2147483647 w 84"/>
              <a:gd name="T101" fmla="*/ 2147483647 h 133"/>
              <a:gd name="T102" fmla="*/ 2147483647 w 84"/>
              <a:gd name="T103" fmla="*/ 2147483647 h 133"/>
              <a:gd name="T104" fmla="*/ 2147483647 w 84"/>
              <a:gd name="T105" fmla="*/ 2147483647 h 133"/>
              <a:gd name="T106" fmla="*/ 2147483647 w 84"/>
              <a:gd name="T107" fmla="*/ 2147483647 h 133"/>
              <a:gd name="T108" fmla="*/ 2147483647 w 84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4"/>
              <a:gd name="T166" fmla="*/ 0 h 133"/>
              <a:gd name="T167" fmla="*/ 84 w 84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4" h="133">
                <a:moveTo>
                  <a:pt x="0" y="66"/>
                </a:moveTo>
                <a:lnTo>
                  <a:pt x="0" y="45"/>
                </a:lnTo>
                <a:lnTo>
                  <a:pt x="4" y="29"/>
                </a:lnTo>
                <a:lnTo>
                  <a:pt x="6" y="23"/>
                </a:lnTo>
                <a:lnTo>
                  <a:pt x="9" y="16"/>
                </a:lnTo>
                <a:lnTo>
                  <a:pt x="14" y="11"/>
                </a:lnTo>
                <a:lnTo>
                  <a:pt x="17" y="7"/>
                </a:lnTo>
                <a:lnTo>
                  <a:pt x="22" y="3"/>
                </a:lnTo>
                <a:lnTo>
                  <a:pt x="35" y="0"/>
                </a:lnTo>
                <a:lnTo>
                  <a:pt x="49" y="0"/>
                </a:lnTo>
                <a:lnTo>
                  <a:pt x="56" y="2"/>
                </a:lnTo>
                <a:lnTo>
                  <a:pt x="60" y="3"/>
                </a:lnTo>
                <a:lnTo>
                  <a:pt x="64" y="7"/>
                </a:lnTo>
                <a:lnTo>
                  <a:pt x="68" y="10"/>
                </a:lnTo>
                <a:lnTo>
                  <a:pt x="72" y="13"/>
                </a:lnTo>
                <a:lnTo>
                  <a:pt x="80" y="29"/>
                </a:lnTo>
                <a:lnTo>
                  <a:pt x="84" y="48"/>
                </a:lnTo>
                <a:lnTo>
                  <a:pt x="84" y="66"/>
                </a:lnTo>
                <a:lnTo>
                  <a:pt x="83" y="88"/>
                </a:lnTo>
                <a:lnTo>
                  <a:pt x="81" y="104"/>
                </a:lnTo>
                <a:lnTo>
                  <a:pt x="76" y="114"/>
                </a:lnTo>
                <a:lnTo>
                  <a:pt x="72" y="120"/>
                </a:lnTo>
                <a:lnTo>
                  <a:pt x="65" y="125"/>
                </a:lnTo>
                <a:lnTo>
                  <a:pt x="56" y="131"/>
                </a:lnTo>
                <a:lnTo>
                  <a:pt x="49" y="133"/>
                </a:lnTo>
                <a:lnTo>
                  <a:pt x="43" y="133"/>
                </a:lnTo>
                <a:lnTo>
                  <a:pt x="25" y="130"/>
                </a:lnTo>
                <a:lnTo>
                  <a:pt x="12" y="120"/>
                </a:lnTo>
                <a:lnTo>
                  <a:pt x="4" y="106"/>
                </a:lnTo>
                <a:lnTo>
                  <a:pt x="0" y="88"/>
                </a:lnTo>
                <a:lnTo>
                  <a:pt x="0" y="66"/>
                </a:lnTo>
                <a:close/>
                <a:moveTo>
                  <a:pt x="16" y="66"/>
                </a:moveTo>
                <a:lnTo>
                  <a:pt x="17" y="85"/>
                </a:lnTo>
                <a:lnTo>
                  <a:pt x="19" y="99"/>
                </a:lnTo>
                <a:lnTo>
                  <a:pt x="24" y="109"/>
                </a:lnTo>
                <a:lnTo>
                  <a:pt x="33" y="115"/>
                </a:lnTo>
                <a:lnTo>
                  <a:pt x="43" y="119"/>
                </a:lnTo>
                <a:lnTo>
                  <a:pt x="52" y="115"/>
                </a:lnTo>
                <a:lnTo>
                  <a:pt x="57" y="112"/>
                </a:lnTo>
                <a:lnTo>
                  <a:pt x="60" y="109"/>
                </a:lnTo>
                <a:lnTo>
                  <a:pt x="65" y="99"/>
                </a:lnTo>
                <a:lnTo>
                  <a:pt x="67" y="85"/>
                </a:lnTo>
                <a:lnTo>
                  <a:pt x="67" y="48"/>
                </a:lnTo>
                <a:lnTo>
                  <a:pt x="65" y="34"/>
                </a:lnTo>
                <a:lnTo>
                  <a:pt x="60" y="24"/>
                </a:lnTo>
                <a:lnTo>
                  <a:pt x="57" y="21"/>
                </a:lnTo>
                <a:lnTo>
                  <a:pt x="52" y="18"/>
                </a:lnTo>
                <a:lnTo>
                  <a:pt x="46" y="16"/>
                </a:lnTo>
                <a:lnTo>
                  <a:pt x="41" y="15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19" y="34"/>
                </a:lnTo>
                <a:lnTo>
                  <a:pt x="17" y="48"/>
                </a:lnTo>
                <a:lnTo>
                  <a:pt x="16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59" name="Freeform 51"/>
          <p:cNvSpPr>
            <a:spLocks noEditPoints="1"/>
          </p:cNvSpPr>
          <p:nvPr/>
        </p:nvSpPr>
        <p:spPr bwMode="auto">
          <a:xfrm>
            <a:off x="6450013" y="5843588"/>
            <a:ext cx="115887" cy="177800"/>
          </a:xfrm>
          <a:custGeom>
            <a:avLst/>
            <a:gdLst>
              <a:gd name="T0" fmla="*/ 0 w 85"/>
              <a:gd name="T1" fmla="*/ 2147483647 h 133"/>
              <a:gd name="T2" fmla="*/ 2147483647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0 h 133"/>
              <a:gd name="T18" fmla="*/ 2147483647 w 85"/>
              <a:gd name="T19" fmla="*/ 0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2147483647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0 w 85"/>
              <a:gd name="T59" fmla="*/ 2147483647 h 133"/>
              <a:gd name="T60" fmla="*/ 2147483647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2147483647 w 85"/>
              <a:gd name="T87" fmla="*/ 2147483647 h 133"/>
              <a:gd name="T88" fmla="*/ 2147483647 w 85"/>
              <a:gd name="T89" fmla="*/ 2147483647 h 133"/>
              <a:gd name="T90" fmla="*/ 2147483647 w 85"/>
              <a:gd name="T91" fmla="*/ 2147483647 h 133"/>
              <a:gd name="T92" fmla="*/ 2147483647 w 85"/>
              <a:gd name="T93" fmla="*/ 2147483647 h 133"/>
              <a:gd name="T94" fmla="*/ 2147483647 w 85"/>
              <a:gd name="T95" fmla="*/ 2147483647 h 133"/>
              <a:gd name="T96" fmla="*/ 2147483647 w 85"/>
              <a:gd name="T97" fmla="*/ 2147483647 h 133"/>
              <a:gd name="T98" fmla="*/ 2147483647 w 85"/>
              <a:gd name="T99" fmla="*/ 2147483647 h 133"/>
              <a:gd name="T100" fmla="*/ 2147483647 w 85"/>
              <a:gd name="T101" fmla="*/ 2147483647 h 133"/>
              <a:gd name="T102" fmla="*/ 2147483647 w 85"/>
              <a:gd name="T103" fmla="*/ 2147483647 h 133"/>
              <a:gd name="T104" fmla="*/ 2147483647 w 85"/>
              <a:gd name="T105" fmla="*/ 2147483647 h 133"/>
              <a:gd name="T106" fmla="*/ 2147483647 w 85"/>
              <a:gd name="T107" fmla="*/ 2147483647 h 133"/>
              <a:gd name="T108" fmla="*/ 2147483647 w 85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"/>
              <a:gd name="T166" fmla="*/ 0 h 133"/>
              <a:gd name="T167" fmla="*/ 85 w 85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" h="133">
                <a:moveTo>
                  <a:pt x="0" y="66"/>
                </a:moveTo>
                <a:lnTo>
                  <a:pt x="2" y="45"/>
                </a:lnTo>
                <a:lnTo>
                  <a:pt x="5" y="29"/>
                </a:lnTo>
                <a:lnTo>
                  <a:pt x="12" y="16"/>
                </a:lnTo>
                <a:lnTo>
                  <a:pt x="15" y="11"/>
                </a:lnTo>
                <a:lnTo>
                  <a:pt x="20" y="7"/>
                </a:lnTo>
                <a:lnTo>
                  <a:pt x="24" y="3"/>
                </a:lnTo>
                <a:lnTo>
                  <a:pt x="29" y="2"/>
                </a:lnTo>
                <a:lnTo>
                  <a:pt x="36" y="0"/>
                </a:lnTo>
                <a:lnTo>
                  <a:pt x="50" y="0"/>
                </a:lnTo>
                <a:lnTo>
                  <a:pt x="56" y="2"/>
                </a:lnTo>
                <a:lnTo>
                  <a:pt x="61" y="3"/>
                </a:lnTo>
                <a:lnTo>
                  <a:pt x="66" y="7"/>
                </a:lnTo>
                <a:lnTo>
                  <a:pt x="72" y="13"/>
                </a:lnTo>
                <a:lnTo>
                  <a:pt x="80" y="29"/>
                </a:lnTo>
                <a:lnTo>
                  <a:pt x="85" y="48"/>
                </a:lnTo>
                <a:lnTo>
                  <a:pt x="85" y="88"/>
                </a:lnTo>
                <a:lnTo>
                  <a:pt x="82" y="104"/>
                </a:lnTo>
                <a:lnTo>
                  <a:pt x="77" y="114"/>
                </a:lnTo>
                <a:lnTo>
                  <a:pt x="72" y="120"/>
                </a:lnTo>
                <a:lnTo>
                  <a:pt x="68" y="125"/>
                </a:lnTo>
                <a:lnTo>
                  <a:pt x="63" y="128"/>
                </a:lnTo>
                <a:lnTo>
                  <a:pt x="56" y="131"/>
                </a:lnTo>
                <a:lnTo>
                  <a:pt x="50" y="133"/>
                </a:lnTo>
                <a:lnTo>
                  <a:pt x="44" y="133"/>
                </a:lnTo>
                <a:lnTo>
                  <a:pt x="26" y="130"/>
                </a:lnTo>
                <a:lnTo>
                  <a:pt x="13" y="120"/>
                </a:lnTo>
                <a:lnTo>
                  <a:pt x="5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0" y="99"/>
                </a:lnTo>
                <a:lnTo>
                  <a:pt x="24" y="109"/>
                </a:lnTo>
                <a:lnTo>
                  <a:pt x="34" y="115"/>
                </a:lnTo>
                <a:lnTo>
                  <a:pt x="44" y="119"/>
                </a:lnTo>
                <a:lnTo>
                  <a:pt x="53" y="115"/>
                </a:lnTo>
                <a:lnTo>
                  <a:pt x="58" y="112"/>
                </a:lnTo>
                <a:lnTo>
                  <a:pt x="61" y="109"/>
                </a:lnTo>
                <a:lnTo>
                  <a:pt x="66" y="99"/>
                </a:lnTo>
                <a:lnTo>
                  <a:pt x="68" y="85"/>
                </a:lnTo>
                <a:lnTo>
                  <a:pt x="69" y="66"/>
                </a:lnTo>
                <a:lnTo>
                  <a:pt x="68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8" y="16"/>
                </a:lnTo>
                <a:lnTo>
                  <a:pt x="42" y="15"/>
                </a:lnTo>
                <a:lnTo>
                  <a:pt x="32" y="18"/>
                </a:lnTo>
                <a:lnTo>
                  <a:pt x="28" y="21"/>
                </a:lnTo>
                <a:lnTo>
                  <a:pt x="24" y="24"/>
                </a:lnTo>
                <a:lnTo>
                  <a:pt x="20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60" name="Line 52"/>
          <p:cNvSpPr>
            <a:spLocks noChangeShapeType="1"/>
          </p:cNvSpPr>
          <p:nvPr/>
        </p:nvSpPr>
        <p:spPr bwMode="auto">
          <a:xfrm flipV="1">
            <a:off x="7658100" y="5629275"/>
            <a:ext cx="1588" cy="6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61" name="Line 53"/>
          <p:cNvSpPr>
            <a:spLocks noChangeShapeType="1"/>
          </p:cNvSpPr>
          <p:nvPr/>
        </p:nvSpPr>
        <p:spPr bwMode="auto">
          <a:xfrm>
            <a:off x="7658100" y="2225675"/>
            <a:ext cx="1588" cy="60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62" name="Freeform 54"/>
          <p:cNvSpPr>
            <a:spLocks/>
          </p:cNvSpPr>
          <p:nvPr/>
        </p:nvSpPr>
        <p:spPr bwMode="auto">
          <a:xfrm>
            <a:off x="7421563" y="5843588"/>
            <a:ext cx="119062" cy="174625"/>
          </a:xfrm>
          <a:custGeom>
            <a:avLst/>
            <a:gdLst>
              <a:gd name="T0" fmla="*/ 2147483647 w 86"/>
              <a:gd name="T1" fmla="*/ 2147483647 h 131"/>
              <a:gd name="T2" fmla="*/ 2147483647 w 86"/>
              <a:gd name="T3" fmla="*/ 2147483647 h 131"/>
              <a:gd name="T4" fmla="*/ 0 w 86"/>
              <a:gd name="T5" fmla="*/ 2147483647 h 131"/>
              <a:gd name="T6" fmla="*/ 0 w 86"/>
              <a:gd name="T7" fmla="*/ 2147483647 h 131"/>
              <a:gd name="T8" fmla="*/ 2147483647 w 86"/>
              <a:gd name="T9" fmla="*/ 2147483647 h 131"/>
              <a:gd name="T10" fmla="*/ 2147483647 w 86"/>
              <a:gd name="T11" fmla="*/ 2147483647 h 131"/>
              <a:gd name="T12" fmla="*/ 2147483647 w 86"/>
              <a:gd name="T13" fmla="*/ 2147483647 h 131"/>
              <a:gd name="T14" fmla="*/ 2147483647 w 86"/>
              <a:gd name="T15" fmla="*/ 2147483647 h 131"/>
              <a:gd name="T16" fmla="*/ 2147483647 w 86"/>
              <a:gd name="T17" fmla="*/ 2147483647 h 131"/>
              <a:gd name="T18" fmla="*/ 2147483647 w 86"/>
              <a:gd name="T19" fmla="*/ 2147483647 h 131"/>
              <a:gd name="T20" fmla="*/ 2147483647 w 86"/>
              <a:gd name="T21" fmla="*/ 2147483647 h 131"/>
              <a:gd name="T22" fmla="*/ 2147483647 w 86"/>
              <a:gd name="T23" fmla="*/ 2147483647 h 131"/>
              <a:gd name="T24" fmla="*/ 2147483647 w 86"/>
              <a:gd name="T25" fmla="*/ 2147483647 h 131"/>
              <a:gd name="T26" fmla="*/ 2147483647 w 86"/>
              <a:gd name="T27" fmla="*/ 2147483647 h 131"/>
              <a:gd name="T28" fmla="*/ 2147483647 w 86"/>
              <a:gd name="T29" fmla="*/ 2147483647 h 131"/>
              <a:gd name="T30" fmla="*/ 2147483647 w 86"/>
              <a:gd name="T31" fmla="*/ 2147483647 h 131"/>
              <a:gd name="T32" fmla="*/ 2147483647 w 86"/>
              <a:gd name="T33" fmla="*/ 2147483647 h 131"/>
              <a:gd name="T34" fmla="*/ 2147483647 w 86"/>
              <a:gd name="T35" fmla="*/ 2147483647 h 131"/>
              <a:gd name="T36" fmla="*/ 2147483647 w 86"/>
              <a:gd name="T37" fmla="*/ 2147483647 h 131"/>
              <a:gd name="T38" fmla="*/ 2147483647 w 86"/>
              <a:gd name="T39" fmla="*/ 2147483647 h 131"/>
              <a:gd name="T40" fmla="*/ 2147483647 w 86"/>
              <a:gd name="T41" fmla="*/ 2147483647 h 131"/>
              <a:gd name="T42" fmla="*/ 2147483647 w 86"/>
              <a:gd name="T43" fmla="*/ 2147483647 h 131"/>
              <a:gd name="T44" fmla="*/ 2147483647 w 86"/>
              <a:gd name="T45" fmla="*/ 2147483647 h 131"/>
              <a:gd name="T46" fmla="*/ 2147483647 w 86"/>
              <a:gd name="T47" fmla="*/ 2147483647 h 131"/>
              <a:gd name="T48" fmla="*/ 2147483647 w 86"/>
              <a:gd name="T49" fmla="*/ 2147483647 h 131"/>
              <a:gd name="T50" fmla="*/ 2147483647 w 86"/>
              <a:gd name="T51" fmla="*/ 2147483647 h 131"/>
              <a:gd name="T52" fmla="*/ 2147483647 w 86"/>
              <a:gd name="T53" fmla="*/ 2147483647 h 131"/>
              <a:gd name="T54" fmla="*/ 2147483647 w 86"/>
              <a:gd name="T55" fmla="*/ 2147483647 h 131"/>
              <a:gd name="T56" fmla="*/ 2147483647 w 86"/>
              <a:gd name="T57" fmla="*/ 2147483647 h 131"/>
              <a:gd name="T58" fmla="*/ 2147483647 w 86"/>
              <a:gd name="T59" fmla="*/ 0 h 131"/>
              <a:gd name="T60" fmla="*/ 2147483647 w 86"/>
              <a:gd name="T61" fmla="*/ 2147483647 h 131"/>
              <a:gd name="T62" fmla="*/ 2147483647 w 86"/>
              <a:gd name="T63" fmla="*/ 2147483647 h 131"/>
              <a:gd name="T64" fmla="*/ 2147483647 w 86"/>
              <a:gd name="T65" fmla="*/ 2147483647 h 131"/>
              <a:gd name="T66" fmla="*/ 2147483647 w 86"/>
              <a:gd name="T67" fmla="*/ 2147483647 h 131"/>
              <a:gd name="T68" fmla="*/ 2147483647 w 86"/>
              <a:gd name="T69" fmla="*/ 2147483647 h 131"/>
              <a:gd name="T70" fmla="*/ 2147483647 w 86"/>
              <a:gd name="T71" fmla="*/ 2147483647 h 131"/>
              <a:gd name="T72" fmla="*/ 2147483647 w 86"/>
              <a:gd name="T73" fmla="*/ 2147483647 h 131"/>
              <a:gd name="T74" fmla="*/ 2147483647 w 86"/>
              <a:gd name="T75" fmla="*/ 2147483647 h 131"/>
              <a:gd name="T76" fmla="*/ 2147483647 w 86"/>
              <a:gd name="T77" fmla="*/ 2147483647 h 131"/>
              <a:gd name="T78" fmla="*/ 2147483647 w 86"/>
              <a:gd name="T79" fmla="*/ 2147483647 h 131"/>
              <a:gd name="T80" fmla="*/ 2147483647 w 86"/>
              <a:gd name="T81" fmla="*/ 2147483647 h 131"/>
              <a:gd name="T82" fmla="*/ 2147483647 w 86"/>
              <a:gd name="T83" fmla="*/ 2147483647 h 131"/>
              <a:gd name="T84" fmla="*/ 2147483647 w 86"/>
              <a:gd name="T85" fmla="*/ 2147483647 h 131"/>
              <a:gd name="T86" fmla="*/ 2147483647 w 86"/>
              <a:gd name="T87" fmla="*/ 2147483647 h 131"/>
              <a:gd name="T88" fmla="*/ 2147483647 w 86"/>
              <a:gd name="T89" fmla="*/ 2147483647 h 131"/>
              <a:gd name="T90" fmla="*/ 2147483647 w 86"/>
              <a:gd name="T91" fmla="*/ 2147483647 h 131"/>
              <a:gd name="T92" fmla="*/ 2147483647 w 86"/>
              <a:gd name="T93" fmla="*/ 2147483647 h 131"/>
              <a:gd name="T94" fmla="*/ 2147483647 w 86"/>
              <a:gd name="T95" fmla="*/ 2147483647 h 13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86"/>
              <a:gd name="T145" fmla="*/ 0 h 131"/>
              <a:gd name="T146" fmla="*/ 86 w 86"/>
              <a:gd name="T147" fmla="*/ 131 h 13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86" h="131">
                <a:moveTo>
                  <a:pt x="86" y="114"/>
                </a:moveTo>
                <a:lnTo>
                  <a:pt x="86" y="131"/>
                </a:lnTo>
                <a:lnTo>
                  <a:pt x="0" y="131"/>
                </a:lnTo>
                <a:lnTo>
                  <a:pt x="0" y="125"/>
                </a:lnTo>
                <a:lnTo>
                  <a:pt x="1" y="120"/>
                </a:lnTo>
                <a:lnTo>
                  <a:pt x="11" y="101"/>
                </a:lnTo>
                <a:lnTo>
                  <a:pt x="16" y="95"/>
                </a:lnTo>
                <a:lnTo>
                  <a:pt x="32" y="82"/>
                </a:lnTo>
                <a:lnTo>
                  <a:pt x="45" y="71"/>
                </a:lnTo>
                <a:lnTo>
                  <a:pt x="53" y="63"/>
                </a:lnTo>
                <a:lnTo>
                  <a:pt x="59" y="55"/>
                </a:lnTo>
                <a:lnTo>
                  <a:pt x="65" y="45"/>
                </a:lnTo>
                <a:lnTo>
                  <a:pt x="65" y="40"/>
                </a:lnTo>
                <a:lnTo>
                  <a:pt x="67" y="35"/>
                </a:lnTo>
                <a:lnTo>
                  <a:pt x="64" y="26"/>
                </a:lnTo>
                <a:lnTo>
                  <a:pt x="61" y="21"/>
                </a:lnTo>
                <a:lnTo>
                  <a:pt x="54" y="18"/>
                </a:lnTo>
                <a:lnTo>
                  <a:pt x="49" y="16"/>
                </a:lnTo>
                <a:lnTo>
                  <a:pt x="43" y="15"/>
                </a:lnTo>
                <a:lnTo>
                  <a:pt x="30" y="18"/>
                </a:lnTo>
                <a:lnTo>
                  <a:pt x="27" y="21"/>
                </a:lnTo>
                <a:lnTo>
                  <a:pt x="22" y="24"/>
                </a:lnTo>
                <a:lnTo>
                  <a:pt x="21" y="27"/>
                </a:lnTo>
                <a:lnTo>
                  <a:pt x="19" y="32"/>
                </a:lnTo>
                <a:lnTo>
                  <a:pt x="19" y="39"/>
                </a:lnTo>
                <a:lnTo>
                  <a:pt x="1" y="35"/>
                </a:lnTo>
                <a:lnTo>
                  <a:pt x="6" y="21"/>
                </a:lnTo>
                <a:lnTo>
                  <a:pt x="14" y="10"/>
                </a:lnTo>
                <a:lnTo>
                  <a:pt x="27" y="2"/>
                </a:lnTo>
                <a:lnTo>
                  <a:pt x="43" y="0"/>
                </a:lnTo>
                <a:lnTo>
                  <a:pt x="61" y="2"/>
                </a:lnTo>
                <a:lnTo>
                  <a:pt x="72" y="10"/>
                </a:lnTo>
                <a:lnTo>
                  <a:pt x="81" y="23"/>
                </a:lnTo>
                <a:lnTo>
                  <a:pt x="83" y="35"/>
                </a:lnTo>
                <a:lnTo>
                  <a:pt x="83" y="43"/>
                </a:lnTo>
                <a:lnTo>
                  <a:pt x="81" y="47"/>
                </a:lnTo>
                <a:lnTo>
                  <a:pt x="78" y="56"/>
                </a:lnTo>
                <a:lnTo>
                  <a:pt x="77" y="59"/>
                </a:lnTo>
                <a:lnTo>
                  <a:pt x="70" y="66"/>
                </a:lnTo>
                <a:lnTo>
                  <a:pt x="67" y="71"/>
                </a:lnTo>
                <a:lnTo>
                  <a:pt x="62" y="77"/>
                </a:lnTo>
                <a:lnTo>
                  <a:pt x="56" y="82"/>
                </a:lnTo>
                <a:lnTo>
                  <a:pt x="48" y="90"/>
                </a:lnTo>
                <a:lnTo>
                  <a:pt x="35" y="99"/>
                </a:lnTo>
                <a:lnTo>
                  <a:pt x="29" y="106"/>
                </a:lnTo>
                <a:lnTo>
                  <a:pt x="25" y="111"/>
                </a:lnTo>
                <a:lnTo>
                  <a:pt x="22" y="114"/>
                </a:lnTo>
                <a:lnTo>
                  <a:pt x="86" y="11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63" name="Freeform 55"/>
          <p:cNvSpPr>
            <a:spLocks noEditPoints="1"/>
          </p:cNvSpPr>
          <p:nvPr/>
        </p:nvSpPr>
        <p:spPr bwMode="auto">
          <a:xfrm>
            <a:off x="7562850" y="5843588"/>
            <a:ext cx="120650" cy="177800"/>
          </a:xfrm>
          <a:custGeom>
            <a:avLst/>
            <a:gdLst>
              <a:gd name="T0" fmla="*/ 0 w 87"/>
              <a:gd name="T1" fmla="*/ 2147483647 h 133"/>
              <a:gd name="T2" fmla="*/ 2147483647 w 87"/>
              <a:gd name="T3" fmla="*/ 2147483647 h 133"/>
              <a:gd name="T4" fmla="*/ 2147483647 w 87"/>
              <a:gd name="T5" fmla="*/ 2147483647 h 133"/>
              <a:gd name="T6" fmla="*/ 2147483647 w 87"/>
              <a:gd name="T7" fmla="*/ 2147483647 h 133"/>
              <a:gd name="T8" fmla="*/ 2147483647 w 87"/>
              <a:gd name="T9" fmla="*/ 2147483647 h 133"/>
              <a:gd name="T10" fmla="*/ 2147483647 w 87"/>
              <a:gd name="T11" fmla="*/ 2147483647 h 133"/>
              <a:gd name="T12" fmla="*/ 2147483647 w 87"/>
              <a:gd name="T13" fmla="*/ 2147483647 h 133"/>
              <a:gd name="T14" fmla="*/ 2147483647 w 87"/>
              <a:gd name="T15" fmla="*/ 2147483647 h 133"/>
              <a:gd name="T16" fmla="*/ 2147483647 w 87"/>
              <a:gd name="T17" fmla="*/ 0 h 133"/>
              <a:gd name="T18" fmla="*/ 2147483647 w 87"/>
              <a:gd name="T19" fmla="*/ 0 h 133"/>
              <a:gd name="T20" fmla="*/ 2147483647 w 87"/>
              <a:gd name="T21" fmla="*/ 2147483647 h 133"/>
              <a:gd name="T22" fmla="*/ 2147483647 w 87"/>
              <a:gd name="T23" fmla="*/ 2147483647 h 133"/>
              <a:gd name="T24" fmla="*/ 2147483647 w 87"/>
              <a:gd name="T25" fmla="*/ 2147483647 h 133"/>
              <a:gd name="T26" fmla="*/ 2147483647 w 87"/>
              <a:gd name="T27" fmla="*/ 2147483647 h 133"/>
              <a:gd name="T28" fmla="*/ 2147483647 w 87"/>
              <a:gd name="T29" fmla="*/ 2147483647 h 133"/>
              <a:gd name="T30" fmla="*/ 2147483647 w 87"/>
              <a:gd name="T31" fmla="*/ 2147483647 h 133"/>
              <a:gd name="T32" fmla="*/ 2147483647 w 87"/>
              <a:gd name="T33" fmla="*/ 2147483647 h 133"/>
              <a:gd name="T34" fmla="*/ 2147483647 w 87"/>
              <a:gd name="T35" fmla="*/ 2147483647 h 133"/>
              <a:gd name="T36" fmla="*/ 2147483647 w 87"/>
              <a:gd name="T37" fmla="*/ 2147483647 h 133"/>
              <a:gd name="T38" fmla="*/ 2147483647 w 87"/>
              <a:gd name="T39" fmla="*/ 2147483647 h 133"/>
              <a:gd name="T40" fmla="*/ 2147483647 w 87"/>
              <a:gd name="T41" fmla="*/ 2147483647 h 133"/>
              <a:gd name="T42" fmla="*/ 2147483647 w 87"/>
              <a:gd name="T43" fmla="*/ 2147483647 h 133"/>
              <a:gd name="T44" fmla="*/ 2147483647 w 87"/>
              <a:gd name="T45" fmla="*/ 2147483647 h 133"/>
              <a:gd name="T46" fmla="*/ 2147483647 w 87"/>
              <a:gd name="T47" fmla="*/ 2147483647 h 133"/>
              <a:gd name="T48" fmla="*/ 2147483647 w 87"/>
              <a:gd name="T49" fmla="*/ 2147483647 h 133"/>
              <a:gd name="T50" fmla="*/ 2147483647 w 87"/>
              <a:gd name="T51" fmla="*/ 2147483647 h 133"/>
              <a:gd name="T52" fmla="*/ 2147483647 w 87"/>
              <a:gd name="T53" fmla="*/ 2147483647 h 133"/>
              <a:gd name="T54" fmla="*/ 2147483647 w 87"/>
              <a:gd name="T55" fmla="*/ 2147483647 h 133"/>
              <a:gd name="T56" fmla="*/ 2147483647 w 87"/>
              <a:gd name="T57" fmla="*/ 2147483647 h 133"/>
              <a:gd name="T58" fmla="*/ 2147483647 w 87"/>
              <a:gd name="T59" fmla="*/ 2147483647 h 133"/>
              <a:gd name="T60" fmla="*/ 0 w 87"/>
              <a:gd name="T61" fmla="*/ 2147483647 h 133"/>
              <a:gd name="T62" fmla="*/ 2147483647 w 87"/>
              <a:gd name="T63" fmla="*/ 2147483647 h 133"/>
              <a:gd name="T64" fmla="*/ 2147483647 w 87"/>
              <a:gd name="T65" fmla="*/ 2147483647 h 133"/>
              <a:gd name="T66" fmla="*/ 2147483647 w 87"/>
              <a:gd name="T67" fmla="*/ 2147483647 h 133"/>
              <a:gd name="T68" fmla="*/ 2147483647 w 87"/>
              <a:gd name="T69" fmla="*/ 2147483647 h 133"/>
              <a:gd name="T70" fmla="*/ 2147483647 w 87"/>
              <a:gd name="T71" fmla="*/ 2147483647 h 133"/>
              <a:gd name="T72" fmla="*/ 2147483647 w 87"/>
              <a:gd name="T73" fmla="*/ 2147483647 h 133"/>
              <a:gd name="T74" fmla="*/ 2147483647 w 87"/>
              <a:gd name="T75" fmla="*/ 2147483647 h 133"/>
              <a:gd name="T76" fmla="*/ 2147483647 w 87"/>
              <a:gd name="T77" fmla="*/ 2147483647 h 133"/>
              <a:gd name="T78" fmla="*/ 2147483647 w 87"/>
              <a:gd name="T79" fmla="*/ 2147483647 h 133"/>
              <a:gd name="T80" fmla="*/ 2147483647 w 87"/>
              <a:gd name="T81" fmla="*/ 2147483647 h 133"/>
              <a:gd name="T82" fmla="*/ 2147483647 w 87"/>
              <a:gd name="T83" fmla="*/ 2147483647 h 133"/>
              <a:gd name="T84" fmla="*/ 2147483647 w 87"/>
              <a:gd name="T85" fmla="*/ 2147483647 h 133"/>
              <a:gd name="T86" fmla="*/ 2147483647 w 87"/>
              <a:gd name="T87" fmla="*/ 2147483647 h 133"/>
              <a:gd name="T88" fmla="*/ 2147483647 w 87"/>
              <a:gd name="T89" fmla="*/ 2147483647 h 133"/>
              <a:gd name="T90" fmla="*/ 2147483647 w 87"/>
              <a:gd name="T91" fmla="*/ 2147483647 h 133"/>
              <a:gd name="T92" fmla="*/ 2147483647 w 87"/>
              <a:gd name="T93" fmla="*/ 2147483647 h 133"/>
              <a:gd name="T94" fmla="*/ 2147483647 w 87"/>
              <a:gd name="T95" fmla="*/ 2147483647 h 133"/>
              <a:gd name="T96" fmla="*/ 2147483647 w 87"/>
              <a:gd name="T97" fmla="*/ 2147483647 h 133"/>
              <a:gd name="T98" fmla="*/ 2147483647 w 87"/>
              <a:gd name="T99" fmla="*/ 2147483647 h 133"/>
              <a:gd name="T100" fmla="*/ 2147483647 w 87"/>
              <a:gd name="T101" fmla="*/ 2147483647 h 133"/>
              <a:gd name="T102" fmla="*/ 2147483647 w 87"/>
              <a:gd name="T103" fmla="*/ 2147483647 h 133"/>
              <a:gd name="T104" fmla="*/ 2147483647 w 87"/>
              <a:gd name="T105" fmla="*/ 2147483647 h 133"/>
              <a:gd name="T106" fmla="*/ 2147483647 w 87"/>
              <a:gd name="T107" fmla="*/ 2147483647 h 133"/>
              <a:gd name="T108" fmla="*/ 2147483647 w 87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7"/>
              <a:gd name="T166" fmla="*/ 0 h 133"/>
              <a:gd name="T167" fmla="*/ 87 w 87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7" h="133">
                <a:moveTo>
                  <a:pt x="0" y="66"/>
                </a:moveTo>
                <a:lnTo>
                  <a:pt x="2" y="45"/>
                </a:lnTo>
                <a:lnTo>
                  <a:pt x="7" y="29"/>
                </a:lnTo>
                <a:lnTo>
                  <a:pt x="8" y="23"/>
                </a:lnTo>
                <a:lnTo>
                  <a:pt x="11" y="16"/>
                </a:lnTo>
                <a:lnTo>
                  <a:pt x="16" y="11"/>
                </a:lnTo>
                <a:lnTo>
                  <a:pt x="19" y="7"/>
                </a:lnTo>
                <a:lnTo>
                  <a:pt x="24" y="3"/>
                </a:lnTo>
                <a:lnTo>
                  <a:pt x="37" y="0"/>
                </a:lnTo>
                <a:lnTo>
                  <a:pt x="55" y="0"/>
                </a:lnTo>
                <a:lnTo>
                  <a:pt x="61" y="3"/>
                </a:lnTo>
                <a:lnTo>
                  <a:pt x="66" y="7"/>
                </a:lnTo>
                <a:lnTo>
                  <a:pt x="75" y="16"/>
                </a:lnTo>
                <a:lnTo>
                  <a:pt x="79" y="23"/>
                </a:lnTo>
                <a:lnTo>
                  <a:pt x="80" y="29"/>
                </a:lnTo>
                <a:lnTo>
                  <a:pt x="83" y="35"/>
                </a:lnTo>
                <a:lnTo>
                  <a:pt x="85" y="48"/>
                </a:lnTo>
                <a:lnTo>
                  <a:pt x="87" y="66"/>
                </a:lnTo>
                <a:lnTo>
                  <a:pt x="85" y="88"/>
                </a:lnTo>
                <a:lnTo>
                  <a:pt x="83" y="104"/>
                </a:lnTo>
                <a:lnTo>
                  <a:pt x="79" y="114"/>
                </a:lnTo>
                <a:lnTo>
                  <a:pt x="74" y="120"/>
                </a:lnTo>
                <a:lnTo>
                  <a:pt x="67" y="125"/>
                </a:lnTo>
                <a:lnTo>
                  <a:pt x="58" y="131"/>
                </a:lnTo>
                <a:lnTo>
                  <a:pt x="51" y="133"/>
                </a:lnTo>
                <a:lnTo>
                  <a:pt x="45" y="133"/>
                </a:lnTo>
                <a:lnTo>
                  <a:pt x="27" y="130"/>
                </a:lnTo>
                <a:lnTo>
                  <a:pt x="15" y="120"/>
                </a:lnTo>
                <a:lnTo>
                  <a:pt x="7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1" y="99"/>
                </a:lnTo>
                <a:lnTo>
                  <a:pt x="26" y="109"/>
                </a:lnTo>
                <a:lnTo>
                  <a:pt x="31" y="112"/>
                </a:lnTo>
                <a:lnTo>
                  <a:pt x="34" y="115"/>
                </a:lnTo>
                <a:lnTo>
                  <a:pt x="39" y="117"/>
                </a:lnTo>
                <a:lnTo>
                  <a:pt x="45" y="119"/>
                </a:lnTo>
                <a:lnTo>
                  <a:pt x="55" y="115"/>
                </a:lnTo>
                <a:lnTo>
                  <a:pt x="61" y="109"/>
                </a:lnTo>
                <a:lnTo>
                  <a:pt x="66" y="99"/>
                </a:lnTo>
                <a:lnTo>
                  <a:pt x="69" y="85"/>
                </a:lnTo>
                <a:lnTo>
                  <a:pt x="69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3" y="15"/>
                </a:lnTo>
                <a:lnTo>
                  <a:pt x="37" y="16"/>
                </a:lnTo>
                <a:lnTo>
                  <a:pt x="32" y="18"/>
                </a:lnTo>
                <a:lnTo>
                  <a:pt x="26" y="24"/>
                </a:lnTo>
                <a:lnTo>
                  <a:pt x="21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64" name="Freeform 56"/>
          <p:cNvSpPr>
            <a:spLocks noEditPoints="1"/>
          </p:cNvSpPr>
          <p:nvPr/>
        </p:nvSpPr>
        <p:spPr bwMode="auto">
          <a:xfrm>
            <a:off x="7705725" y="5843588"/>
            <a:ext cx="115888" cy="177800"/>
          </a:xfrm>
          <a:custGeom>
            <a:avLst/>
            <a:gdLst>
              <a:gd name="T0" fmla="*/ 0 w 84"/>
              <a:gd name="T1" fmla="*/ 2147483647 h 133"/>
              <a:gd name="T2" fmla="*/ 0 w 84"/>
              <a:gd name="T3" fmla="*/ 2147483647 h 133"/>
              <a:gd name="T4" fmla="*/ 2147483647 w 84"/>
              <a:gd name="T5" fmla="*/ 2147483647 h 133"/>
              <a:gd name="T6" fmla="*/ 2147483647 w 84"/>
              <a:gd name="T7" fmla="*/ 2147483647 h 133"/>
              <a:gd name="T8" fmla="*/ 2147483647 w 84"/>
              <a:gd name="T9" fmla="*/ 2147483647 h 133"/>
              <a:gd name="T10" fmla="*/ 2147483647 w 84"/>
              <a:gd name="T11" fmla="*/ 2147483647 h 133"/>
              <a:gd name="T12" fmla="*/ 2147483647 w 84"/>
              <a:gd name="T13" fmla="*/ 2147483647 h 133"/>
              <a:gd name="T14" fmla="*/ 2147483647 w 84"/>
              <a:gd name="T15" fmla="*/ 2147483647 h 133"/>
              <a:gd name="T16" fmla="*/ 2147483647 w 84"/>
              <a:gd name="T17" fmla="*/ 0 h 133"/>
              <a:gd name="T18" fmla="*/ 2147483647 w 84"/>
              <a:gd name="T19" fmla="*/ 0 h 133"/>
              <a:gd name="T20" fmla="*/ 2147483647 w 84"/>
              <a:gd name="T21" fmla="*/ 2147483647 h 133"/>
              <a:gd name="T22" fmla="*/ 2147483647 w 84"/>
              <a:gd name="T23" fmla="*/ 2147483647 h 133"/>
              <a:gd name="T24" fmla="*/ 2147483647 w 84"/>
              <a:gd name="T25" fmla="*/ 2147483647 h 133"/>
              <a:gd name="T26" fmla="*/ 2147483647 w 84"/>
              <a:gd name="T27" fmla="*/ 2147483647 h 133"/>
              <a:gd name="T28" fmla="*/ 2147483647 w 84"/>
              <a:gd name="T29" fmla="*/ 2147483647 h 133"/>
              <a:gd name="T30" fmla="*/ 2147483647 w 84"/>
              <a:gd name="T31" fmla="*/ 2147483647 h 133"/>
              <a:gd name="T32" fmla="*/ 2147483647 w 84"/>
              <a:gd name="T33" fmla="*/ 2147483647 h 133"/>
              <a:gd name="T34" fmla="*/ 2147483647 w 84"/>
              <a:gd name="T35" fmla="*/ 2147483647 h 133"/>
              <a:gd name="T36" fmla="*/ 2147483647 w 84"/>
              <a:gd name="T37" fmla="*/ 2147483647 h 133"/>
              <a:gd name="T38" fmla="*/ 2147483647 w 84"/>
              <a:gd name="T39" fmla="*/ 2147483647 h 133"/>
              <a:gd name="T40" fmla="*/ 2147483647 w 84"/>
              <a:gd name="T41" fmla="*/ 2147483647 h 133"/>
              <a:gd name="T42" fmla="*/ 2147483647 w 84"/>
              <a:gd name="T43" fmla="*/ 2147483647 h 133"/>
              <a:gd name="T44" fmla="*/ 2147483647 w 84"/>
              <a:gd name="T45" fmla="*/ 2147483647 h 133"/>
              <a:gd name="T46" fmla="*/ 2147483647 w 84"/>
              <a:gd name="T47" fmla="*/ 2147483647 h 133"/>
              <a:gd name="T48" fmla="*/ 2147483647 w 84"/>
              <a:gd name="T49" fmla="*/ 2147483647 h 133"/>
              <a:gd name="T50" fmla="*/ 2147483647 w 84"/>
              <a:gd name="T51" fmla="*/ 2147483647 h 133"/>
              <a:gd name="T52" fmla="*/ 2147483647 w 84"/>
              <a:gd name="T53" fmla="*/ 2147483647 h 133"/>
              <a:gd name="T54" fmla="*/ 2147483647 w 84"/>
              <a:gd name="T55" fmla="*/ 2147483647 h 133"/>
              <a:gd name="T56" fmla="*/ 2147483647 w 84"/>
              <a:gd name="T57" fmla="*/ 2147483647 h 133"/>
              <a:gd name="T58" fmla="*/ 0 w 84"/>
              <a:gd name="T59" fmla="*/ 2147483647 h 133"/>
              <a:gd name="T60" fmla="*/ 0 w 84"/>
              <a:gd name="T61" fmla="*/ 2147483647 h 133"/>
              <a:gd name="T62" fmla="*/ 2147483647 w 84"/>
              <a:gd name="T63" fmla="*/ 2147483647 h 133"/>
              <a:gd name="T64" fmla="*/ 2147483647 w 84"/>
              <a:gd name="T65" fmla="*/ 2147483647 h 133"/>
              <a:gd name="T66" fmla="*/ 2147483647 w 84"/>
              <a:gd name="T67" fmla="*/ 2147483647 h 133"/>
              <a:gd name="T68" fmla="*/ 2147483647 w 84"/>
              <a:gd name="T69" fmla="*/ 2147483647 h 133"/>
              <a:gd name="T70" fmla="*/ 2147483647 w 84"/>
              <a:gd name="T71" fmla="*/ 2147483647 h 133"/>
              <a:gd name="T72" fmla="*/ 2147483647 w 84"/>
              <a:gd name="T73" fmla="*/ 2147483647 h 133"/>
              <a:gd name="T74" fmla="*/ 2147483647 w 84"/>
              <a:gd name="T75" fmla="*/ 2147483647 h 133"/>
              <a:gd name="T76" fmla="*/ 2147483647 w 84"/>
              <a:gd name="T77" fmla="*/ 2147483647 h 133"/>
              <a:gd name="T78" fmla="*/ 2147483647 w 84"/>
              <a:gd name="T79" fmla="*/ 2147483647 h 133"/>
              <a:gd name="T80" fmla="*/ 2147483647 w 84"/>
              <a:gd name="T81" fmla="*/ 2147483647 h 133"/>
              <a:gd name="T82" fmla="*/ 2147483647 w 84"/>
              <a:gd name="T83" fmla="*/ 2147483647 h 133"/>
              <a:gd name="T84" fmla="*/ 2147483647 w 84"/>
              <a:gd name="T85" fmla="*/ 2147483647 h 133"/>
              <a:gd name="T86" fmla="*/ 2147483647 w 84"/>
              <a:gd name="T87" fmla="*/ 2147483647 h 133"/>
              <a:gd name="T88" fmla="*/ 2147483647 w 84"/>
              <a:gd name="T89" fmla="*/ 2147483647 h 133"/>
              <a:gd name="T90" fmla="*/ 2147483647 w 84"/>
              <a:gd name="T91" fmla="*/ 2147483647 h 133"/>
              <a:gd name="T92" fmla="*/ 2147483647 w 84"/>
              <a:gd name="T93" fmla="*/ 2147483647 h 133"/>
              <a:gd name="T94" fmla="*/ 2147483647 w 84"/>
              <a:gd name="T95" fmla="*/ 2147483647 h 133"/>
              <a:gd name="T96" fmla="*/ 2147483647 w 84"/>
              <a:gd name="T97" fmla="*/ 2147483647 h 133"/>
              <a:gd name="T98" fmla="*/ 2147483647 w 84"/>
              <a:gd name="T99" fmla="*/ 2147483647 h 133"/>
              <a:gd name="T100" fmla="*/ 2147483647 w 84"/>
              <a:gd name="T101" fmla="*/ 2147483647 h 133"/>
              <a:gd name="T102" fmla="*/ 2147483647 w 84"/>
              <a:gd name="T103" fmla="*/ 2147483647 h 133"/>
              <a:gd name="T104" fmla="*/ 2147483647 w 84"/>
              <a:gd name="T105" fmla="*/ 2147483647 h 133"/>
              <a:gd name="T106" fmla="*/ 2147483647 w 84"/>
              <a:gd name="T107" fmla="*/ 2147483647 h 133"/>
              <a:gd name="T108" fmla="*/ 2147483647 w 84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4"/>
              <a:gd name="T166" fmla="*/ 0 h 133"/>
              <a:gd name="T167" fmla="*/ 84 w 84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4" h="133">
                <a:moveTo>
                  <a:pt x="0" y="66"/>
                </a:moveTo>
                <a:lnTo>
                  <a:pt x="0" y="45"/>
                </a:lnTo>
                <a:lnTo>
                  <a:pt x="4" y="29"/>
                </a:lnTo>
                <a:lnTo>
                  <a:pt x="6" y="23"/>
                </a:lnTo>
                <a:lnTo>
                  <a:pt x="9" y="16"/>
                </a:lnTo>
                <a:lnTo>
                  <a:pt x="14" y="11"/>
                </a:lnTo>
                <a:lnTo>
                  <a:pt x="17" y="7"/>
                </a:lnTo>
                <a:lnTo>
                  <a:pt x="22" y="3"/>
                </a:lnTo>
                <a:lnTo>
                  <a:pt x="35" y="0"/>
                </a:lnTo>
                <a:lnTo>
                  <a:pt x="49" y="0"/>
                </a:lnTo>
                <a:lnTo>
                  <a:pt x="56" y="2"/>
                </a:lnTo>
                <a:lnTo>
                  <a:pt x="60" y="3"/>
                </a:lnTo>
                <a:lnTo>
                  <a:pt x="64" y="7"/>
                </a:lnTo>
                <a:lnTo>
                  <a:pt x="68" y="10"/>
                </a:lnTo>
                <a:lnTo>
                  <a:pt x="72" y="13"/>
                </a:lnTo>
                <a:lnTo>
                  <a:pt x="80" y="29"/>
                </a:lnTo>
                <a:lnTo>
                  <a:pt x="84" y="48"/>
                </a:lnTo>
                <a:lnTo>
                  <a:pt x="84" y="66"/>
                </a:lnTo>
                <a:lnTo>
                  <a:pt x="83" y="88"/>
                </a:lnTo>
                <a:lnTo>
                  <a:pt x="81" y="104"/>
                </a:lnTo>
                <a:lnTo>
                  <a:pt x="76" y="114"/>
                </a:lnTo>
                <a:lnTo>
                  <a:pt x="72" y="120"/>
                </a:lnTo>
                <a:lnTo>
                  <a:pt x="65" y="125"/>
                </a:lnTo>
                <a:lnTo>
                  <a:pt x="56" y="131"/>
                </a:lnTo>
                <a:lnTo>
                  <a:pt x="49" y="133"/>
                </a:lnTo>
                <a:lnTo>
                  <a:pt x="43" y="133"/>
                </a:lnTo>
                <a:lnTo>
                  <a:pt x="25" y="130"/>
                </a:lnTo>
                <a:lnTo>
                  <a:pt x="12" y="120"/>
                </a:lnTo>
                <a:lnTo>
                  <a:pt x="4" y="106"/>
                </a:lnTo>
                <a:lnTo>
                  <a:pt x="0" y="88"/>
                </a:lnTo>
                <a:lnTo>
                  <a:pt x="0" y="66"/>
                </a:lnTo>
                <a:close/>
                <a:moveTo>
                  <a:pt x="16" y="66"/>
                </a:moveTo>
                <a:lnTo>
                  <a:pt x="17" y="85"/>
                </a:lnTo>
                <a:lnTo>
                  <a:pt x="19" y="99"/>
                </a:lnTo>
                <a:lnTo>
                  <a:pt x="24" y="109"/>
                </a:lnTo>
                <a:lnTo>
                  <a:pt x="33" y="115"/>
                </a:lnTo>
                <a:lnTo>
                  <a:pt x="43" y="119"/>
                </a:lnTo>
                <a:lnTo>
                  <a:pt x="52" y="115"/>
                </a:lnTo>
                <a:lnTo>
                  <a:pt x="57" y="112"/>
                </a:lnTo>
                <a:lnTo>
                  <a:pt x="60" y="109"/>
                </a:lnTo>
                <a:lnTo>
                  <a:pt x="65" y="99"/>
                </a:lnTo>
                <a:lnTo>
                  <a:pt x="67" y="85"/>
                </a:lnTo>
                <a:lnTo>
                  <a:pt x="67" y="48"/>
                </a:lnTo>
                <a:lnTo>
                  <a:pt x="65" y="34"/>
                </a:lnTo>
                <a:lnTo>
                  <a:pt x="60" y="24"/>
                </a:lnTo>
                <a:lnTo>
                  <a:pt x="57" y="21"/>
                </a:lnTo>
                <a:lnTo>
                  <a:pt x="52" y="18"/>
                </a:lnTo>
                <a:lnTo>
                  <a:pt x="46" y="16"/>
                </a:lnTo>
                <a:lnTo>
                  <a:pt x="41" y="15"/>
                </a:lnTo>
                <a:lnTo>
                  <a:pt x="32" y="18"/>
                </a:lnTo>
                <a:lnTo>
                  <a:pt x="27" y="21"/>
                </a:lnTo>
                <a:lnTo>
                  <a:pt x="24" y="24"/>
                </a:lnTo>
                <a:lnTo>
                  <a:pt x="19" y="34"/>
                </a:lnTo>
                <a:lnTo>
                  <a:pt x="17" y="48"/>
                </a:lnTo>
                <a:lnTo>
                  <a:pt x="16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65" name="Freeform 57"/>
          <p:cNvSpPr>
            <a:spLocks noEditPoints="1"/>
          </p:cNvSpPr>
          <p:nvPr/>
        </p:nvSpPr>
        <p:spPr bwMode="auto">
          <a:xfrm>
            <a:off x="7842250" y="5843588"/>
            <a:ext cx="119063" cy="177800"/>
          </a:xfrm>
          <a:custGeom>
            <a:avLst/>
            <a:gdLst>
              <a:gd name="T0" fmla="*/ 0 w 85"/>
              <a:gd name="T1" fmla="*/ 2147483647 h 133"/>
              <a:gd name="T2" fmla="*/ 2147483647 w 85"/>
              <a:gd name="T3" fmla="*/ 2147483647 h 133"/>
              <a:gd name="T4" fmla="*/ 2147483647 w 85"/>
              <a:gd name="T5" fmla="*/ 2147483647 h 133"/>
              <a:gd name="T6" fmla="*/ 2147483647 w 85"/>
              <a:gd name="T7" fmla="*/ 2147483647 h 133"/>
              <a:gd name="T8" fmla="*/ 2147483647 w 85"/>
              <a:gd name="T9" fmla="*/ 2147483647 h 133"/>
              <a:gd name="T10" fmla="*/ 2147483647 w 85"/>
              <a:gd name="T11" fmla="*/ 2147483647 h 133"/>
              <a:gd name="T12" fmla="*/ 2147483647 w 85"/>
              <a:gd name="T13" fmla="*/ 2147483647 h 133"/>
              <a:gd name="T14" fmla="*/ 2147483647 w 85"/>
              <a:gd name="T15" fmla="*/ 2147483647 h 133"/>
              <a:gd name="T16" fmla="*/ 2147483647 w 85"/>
              <a:gd name="T17" fmla="*/ 0 h 133"/>
              <a:gd name="T18" fmla="*/ 2147483647 w 85"/>
              <a:gd name="T19" fmla="*/ 0 h 133"/>
              <a:gd name="T20" fmla="*/ 2147483647 w 85"/>
              <a:gd name="T21" fmla="*/ 2147483647 h 133"/>
              <a:gd name="T22" fmla="*/ 2147483647 w 85"/>
              <a:gd name="T23" fmla="*/ 2147483647 h 133"/>
              <a:gd name="T24" fmla="*/ 2147483647 w 85"/>
              <a:gd name="T25" fmla="*/ 2147483647 h 133"/>
              <a:gd name="T26" fmla="*/ 2147483647 w 85"/>
              <a:gd name="T27" fmla="*/ 2147483647 h 133"/>
              <a:gd name="T28" fmla="*/ 2147483647 w 85"/>
              <a:gd name="T29" fmla="*/ 2147483647 h 133"/>
              <a:gd name="T30" fmla="*/ 2147483647 w 85"/>
              <a:gd name="T31" fmla="*/ 2147483647 h 133"/>
              <a:gd name="T32" fmla="*/ 2147483647 w 85"/>
              <a:gd name="T33" fmla="*/ 2147483647 h 133"/>
              <a:gd name="T34" fmla="*/ 2147483647 w 85"/>
              <a:gd name="T35" fmla="*/ 2147483647 h 133"/>
              <a:gd name="T36" fmla="*/ 2147483647 w 85"/>
              <a:gd name="T37" fmla="*/ 2147483647 h 133"/>
              <a:gd name="T38" fmla="*/ 2147483647 w 85"/>
              <a:gd name="T39" fmla="*/ 2147483647 h 133"/>
              <a:gd name="T40" fmla="*/ 2147483647 w 85"/>
              <a:gd name="T41" fmla="*/ 2147483647 h 133"/>
              <a:gd name="T42" fmla="*/ 2147483647 w 85"/>
              <a:gd name="T43" fmla="*/ 2147483647 h 133"/>
              <a:gd name="T44" fmla="*/ 2147483647 w 85"/>
              <a:gd name="T45" fmla="*/ 2147483647 h 133"/>
              <a:gd name="T46" fmla="*/ 2147483647 w 85"/>
              <a:gd name="T47" fmla="*/ 2147483647 h 133"/>
              <a:gd name="T48" fmla="*/ 2147483647 w 85"/>
              <a:gd name="T49" fmla="*/ 2147483647 h 133"/>
              <a:gd name="T50" fmla="*/ 2147483647 w 85"/>
              <a:gd name="T51" fmla="*/ 2147483647 h 133"/>
              <a:gd name="T52" fmla="*/ 2147483647 w 85"/>
              <a:gd name="T53" fmla="*/ 2147483647 h 133"/>
              <a:gd name="T54" fmla="*/ 2147483647 w 85"/>
              <a:gd name="T55" fmla="*/ 2147483647 h 133"/>
              <a:gd name="T56" fmla="*/ 2147483647 w 85"/>
              <a:gd name="T57" fmla="*/ 2147483647 h 133"/>
              <a:gd name="T58" fmla="*/ 0 w 85"/>
              <a:gd name="T59" fmla="*/ 2147483647 h 133"/>
              <a:gd name="T60" fmla="*/ 2147483647 w 85"/>
              <a:gd name="T61" fmla="*/ 2147483647 h 133"/>
              <a:gd name="T62" fmla="*/ 2147483647 w 85"/>
              <a:gd name="T63" fmla="*/ 2147483647 h 133"/>
              <a:gd name="T64" fmla="*/ 2147483647 w 85"/>
              <a:gd name="T65" fmla="*/ 2147483647 h 133"/>
              <a:gd name="T66" fmla="*/ 2147483647 w 85"/>
              <a:gd name="T67" fmla="*/ 2147483647 h 133"/>
              <a:gd name="T68" fmla="*/ 2147483647 w 85"/>
              <a:gd name="T69" fmla="*/ 2147483647 h 133"/>
              <a:gd name="T70" fmla="*/ 2147483647 w 85"/>
              <a:gd name="T71" fmla="*/ 2147483647 h 133"/>
              <a:gd name="T72" fmla="*/ 2147483647 w 85"/>
              <a:gd name="T73" fmla="*/ 2147483647 h 133"/>
              <a:gd name="T74" fmla="*/ 2147483647 w 85"/>
              <a:gd name="T75" fmla="*/ 2147483647 h 133"/>
              <a:gd name="T76" fmla="*/ 2147483647 w 85"/>
              <a:gd name="T77" fmla="*/ 2147483647 h 133"/>
              <a:gd name="T78" fmla="*/ 2147483647 w 85"/>
              <a:gd name="T79" fmla="*/ 2147483647 h 133"/>
              <a:gd name="T80" fmla="*/ 2147483647 w 85"/>
              <a:gd name="T81" fmla="*/ 2147483647 h 133"/>
              <a:gd name="T82" fmla="*/ 2147483647 w 85"/>
              <a:gd name="T83" fmla="*/ 2147483647 h 133"/>
              <a:gd name="T84" fmla="*/ 2147483647 w 85"/>
              <a:gd name="T85" fmla="*/ 2147483647 h 133"/>
              <a:gd name="T86" fmla="*/ 2147483647 w 85"/>
              <a:gd name="T87" fmla="*/ 2147483647 h 133"/>
              <a:gd name="T88" fmla="*/ 2147483647 w 85"/>
              <a:gd name="T89" fmla="*/ 2147483647 h 133"/>
              <a:gd name="T90" fmla="*/ 2147483647 w 85"/>
              <a:gd name="T91" fmla="*/ 2147483647 h 133"/>
              <a:gd name="T92" fmla="*/ 2147483647 w 85"/>
              <a:gd name="T93" fmla="*/ 2147483647 h 133"/>
              <a:gd name="T94" fmla="*/ 2147483647 w 85"/>
              <a:gd name="T95" fmla="*/ 2147483647 h 133"/>
              <a:gd name="T96" fmla="*/ 2147483647 w 85"/>
              <a:gd name="T97" fmla="*/ 2147483647 h 133"/>
              <a:gd name="T98" fmla="*/ 2147483647 w 85"/>
              <a:gd name="T99" fmla="*/ 2147483647 h 133"/>
              <a:gd name="T100" fmla="*/ 2147483647 w 85"/>
              <a:gd name="T101" fmla="*/ 2147483647 h 133"/>
              <a:gd name="T102" fmla="*/ 2147483647 w 85"/>
              <a:gd name="T103" fmla="*/ 2147483647 h 133"/>
              <a:gd name="T104" fmla="*/ 2147483647 w 85"/>
              <a:gd name="T105" fmla="*/ 2147483647 h 133"/>
              <a:gd name="T106" fmla="*/ 2147483647 w 85"/>
              <a:gd name="T107" fmla="*/ 2147483647 h 133"/>
              <a:gd name="T108" fmla="*/ 2147483647 w 85"/>
              <a:gd name="T109" fmla="*/ 2147483647 h 13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"/>
              <a:gd name="T166" fmla="*/ 0 h 133"/>
              <a:gd name="T167" fmla="*/ 85 w 85"/>
              <a:gd name="T168" fmla="*/ 133 h 13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" h="133">
                <a:moveTo>
                  <a:pt x="0" y="66"/>
                </a:moveTo>
                <a:lnTo>
                  <a:pt x="2" y="45"/>
                </a:lnTo>
                <a:lnTo>
                  <a:pt x="5" y="29"/>
                </a:lnTo>
                <a:lnTo>
                  <a:pt x="12" y="16"/>
                </a:lnTo>
                <a:lnTo>
                  <a:pt x="15" y="11"/>
                </a:lnTo>
                <a:lnTo>
                  <a:pt x="20" y="7"/>
                </a:lnTo>
                <a:lnTo>
                  <a:pt x="24" y="3"/>
                </a:lnTo>
                <a:lnTo>
                  <a:pt x="29" y="2"/>
                </a:lnTo>
                <a:lnTo>
                  <a:pt x="36" y="0"/>
                </a:lnTo>
                <a:lnTo>
                  <a:pt x="50" y="0"/>
                </a:lnTo>
                <a:lnTo>
                  <a:pt x="56" y="2"/>
                </a:lnTo>
                <a:lnTo>
                  <a:pt x="61" y="3"/>
                </a:lnTo>
                <a:lnTo>
                  <a:pt x="66" y="7"/>
                </a:lnTo>
                <a:lnTo>
                  <a:pt x="72" y="13"/>
                </a:lnTo>
                <a:lnTo>
                  <a:pt x="80" y="29"/>
                </a:lnTo>
                <a:lnTo>
                  <a:pt x="85" y="48"/>
                </a:lnTo>
                <a:lnTo>
                  <a:pt x="85" y="88"/>
                </a:lnTo>
                <a:lnTo>
                  <a:pt x="82" y="104"/>
                </a:lnTo>
                <a:lnTo>
                  <a:pt x="77" y="114"/>
                </a:lnTo>
                <a:lnTo>
                  <a:pt x="72" y="120"/>
                </a:lnTo>
                <a:lnTo>
                  <a:pt x="68" y="125"/>
                </a:lnTo>
                <a:lnTo>
                  <a:pt x="63" y="128"/>
                </a:lnTo>
                <a:lnTo>
                  <a:pt x="56" y="131"/>
                </a:lnTo>
                <a:lnTo>
                  <a:pt x="50" y="133"/>
                </a:lnTo>
                <a:lnTo>
                  <a:pt x="44" y="133"/>
                </a:lnTo>
                <a:lnTo>
                  <a:pt x="26" y="130"/>
                </a:lnTo>
                <a:lnTo>
                  <a:pt x="13" y="120"/>
                </a:lnTo>
                <a:lnTo>
                  <a:pt x="5" y="106"/>
                </a:lnTo>
                <a:lnTo>
                  <a:pt x="2" y="88"/>
                </a:lnTo>
                <a:lnTo>
                  <a:pt x="0" y="66"/>
                </a:lnTo>
                <a:close/>
                <a:moveTo>
                  <a:pt x="18" y="66"/>
                </a:moveTo>
                <a:lnTo>
                  <a:pt x="18" y="85"/>
                </a:lnTo>
                <a:lnTo>
                  <a:pt x="20" y="99"/>
                </a:lnTo>
                <a:lnTo>
                  <a:pt x="24" y="109"/>
                </a:lnTo>
                <a:lnTo>
                  <a:pt x="34" y="115"/>
                </a:lnTo>
                <a:lnTo>
                  <a:pt x="44" y="119"/>
                </a:lnTo>
                <a:lnTo>
                  <a:pt x="53" y="115"/>
                </a:lnTo>
                <a:lnTo>
                  <a:pt x="58" y="112"/>
                </a:lnTo>
                <a:lnTo>
                  <a:pt x="61" y="109"/>
                </a:lnTo>
                <a:lnTo>
                  <a:pt x="66" y="99"/>
                </a:lnTo>
                <a:lnTo>
                  <a:pt x="68" y="85"/>
                </a:lnTo>
                <a:lnTo>
                  <a:pt x="69" y="66"/>
                </a:lnTo>
                <a:lnTo>
                  <a:pt x="68" y="48"/>
                </a:lnTo>
                <a:lnTo>
                  <a:pt x="66" y="34"/>
                </a:lnTo>
                <a:lnTo>
                  <a:pt x="61" y="24"/>
                </a:lnTo>
                <a:lnTo>
                  <a:pt x="58" y="21"/>
                </a:lnTo>
                <a:lnTo>
                  <a:pt x="53" y="18"/>
                </a:lnTo>
                <a:lnTo>
                  <a:pt x="48" y="16"/>
                </a:lnTo>
                <a:lnTo>
                  <a:pt x="42" y="15"/>
                </a:lnTo>
                <a:lnTo>
                  <a:pt x="32" y="18"/>
                </a:lnTo>
                <a:lnTo>
                  <a:pt x="28" y="21"/>
                </a:lnTo>
                <a:lnTo>
                  <a:pt x="24" y="24"/>
                </a:lnTo>
                <a:lnTo>
                  <a:pt x="20" y="34"/>
                </a:lnTo>
                <a:lnTo>
                  <a:pt x="18" y="48"/>
                </a:lnTo>
                <a:lnTo>
                  <a:pt x="18" y="66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43066" name="Rectangle 58"/>
          <p:cNvSpPr>
            <a:spLocks noChangeArrowheads="1"/>
          </p:cNvSpPr>
          <p:nvPr/>
        </p:nvSpPr>
        <p:spPr bwMode="auto">
          <a:xfrm>
            <a:off x="2078038" y="2227263"/>
            <a:ext cx="5580062" cy="34655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kumimoji="1" lang="ja-JP" altLang="en-US" b="0"/>
          </a:p>
        </p:txBody>
      </p:sp>
      <p:sp>
        <p:nvSpPr>
          <p:cNvPr id="529467" name="Freeform 59"/>
          <p:cNvSpPr>
            <a:spLocks/>
          </p:cNvSpPr>
          <p:nvPr/>
        </p:nvSpPr>
        <p:spPr bwMode="auto">
          <a:xfrm>
            <a:off x="3571875" y="3094038"/>
            <a:ext cx="2438400" cy="1427162"/>
          </a:xfrm>
          <a:custGeom>
            <a:avLst/>
            <a:gdLst>
              <a:gd name="T0" fmla="*/ 0 w 1762"/>
              <a:gd name="T1" fmla="*/ 2147483647 h 1069"/>
              <a:gd name="T2" fmla="*/ 2147483647 w 1762"/>
              <a:gd name="T3" fmla="*/ 2147483647 h 1069"/>
              <a:gd name="T4" fmla="*/ 2147483647 w 1762"/>
              <a:gd name="T5" fmla="*/ 2147483647 h 1069"/>
              <a:gd name="T6" fmla="*/ 2147483647 w 1762"/>
              <a:gd name="T7" fmla="*/ 2147483647 h 1069"/>
              <a:gd name="T8" fmla="*/ 2147483647 w 1762"/>
              <a:gd name="T9" fmla="*/ 2147483647 h 1069"/>
              <a:gd name="T10" fmla="*/ 2147483647 w 1762"/>
              <a:gd name="T11" fmla="*/ 2147483647 h 1069"/>
              <a:gd name="T12" fmla="*/ 2147483647 w 1762"/>
              <a:gd name="T13" fmla="*/ 2147483647 h 1069"/>
              <a:gd name="T14" fmla="*/ 2147483647 w 1762"/>
              <a:gd name="T15" fmla="*/ 2147483647 h 1069"/>
              <a:gd name="T16" fmla="*/ 2147483647 w 1762"/>
              <a:gd name="T17" fmla="*/ 2147483647 h 1069"/>
              <a:gd name="T18" fmla="*/ 2147483647 w 1762"/>
              <a:gd name="T19" fmla="*/ 2147483647 h 1069"/>
              <a:gd name="T20" fmla="*/ 2147483647 w 1762"/>
              <a:gd name="T21" fmla="*/ 2147483647 h 1069"/>
              <a:gd name="T22" fmla="*/ 2147483647 w 1762"/>
              <a:gd name="T23" fmla="*/ 2147483647 h 1069"/>
              <a:gd name="T24" fmla="*/ 2147483647 w 1762"/>
              <a:gd name="T25" fmla="*/ 2147483647 h 1069"/>
              <a:gd name="T26" fmla="*/ 2147483647 w 1762"/>
              <a:gd name="T27" fmla="*/ 2147483647 h 1069"/>
              <a:gd name="T28" fmla="*/ 2147483647 w 1762"/>
              <a:gd name="T29" fmla="*/ 2147483647 h 1069"/>
              <a:gd name="T30" fmla="*/ 2147483647 w 1762"/>
              <a:gd name="T31" fmla="*/ 2147483647 h 1069"/>
              <a:gd name="T32" fmla="*/ 2147483647 w 1762"/>
              <a:gd name="T33" fmla="*/ 2147483647 h 1069"/>
              <a:gd name="T34" fmla="*/ 2147483647 w 1762"/>
              <a:gd name="T35" fmla="*/ 2147483647 h 1069"/>
              <a:gd name="T36" fmla="*/ 2147483647 w 1762"/>
              <a:gd name="T37" fmla="*/ 2147483647 h 1069"/>
              <a:gd name="T38" fmla="*/ 2147483647 w 1762"/>
              <a:gd name="T39" fmla="*/ 2147483647 h 1069"/>
              <a:gd name="T40" fmla="*/ 2147483647 w 1762"/>
              <a:gd name="T41" fmla="*/ 0 h 106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62"/>
              <a:gd name="T64" fmla="*/ 0 h 1069"/>
              <a:gd name="T65" fmla="*/ 1762 w 1762"/>
              <a:gd name="T66" fmla="*/ 1069 h 106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62" h="1069">
                <a:moveTo>
                  <a:pt x="0" y="1034"/>
                </a:moveTo>
                <a:lnTo>
                  <a:pt x="82" y="1056"/>
                </a:lnTo>
                <a:lnTo>
                  <a:pt x="167" y="1067"/>
                </a:lnTo>
                <a:lnTo>
                  <a:pt x="255" y="1069"/>
                </a:lnTo>
                <a:lnTo>
                  <a:pt x="344" y="1058"/>
                </a:lnTo>
                <a:lnTo>
                  <a:pt x="436" y="1032"/>
                </a:lnTo>
                <a:lnTo>
                  <a:pt x="528" y="992"/>
                </a:lnTo>
                <a:lnTo>
                  <a:pt x="623" y="938"/>
                </a:lnTo>
                <a:lnTo>
                  <a:pt x="717" y="867"/>
                </a:lnTo>
                <a:lnTo>
                  <a:pt x="813" y="786"/>
                </a:lnTo>
                <a:lnTo>
                  <a:pt x="911" y="693"/>
                </a:lnTo>
                <a:lnTo>
                  <a:pt x="1012" y="594"/>
                </a:lnTo>
                <a:lnTo>
                  <a:pt x="1116" y="493"/>
                </a:lnTo>
                <a:lnTo>
                  <a:pt x="1221" y="394"/>
                </a:lnTo>
                <a:lnTo>
                  <a:pt x="1327" y="302"/>
                </a:lnTo>
                <a:lnTo>
                  <a:pt x="1434" y="222"/>
                </a:lnTo>
                <a:lnTo>
                  <a:pt x="1538" y="152"/>
                </a:lnTo>
                <a:lnTo>
                  <a:pt x="1631" y="91"/>
                </a:lnTo>
                <a:lnTo>
                  <a:pt x="1703" y="42"/>
                </a:lnTo>
                <a:lnTo>
                  <a:pt x="1748" y="11"/>
                </a:lnTo>
                <a:lnTo>
                  <a:pt x="1762" y="0"/>
                </a:lnTo>
              </a:path>
            </a:pathLst>
          </a:custGeom>
          <a:noFill/>
          <a:ln w="31750">
            <a:solidFill>
              <a:srgbClr val="FF66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9468" name="Freeform 60"/>
          <p:cNvSpPr>
            <a:spLocks/>
          </p:cNvSpPr>
          <p:nvPr/>
        </p:nvSpPr>
        <p:spPr bwMode="auto">
          <a:xfrm>
            <a:off x="3171825" y="3757613"/>
            <a:ext cx="400050" cy="717550"/>
          </a:xfrm>
          <a:custGeom>
            <a:avLst/>
            <a:gdLst>
              <a:gd name="T0" fmla="*/ 2147483647 w 289"/>
              <a:gd name="T1" fmla="*/ 2147483647 h 538"/>
              <a:gd name="T2" fmla="*/ 2147483647 w 289"/>
              <a:gd name="T3" fmla="*/ 2147483647 h 538"/>
              <a:gd name="T4" fmla="*/ 2147483647 w 289"/>
              <a:gd name="T5" fmla="*/ 2147483647 h 538"/>
              <a:gd name="T6" fmla="*/ 2147483647 w 289"/>
              <a:gd name="T7" fmla="*/ 2147483647 h 538"/>
              <a:gd name="T8" fmla="*/ 2147483647 w 289"/>
              <a:gd name="T9" fmla="*/ 2147483647 h 538"/>
              <a:gd name="T10" fmla="*/ 2147483647 w 289"/>
              <a:gd name="T11" fmla="*/ 2147483647 h 538"/>
              <a:gd name="T12" fmla="*/ 2147483647 w 289"/>
              <a:gd name="T13" fmla="*/ 2147483647 h 538"/>
              <a:gd name="T14" fmla="*/ 2147483647 w 289"/>
              <a:gd name="T15" fmla="*/ 2147483647 h 538"/>
              <a:gd name="T16" fmla="*/ 2147483647 w 289"/>
              <a:gd name="T17" fmla="*/ 2147483647 h 538"/>
              <a:gd name="T18" fmla="*/ 0 w 289"/>
              <a:gd name="T19" fmla="*/ 0 h 5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9"/>
              <a:gd name="T31" fmla="*/ 0 h 538"/>
              <a:gd name="T32" fmla="*/ 289 w 289"/>
              <a:gd name="T33" fmla="*/ 538 h 5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9" h="538">
                <a:moveTo>
                  <a:pt x="289" y="538"/>
                </a:moveTo>
                <a:lnTo>
                  <a:pt x="222" y="432"/>
                </a:lnTo>
                <a:lnTo>
                  <a:pt x="171" y="347"/>
                </a:lnTo>
                <a:lnTo>
                  <a:pt x="131" y="277"/>
                </a:lnTo>
                <a:lnTo>
                  <a:pt x="75" y="165"/>
                </a:lnTo>
                <a:lnTo>
                  <a:pt x="54" y="120"/>
                </a:lnTo>
                <a:lnTo>
                  <a:pt x="38" y="83"/>
                </a:lnTo>
                <a:lnTo>
                  <a:pt x="24" y="51"/>
                </a:lnTo>
                <a:lnTo>
                  <a:pt x="11" y="24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9469" name="Freeform 61"/>
          <p:cNvSpPr>
            <a:spLocks/>
          </p:cNvSpPr>
          <p:nvPr/>
        </p:nvSpPr>
        <p:spPr bwMode="auto">
          <a:xfrm>
            <a:off x="3216275" y="4008438"/>
            <a:ext cx="355600" cy="466725"/>
          </a:xfrm>
          <a:custGeom>
            <a:avLst/>
            <a:gdLst>
              <a:gd name="T0" fmla="*/ 2147483647 w 257"/>
              <a:gd name="T1" fmla="*/ 2147483647 h 349"/>
              <a:gd name="T2" fmla="*/ 2147483647 w 257"/>
              <a:gd name="T3" fmla="*/ 2147483647 h 349"/>
              <a:gd name="T4" fmla="*/ 2147483647 w 257"/>
              <a:gd name="T5" fmla="*/ 2147483647 h 349"/>
              <a:gd name="T6" fmla="*/ 2147483647 w 257"/>
              <a:gd name="T7" fmla="*/ 2147483647 h 349"/>
              <a:gd name="T8" fmla="*/ 2147483647 w 257"/>
              <a:gd name="T9" fmla="*/ 2147483647 h 349"/>
              <a:gd name="T10" fmla="*/ 2147483647 w 257"/>
              <a:gd name="T11" fmla="*/ 2147483647 h 349"/>
              <a:gd name="T12" fmla="*/ 2147483647 w 257"/>
              <a:gd name="T13" fmla="*/ 2147483647 h 349"/>
              <a:gd name="T14" fmla="*/ 2147483647 w 257"/>
              <a:gd name="T15" fmla="*/ 2147483647 h 349"/>
              <a:gd name="T16" fmla="*/ 2147483647 w 257"/>
              <a:gd name="T17" fmla="*/ 2147483647 h 349"/>
              <a:gd name="T18" fmla="*/ 2147483647 w 257"/>
              <a:gd name="T19" fmla="*/ 2147483647 h 349"/>
              <a:gd name="T20" fmla="*/ 0 w 257"/>
              <a:gd name="T21" fmla="*/ 0 h 34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7"/>
              <a:gd name="T34" fmla="*/ 0 h 349"/>
              <a:gd name="T35" fmla="*/ 257 w 257"/>
              <a:gd name="T36" fmla="*/ 349 h 34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7" h="349">
                <a:moveTo>
                  <a:pt x="257" y="349"/>
                </a:moveTo>
                <a:lnTo>
                  <a:pt x="232" y="293"/>
                </a:lnTo>
                <a:lnTo>
                  <a:pt x="205" y="241"/>
                </a:lnTo>
                <a:lnTo>
                  <a:pt x="177" y="198"/>
                </a:lnTo>
                <a:lnTo>
                  <a:pt x="152" y="160"/>
                </a:lnTo>
                <a:lnTo>
                  <a:pt x="126" y="125"/>
                </a:lnTo>
                <a:lnTo>
                  <a:pt x="99" y="93"/>
                </a:lnTo>
                <a:lnTo>
                  <a:pt x="73" y="64"/>
                </a:lnTo>
                <a:lnTo>
                  <a:pt x="48" y="38"/>
                </a:lnTo>
                <a:lnTo>
                  <a:pt x="24" y="17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29470" name="Freeform 62"/>
          <p:cNvSpPr>
            <a:spLocks/>
          </p:cNvSpPr>
          <p:nvPr/>
        </p:nvSpPr>
        <p:spPr bwMode="auto">
          <a:xfrm>
            <a:off x="5907088" y="3092450"/>
            <a:ext cx="939800" cy="2152650"/>
          </a:xfrm>
          <a:custGeom>
            <a:avLst/>
            <a:gdLst>
              <a:gd name="T0" fmla="*/ 2147483647 w 680"/>
              <a:gd name="T1" fmla="*/ 0 h 1612"/>
              <a:gd name="T2" fmla="*/ 2147483647 w 680"/>
              <a:gd name="T3" fmla="*/ 2147483647 h 1612"/>
              <a:gd name="T4" fmla="*/ 2147483647 w 680"/>
              <a:gd name="T5" fmla="*/ 2147483647 h 1612"/>
              <a:gd name="T6" fmla="*/ 0 w 680"/>
              <a:gd name="T7" fmla="*/ 2147483647 h 1612"/>
              <a:gd name="T8" fmla="*/ 2147483647 w 680"/>
              <a:gd name="T9" fmla="*/ 2147483647 h 1612"/>
              <a:gd name="T10" fmla="*/ 2147483647 w 680"/>
              <a:gd name="T11" fmla="*/ 2147483647 h 1612"/>
              <a:gd name="T12" fmla="*/ 2147483647 w 680"/>
              <a:gd name="T13" fmla="*/ 2147483647 h 1612"/>
              <a:gd name="T14" fmla="*/ 2147483647 w 680"/>
              <a:gd name="T15" fmla="*/ 2147483647 h 1612"/>
              <a:gd name="T16" fmla="*/ 2147483647 w 680"/>
              <a:gd name="T17" fmla="*/ 2147483647 h 1612"/>
              <a:gd name="T18" fmla="*/ 2147483647 w 680"/>
              <a:gd name="T19" fmla="*/ 2147483647 h 1612"/>
              <a:gd name="T20" fmla="*/ 2147483647 w 680"/>
              <a:gd name="T21" fmla="*/ 2147483647 h 1612"/>
              <a:gd name="T22" fmla="*/ 2147483647 w 680"/>
              <a:gd name="T23" fmla="*/ 2147483647 h 1612"/>
              <a:gd name="T24" fmla="*/ 2147483647 w 680"/>
              <a:gd name="T25" fmla="*/ 2147483647 h 1612"/>
              <a:gd name="T26" fmla="*/ 2147483647 w 680"/>
              <a:gd name="T27" fmla="*/ 2147483647 h 1612"/>
              <a:gd name="T28" fmla="*/ 2147483647 w 680"/>
              <a:gd name="T29" fmla="*/ 2147483647 h 1612"/>
              <a:gd name="T30" fmla="*/ 2147483647 w 680"/>
              <a:gd name="T31" fmla="*/ 2147483647 h 1612"/>
              <a:gd name="T32" fmla="*/ 2147483647 w 680"/>
              <a:gd name="T33" fmla="*/ 2147483647 h 1612"/>
              <a:gd name="T34" fmla="*/ 2147483647 w 680"/>
              <a:gd name="T35" fmla="*/ 2147483647 h 1612"/>
              <a:gd name="T36" fmla="*/ 2147483647 w 680"/>
              <a:gd name="T37" fmla="*/ 2147483647 h 1612"/>
              <a:gd name="T38" fmla="*/ 2147483647 w 680"/>
              <a:gd name="T39" fmla="*/ 2147483647 h 1612"/>
              <a:gd name="T40" fmla="*/ 2147483647 w 680"/>
              <a:gd name="T41" fmla="*/ 2147483647 h 16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80"/>
              <a:gd name="T64" fmla="*/ 0 h 1612"/>
              <a:gd name="T65" fmla="*/ 680 w 680"/>
              <a:gd name="T66" fmla="*/ 1612 h 161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80" h="1612">
                <a:moveTo>
                  <a:pt x="74" y="0"/>
                </a:moveTo>
                <a:lnTo>
                  <a:pt x="66" y="28"/>
                </a:lnTo>
                <a:lnTo>
                  <a:pt x="40" y="116"/>
                </a:lnTo>
                <a:lnTo>
                  <a:pt x="0" y="298"/>
                </a:lnTo>
                <a:lnTo>
                  <a:pt x="87" y="600"/>
                </a:lnTo>
                <a:lnTo>
                  <a:pt x="216" y="754"/>
                </a:lnTo>
                <a:lnTo>
                  <a:pt x="320" y="872"/>
                </a:lnTo>
                <a:lnTo>
                  <a:pt x="410" y="970"/>
                </a:lnTo>
                <a:lnTo>
                  <a:pt x="487" y="1052"/>
                </a:lnTo>
                <a:lnTo>
                  <a:pt x="551" y="1119"/>
                </a:lnTo>
                <a:lnTo>
                  <a:pt x="604" y="1172"/>
                </a:lnTo>
                <a:lnTo>
                  <a:pt x="644" y="1210"/>
                </a:lnTo>
                <a:lnTo>
                  <a:pt x="671" y="1236"/>
                </a:lnTo>
                <a:lnTo>
                  <a:pt x="680" y="1248"/>
                </a:lnTo>
                <a:lnTo>
                  <a:pt x="669" y="1256"/>
                </a:lnTo>
                <a:lnTo>
                  <a:pt x="636" y="1271"/>
                </a:lnTo>
                <a:lnTo>
                  <a:pt x="588" y="1300"/>
                </a:lnTo>
                <a:lnTo>
                  <a:pt x="530" y="1349"/>
                </a:lnTo>
                <a:lnTo>
                  <a:pt x="469" y="1418"/>
                </a:lnTo>
                <a:lnTo>
                  <a:pt x="410" y="1506"/>
                </a:lnTo>
                <a:lnTo>
                  <a:pt x="356" y="1612"/>
                </a:lnTo>
              </a:path>
            </a:pathLst>
          </a:custGeom>
          <a:noFill/>
          <a:ln w="317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71" name="Rectangle 63"/>
          <p:cNvSpPr>
            <a:spLocks noChangeArrowheads="1"/>
          </p:cNvSpPr>
          <p:nvPr/>
        </p:nvSpPr>
        <p:spPr bwMode="auto">
          <a:xfrm>
            <a:off x="2078038" y="2227263"/>
            <a:ext cx="5580062" cy="34655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kumimoji="1" lang="ja-JP" altLang="en-US" b="0"/>
          </a:p>
        </p:txBody>
      </p:sp>
      <p:sp>
        <p:nvSpPr>
          <p:cNvPr id="43072" name="Text Box 64"/>
          <p:cNvSpPr txBox="1">
            <a:spLocks noChangeArrowheads="1"/>
          </p:cNvSpPr>
          <p:nvPr/>
        </p:nvSpPr>
        <p:spPr bwMode="auto">
          <a:xfrm>
            <a:off x="4213225" y="6021388"/>
            <a:ext cx="172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800"/>
              <a:t>Re E (MeV)</a:t>
            </a:r>
          </a:p>
        </p:txBody>
      </p:sp>
      <p:sp>
        <p:nvSpPr>
          <p:cNvPr id="43073" name="Text Box 65"/>
          <p:cNvSpPr txBox="1">
            <a:spLocks noChangeArrowheads="1"/>
          </p:cNvSpPr>
          <p:nvPr/>
        </p:nvSpPr>
        <p:spPr bwMode="auto">
          <a:xfrm rot="-5400000">
            <a:off x="250825" y="3616326"/>
            <a:ext cx="1665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800"/>
              <a:t>Im E (MeV)</a:t>
            </a:r>
          </a:p>
        </p:txBody>
      </p:sp>
      <p:sp>
        <p:nvSpPr>
          <p:cNvPr id="43074" name="Line 66"/>
          <p:cNvSpPr>
            <a:spLocks noChangeShapeType="1"/>
          </p:cNvSpPr>
          <p:nvPr/>
        </p:nvSpPr>
        <p:spPr bwMode="auto">
          <a:xfrm>
            <a:off x="2114550" y="3094038"/>
            <a:ext cx="55102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75" name="Oval 76"/>
          <p:cNvSpPr>
            <a:spLocks noChangeArrowheads="1"/>
          </p:cNvSpPr>
          <p:nvPr/>
        </p:nvSpPr>
        <p:spPr bwMode="auto">
          <a:xfrm>
            <a:off x="3144838" y="3941763"/>
            <a:ext cx="131762" cy="128587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ja-JP" altLang="en-US" b="0"/>
          </a:p>
        </p:txBody>
      </p:sp>
      <p:sp>
        <p:nvSpPr>
          <p:cNvPr id="43076" name="Oval 77"/>
          <p:cNvSpPr>
            <a:spLocks noChangeArrowheads="1"/>
          </p:cNvSpPr>
          <p:nvPr/>
        </p:nvSpPr>
        <p:spPr bwMode="auto">
          <a:xfrm>
            <a:off x="6353175" y="5167313"/>
            <a:ext cx="131763" cy="12858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ja-JP" altLang="en-US" b="0"/>
          </a:p>
        </p:txBody>
      </p:sp>
      <p:sp>
        <p:nvSpPr>
          <p:cNvPr id="43077" name="Oval 78"/>
          <p:cNvSpPr>
            <a:spLocks noChangeArrowheads="1"/>
          </p:cNvSpPr>
          <p:nvPr/>
        </p:nvSpPr>
        <p:spPr bwMode="auto">
          <a:xfrm>
            <a:off x="3095625" y="3678238"/>
            <a:ext cx="133350" cy="1285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ja-JP" altLang="en-US" b="0"/>
          </a:p>
        </p:txBody>
      </p:sp>
      <p:sp>
        <p:nvSpPr>
          <p:cNvPr id="43078" name="Oval 79"/>
          <p:cNvSpPr>
            <a:spLocks noChangeArrowheads="1"/>
          </p:cNvSpPr>
          <p:nvPr/>
        </p:nvSpPr>
        <p:spPr bwMode="auto">
          <a:xfrm>
            <a:off x="3152775" y="3478213"/>
            <a:ext cx="82550" cy="809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ja-JP" altLang="en-US" b="0"/>
          </a:p>
        </p:txBody>
      </p:sp>
      <p:sp>
        <p:nvSpPr>
          <p:cNvPr id="43079" name="Line 80"/>
          <p:cNvSpPr>
            <a:spLocks noChangeShapeType="1"/>
          </p:cNvSpPr>
          <p:nvPr/>
        </p:nvSpPr>
        <p:spPr bwMode="auto">
          <a:xfrm>
            <a:off x="3173413" y="3521075"/>
            <a:ext cx="4514850" cy="1588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80" name="Text Box 81"/>
          <p:cNvSpPr txBox="1">
            <a:spLocks noChangeArrowheads="1"/>
          </p:cNvSpPr>
          <p:nvPr/>
        </p:nvSpPr>
        <p:spPr bwMode="auto">
          <a:xfrm>
            <a:off x="2590800" y="3195638"/>
            <a:ext cx="162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400"/>
              <a:t> </a:t>
            </a:r>
            <a:r>
              <a:rPr kumimoji="1" lang="en-US" altLang="ja-JP" sz="1400">
                <a:latin typeface="Symbol" charset="2"/>
              </a:rPr>
              <a:t>pD</a:t>
            </a:r>
            <a:r>
              <a:rPr kumimoji="1" lang="en-US" altLang="ja-JP" sz="1400"/>
              <a:t> threshold</a:t>
            </a:r>
          </a:p>
        </p:txBody>
      </p:sp>
      <p:sp>
        <p:nvSpPr>
          <p:cNvPr id="43081" name="Text Box 83"/>
          <p:cNvSpPr txBox="1">
            <a:spLocks noChangeArrowheads="1"/>
          </p:cNvSpPr>
          <p:nvPr/>
        </p:nvSpPr>
        <p:spPr bwMode="auto">
          <a:xfrm>
            <a:off x="5940425" y="5300663"/>
            <a:ext cx="1684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800">
                <a:solidFill>
                  <a:srgbClr val="0000FF"/>
                </a:solidFill>
              </a:rPr>
              <a:t>C:1820–248i</a:t>
            </a:r>
          </a:p>
        </p:txBody>
      </p:sp>
      <p:sp>
        <p:nvSpPr>
          <p:cNvPr id="43082" name="Text Box 85"/>
          <p:cNvSpPr txBox="1">
            <a:spLocks noChangeArrowheads="1"/>
          </p:cNvSpPr>
          <p:nvPr/>
        </p:nvSpPr>
        <p:spPr bwMode="auto">
          <a:xfrm>
            <a:off x="1979613" y="4797425"/>
            <a:ext cx="15128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800">
                <a:solidFill>
                  <a:srgbClr val="009900"/>
                </a:solidFill>
              </a:rPr>
              <a:t>B:1364–105i</a:t>
            </a:r>
          </a:p>
        </p:txBody>
      </p:sp>
      <p:sp>
        <p:nvSpPr>
          <p:cNvPr id="43083" name="Line 80"/>
          <p:cNvSpPr>
            <a:spLocks noChangeShapeType="1"/>
          </p:cNvSpPr>
          <p:nvPr/>
        </p:nvSpPr>
        <p:spPr bwMode="auto">
          <a:xfrm>
            <a:off x="4171950" y="3125788"/>
            <a:ext cx="3452813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84" name="Text Box 86"/>
          <p:cNvSpPr txBox="1">
            <a:spLocks noChangeArrowheads="1"/>
          </p:cNvSpPr>
          <p:nvPr/>
        </p:nvSpPr>
        <p:spPr bwMode="auto">
          <a:xfrm>
            <a:off x="3508375" y="2709863"/>
            <a:ext cx="1616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400"/>
              <a:t> </a:t>
            </a:r>
            <a:r>
              <a:rPr kumimoji="1" lang="en-US" altLang="ja-JP" sz="1400">
                <a:latin typeface="Symbol" charset="2"/>
              </a:rPr>
              <a:t>h</a:t>
            </a:r>
            <a:r>
              <a:rPr kumimoji="1" lang="en-US" altLang="ja-JP" sz="1400"/>
              <a:t>N threshold</a:t>
            </a:r>
          </a:p>
        </p:txBody>
      </p:sp>
      <p:sp>
        <p:nvSpPr>
          <p:cNvPr id="43085" name="Oval 87"/>
          <p:cNvSpPr>
            <a:spLocks noChangeArrowheads="1"/>
          </p:cNvSpPr>
          <p:nvPr/>
        </p:nvSpPr>
        <p:spPr bwMode="auto">
          <a:xfrm>
            <a:off x="4071938" y="3068638"/>
            <a:ext cx="82550" cy="79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ja-JP" altLang="en-US" b="0"/>
          </a:p>
        </p:txBody>
      </p:sp>
      <p:sp>
        <p:nvSpPr>
          <p:cNvPr id="43086" name="Line 15"/>
          <p:cNvSpPr>
            <a:spLocks noChangeShapeType="1"/>
          </p:cNvSpPr>
          <p:nvPr/>
        </p:nvSpPr>
        <p:spPr bwMode="auto">
          <a:xfrm flipH="1">
            <a:off x="7594600" y="3956050"/>
            <a:ext cx="635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87" name="Line 88"/>
          <p:cNvSpPr>
            <a:spLocks noChangeShapeType="1"/>
          </p:cNvSpPr>
          <p:nvPr/>
        </p:nvSpPr>
        <p:spPr bwMode="auto">
          <a:xfrm>
            <a:off x="5667375" y="3719513"/>
            <a:ext cx="1957388" cy="1587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88" name="Text Box 89"/>
          <p:cNvSpPr txBox="1">
            <a:spLocks noChangeArrowheads="1"/>
          </p:cNvSpPr>
          <p:nvPr/>
        </p:nvSpPr>
        <p:spPr bwMode="auto">
          <a:xfrm>
            <a:off x="5148263" y="3789363"/>
            <a:ext cx="1543050" cy="30480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kumimoji="1" lang="en-US" altLang="ja-JP" sz="1400">
                <a:latin typeface="Symbol" charset="2"/>
              </a:rPr>
              <a:t>r</a:t>
            </a:r>
            <a:r>
              <a:rPr kumimoji="1" lang="en-US" altLang="ja-JP" sz="1400"/>
              <a:t>N threshold</a:t>
            </a:r>
          </a:p>
        </p:txBody>
      </p:sp>
      <p:sp>
        <p:nvSpPr>
          <p:cNvPr id="43089" name="Oval 90"/>
          <p:cNvSpPr>
            <a:spLocks noChangeArrowheads="1"/>
          </p:cNvSpPr>
          <p:nvPr/>
        </p:nvSpPr>
        <p:spPr bwMode="auto">
          <a:xfrm>
            <a:off x="5567363" y="3671888"/>
            <a:ext cx="82550" cy="793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ja-JP" altLang="en-US" b="0"/>
          </a:p>
        </p:txBody>
      </p:sp>
      <p:sp>
        <p:nvSpPr>
          <p:cNvPr id="43090" name="Line 24"/>
          <p:cNvSpPr>
            <a:spLocks noChangeShapeType="1"/>
          </p:cNvSpPr>
          <p:nvPr/>
        </p:nvSpPr>
        <p:spPr bwMode="auto">
          <a:xfrm flipH="1">
            <a:off x="7594600" y="2227263"/>
            <a:ext cx="635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091" name="Text Box 83"/>
          <p:cNvSpPr txBox="1">
            <a:spLocks noChangeArrowheads="1"/>
          </p:cNvSpPr>
          <p:nvPr/>
        </p:nvSpPr>
        <p:spPr bwMode="auto">
          <a:xfrm>
            <a:off x="3309938" y="3543300"/>
            <a:ext cx="1408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800">
                <a:solidFill>
                  <a:srgbClr val="FF0000"/>
                </a:solidFill>
              </a:rPr>
              <a:t>A:1357–76i</a:t>
            </a:r>
          </a:p>
        </p:txBody>
      </p:sp>
      <p:sp>
        <p:nvSpPr>
          <p:cNvPr id="43092" name="Text Box 86"/>
          <p:cNvSpPr txBox="1">
            <a:spLocks noChangeArrowheads="1"/>
          </p:cNvSpPr>
          <p:nvPr/>
        </p:nvSpPr>
        <p:spPr bwMode="auto">
          <a:xfrm>
            <a:off x="5435600" y="2420938"/>
            <a:ext cx="1228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sz="1600"/>
              <a:t>Bare state</a:t>
            </a:r>
          </a:p>
        </p:txBody>
      </p:sp>
      <p:sp>
        <p:nvSpPr>
          <p:cNvPr id="43093" name="Rectangle 85"/>
          <p:cNvSpPr>
            <a:spLocks noChangeArrowheads="1"/>
          </p:cNvSpPr>
          <p:nvPr/>
        </p:nvSpPr>
        <p:spPr bwMode="auto">
          <a:xfrm>
            <a:off x="0" y="115888"/>
            <a:ext cx="9144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ja-JP" sz="2800" b="0">
                <a:solidFill>
                  <a:srgbClr val="0000FF"/>
                </a:solidFill>
                <a:latin typeface="Arial Black" charset="0"/>
              </a:rPr>
              <a:t>Dynamical origin of P11 resonances</a:t>
            </a:r>
          </a:p>
        </p:txBody>
      </p:sp>
      <p:sp>
        <p:nvSpPr>
          <p:cNvPr id="43094" name="Text Box 86"/>
          <p:cNvSpPr txBox="1">
            <a:spLocks noChangeArrowheads="1"/>
          </p:cNvSpPr>
          <p:nvPr/>
        </p:nvSpPr>
        <p:spPr bwMode="auto">
          <a:xfrm>
            <a:off x="2916238" y="836613"/>
            <a:ext cx="6162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400" b="0">
                <a:solidFill>
                  <a:srgbClr val="FF0000"/>
                </a:solidFill>
              </a:rPr>
              <a:t>Suzuki, Julia-Diaz, Kamano, Lee, Matsuyama, Sato, PRL104 042302 (2010)</a:t>
            </a:r>
          </a:p>
        </p:txBody>
      </p:sp>
      <p:pic>
        <p:nvPicPr>
          <p:cNvPr id="43095" name="Picture 8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3550" y="1376363"/>
            <a:ext cx="13589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96" name="Oval 75"/>
          <p:cNvSpPr>
            <a:spLocks noChangeArrowheads="1"/>
          </p:cNvSpPr>
          <p:nvPr/>
        </p:nvSpPr>
        <p:spPr bwMode="auto">
          <a:xfrm>
            <a:off x="5897563" y="2995613"/>
            <a:ext cx="179387" cy="179387"/>
          </a:xfrm>
          <a:prstGeom prst="ellipse">
            <a:avLst/>
          </a:prstGeom>
          <a:solidFill>
            <a:srgbClr val="80808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kumimoji="1" lang="ja-JP" altLang="en-US" b="0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3492500" y="4724400"/>
            <a:ext cx="1728788" cy="792163"/>
            <a:chOff x="612" y="3385"/>
            <a:chExt cx="1089" cy="499"/>
          </a:xfrm>
        </p:grpSpPr>
        <p:sp>
          <p:nvSpPr>
            <p:cNvPr id="43132" name="Rectangle 90"/>
            <p:cNvSpPr>
              <a:spLocks noChangeArrowheads="1"/>
            </p:cNvSpPr>
            <p:nvPr/>
          </p:nvSpPr>
          <p:spPr bwMode="auto">
            <a:xfrm>
              <a:off x="612" y="3385"/>
              <a:ext cx="1089" cy="4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prstDash val="dash"/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pic>
          <p:nvPicPr>
            <p:cNvPr id="43133" name="Picture 9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3475"/>
              <a:ext cx="941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92"/>
          <p:cNvGrpSpPr>
            <a:grpSpLocks/>
          </p:cNvGrpSpPr>
          <p:nvPr/>
        </p:nvGrpSpPr>
        <p:grpSpPr bwMode="auto">
          <a:xfrm>
            <a:off x="6588125" y="4292600"/>
            <a:ext cx="2160588" cy="358775"/>
            <a:chOff x="4195" y="2750"/>
            <a:chExt cx="1361" cy="226"/>
          </a:xfrm>
        </p:grpSpPr>
        <p:sp>
          <p:nvSpPr>
            <p:cNvPr id="529501" name="AutoShape 93"/>
            <p:cNvSpPr>
              <a:spLocks noChangeArrowheads="1"/>
            </p:cNvSpPr>
            <p:nvPr/>
          </p:nvSpPr>
          <p:spPr bwMode="auto">
            <a:xfrm>
              <a:off x="4195" y="2750"/>
              <a:ext cx="1361" cy="226"/>
            </a:xfrm>
            <a:prstGeom prst="roundRect">
              <a:avLst>
                <a:gd name="adj" fmla="val 16616"/>
              </a:avLst>
            </a:prstGeom>
            <a:solidFill>
              <a:schemeClr val="bg1"/>
            </a:solidFill>
            <a:ln w="25400">
              <a:solidFill>
                <a:srgbClr val="0000FF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ja-JP" altLang="en-US" b="0"/>
            </a:p>
          </p:txBody>
        </p:sp>
        <p:sp>
          <p:nvSpPr>
            <p:cNvPr id="43131" name="Text Box 94"/>
            <p:cNvSpPr txBox="1">
              <a:spLocks noChangeArrowheads="1"/>
            </p:cNvSpPr>
            <p:nvPr/>
          </p:nvSpPr>
          <p:spPr bwMode="auto">
            <a:xfrm>
              <a:off x="4217" y="2760"/>
              <a:ext cx="13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400"/>
                <a:t>(</a:t>
              </a:r>
              <a:r>
                <a:rPr kumimoji="1" lang="en-US" altLang="ja-JP" sz="1400">
                  <a:latin typeface="Symbol" charset="2"/>
                </a:rPr>
                <a:t>h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charset="2"/>
                </a:rPr>
                <a:t>r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charset="2"/>
                </a:rPr>
                <a:t>pD</a:t>
              </a:r>
              <a:r>
                <a:rPr kumimoji="1" lang="en-US" altLang="ja-JP" sz="1400"/>
                <a:t>)  = (</a:t>
              </a:r>
              <a:r>
                <a:rPr kumimoji="1" lang="en-US" altLang="ja-JP" sz="1400">
                  <a:solidFill>
                    <a:srgbClr val="FF0000"/>
                  </a:solidFill>
                </a:rPr>
                <a:t>u</a:t>
              </a:r>
              <a:r>
                <a:rPr kumimoji="1" lang="en-US" altLang="ja-JP" sz="1400"/>
                <a:t>, </a:t>
              </a:r>
              <a:r>
                <a:rPr kumimoji="1" lang="en-US" altLang="ja-JP" sz="1400">
                  <a:solidFill>
                    <a:srgbClr val="FF0000"/>
                  </a:solidFill>
                </a:rPr>
                <a:t>u</a:t>
              </a:r>
              <a:r>
                <a:rPr kumimoji="1" lang="en-US" altLang="ja-JP" sz="1400"/>
                <a:t>, </a:t>
              </a:r>
              <a:r>
                <a:rPr kumimoji="1" lang="en-US" altLang="ja-JP" sz="1400">
                  <a:solidFill>
                    <a:srgbClr val="FF0000"/>
                  </a:solidFill>
                </a:rPr>
                <a:t>u</a:t>
              </a:r>
              <a:r>
                <a:rPr kumimoji="1" lang="en-US" altLang="ja-JP" sz="1400"/>
                <a:t>)</a:t>
              </a:r>
            </a:p>
          </p:txBody>
        </p:sp>
      </p:grp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719138" y="3751263"/>
            <a:ext cx="2151062" cy="358775"/>
            <a:chOff x="419" y="3884"/>
            <a:chExt cx="1355" cy="226"/>
          </a:xfrm>
        </p:grpSpPr>
        <p:sp>
          <p:nvSpPr>
            <p:cNvPr id="529504" name="AutoShape 96"/>
            <p:cNvSpPr>
              <a:spLocks noChangeArrowheads="1"/>
            </p:cNvSpPr>
            <p:nvPr/>
          </p:nvSpPr>
          <p:spPr bwMode="auto">
            <a:xfrm>
              <a:off x="431" y="3884"/>
              <a:ext cx="1315" cy="226"/>
            </a:xfrm>
            <a:prstGeom prst="roundRect">
              <a:avLst>
                <a:gd name="adj" fmla="val 16616"/>
              </a:avLst>
            </a:prstGeom>
            <a:solidFill>
              <a:schemeClr val="bg1"/>
            </a:solidFill>
            <a:ln w="25400">
              <a:solidFill>
                <a:srgbClr val="FF6600"/>
              </a:solidFill>
              <a:prstDash val="dash"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ja-JP" altLang="en-US" b="0"/>
            </a:p>
          </p:txBody>
        </p:sp>
        <p:sp>
          <p:nvSpPr>
            <p:cNvPr id="43129" name="Text Box 97"/>
            <p:cNvSpPr txBox="1">
              <a:spLocks noChangeArrowheads="1"/>
            </p:cNvSpPr>
            <p:nvPr/>
          </p:nvSpPr>
          <p:spPr bwMode="auto">
            <a:xfrm>
              <a:off x="419" y="3894"/>
              <a:ext cx="13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400"/>
                <a:t>(</a:t>
              </a:r>
              <a:r>
                <a:rPr kumimoji="1" lang="en-US" altLang="ja-JP" sz="1400">
                  <a:latin typeface="Symbol" charset="2"/>
                </a:rPr>
                <a:t>h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charset="2"/>
                </a:rPr>
                <a:t>r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charset="2"/>
                </a:rPr>
                <a:t>pD</a:t>
              </a:r>
              <a:r>
                <a:rPr kumimoji="1" lang="en-US" altLang="ja-JP" sz="1400"/>
                <a:t>)  = (</a:t>
              </a:r>
              <a:r>
                <a:rPr kumimoji="1" lang="en-US" altLang="ja-JP" sz="1400">
                  <a:solidFill>
                    <a:srgbClr val="0000FF"/>
                  </a:solidFill>
                </a:rPr>
                <a:t>p</a:t>
              </a:r>
              <a:r>
                <a:rPr kumimoji="1" lang="en-US" altLang="ja-JP" sz="1400"/>
                <a:t>, </a:t>
              </a:r>
              <a:r>
                <a:rPr kumimoji="1" lang="en-US" altLang="ja-JP" sz="1400">
                  <a:solidFill>
                    <a:srgbClr val="FF0000"/>
                  </a:solidFill>
                </a:rPr>
                <a:t>u</a:t>
              </a:r>
              <a:r>
                <a:rPr kumimoji="1" lang="en-US" altLang="ja-JP" sz="1400"/>
                <a:t>, </a:t>
              </a:r>
              <a:r>
                <a:rPr kumimoji="1" lang="ja-JP" altLang="en-US" sz="1400"/>
                <a:t>－</a:t>
              </a:r>
              <a:r>
                <a:rPr kumimoji="1" lang="en-US" altLang="ja-JP" sz="1400"/>
                <a:t>)</a:t>
              </a:r>
            </a:p>
          </p:txBody>
        </p:sp>
      </p:grpSp>
      <p:grpSp>
        <p:nvGrpSpPr>
          <p:cNvPr id="5" name="Group 98"/>
          <p:cNvGrpSpPr>
            <a:grpSpLocks/>
          </p:cNvGrpSpPr>
          <p:nvPr/>
        </p:nvGrpSpPr>
        <p:grpSpPr bwMode="auto">
          <a:xfrm>
            <a:off x="684213" y="4078288"/>
            <a:ext cx="2160587" cy="358775"/>
            <a:chOff x="4195" y="2750"/>
            <a:chExt cx="1361" cy="226"/>
          </a:xfrm>
        </p:grpSpPr>
        <p:sp>
          <p:nvSpPr>
            <p:cNvPr id="529507" name="AutoShape 99"/>
            <p:cNvSpPr>
              <a:spLocks noChangeArrowheads="1"/>
            </p:cNvSpPr>
            <p:nvPr/>
          </p:nvSpPr>
          <p:spPr bwMode="auto">
            <a:xfrm>
              <a:off x="4195" y="2750"/>
              <a:ext cx="1361" cy="226"/>
            </a:xfrm>
            <a:prstGeom prst="roundRect">
              <a:avLst>
                <a:gd name="adj" fmla="val 16616"/>
              </a:avLst>
            </a:prstGeom>
            <a:solidFill>
              <a:schemeClr val="bg1"/>
            </a:solidFill>
            <a:ln w="25400">
              <a:solidFill>
                <a:srgbClr val="008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ja-JP" altLang="en-US" b="0"/>
            </a:p>
          </p:txBody>
        </p:sp>
        <p:sp>
          <p:nvSpPr>
            <p:cNvPr id="43127" name="Text Box 100"/>
            <p:cNvSpPr txBox="1">
              <a:spLocks noChangeArrowheads="1"/>
            </p:cNvSpPr>
            <p:nvPr/>
          </p:nvSpPr>
          <p:spPr bwMode="auto">
            <a:xfrm>
              <a:off x="4217" y="2760"/>
              <a:ext cx="13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400"/>
                <a:t>(</a:t>
              </a:r>
              <a:r>
                <a:rPr kumimoji="1" lang="en-US" altLang="ja-JP" sz="1400">
                  <a:latin typeface="Symbol" charset="2"/>
                </a:rPr>
                <a:t>h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charset="2"/>
                </a:rPr>
                <a:t>r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charset="2"/>
                </a:rPr>
                <a:t>pD</a:t>
              </a:r>
              <a:r>
                <a:rPr kumimoji="1" lang="en-US" altLang="ja-JP" sz="1400"/>
                <a:t>)  = (</a:t>
              </a:r>
              <a:r>
                <a:rPr kumimoji="1" lang="en-US" altLang="ja-JP" sz="1400">
                  <a:solidFill>
                    <a:srgbClr val="0000FF"/>
                  </a:solidFill>
                </a:rPr>
                <a:t>p</a:t>
              </a:r>
              <a:r>
                <a:rPr kumimoji="1" lang="en-US" altLang="ja-JP" sz="1400"/>
                <a:t>, </a:t>
              </a:r>
              <a:r>
                <a:rPr kumimoji="1" lang="en-US" altLang="ja-JP" sz="1400">
                  <a:solidFill>
                    <a:srgbClr val="FF0000"/>
                  </a:solidFill>
                </a:rPr>
                <a:t>u</a:t>
              </a:r>
              <a:r>
                <a:rPr kumimoji="1" lang="en-US" altLang="ja-JP" sz="1400"/>
                <a:t>, </a:t>
              </a:r>
              <a:r>
                <a:rPr kumimoji="1" lang="en-US" altLang="ja-JP" sz="1400">
                  <a:solidFill>
                    <a:srgbClr val="0000FF"/>
                  </a:solidFill>
                </a:rPr>
                <a:t>p</a:t>
              </a:r>
              <a:r>
                <a:rPr kumimoji="1" lang="en-US" altLang="ja-JP" sz="1400"/>
                <a:t>)</a:t>
              </a:r>
            </a:p>
          </p:txBody>
        </p:sp>
      </p:grpSp>
      <p:grpSp>
        <p:nvGrpSpPr>
          <p:cNvPr id="6" name="Group 101"/>
          <p:cNvGrpSpPr>
            <a:grpSpLocks/>
          </p:cNvGrpSpPr>
          <p:nvPr/>
        </p:nvGrpSpPr>
        <p:grpSpPr bwMode="auto">
          <a:xfrm>
            <a:off x="684213" y="3357563"/>
            <a:ext cx="2160587" cy="358775"/>
            <a:chOff x="4195" y="2750"/>
            <a:chExt cx="1361" cy="226"/>
          </a:xfrm>
        </p:grpSpPr>
        <p:sp>
          <p:nvSpPr>
            <p:cNvPr id="529510" name="AutoShape 102"/>
            <p:cNvSpPr>
              <a:spLocks noChangeArrowheads="1"/>
            </p:cNvSpPr>
            <p:nvPr/>
          </p:nvSpPr>
          <p:spPr bwMode="auto">
            <a:xfrm>
              <a:off x="4195" y="2750"/>
              <a:ext cx="1361" cy="226"/>
            </a:xfrm>
            <a:prstGeom prst="roundRect">
              <a:avLst>
                <a:gd name="adj" fmla="val 16616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ja-JP" altLang="en-US" b="0"/>
            </a:p>
          </p:txBody>
        </p:sp>
        <p:sp>
          <p:nvSpPr>
            <p:cNvPr id="43125" name="Text Box 103"/>
            <p:cNvSpPr txBox="1">
              <a:spLocks noChangeArrowheads="1"/>
            </p:cNvSpPr>
            <p:nvPr/>
          </p:nvSpPr>
          <p:spPr bwMode="auto">
            <a:xfrm>
              <a:off x="4217" y="2760"/>
              <a:ext cx="13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ja-JP" sz="1400"/>
                <a:t>(</a:t>
              </a:r>
              <a:r>
                <a:rPr kumimoji="1" lang="en-US" altLang="ja-JP" sz="1400">
                  <a:latin typeface="Symbol" charset="2"/>
                </a:rPr>
                <a:t>h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charset="2"/>
                </a:rPr>
                <a:t>r</a:t>
              </a:r>
              <a:r>
                <a:rPr kumimoji="1" lang="en-US" altLang="ja-JP" sz="1400"/>
                <a:t>N, </a:t>
              </a:r>
              <a:r>
                <a:rPr kumimoji="1" lang="en-US" altLang="ja-JP" sz="1400">
                  <a:latin typeface="Symbol" charset="2"/>
                </a:rPr>
                <a:t>pD</a:t>
              </a:r>
              <a:r>
                <a:rPr kumimoji="1" lang="en-US" altLang="ja-JP" sz="1400"/>
                <a:t>)  = (</a:t>
              </a:r>
              <a:r>
                <a:rPr kumimoji="1" lang="en-US" altLang="ja-JP" sz="1400">
                  <a:solidFill>
                    <a:srgbClr val="0000FF"/>
                  </a:solidFill>
                </a:rPr>
                <a:t>p</a:t>
              </a:r>
              <a:r>
                <a:rPr kumimoji="1" lang="en-US" altLang="ja-JP" sz="1400"/>
                <a:t>, </a:t>
              </a:r>
              <a:r>
                <a:rPr kumimoji="1" lang="en-US" altLang="ja-JP" sz="1400">
                  <a:solidFill>
                    <a:srgbClr val="FF0000"/>
                  </a:solidFill>
                </a:rPr>
                <a:t>u</a:t>
              </a:r>
              <a:r>
                <a:rPr kumimoji="1" lang="en-US" altLang="ja-JP" sz="1400"/>
                <a:t>, </a:t>
              </a:r>
              <a:r>
                <a:rPr kumimoji="1" lang="en-US" altLang="ja-JP" sz="1400">
                  <a:solidFill>
                    <a:srgbClr val="FF0000"/>
                  </a:solidFill>
                </a:rPr>
                <a:t>u</a:t>
              </a:r>
              <a:r>
                <a:rPr kumimoji="1" lang="en-US" altLang="ja-JP" sz="1400"/>
                <a:t>)</a:t>
              </a:r>
            </a:p>
          </p:txBody>
        </p:sp>
      </p:grpSp>
      <p:grpSp>
        <p:nvGrpSpPr>
          <p:cNvPr id="7" name="Group 104"/>
          <p:cNvGrpSpPr>
            <a:grpSpLocks/>
          </p:cNvGrpSpPr>
          <p:nvPr/>
        </p:nvGrpSpPr>
        <p:grpSpPr bwMode="auto">
          <a:xfrm>
            <a:off x="3436938" y="4667250"/>
            <a:ext cx="1782762" cy="849313"/>
            <a:chOff x="1004" y="3802"/>
            <a:chExt cx="1123" cy="535"/>
          </a:xfrm>
        </p:grpSpPr>
        <p:sp>
          <p:nvSpPr>
            <p:cNvPr id="529513" name="Rectangle 105"/>
            <p:cNvSpPr>
              <a:spLocks noChangeArrowheads="1"/>
            </p:cNvSpPr>
            <p:nvPr/>
          </p:nvSpPr>
          <p:spPr bwMode="auto">
            <a:xfrm>
              <a:off x="1004" y="3802"/>
              <a:ext cx="1123" cy="53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008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43122" name="Rectangle 106"/>
            <p:cNvSpPr>
              <a:spLocks noChangeArrowheads="1"/>
            </p:cNvSpPr>
            <p:nvPr/>
          </p:nvSpPr>
          <p:spPr bwMode="auto">
            <a:xfrm>
              <a:off x="1020" y="3820"/>
              <a:ext cx="1089" cy="49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ja-JP" altLang="en-US"/>
            </a:p>
          </p:txBody>
        </p:sp>
        <p:pic>
          <p:nvPicPr>
            <p:cNvPr id="43123" name="Picture 107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906"/>
              <a:ext cx="716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103" name="Line 108"/>
          <p:cNvSpPr>
            <a:spLocks noChangeShapeType="1"/>
          </p:cNvSpPr>
          <p:nvPr/>
        </p:nvSpPr>
        <p:spPr bwMode="auto">
          <a:xfrm flipV="1">
            <a:off x="2916238" y="4221163"/>
            <a:ext cx="215900" cy="576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/>
          </a:p>
        </p:txBody>
      </p:sp>
      <p:sp>
        <p:nvSpPr>
          <p:cNvPr id="529517" name="Text Box 109"/>
          <p:cNvSpPr txBox="1">
            <a:spLocks noChangeArrowheads="1"/>
          </p:cNvSpPr>
          <p:nvPr/>
        </p:nvSpPr>
        <p:spPr bwMode="auto">
          <a:xfrm>
            <a:off x="107950" y="1052513"/>
            <a:ext cx="1809750" cy="60642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pPr>
              <a:defRPr/>
            </a:pPr>
            <a:r>
              <a:rPr lang="en-US" altLang="ja-JP" sz="1600" b="1">
                <a:cs typeface="ＭＳ Ｐゴシック" charset="-128"/>
              </a:rPr>
              <a:t>Pole trajectory</a:t>
            </a:r>
          </a:p>
          <a:p>
            <a:pPr>
              <a:defRPr/>
            </a:pPr>
            <a:r>
              <a:rPr lang="en-US" altLang="ja-JP" sz="1600" b="1">
                <a:cs typeface="ＭＳ Ｐゴシック" charset="-128"/>
              </a:rPr>
              <a:t>of N* propagator</a:t>
            </a:r>
          </a:p>
        </p:txBody>
      </p:sp>
      <p:pic>
        <p:nvPicPr>
          <p:cNvPr id="43105" name="Picture 1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3350" y="2700338"/>
            <a:ext cx="1665288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06" name="Text Box 111"/>
          <p:cNvSpPr txBox="1">
            <a:spLocks noChangeArrowheads="1"/>
          </p:cNvSpPr>
          <p:nvPr/>
        </p:nvSpPr>
        <p:spPr bwMode="auto">
          <a:xfrm>
            <a:off x="0" y="5734050"/>
            <a:ext cx="20113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ja-JP" sz="1600"/>
              <a:t>(</a:t>
            </a:r>
            <a:r>
              <a:rPr lang="en-US" altLang="ja-JP" sz="1600">
                <a:latin typeface="Symbol" charset="2"/>
              </a:rPr>
              <a:t>p</a:t>
            </a:r>
            <a:r>
              <a:rPr lang="en-US" altLang="ja-JP" sz="1600"/>
              <a:t>N,</a:t>
            </a:r>
            <a:r>
              <a:rPr lang="en-US" altLang="ja-JP" sz="1600">
                <a:latin typeface="Symbol" charset="2"/>
              </a:rPr>
              <a:t>s</a:t>
            </a:r>
            <a:r>
              <a:rPr lang="en-US" altLang="ja-JP" sz="1600"/>
              <a:t>N) = (</a:t>
            </a:r>
            <a:r>
              <a:rPr lang="en-US" altLang="ja-JP" sz="1600">
                <a:solidFill>
                  <a:srgbClr val="FF0000"/>
                </a:solidFill>
              </a:rPr>
              <a:t>u</a:t>
            </a:r>
            <a:r>
              <a:rPr lang="en-US" altLang="ja-JP" sz="1600"/>
              <a:t>,</a:t>
            </a:r>
            <a:r>
              <a:rPr lang="en-US" altLang="ja-JP" sz="1600">
                <a:solidFill>
                  <a:srgbClr val="0000FF"/>
                </a:solidFill>
              </a:rPr>
              <a:t>p</a:t>
            </a:r>
            <a:r>
              <a:rPr lang="en-US" altLang="ja-JP" sz="1600"/>
              <a:t>)</a:t>
            </a:r>
          </a:p>
          <a:p>
            <a:r>
              <a:rPr lang="en-US" altLang="ja-JP" sz="1600"/>
              <a:t>for three P11 poles</a:t>
            </a:r>
          </a:p>
        </p:txBody>
      </p:sp>
      <p:pic>
        <p:nvPicPr>
          <p:cNvPr id="43107" name="Picture 1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239838"/>
            <a:ext cx="43862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13"/>
          <p:cNvGrpSpPr>
            <a:grpSpLocks/>
          </p:cNvGrpSpPr>
          <p:nvPr/>
        </p:nvGrpSpPr>
        <p:grpSpPr bwMode="auto">
          <a:xfrm>
            <a:off x="2987675" y="2133600"/>
            <a:ext cx="5040313" cy="1439863"/>
            <a:chOff x="1882" y="1344"/>
            <a:chExt cx="3175" cy="907"/>
          </a:xfrm>
        </p:grpSpPr>
        <p:grpSp>
          <p:nvGrpSpPr>
            <p:cNvPr id="43109" name="Group 114"/>
            <p:cNvGrpSpPr>
              <a:grpSpLocks/>
            </p:cNvGrpSpPr>
            <p:nvPr/>
          </p:nvGrpSpPr>
          <p:grpSpPr bwMode="auto">
            <a:xfrm>
              <a:off x="1882" y="1344"/>
              <a:ext cx="3175" cy="907"/>
              <a:chOff x="1882" y="1344"/>
              <a:chExt cx="3175" cy="907"/>
            </a:xfrm>
          </p:grpSpPr>
          <p:sp>
            <p:nvSpPr>
              <p:cNvPr id="529523" name="AutoShape 115"/>
              <p:cNvSpPr>
                <a:spLocks noChangeArrowheads="1"/>
              </p:cNvSpPr>
              <p:nvPr/>
            </p:nvSpPr>
            <p:spPr bwMode="auto">
              <a:xfrm>
                <a:off x="1882" y="1344"/>
                <a:ext cx="3175" cy="907"/>
              </a:xfrm>
              <a:prstGeom prst="wedgeRoundRectCallout">
                <a:avLst>
                  <a:gd name="adj1" fmla="val -40486"/>
                  <a:gd name="adj2" fmla="val -71500"/>
                  <a:gd name="adj3" fmla="val 16667"/>
                </a:avLst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7"/>
                  </a:schemeClr>
                </a:outerShdw>
              </a:effectLst>
            </p:spPr>
            <p:txBody>
              <a:bodyPr lIns="90000" tIns="46800" rIns="90000" bIns="46800"/>
              <a:lstStyle/>
              <a:p>
                <a:pPr algn="ctr">
                  <a:defRPr/>
                </a:pPr>
                <a:endParaRPr lang="ja-JP" altLang="en-US"/>
              </a:p>
            </p:txBody>
          </p:sp>
          <p:grpSp>
            <p:nvGrpSpPr>
              <p:cNvPr id="43112" name="Group 116"/>
              <p:cNvGrpSpPr>
                <a:grpSpLocks/>
              </p:cNvGrpSpPr>
              <p:nvPr/>
            </p:nvGrpSpPr>
            <p:grpSpPr bwMode="auto">
              <a:xfrm>
                <a:off x="3778" y="1407"/>
                <a:ext cx="998" cy="532"/>
                <a:chOff x="3733" y="1407"/>
                <a:chExt cx="998" cy="532"/>
              </a:xfrm>
            </p:grpSpPr>
            <p:pic>
              <p:nvPicPr>
                <p:cNvPr id="43115" name="Picture 117" descr="Untitled"/>
                <p:cNvPicPr>
                  <a:picLocks noChangeAspect="1" noChangeArrowheads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33" y="1536"/>
                  <a:ext cx="998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43116" name="Group 118"/>
                <p:cNvGrpSpPr>
                  <a:grpSpLocks/>
                </p:cNvGrpSpPr>
                <p:nvPr/>
              </p:nvGrpSpPr>
              <p:grpSpPr bwMode="auto">
                <a:xfrm>
                  <a:off x="3733" y="1407"/>
                  <a:ext cx="993" cy="485"/>
                  <a:chOff x="3733" y="1407"/>
                  <a:chExt cx="993" cy="485"/>
                </a:xfrm>
              </p:grpSpPr>
              <p:pic>
                <p:nvPicPr>
                  <p:cNvPr id="43117" name="Picture 119" descr="txp_fig"/>
                  <p:cNvPicPr>
                    <a:picLocks noChangeAspect="1" noChangeArrowheads="1"/>
                  </p:cNvPicPr>
                  <p:nvPr>
                    <p:custDataLst>
                      <p:tags r:id="rId7"/>
                    </p:custDataLst>
                  </p:nvPr>
                </p:nvPicPr>
                <p:blipFill>
                  <a:blip r:embed="rId20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33" y="1773"/>
                    <a:ext cx="161" cy="11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118" name="Picture 120" descr="txp_fig"/>
                  <p:cNvPicPr>
                    <a:picLocks noChangeAspect="1" noChangeArrowheads="1"/>
                  </p:cNvPicPr>
                  <p:nvPr>
                    <p:custDataLst>
                      <p:tags r:id="rId8"/>
                    </p:custDataLst>
                  </p:nvPr>
                </p:nvPicPr>
                <p:blipFill>
                  <a:blip r:embed="rId2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64" y="1768"/>
                    <a:ext cx="162" cy="1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119" name="Picture 121" descr="txp_fig"/>
                  <p:cNvPicPr>
                    <a:picLocks noChangeAspect="1" noChangeArrowheads="1"/>
                  </p:cNvPicPr>
                  <p:nvPr>
                    <p:custDataLst>
                      <p:tags r:id="rId9"/>
                    </p:custDataLst>
                  </p:nvPr>
                </p:nvPicPr>
                <p:blipFill>
                  <a:blip r:embed="rId2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86" y="1407"/>
                    <a:ext cx="134" cy="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43120" name="Picture 122" descr="txp_fig"/>
                  <p:cNvPicPr>
                    <a:picLocks noChangeAspect="1" noChangeArrowheads="1"/>
                  </p:cNvPicPr>
                  <p:nvPr>
                    <p:custDataLst>
                      <p:tags r:id="rId10"/>
                    </p:custDataLst>
                  </p:nvPr>
                </p:nvPicPr>
                <p:blipFill>
                  <a:blip r:embed="rId2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186" y="1769"/>
                    <a:ext cx="84" cy="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pic>
            <p:nvPicPr>
              <p:cNvPr id="43113" name="Picture 123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2" y="1628"/>
                <a:ext cx="141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114" name="Picture 124" descr="txp_fig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2" y="2057"/>
                <a:ext cx="1713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110" name="Text Box 125"/>
            <p:cNvSpPr txBox="1">
              <a:spLocks noChangeArrowheads="1"/>
            </p:cNvSpPr>
            <p:nvPr/>
          </p:nvSpPr>
          <p:spPr bwMode="auto">
            <a:xfrm>
              <a:off x="1946" y="1401"/>
              <a:ext cx="7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r>
                <a:rPr lang="en-US" altLang="ja-JP" sz="1400"/>
                <a:t>self-energy: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9747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2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2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67" grpId="0" animBg="1"/>
      <p:bldP spid="529468" grpId="0" animBg="1"/>
      <p:bldP spid="529469" grpId="0" animBg="1"/>
      <p:bldP spid="52947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4"/>
          <p:cNvGrpSpPr/>
          <p:nvPr/>
        </p:nvGrpSpPr>
        <p:grpSpPr>
          <a:xfrm>
            <a:off x="7239943" y="4788268"/>
            <a:ext cx="1448088" cy="1375569"/>
            <a:chOff x="7228368" y="4789487"/>
            <a:chExt cx="1448088" cy="1375569"/>
          </a:xfrm>
        </p:grpSpPr>
        <p:sp>
          <p:nvSpPr>
            <p:cNvPr id="105" name="Rectangle 32" descr="50%"/>
            <p:cNvSpPr>
              <a:spLocks noChangeArrowheads="1"/>
            </p:cNvSpPr>
            <p:nvPr/>
          </p:nvSpPr>
          <p:spPr bwMode="auto">
            <a:xfrm>
              <a:off x="7235006" y="4855029"/>
              <a:ext cx="1441450" cy="1310027"/>
            </a:xfrm>
            <a:prstGeom prst="rect">
              <a:avLst/>
            </a:prstGeom>
            <a:pattFill prst="pct50">
              <a:fgClr>
                <a:srgbClr val="FF6600">
                  <a:alpha val="70000"/>
                </a:srgbClr>
              </a:fgClr>
              <a:bgClr>
                <a:schemeClr val="bg1">
                  <a:alpha val="70000"/>
                </a:scheme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  <p:sp>
          <p:nvSpPr>
            <p:cNvPr id="109" name="Line 33"/>
            <p:cNvSpPr>
              <a:spLocks noChangeShapeType="1"/>
            </p:cNvSpPr>
            <p:nvPr/>
          </p:nvSpPr>
          <p:spPr bwMode="auto">
            <a:xfrm>
              <a:off x="7228368" y="4789487"/>
              <a:ext cx="0" cy="13684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</p:grpSp>
      <p:sp>
        <p:nvSpPr>
          <p:cNvPr id="47" name="Rectangle 17"/>
          <p:cNvSpPr>
            <a:spLocks noChangeArrowheads="1"/>
          </p:cNvSpPr>
          <p:nvPr/>
        </p:nvSpPr>
        <p:spPr bwMode="auto">
          <a:xfrm>
            <a:off x="5732599" y="3429000"/>
            <a:ext cx="2952750" cy="2735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48" name="Rectangle 18" descr="右上がり対角線 (反転)"/>
          <p:cNvSpPr>
            <a:spLocks noChangeArrowheads="1"/>
          </p:cNvSpPr>
          <p:nvPr/>
        </p:nvSpPr>
        <p:spPr bwMode="auto">
          <a:xfrm>
            <a:off x="7243899" y="4666002"/>
            <a:ext cx="1439863" cy="108000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112" name="Rectangle 14"/>
          <p:cNvSpPr>
            <a:spLocks noChangeArrowheads="1"/>
          </p:cNvSpPr>
          <p:nvPr/>
        </p:nvSpPr>
        <p:spPr bwMode="auto">
          <a:xfrm>
            <a:off x="7245487" y="4813008"/>
            <a:ext cx="1439862" cy="108000"/>
          </a:xfrm>
          <a:prstGeom prst="rect">
            <a:avLst/>
          </a:prstGeom>
          <a:pattFill prst="dkDnDiag">
            <a:fgClr>
              <a:srgbClr val="00800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908187" y="3452813"/>
            <a:ext cx="2952750" cy="27352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pic>
        <p:nvPicPr>
          <p:cNvPr id="5027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9007" y="1414016"/>
            <a:ext cx="5791200" cy="542925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AutoShape 47"/>
          <p:cNvSpPr>
            <a:spLocks noChangeArrowheads="1"/>
          </p:cNvSpPr>
          <p:nvPr/>
        </p:nvSpPr>
        <p:spPr bwMode="auto">
          <a:xfrm>
            <a:off x="928824" y="2258508"/>
            <a:ext cx="6944031" cy="810452"/>
          </a:xfrm>
          <a:prstGeom prst="wedgeRoundRectCallout">
            <a:avLst>
              <a:gd name="adj1" fmla="val -26293"/>
              <a:gd name="adj2" fmla="val -9494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>
              <a:lnSpc>
                <a:spcPct val="150000"/>
              </a:lnSpc>
            </a:pPr>
            <a:r>
              <a:rPr lang="en-US" altLang="ja-JP" sz="1400" b="1" dirty="0" smtClean="0"/>
              <a:t>Scattering </a:t>
            </a:r>
            <a:r>
              <a:rPr lang="en-US" altLang="ja-JP" sz="1400" b="1" dirty="0"/>
              <a:t>amplitude is </a:t>
            </a:r>
            <a:r>
              <a:rPr lang="en-US" altLang="ja-JP" sz="1400" b="1" dirty="0" smtClean="0"/>
              <a:t> a </a:t>
            </a:r>
            <a:r>
              <a:rPr lang="en-US" altLang="ja-JP" sz="1400" b="1" dirty="0">
                <a:solidFill>
                  <a:srgbClr val="0000FF"/>
                </a:solidFill>
              </a:rPr>
              <a:t>double-valued function 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of</a:t>
            </a:r>
            <a:r>
              <a:rPr lang="ja-JP" altLang="en-US" sz="1400" b="1" dirty="0">
                <a:solidFill>
                  <a:srgbClr val="0000FF"/>
                </a:solidFill>
              </a:rPr>
              <a:t>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complex E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 !!</a:t>
            </a:r>
            <a:endParaRPr lang="en-US" altLang="ja-JP" sz="14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ja-JP" sz="1400" b="1" dirty="0" smtClean="0"/>
              <a:t>Essentially, same analytic structure as </a:t>
            </a:r>
            <a:r>
              <a:rPr lang="en-US" altLang="ja-JP" sz="1400" b="1" dirty="0" smtClean="0">
                <a:solidFill>
                  <a:srgbClr val="FF0000"/>
                </a:solidFill>
              </a:rPr>
              <a:t>square-root function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:  f(E) = (E – E</a:t>
            </a:r>
            <a:r>
              <a:rPr lang="en-US" altLang="ja-JP" sz="1400" b="1" baseline="-25000" dirty="0" smtClean="0">
                <a:solidFill>
                  <a:srgbClr val="0000FF"/>
                </a:solidFill>
              </a:rPr>
              <a:t>th</a:t>
            </a:r>
            <a:r>
              <a:rPr lang="en-US" altLang="ja-JP" sz="1400" b="1" dirty="0" smtClean="0">
                <a:solidFill>
                  <a:srgbClr val="0000FF"/>
                </a:solidFill>
              </a:rPr>
              <a:t>)</a:t>
            </a:r>
            <a:r>
              <a:rPr lang="en-US" altLang="ja-JP" sz="1400" b="1" baseline="30000" dirty="0" smtClean="0">
                <a:solidFill>
                  <a:srgbClr val="0000FF"/>
                </a:solidFill>
              </a:rPr>
              <a:t>1/2</a:t>
            </a:r>
          </a:p>
        </p:txBody>
      </p:sp>
      <p:sp>
        <p:nvSpPr>
          <p:cNvPr id="502812" name="Text Box 28"/>
          <p:cNvSpPr txBox="1">
            <a:spLocks noChangeArrowheads="1"/>
          </p:cNvSpPr>
          <p:nvPr/>
        </p:nvSpPr>
        <p:spPr bwMode="auto">
          <a:xfrm>
            <a:off x="107950" y="881063"/>
            <a:ext cx="4344757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dirty="0" smtClean="0"/>
              <a:t>e.g.</a:t>
            </a:r>
            <a:r>
              <a:rPr lang="en-US" altLang="ja-JP" sz="1600" dirty="0"/>
              <a:t>)</a:t>
            </a:r>
            <a:r>
              <a:rPr lang="en-US" altLang="ja-JP" sz="1600" b="0" dirty="0" smtClean="0"/>
              <a:t>  </a:t>
            </a:r>
            <a:r>
              <a:rPr lang="en-US" altLang="ja-JP" sz="1600" b="0" dirty="0"/>
              <a:t>single-channel </a:t>
            </a:r>
            <a:r>
              <a:rPr lang="en-US" altLang="ja-JP" sz="1600" b="0" dirty="0" smtClean="0"/>
              <a:t>meson-baryon scattering</a:t>
            </a:r>
            <a:endParaRPr lang="en-US" altLang="ja-JP" sz="1600" b="0" dirty="0"/>
          </a:p>
        </p:txBody>
      </p:sp>
      <p:grpSp>
        <p:nvGrpSpPr>
          <p:cNvPr id="3" name="グループ化 1"/>
          <p:cNvGrpSpPr/>
          <p:nvPr/>
        </p:nvGrpSpPr>
        <p:grpSpPr>
          <a:xfrm>
            <a:off x="2771800" y="710600"/>
            <a:ext cx="3329743" cy="2934300"/>
            <a:chOff x="2771800" y="710600"/>
            <a:chExt cx="3329743" cy="2934300"/>
          </a:xfrm>
        </p:grpSpPr>
        <p:grpSp>
          <p:nvGrpSpPr>
            <p:cNvPr id="4" name="グループ化 82"/>
            <p:cNvGrpSpPr/>
            <p:nvPr/>
          </p:nvGrpSpPr>
          <p:grpSpPr>
            <a:xfrm>
              <a:off x="2771800" y="710600"/>
              <a:ext cx="3329743" cy="2934300"/>
              <a:chOff x="2387600" y="2063210"/>
              <a:chExt cx="3930650" cy="4030086"/>
            </a:xfrm>
          </p:grpSpPr>
          <p:grpSp>
            <p:nvGrpSpPr>
              <p:cNvPr id="5" name="グループ化 95"/>
              <p:cNvGrpSpPr/>
              <p:nvPr/>
            </p:nvGrpSpPr>
            <p:grpSpPr>
              <a:xfrm>
                <a:off x="2387600" y="2063210"/>
                <a:ext cx="3930650" cy="4030086"/>
                <a:chOff x="3046549" y="287562"/>
                <a:chExt cx="3221038" cy="3382312"/>
              </a:xfrm>
            </p:grpSpPr>
            <p:pic>
              <p:nvPicPr>
                <p:cNvPr id="100" name="Picture 2" descr="C:\Users\kamano\Desktop\22816.jp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BEBA8EAE-BF5A-486C-A8C5-ECC9F3942E4B}">
    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  <a14:imgLayer r:embed="rId6">
                          <a14:imgEffect>
                            <a14:sharpenSoften amount="6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3046549" y="287562"/>
                  <a:ext cx="3221038" cy="3382312"/>
                </a:xfrm>
                <a:prstGeom prst="rect">
                  <a:avLst/>
                </a:prstGeom>
                <a:noFill/>
                <a:ln w="12700">
                  <a:solidFill>
                    <a:srgbClr val="0000FF"/>
                  </a:solidFill>
                </a:ln>
                <a:effectLst>
                  <a:outerShdw blurRad="1270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1" name="フリーフォーム 100"/>
                <p:cNvSpPr/>
                <p:nvPr/>
              </p:nvSpPr>
              <p:spPr>
                <a:xfrm>
                  <a:off x="4736123" y="1641231"/>
                  <a:ext cx="973015" cy="433754"/>
                </a:xfrm>
                <a:custGeom>
                  <a:avLst/>
                  <a:gdLst>
                    <a:gd name="connsiteX0" fmla="*/ 0 w 973015"/>
                    <a:gd name="connsiteY0" fmla="*/ 0 h 433754"/>
                    <a:gd name="connsiteX1" fmla="*/ 117231 w 973015"/>
                    <a:gd name="connsiteY1" fmla="*/ 93784 h 433754"/>
                    <a:gd name="connsiteX2" fmla="*/ 445477 w 973015"/>
                    <a:gd name="connsiteY2" fmla="*/ 257907 h 433754"/>
                    <a:gd name="connsiteX3" fmla="*/ 738554 w 973015"/>
                    <a:gd name="connsiteY3" fmla="*/ 363415 h 433754"/>
                    <a:gd name="connsiteX4" fmla="*/ 973015 w 973015"/>
                    <a:gd name="connsiteY4" fmla="*/ 433754 h 433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73015" h="433754">
                      <a:moveTo>
                        <a:pt x="0" y="0"/>
                      </a:moveTo>
                      <a:cubicBezTo>
                        <a:pt x="21492" y="25400"/>
                        <a:pt x="42985" y="50800"/>
                        <a:pt x="117231" y="93784"/>
                      </a:cubicBezTo>
                      <a:cubicBezTo>
                        <a:pt x="191477" y="136768"/>
                        <a:pt x="341923" y="212969"/>
                        <a:pt x="445477" y="257907"/>
                      </a:cubicBezTo>
                      <a:cubicBezTo>
                        <a:pt x="549031" y="302845"/>
                        <a:pt x="650631" y="334107"/>
                        <a:pt x="738554" y="363415"/>
                      </a:cubicBezTo>
                      <a:cubicBezTo>
                        <a:pt x="826477" y="392723"/>
                        <a:pt x="899746" y="413238"/>
                        <a:pt x="973015" y="433754"/>
                      </a:cubicBezTo>
                    </a:path>
                  </a:pathLst>
                </a:custGeom>
                <a:ln w="38100">
                  <a:solidFill>
                    <a:srgbClr val="FF0000"/>
                  </a:solidFill>
                </a:ln>
                <a:effectLst>
                  <a:glow rad="63500">
                    <a:schemeClr val="bg1">
                      <a:alpha val="7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2" name="フリーフォーム 101"/>
                <p:cNvSpPr/>
                <p:nvPr/>
              </p:nvSpPr>
              <p:spPr>
                <a:xfrm>
                  <a:off x="3985846" y="574431"/>
                  <a:ext cx="751214" cy="1078523"/>
                </a:xfrm>
                <a:custGeom>
                  <a:avLst/>
                  <a:gdLst>
                    <a:gd name="connsiteX0" fmla="*/ 0 w 751214"/>
                    <a:gd name="connsiteY0" fmla="*/ 0 h 1078523"/>
                    <a:gd name="connsiteX1" fmla="*/ 246185 w 751214"/>
                    <a:gd name="connsiteY1" fmla="*/ 246184 h 1078523"/>
                    <a:gd name="connsiteX2" fmla="*/ 445477 w 751214"/>
                    <a:gd name="connsiteY2" fmla="*/ 504092 h 1078523"/>
                    <a:gd name="connsiteX3" fmla="*/ 644769 w 751214"/>
                    <a:gd name="connsiteY3" fmla="*/ 832338 h 1078523"/>
                    <a:gd name="connsiteX4" fmla="*/ 738554 w 751214"/>
                    <a:gd name="connsiteY4" fmla="*/ 1031631 h 1078523"/>
                    <a:gd name="connsiteX5" fmla="*/ 750277 w 751214"/>
                    <a:gd name="connsiteY5" fmla="*/ 1078523 h 1078523"/>
                    <a:gd name="connsiteX6" fmla="*/ 750277 w 751214"/>
                    <a:gd name="connsiteY6" fmla="*/ 1078523 h 1078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1214" h="1078523">
                      <a:moveTo>
                        <a:pt x="0" y="0"/>
                      </a:moveTo>
                      <a:cubicBezTo>
                        <a:pt x="85969" y="81084"/>
                        <a:pt x="171939" y="162169"/>
                        <a:pt x="246185" y="246184"/>
                      </a:cubicBezTo>
                      <a:cubicBezTo>
                        <a:pt x="320431" y="330199"/>
                        <a:pt x="379046" y="406400"/>
                        <a:pt x="445477" y="504092"/>
                      </a:cubicBezTo>
                      <a:cubicBezTo>
                        <a:pt x="511908" y="601784"/>
                        <a:pt x="595923" y="744415"/>
                        <a:pt x="644769" y="832338"/>
                      </a:cubicBezTo>
                      <a:cubicBezTo>
                        <a:pt x="693615" y="920261"/>
                        <a:pt x="720969" y="990600"/>
                        <a:pt x="738554" y="1031631"/>
                      </a:cubicBezTo>
                      <a:cubicBezTo>
                        <a:pt x="756139" y="1072662"/>
                        <a:pt x="750277" y="1078523"/>
                        <a:pt x="750277" y="1078523"/>
                      </a:cubicBezTo>
                      <a:lnTo>
                        <a:pt x="750277" y="1078523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  <a:effectLst>
                  <a:glow rad="63500">
                    <a:schemeClr val="bg1">
                      <a:lumMod val="95000"/>
                      <a:alpha val="7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Oval 38"/>
                <p:cNvSpPr>
                  <a:spLocks noChangeArrowheads="1"/>
                </p:cNvSpPr>
                <p:nvPr/>
              </p:nvSpPr>
              <p:spPr bwMode="auto">
                <a:xfrm rot="2100000">
                  <a:off x="4657068" y="1562954"/>
                  <a:ext cx="180000" cy="144000"/>
                </a:xfrm>
                <a:prstGeom prst="ellipse">
                  <a:avLst/>
                </a:prstGeom>
                <a:solidFill>
                  <a:srgbClr val="FF0000"/>
                </a:solidFill>
                <a:ln w="3175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xtLst/>
              </p:spPr>
              <p:txBody>
                <a:bodyPr wrap="none" lIns="90000" tIns="46800" rIns="90000" bIns="46800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6" name="グループ化 96"/>
              <p:cNvGrpSpPr/>
              <p:nvPr/>
            </p:nvGrpSpPr>
            <p:grpSpPr>
              <a:xfrm>
                <a:off x="3610708" y="3669323"/>
                <a:ext cx="773723" cy="1500554"/>
                <a:chOff x="3610708" y="3669323"/>
                <a:chExt cx="773723" cy="1500554"/>
              </a:xfrm>
            </p:grpSpPr>
            <p:sp>
              <p:nvSpPr>
                <p:cNvPr id="98" name="フリーフォーム 97"/>
                <p:cNvSpPr/>
                <p:nvPr/>
              </p:nvSpPr>
              <p:spPr>
                <a:xfrm>
                  <a:off x="3610708" y="4138246"/>
                  <a:ext cx="773723" cy="1031631"/>
                </a:xfrm>
                <a:custGeom>
                  <a:avLst/>
                  <a:gdLst>
                    <a:gd name="connsiteX0" fmla="*/ 773723 w 773723"/>
                    <a:gd name="connsiteY0" fmla="*/ 0 h 1031631"/>
                    <a:gd name="connsiteX1" fmla="*/ 527538 w 773723"/>
                    <a:gd name="connsiteY1" fmla="*/ 410308 h 1031631"/>
                    <a:gd name="connsiteX2" fmla="*/ 328246 w 773723"/>
                    <a:gd name="connsiteY2" fmla="*/ 679939 h 1031631"/>
                    <a:gd name="connsiteX3" fmla="*/ 0 w 773723"/>
                    <a:gd name="connsiteY3" fmla="*/ 1031631 h 1031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73723" h="1031631">
                      <a:moveTo>
                        <a:pt x="773723" y="0"/>
                      </a:moveTo>
                      <a:cubicBezTo>
                        <a:pt x="687753" y="148492"/>
                        <a:pt x="601784" y="296985"/>
                        <a:pt x="527538" y="410308"/>
                      </a:cubicBezTo>
                      <a:cubicBezTo>
                        <a:pt x="453292" y="523631"/>
                        <a:pt x="416169" y="576385"/>
                        <a:pt x="328246" y="679939"/>
                      </a:cubicBezTo>
                      <a:cubicBezTo>
                        <a:pt x="240323" y="783493"/>
                        <a:pt x="120161" y="907562"/>
                        <a:pt x="0" y="1031631"/>
                      </a:cubicBezTo>
                    </a:path>
                  </a:pathLst>
                </a:cu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フリーフォーム 98"/>
                <p:cNvSpPr/>
                <p:nvPr/>
              </p:nvSpPr>
              <p:spPr>
                <a:xfrm>
                  <a:off x="3880338" y="3669323"/>
                  <a:ext cx="480647" cy="117231"/>
                </a:xfrm>
                <a:custGeom>
                  <a:avLst/>
                  <a:gdLst>
                    <a:gd name="connsiteX0" fmla="*/ 480647 w 480647"/>
                    <a:gd name="connsiteY0" fmla="*/ 0 h 117231"/>
                    <a:gd name="connsiteX1" fmla="*/ 222739 w 480647"/>
                    <a:gd name="connsiteY1" fmla="*/ 23446 h 117231"/>
                    <a:gd name="connsiteX2" fmla="*/ 0 w 480647"/>
                    <a:gd name="connsiteY2" fmla="*/ 117231 h 117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80647" h="117231">
                      <a:moveTo>
                        <a:pt x="480647" y="0"/>
                      </a:moveTo>
                      <a:cubicBezTo>
                        <a:pt x="391747" y="1954"/>
                        <a:pt x="302847" y="3908"/>
                        <a:pt x="222739" y="23446"/>
                      </a:cubicBezTo>
                      <a:cubicBezTo>
                        <a:pt x="142631" y="42984"/>
                        <a:pt x="71315" y="80107"/>
                        <a:pt x="0" y="117231"/>
                      </a:cubicBezTo>
                    </a:path>
                  </a:pathLst>
                </a:custGeom>
                <a:ln w="254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2" name="テキスト ボックス 11"/>
            <p:cNvSpPr txBox="1"/>
            <p:nvPr/>
          </p:nvSpPr>
          <p:spPr>
            <a:xfrm>
              <a:off x="2809188" y="2924944"/>
              <a:ext cx="1789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FF0000"/>
                  </a:solidFill>
                </a:rPr>
                <a:t>unphysical</a:t>
              </a:r>
              <a:r>
                <a:rPr kumimoji="1" lang="en-US" altLang="ja-JP" sz="1600" dirty="0" smtClean="0"/>
                <a:t> sheet</a:t>
              </a:r>
              <a:endParaRPr kumimoji="1" lang="ja-JP" altLang="en-US" sz="1600" dirty="0"/>
            </a:p>
          </p:txBody>
        </p:sp>
        <p:sp>
          <p:nvSpPr>
            <p:cNvPr id="107" name="Text Box 27"/>
            <p:cNvSpPr txBox="1">
              <a:spLocks noChangeArrowheads="1"/>
            </p:cNvSpPr>
            <p:nvPr/>
          </p:nvSpPr>
          <p:spPr bwMode="auto">
            <a:xfrm>
              <a:off x="4419362" y="791196"/>
              <a:ext cx="1581150" cy="33655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/>
            <a:extLst/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ja-JP" sz="1600" dirty="0">
                  <a:solidFill>
                    <a:srgbClr val="0000FF"/>
                  </a:solidFill>
                </a:rPr>
                <a:t>physical</a:t>
              </a:r>
              <a:r>
                <a:rPr lang="en-US" altLang="ja-JP" sz="1600" dirty="0"/>
                <a:t> sheet</a:t>
              </a:r>
            </a:p>
          </p:txBody>
        </p:sp>
      </p:grpSp>
      <p:sp>
        <p:nvSpPr>
          <p:cNvPr id="50279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solidFill>
                  <a:srgbClr val="0000FF"/>
                </a:solidFill>
                <a:ea typeface="+mn-ea"/>
              </a:rPr>
              <a:t>Multi-layer structure of the scattering amplitudes</a:t>
            </a:r>
            <a:endParaRPr lang="en-US" altLang="ja-JP" sz="2400" dirty="0">
              <a:solidFill>
                <a:srgbClr val="0000FF"/>
              </a:solidFill>
              <a:ea typeface="+mn-ea"/>
            </a:endParaRP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2414559" y="4689152"/>
            <a:ext cx="1439862" cy="108000"/>
          </a:xfrm>
          <a:prstGeom prst="rect">
            <a:avLst/>
          </a:prstGeom>
          <a:pattFill prst="dkDnDiag">
            <a:fgClr>
              <a:srgbClr val="008000"/>
            </a:fgClr>
            <a:bgClr>
              <a:schemeClr val="bg1"/>
            </a:bgClr>
          </a:patt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42" name="Line 8"/>
          <p:cNvSpPr>
            <a:spLocks noChangeShapeType="1"/>
          </p:cNvSpPr>
          <p:nvPr/>
        </p:nvSpPr>
        <p:spPr bwMode="auto">
          <a:xfrm>
            <a:off x="908187" y="4821238"/>
            <a:ext cx="29511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4" name="Line 13"/>
          <p:cNvSpPr>
            <a:spLocks noChangeShapeType="1"/>
          </p:cNvSpPr>
          <p:nvPr/>
        </p:nvSpPr>
        <p:spPr bwMode="auto">
          <a:xfrm flipV="1">
            <a:off x="619262" y="3668713"/>
            <a:ext cx="0" cy="2447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5" name="Line 15"/>
          <p:cNvSpPr>
            <a:spLocks noChangeShapeType="1"/>
          </p:cNvSpPr>
          <p:nvPr/>
        </p:nvSpPr>
        <p:spPr bwMode="auto">
          <a:xfrm>
            <a:off x="979624" y="6405563"/>
            <a:ext cx="273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>
            <a:off x="5732599" y="4797425"/>
            <a:ext cx="2951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1" name="Line 24"/>
          <p:cNvSpPr>
            <a:spLocks noChangeShapeType="1"/>
          </p:cNvSpPr>
          <p:nvPr/>
        </p:nvSpPr>
        <p:spPr bwMode="auto">
          <a:xfrm flipV="1">
            <a:off x="5432562" y="3644900"/>
            <a:ext cx="0" cy="2447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>
            <a:off x="5804037" y="6381750"/>
            <a:ext cx="2736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4" name="Text Box 27"/>
          <p:cNvSpPr txBox="1">
            <a:spLocks noChangeArrowheads="1"/>
          </p:cNvSpPr>
          <p:nvPr/>
        </p:nvSpPr>
        <p:spPr bwMode="auto">
          <a:xfrm>
            <a:off x="1555887" y="3668713"/>
            <a:ext cx="1595606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 dirty="0">
                <a:solidFill>
                  <a:srgbClr val="0000FF"/>
                </a:solidFill>
              </a:rPr>
              <a:t>physical</a:t>
            </a:r>
            <a:r>
              <a:rPr lang="en-US" altLang="ja-JP" sz="1600" b="1" dirty="0"/>
              <a:t> sheet</a:t>
            </a: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1916249" y="6477000"/>
            <a:ext cx="77486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Re (E)</a:t>
            </a:r>
          </a:p>
        </p:txBody>
      </p:sp>
      <p:sp>
        <p:nvSpPr>
          <p:cNvPr id="56" name="Text Box 29"/>
          <p:cNvSpPr txBox="1">
            <a:spLocks noChangeArrowheads="1"/>
          </p:cNvSpPr>
          <p:nvPr/>
        </p:nvSpPr>
        <p:spPr bwMode="auto">
          <a:xfrm rot="16200000">
            <a:off x="-21278" y="4591340"/>
            <a:ext cx="75403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Im (E)</a:t>
            </a:r>
          </a:p>
        </p:txBody>
      </p:sp>
      <p:sp>
        <p:nvSpPr>
          <p:cNvPr id="57" name="Text Box 30"/>
          <p:cNvSpPr txBox="1">
            <a:spLocks noChangeArrowheads="1"/>
          </p:cNvSpPr>
          <p:nvPr/>
        </p:nvSpPr>
        <p:spPr bwMode="auto">
          <a:xfrm>
            <a:off x="619262" y="4676775"/>
            <a:ext cx="28114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1"/>
              <a:t>0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440499" y="4652963"/>
            <a:ext cx="281144" cy="30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400" b="1"/>
              <a:t>0</a:t>
            </a:r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 rot="16200000">
            <a:off x="4815834" y="4567527"/>
            <a:ext cx="75403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Im (E)</a:t>
            </a:r>
          </a:p>
        </p:txBody>
      </p:sp>
      <p:sp>
        <p:nvSpPr>
          <p:cNvPr id="60" name="Text Box 33"/>
          <p:cNvSpPr txBox="1">
            <a:spLocks noChangeArrowheads="1"/>
          </p:cNvSpPr>
          <p:nvPr/>
        </p:nvSpPr>
        <p:spPr bwMode="auto">
          <a:xfrm>
            <a:off x="6824799" y="6453188"/>
            <a:ext cx="774869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/>
              <a:t>Re (E)</a:t>
            </a:r>
          </a:p>
        </p:txBody>
      </p:sp>
      <p:sp>
        <p:nvSpPr>
          <p:cNvPr id="61" name="Text Box 34"/>
          <p:cNvSpPr txBox="1">
            <a:spLocks noChangeArrowheads="1"/>
          </p:cNvSpPr>
          <p:nvPr/>
        </p:nvSpPr>
        <p:spPr bwMode="auto">
          <a:xfrm>
            <a:off x="6267587" y="3644900"/>
            <a:ext cx="1845675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>
                <a:solidFill>
                  <a:srgbClr val="FF0000"/>
                </a:solidFill>
              </a:rPr>
              <a:t>unphysical</a:t>
            </a:r>
            <a:r>
              <a:rPr lang="en-US" altLang="ja-JP" sz="1600" b="1"/>
              <a:t> sheet</a:t>
            </a:r>
          </a:p>
        </p:txBody>
      </p:sp>
      <p:sp>
        <p:nvSpPr>
          <p:cNvPr id="63" name="Line 41"/>
          <p:cNvSpPr>
            <a:spLocks noChangeShapeType="1"/>
          </p:cNvSpPr>
          <p:nvPr/>
        </p:nvSpPr>
        <p:spPr bwMode="auto">
          <a:xfrm flipH="1">
            <a:off x="3920887" y="4413250"/>
            <a:ext cx="142875" cy="34845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502810" name="Text Box 26"/>
          <p:cNvSpPr txBox="1">
            <a:spLocks noChangeAspect="1" noChangeArrowheads="1"/>
          </p:cNvSpPr>
          <p:nvPr/>
        </p:nvSpPr>
        <p:spPr bwMode="auto">
          <a:xfrm>
            <a:off x="2555776" y="4072515"/>
            <a:ext cx="3004646" cy="340735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>
            <a:spAutoFit/>
          </a:bodyPr>
          <a:lstStyle/>
          <a:p>
            <a:r>
              <a:rPr lang="en-US" altLang="ja-JP" sz="1600" b="1" dirty="0" smtClean="0"/>
              <a:t>Re(E) </a:t>
            </a:r>
            <a:r>
              <a:rPr lang="en-US" altLang="ja-JP" sz="1600" b="1" dirty="0"/>
              <a:t>+ </a:t>
            </a:r>
            <a:r>
              <a:rPr lang="en-US" altLang="ja-JP" sz="1600" b="1" dirty="0" err="1" smtClean="0"/>
              <a:t>iε</a:t>
            </a:r>
            <a:r>
              <a:rPr lang="en-US" altLang="ja-JP" sz="1600" b="1" dirty="0" smtClean="0"/>
              <a:t> </a:t>
            </a:r>
            <a:r>
              <a:rPr lang="ja-JP" altLang="en-US" sz="1600" b="1" dirty="0" smtClean="0"/>
              <a:t>＝</a:t>
            </a:r>
            <a:r>
              <a:rPr lang="en-US" altLang="ja-JP" sz="1600" b="1" dirty="0" smtClean="0"/>
              <a:t>“</a:t>
            </a:r>
            <a:r>
              <a:rPr lang="en-US" altLang="ja-JP" sz="1600" b="1" dirty="0" smtClean="0">
                <a:solidFill>
                  <a:srgbClr val="0000FF"/>
                </a:solidFill>
              </a:rPr>
              <a:t>physical world</a:t>
            </a:r>
            <a:r>
              <a:rPr lang="en-US" altLang="ja-JP" sz="1600" b="1" dirty="0" smtClean="0"/>
              <a:t>”</a:t>
            </a:r>
            <a:endParaRPr lang="en-US" altLang="ja-JP" sz="1600" b="1" dirty="0"/>
          </a:p>
        </p:txBody>
      </p:sp>
      <p:grpSp>
        <p:nvGrpSpPr>
          <p:cNvPr id="7" name="グループ化 13"/>
          <p:cNvGrpSpPr/>
          <p:nvPr/>
        </p:nvGrpSpPr>
        <p:grpSpPr>
          <a:xfrm>
            <a:off x="908187" y="4737893"/>
            <a:ext cx="1441450" cy="1435895"/>
            <a:chOff x="908187" y="4796879"/>
            <a:chExt cx="1441450" cy="1376909"/>
          </a:xfrm>
        </p:grpSpPr>
        <p:sp>
          <p:nvSpPr>
            <p:cNvPr id="104" name="Rectangle 32" descr="50%"/>
            <p:cNvSpPr>
              <a:spLocks noChangeArrowheads="1"/>
            </p:cNvSpPr>
            <p:nvPr/>
          </p:nvSpPr>
          <p:spPr bwMode="auto">
            <a:xfrm>
              <a:off x="908187" y="4805363"/>
              <a:ext cx="1441450" cy="1368425"/>
            </a:xfrm>
            <a:prstGeom prst="rect">
              <a:avLst/>
            </a:prstGeom>
            <a:pattFill prst="pct50">
              <a:fgClr>
                <a:srgbClr val="FF6600">
                  <a:alpha val="70000"/>
                </a:srgbClr>
              </a:fgClr>
              <a:bgClr>
                <a:schemeClr val="bg1">
                  <a:alpha val="70000"/>
                </a:scheme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ja-JP" altLang="en-US" b="1"/>
            </a:p>
          </p:txBody>
        </p:sp>
        <p:sp>
          <p:nvSpPr>
            <p:cNvPr id="108" name="Line 33"/>
            <p:cNvSpPr>
              <a:spLocks noChangeShapeType="1"/>
            </p:cNvSpPr>
            <p:nvPr/>
          </p:nvSpPr>
          <p:spPr bwMode="auto">
            <a:xfrm>
              <a:off x="2339752" y="4796879"/>
              <a:ext cx="0" cy="13684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/>
            <a:p>
              <a:endParaRPr lang="ja-JP" altLang="en-US" b="1"/>
            </a:p>
          </p:txBody>
        </p:sp>
      </p:grpSp>
      <p:sp>
        <p:nvSpPr>
          <p:cNvPr id="64" name="Text Box 43"/>
          <p:cNvSpPr txBox="1">
            <a:spLocks noChangeArrowheads="1"/>
          </p:cNvSpPr>
          <p:nvPr/>
        </p:nvSpPr>
        <p:spPr bwMode="auto">
          <a:xfrm>
            <a:off x="6548726" y="4897438"/>
            <a:ext cx="1382408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FF0000"/>
                </a:solidFill>
              </a:rPr>
              <a:t>E</a:t>
            </a:r>
            <a:r>
              <a:rPr lang="en-US" altLang="ja-JP" sz="1600" b="1" baseline="-25000" dirty="0">
                <a:solidFill>
                  <a:srgbClr val="FF0000"/>
                </a:solidFill>
              </a:rPr>
              <a:t>th</a:t>
            </a:r>
          </a:p>
          <a:p>
            <a:pPr algn="ctr"/>
            <a:r>
              <a:rPr lang="en-US" altLang="ja-JP" sz="1400" b="1" dirty="0"/>
              <a:t>(branch point)</a:t>
            </a: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1708439" y="4924425"/>
            <a:ext cx="1382408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ja-JP" sz="1600" b="1" dirty="0">
                <a:solidFill>
                  <a:srgbClr val="FF0000"/>
                </a:solidFill>
              </a:rPr>
              <a:t>E</a:t>
            </a:r>
            <a:r>
              <a:rPr lang="en-US" altLang="ja-JP" sz="1600" b="1" baseline="-25000" dirty="0">
                <a:solidFill>
                  <a:srgbClr val="FF0000"/>
                </a:solidFill>
              </a:rPr>
              <a:t>th</a:t>
            </a:r>
          </a:p>
          <a:p>
            <a:pPr algn="ctr"/>
            <a:r>
              <a:rPr lang="en-US" altLang="ja-JP" sz="1400" b="1" dirty="0"/>
              <a:t>(branch point)</a:t>
            </a:r>
          </a:p>
        </p:txBody>
      </p:sp>
      <p:sp>
        <p:nvSpPr>
          <p:cNvPr id="67" name="Line 12"/>
          <p:cNvSpPr>
            <a:spLocks noChangeShapeType="1"/>
          </p:cNvSpPr>
          <p:nvPr/>
        </p:nvSpPr>
        <p:spPr bwMode="auto">
          <a:xfrm>
            <a:off x="898660" y="4761707"/>
            <a:ext cx="3093664" cy="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ja-JP" altLang="en-US" b="1"/>
          </a:p>
        </p:txBody>
      </p:sp>
      <p:sp>
        <p:nvSpPr>
          <p:cNvPr id="111" name="Rectangle 18" descr="右上がり対角線 (反転)"/>
          <p:cNvSpPr>
            <a:spLocks noChangeArrowheads="1"/>
          </p:cNvSpPr>
          <p:nvPr/>
        </p:nvSpPr>
        <p:spPr bwMode="auto">
          <a:xfrm>
            <a:off x="2414558" y="4851318"/>
            <a:ext cx="1439863" cy="108000"/>
          </a:xfrm>
          <a:prstGeom prst="rect">
            <a:avLst/>
          </a:prstGeom>
          <a:pattFill prst="dkUpDiag">
            <a:fgClr>
              <a:srgbClr val="0000FF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80" name="Oval 38"/>
          <p:cNvSpPr>
            <a:spLocks noChangeArrowheads="1"/>
          </p:cNvSpPr>
          <p:nvPr/>
        </p:nvSpPr>
        <p:spPr bwMode="auto">
          <a:xfrm>
            <a:off x="7145006" y="4715363"/>
            <a:ext cx="180000" cy="180000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79" name="Oval 38"/>
          <p:cNvSpPr>
            <a:spLocks noChangeArrowheads="1"/>
          </p:cNvSpPr>
          <p:nvPr/>
        </p:nvSpPr>
        <p:spPr bwMode="auto">
          <a:xfrm>
            <a:off x="2272588" y="4725318"/>
            <a:ext cx="180000" cy="180000"/>
          </a:xfrm>
          <a:prstGeom prst="ellipse">
            <a:avLst/>
          </a:prstGeom>
          <a:solidFill>
            <a:srgbClr val="FF0000"/>
          </a:solidFill>
          <a:ln w="317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46800" rIns="90000" bIns="46800" anchor="ctr"/>
          <a:lstStyle/>
          <a:p>
            <a:endParaRPr lang="ja-JP" altLang="en-US" b="1"/>
          </a:p>
        </p:txBody>
      </p:sp>
      <p:sp>
        <p:nvSpPr>
          <p:cNvPr id="77" name="AutoShape 60"/>
          <p:cNvSpPr>
            <a:spLocks noChangeArrowheads="1"/>
          </p:cNvSpPr>
          <p:nvPr/>
        </p:nvSpPr>
        <p:spPr bwMode="auto">
          <a:xfrm>
            <a:off x="1258889" y="3429002"/>
            <a:ext cx="6624637" cy="1152525"/>
          </a:xfrm>
          <a:prstGeom prst="flowChartAlternateProcess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en-US" altLang="ja-JP" sz="2400" b="1" i="1" dirty="0">
                <a:solidFill>
                  <a:srgbClr val="FF6600"/>
                </a:solidFill>
              </a:rPr>
              <a:t>N</a:t>
            </a:r>
            <a:r>
              <a:rPr lang="en-US" altLang="ja-JP" sz="2400" b="1" dirty="0"/>
              <a:t>-channels  </a:t>
            </a:r>
            <a:r>
              <a:rPr lang="en-US" altLang="ja-JP" sz="2400" b="1" dirty="0">
                <a:sym typeface="Wingdings" pitchFamily="2" charset="2"/>
              </a:rPr>
              <a:t>  Need </a:t>
            </a:r>
            <a:r>
              <a:rPr lang="en-US" altLang="ja-JP" sz="2400" b="1" dirty="0">
                <a:solidFill>
                  <a:srgbClr val="FF6600"/>
                </a:solidFill>
                <a:sym typeface="Wingdings" pitchFamily="2" charset="2"/>
              </a:rPr>
              <a:t>2</a:t>
            </a:r>
            <a:r>
              <a:rPr lang="en-US" altLang="ja-JP" sz="2400" b="1" i="1" baseline="30000" dirty="0">
                <a:solidFill>
                  <a:srgbClr val="FF6600"/>
                </a:solidFill>
                <a:sym typeface="Wingdings" pitchFamily="2" charset="2"/>
              </a:rPr>
              <a:t>N</a:t>
            </a:r>
            <a:r>
              <a:rPr lang="en-US" altLang="ja-JP" sz="2400" b="1" i="1" dirty="0">
                <a:sym typeface="Wingdings" pitchFamily="2" charset="2"/>
              </a:rPr>
              <a:t>  </a:t>
            </a:r>
            <a:r>
              <a:rPr lang="en-US" altLang="ja-JP" sz="2400" b="1" dirty="0">
                <a:sym typeface="Wingdings" pitchFamily="2" charset="2"/>
              </a:rPr>
              <a:t>Riemann sheets</a:t>
            </a:r>
            <a:endParaRPr lang="en-US" altLang="ja-JP" sz="2400" b="1" baseline="30000" dirty="0"/>
          </a:p>
        </p:txBody>
      </p:sp>
      <p:sp>
        <p:nvSpPr>
          <p:cNvPr id="82" name="AutoShape 61"/>
          <p:cNvSpPr>
            <a:spLocks noChangeArrowheads="1"/>
          </p:cNvSpPr>
          <p:nvPr/>
        </p:nvSpPr>
        <p:spPr bwMode="auto">
          <a:xfrm>
            <a:off x="4914901" y="952500"/>
            <a:ext cx="3527425" cy="2089150"/>
          </a:xfrm>
          <a:prstGeom prst="wedgeRoundRectCallout">
            <a:avLst>
              <a:gd name="adj1" fmla="val -43157"/>
              <a:gd name="adj2" fmla="val 78801"/>
              <a:gd name="adj3" fmla="val 16667"/>
            </a:avLst>
          </a:prstGeom>
          <a:solidFill>
            <a:schemeClr val="bg1"/>
          </a:solidFill>
          <a:ln w="3175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/>
          <a:lstStyle/>
          <a:p>
            <a:pPr algn="ctr">
              <a:lnSpc>
                <a:spcPct val="120000"/>
              </a:lnSpc>
            </a:pPr>
            <a:r>
              <a:rPr lang="en-US" altLang="ja-JP" sz="1800" b="1"/>
              <a:t>2-channel case (4 sheets):</a:t>
            </a:r>
          </a:p>
          <a:p>
            <a:pPr algn="ctr"/>
            <a:r>
              <a:rPr lang="en-US" altLang="ja-JP" sz="1800" b="1"/>
              <a:t>(channel 1, channel 2) = </a:t>
            </a:r>
          </a:p>
          <a:p>
            <a:pPr algn="ctr"/>
            <a:r>
              <a:rPr lang="en-US" altLang="ja-JP" sz="1800" b="1"/>
              <a:t>(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), (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) ,(</a:t>
            </a:r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), (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, </a:t>
            </a:r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)</a:t>
            </a:r>
          </a:p>
          <a:p>
            <a:pPr algn="ctr"/>
            <a:endParaRPr lang="en-US" altLang="ja-JP" sz="1800" b="1"/>
          </a:p>
          <a:p>
            <a:pPr algn="ctr"/>
            <a:r>
              <a:rPr lang="en-US" altLang="ja-JP" sz="1800" b="1">
                <a:solidFill>
                  <a:srgbClr val="FF0000"/>
                </a:solidFill>
              </a:rPr>
              <a:t>p</a:t>
            </a:r>
            <a:r>
              <a:rPr lang="en-US" altLang="ja-JP" sz="1800" b="1"/>
              <a:t> = physical sheet</a:t>
            </a:r>
          </a:p>
          <a:p>
            <a:pPr algn="ctr"/>
            <a:r>
              <a:rPr lang="en-US" altLang="ja-JP" sz="1800" b="1">
                <a:solidFill>
                  <a:srgbClr val="0000FF"/>
                </a:solidFill>
              </a:rPr>
              <a:t>u</a:t>
            </a:r>
            <a:r>
              <a:rPr lang="en-US" altLang="ja-JP" sz="1800" b="1"/>
              <a:t> = unphysical sheet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153500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2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914400"/>
            <a:ext cx="880842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Theoretical justification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 (Gamow,  </a:t>
            </a:r>
            <a:r>
              <a:rPr lang="en-US" sz="3200" dirty="0" err="1" smtClean="0"/>
              <a:t>Peierls</a:t>
            </a:r>
            <a:r>
              <a:rPr lang="en-US" sz="3200" dirty="0" smtClean="0"/>
              <a:t>, </a:t>
            </a:r>
            <a:r>
              <a:rPr lang="en-US" sz="3200" dirty="0" err="1" smtClean="0"/>
              <a:t>Dalitz</a:t>
            </a:r>
            <a:r>
              <a:rPr lang="en-US" sz="3200" dirty="0" smtClean="0"/>
              <a:t>, </a:t>
            </a:r>
            <a:r>
              <a:rPr lang="en-US" sz="3200" dirty="0" err="1" smtClean="0"/>
              <a:t>Moorhouse</a:t>
            </a:r>
            <a:r>
              <a:rPr lang="en-US" sz="3200" dirty="0" smtClean="0"/>
              <a:t>, </a:t>
            </a:r>
            <a:r>
              <a:rPr lang="en-US" sz="3200" dirty="0" err="1" smtClean="0"/>
              <a:t>Bohm</a:t>
            </a:r>
            <a:r>
              <a:rPr lang="en-US" sz="3200" dirty="0" smtClean="0"/>
              <a:t>….)</a:t>
            </a:r>
          </a:p>
          <a:p>
            <a:endParaRPr lang="en-US" sz="3200" dirty="0" smtClean="0"/>
          </a:p>
          <a:p>
            <a:r>
              <a:rPr lang="en-US" sz="3200" dirty="0" smtClean="0"/>
              <a:t>Resonances are the </a:t>
            </a:r>
            <a:r>
              <a:rPr lang="en-US" sz="3200" dirty="0" err="1" smtClean="0">
                <a:solidFill>
                  <a:srgbClr val="FF0000"/>
                </a:solidFill>
              </a:rPr>
              <a:t>eigenstates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of the Hamiltonian</a:t>
            </a:r>
          </a:p>
          <a:p>
            <a:r>
              <a:rPr lang="en-US" sz="3200" dirty="0" smtClean="0"/>
              <a:t>with </a:t>
            </a:r>
            <a:r>
              <a:rPr lang="en-US" sz="3200" dirty="0" smtClean="0">
                <a:solidFill>
                  <a:srgbClr val="FF0000"/>
                </a:solidFill>
              </a:rPr>
              <a:t>outgoing-wave</a:t>
            </a:r>
            <a:r>
              <a:rPr lang="en-US" sz="3200" dirty="0" smtClean="0"/>
              <a:t> boundary condition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9916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If  </a:t>
            </a:r>
            <a:r>
              <a:rPr lang="en-US" dirty="0" smtClean="0">
                <a:solidFill>
                  <a:srgbClr val="FF0000"/>
                </a:solidFill>
              </a:rPr>
              <a:t>high precision </a:t>
            </a:r>
            <a:r>
              <a:rPr lang="en-US" dirty="0" smtClean="0"/>
              <a:t>partial-wave amplitudes 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smtClean="0"/>
              <a:t>W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from </a:t>
            </a:r>
            <a:r>
              <a:rPr lang="en-US" dirty="0" smtClean="0">
                <a:solidFill>
                  <a:srgbClr val="FF0000"/>
                </a:solidFill>
              </a:rPr>
              <a:t>complete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accurate </a:t>
            </a:r>
            <a:r>
              <a:rPr lang="en-US" dirty="0" smtClean="0"/>
              <a:t>experiments are available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914400" y="2971800"/>
            <a:ext cx="9144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82125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3200" dirty="0" smtClean="0"/>
              <a:t> Fit  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smtClean="0"/>
              <a:t>W</a:t>
            </a:r>
            <a:r>
              <a:rPr lang="en-US" sz="3200" dirty="0" smtClean="0">
                <a:solidFill>
                  <a:srgbClr val="FF0000"/>
                </a:solidFill>
              </a:rPr>
              <a:t>) </a:t>
            </a:r>
            <a:r>
              <a:rPr lang="en-US" sz="3200" dirty="0" smtClean="0"/>
              <a:t>by using  </a:t>
            </a:r>
            <a:r>
              <a:rPr lang="en-US" sz="3200" dirty="0" smtClean="0">
                <a:solidFill>
                  <a:srgbClr val="FF0000"/>
                </a:solidFill>
              </a:rPr>
              <a:t>any </a:t>
            </a:r>
            <a:r>
              <a:rPr lang="en-US" sz="3200" dirty="0" smtClean="0"/>
              <a:t>parameterization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  </a:t>
            </a:r>
          </a:p>
          <a:p>
            <a:r>
              <a:rPr lang="en-US" sz="3200" dirty="0" smtClean="0"/>
              <a:t>   of  analytic function </a:t>
            </a:r>
            <a:r>
              <a:rPr lang="en-US" sz="3200" dirty="0" smtClean="0">
                <a:solidFill>
                  <a:srgbClr val="FF0000"/>
                </a:solidFill>
              </a:rPr>
              <a:t>F(E) </a:t>
            </a:r>
            <a:r>
              <a:rPr lang="en-US" sz="3200" dirty="0" smtClean="0"/>
              <a:t>in </a:t>
            </a:r>
            <a:r>
              <a:rPr lang="en-US" sz="3200" dirty="0" smtClean="0">
                <a:solidFill>
                  <a:srgbClr val="FF0000"/>
                </a:solidFill>
              </a:rPr>
              <a:t>E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=</a:t>
            </a:r>
            <a:r>
              <a:rPr lang="en-US" sz="3200" dirty="0" smtClean="0"/>
              <a:t> W region </a:t>
            </a:r>
          </a:p>
          <a:p>
            <a:r>
              <a:rPr lang="en-US" sz="3200" dirty="0" smtClean="0"/>
              <a:t>   </a:t>
            </a:r>
          </a:p>
          <a:p>
            <a:pPr>
              <a:buFont typeface="Wingdings" charset="2"/>
              <a:buChar char="§"/>
            </a:pPr>
            <a:r>
              <a:rPr lang="en-US" sz="3200" dirty="0" smtClean="0"/>
              <a:t>Extract resonance poles and residues from </a:t>
            </a: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baseline="-250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(E)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04800"/>
            <a:ext cx="21705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Procedures:</a:t>
            </a:r>
            <a:endParaRPr 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POINTINIT" val=""/>
  <p:tag name="USEAMSFONTS" val="True"/>
  <p:tag name="EMBEDFONTS" val="False"/>
  <p:tag name="USEBOLDAMS" val="False"/>
  <p:tag name="DEFAULTDISPLAYSOURCE" val="\documentclass{slides}\pagestyle{empty}&#10;\usepackage{txfonts}&#10;\usepackage{color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458"/>
  <p:tag name="DEFAULTHEIGHT" val="338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V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2.96"/>
  <p:tag name="PICTUREFILESIZE" val="788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I=\frac{3}{2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74"/>
  <p:tag name="BOXHEIGHT" val="548"/>
  <p:tag name="BOXFONT" val="10"/>
  <p:tag name="BOXWRAP" val="False"/>
  <p:tag name="WORKAROUNDTRANSPARENCYBUG" val="False"/>
  <p:tag name="ALLOWFONTSUBSTITUTION" val="False"/>
  <p:tag name="BITMAPFORMAT" val="pngmono"/>
  <p:tag name="ORIGWIDTH" val="42.96008"/>
  <p:tag name="PICTUREFILESIZE" val="2454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pi^+ p \to \pi^+ p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3852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pi^+ p \to \pi^+ p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3852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pi^- p \to \pi^- p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3670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pi^- p \to \pi^0 n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4435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pi^- p \to \pi^0 n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4435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pi^- p \to \pi^- p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3670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$d\sigma/d\Omega$ (mb/sr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22"/>
  <p:tag name="PICTUREFILESIZE" val="718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6.6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5.3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\gamma p \to \pi^0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4448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$\Sigm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56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$d\sigma/d\Omega$ ($\mu$b/sr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7"/>
  <p:tag name="PICTUREFILESIZE" val="7363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\gamma p \to \pi^0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4448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\gamma p \to \pi^0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4448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$d\sigma/d\Omega$ (mb/sr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22"/>
  <p:tag name="PICTUREFILESIZE" val="7181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\pi^- p \to \eta 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83"/>
  <p:tag name="PICTUREFILESIZE" val="3660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\gamma p \to \eta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4"/>
  <p:tag name="PICTUREFILESIZE" val="3654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\gamma p \to \eta p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4"/>
  <p:tag name="PICTUREFILESIZE" val="3654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$d\sigma/d\Omega$ ($\mu$b/sr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7"/>
  <p:tag name="PICTUREFILESIZE" val="7363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pxfonts}&#10;\usepackage{color}&#10;\begin{document}&#10;\begin{eqnarray*}&#10;\pi N &amp;\to&amp;\pi N,~\eta N,~\pi\pi N,~KY,~\omega N...&#10;\nonumber\\&#10;\gamma^{(\ast)} N &amp;\to&amp;\pi N,~\eta N,~\pi\pi N,~KY,~\omega N...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313"/>
  <p:tag name="PICTUREFILESIZE" val="30303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pi^+ p \to K^+ \Sigma^+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1"/>
  <p:tag name="PICTUREFILESIZE" val="4631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pi^- p \to K^0 \Sigma^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07"/>
  <p:tag name="PICTUREFILESIZE" val="5511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pi^- p \to K^0 \Lambda^0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09"/>
  <p:tag name="PICTUREFILESIZE" val="5552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\gamma p \to K^+\Lambd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3.00016"/>
  <p:tag name="PICTUREFILESIZE" val="4528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\gamma p \to K^+\Lambd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3.00016"/>
  <p:tag name="PICTUREFILESIZE" val="4528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33.5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left. \langle p_a|\hat T(E)|p_b\rangle \right|_{E\to E_0} &amp; \to&amp;&#10; \frac{\bar{\Gamma}(E_0,p_a)\bar{\Gamma}(E_0,p_b)}&#10;{E - E_0} + ({\rm regular~terms})&#10;\end{eqnarray*}&#10;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446"/>
  <p:tag name="BOXHEIGHT" val="452"/>
  <p:tag name="BOXFONT" val="10"/>
  <p:tag name="BOXWRAP" val="False"/>
  <p:tag name="WORKAROUNDTRANSPARENCYBUG" val="False"/>
  <p:tag name="ALLOWFONTSUBSTITUTION" val="False"/>
  <p:tag name="BITMAPFORMAT" val="pngmono"/>
  <p:tag name="ORIGWIDTH" val="494.875"/>
  <p:tag name="PICTUREFILESIZE" val="5864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99.8|25.5|3|7.8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\begin{eqnarray*}&#10;T^{(LSJ)}_{a,b}(p_{a},p_{b};E)&amp;=&amp;V^{(LSJ)}_{a,b}(p_{a},p_{b};E)&#10;+\sum_c\int^\infty_0 q^2dq V^{(LSJ)}_{a,c}(p_{a},q;E)G_{c}(q;E)T^{(LSJ)}_{c,b}(q,p_{b};E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52381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67.1|15.3|18.1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1.5|36.4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9.6|11.7|45.8|11.6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8.8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{\rm Re}(M_{\rm pole})$ (GeV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36.9803"/>
  <p:tag name="PICTUREFILESIZE" val="9303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\Gamma \equiv -2{\rm Im}(M_{\rm pole})$ (MeV)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5201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42.5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Q^2$ (GeV/c)$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0334"/>
</p:tagLst>
</file>

<file path=ppt/tags/tag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Q^2$ (GeV/c)$^2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10334"/>
</p:tagLst>
</file>

<file path=ppt/tags/tag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A_{1/2}(Q^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7668"/>
</p:tagLst>
</file>

<file path=ppt/tags/tag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S_{1/2}(Q^2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7748"/>
</p:tagLst>
</file>

<file path=ppt/tags/tag4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\begin{eqnarray*}&#10;\frac{d\sigma^5}{d E_{e'} d\Omega_{e'} d\Omega_\pi^*}&#10;&amp;=&amp;&#10;\Gamma_\gamma&#10;\left[ \textcolor[rgb]{1,0,0}{\sigma_T} + \epsilon &#10;\textcolor[rgb]{1,0,0}{\sigma_L} &#10; +\sqrt{2\epsilon(1+\epsilon)}&#10;\textcolor[rgb]{1,0,0}{\sigma_{LT}} \cos \phi_\pi^\ast&#10;%\right.&#10;%\nonumber \\&#10;%&amp; &amp;  &#10;%\left.&#10;+ \epsilon &#10;\textcolor[rgb]{1,0,0}{\sigma_{TT}} \cos 2\phi_\pi^\ast&#10;+ h_e\sqrt{2\epsilon(1-\epsilon)}&#10; \textcolor[rgb]{1,0,0}{\sigma_{LT^\prime}}\sin \phi_\pi^\ast&#10;\right].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6"/>
  <p:tag name="BOXHEIGHT" val="452"/>
  <p:tag name="BOXFONT" val="10"/>
  <p:tag name="BOXWRAP" val="False"/>
  <p:tag name="WORKAROUNDTRANSPARENCYBUG" val="False"/>
  <p:tag name="ALLOWFONTSUBSTITUTION" val="False"/>
  <p:tag name="BITMAPFORMAT" val="png256"/>
  <p:tag name="ORIGWIDTH" val="828"/>
  <p:tag name="PICTUREFILESIZE" val="76440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99.8|25.5|3|7.8"/>
</p:tagLst>
</file>

<file path=ppt/tags/tag5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\begin{eqnarray*}&#10;\Gamma^{\rm bare}_{\gamma N\to N^\ast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67"/>
  <p:tag name="PICTUREFILESIZE" val="5339"/>
</p:tagLst>
</file>

<file path=ppt/tags/tag5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$\sigma_{\alpha}=\sigma_{\alpha}(W,Q^2,\cos\theta_\pi^\ast)$ 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46"/>
  <p:tag name="BOXHEIGHT" val="452"/>
  <p:tag name="BOXFONT" val="10"/>
  <p:tag name="BOXWRAP" val="False"/>
  <p:tag name="WORKAROUNDTRANSPARENCYBUG" val="False"/>
  <p:tag name="ALLOWFONTSUBSTITUTION" val="False"/>
  <p:tag name="BITMAPFORMAT" val="pngmono"/>
  <p:tag name="ORIGWIDTH" val="187"/>
  <p:tag name="PICTUREFILESIZE" val="12119"/>
</p:tagLst>
</file>

<file path=ppt/tags/tag5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gamma p \to \pi^+\pi^- p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6"/>
  <p:tag name="BOXHEIGHT" val="452"/>
  <p:tag name="BOXFONT" val="10"/>
  <p:tag name="BOXWRAP" val="False"/>
  <p:tag name="WORKAROUNDTRANSPARENCYBUG" val="False"/>
  <p:tag name="ALLOWFONTSUBSTITUTION" val="False"/>
  <p:tag name="BITMAPFORMAT" val="pngmono"/>
  <p:tag name="ORIGWIDTH" val="107"/>
  <p:tag name="PICTUREFILESIZE" val="4789"/>
</p:tagLst>
</file>

<file path=ppt/tags/tag5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gamma p \to \pi^0\pi^0 p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6"/>
  <p:tag name="BOXHEIGHT" val="452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5599"/>
</p:tagLst>
</file>

<file path=ppt/tags/tag5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gamma p \to \pi^+\pi^0 n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46"/>
  <p:tag name="BOXHEIGHT" val="452"/>
  <p:tag name="BOXFONT" val="10"/>
  <p:tag name="BOXWRAP" val="False"/>
  <p:tag name="WORKAROUNDTRANSPARENCYBUG" val="False"/>
  <p:tag name="ALLOWFONTSUBSTITUTION" val="False"/>
  <p:tag name="BITMAPFORMAT" val="pngmono"/>
  <p:tag name="ORIGWIDTH" val="103"/>
  <p:tag name="PICTUREFILESIZE" val="5272"/>
</p:tagLst>
</file>

<file path=ppt/tags/tag5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\gamma p \to K^+\Lambda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3.00016"/>
  <p:tag name="PICTUREFILESIZE" val="4528"/>
</p:tagLst>
</file>

<file path=ppt/tags/tag5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03.2|13.2|35.1"/>
</p:tagLst>
</file>

<file path=ppt/tags/tag5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gamma^{(*)} N \rightarrow\pi N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01"/>
  <p:tag name="PICTUREFILESIZE" val="6022"/>
</p:tagLst>
</file>

<file path=ppt/tags/tag5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gamma^{(*)} N \rightarrow\pi \pi N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12"/>
  <p:tag name="PICTUREFILESIZE" val="6693"/>
</p:tagLst>
</file>

<file path=ppt/tags/tag5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pi N \rightarrow\pi\pi N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92"/>
  <p:tag name="PICTUREFILESIZE" val="4373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\begin{eqnarray*}a,b,c&amp;=&amp;(~\gamma^{(\ast)} N,~\pi N,~\eta N,~\pi\Delta,~\sigma N,~\rho N,~\textcolor[rgb]{0,0,0}{K\Lambda},~K\Sigma,\cdots)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453.0009"/>
  <p:tag name="PICTUREFILESIZE" val="31431"/>
</p:tagLst>
</file>

<file path=ppt/tags/tag6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pi N \rightarrow\pi N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82"/>
  <p:tag name="PICTUREFILESIZE" val="3930"/>
</p:tagLst>
</file>

<file path=ppt/tags/tag6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gamma^{(\ast)} N \rightarrow\eta N,KY,\omega N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68"/>
  <p:tag name="PICTUREFILESIZE" val="10434"/>
</p:tagLst>
</file>

<file path=ppt/tags/tag6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pi N \rightarrow\eta N,KY,\omega N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50"/>
  <p:tag name="PICTUREFILESIZE" val="8405"/>
</p:tagLst>
</file>

<file path=ppt/tags/tag6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52.7|17.3|9.5|24.1"/>
</p:tagLst>
</file>

<file path=ppt/tags/tag6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\omega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4"/>
  <p:tag name="PICTUREFILESIZE" val="883"/>
</p:tagLst>
</file>

<file path=ppt/tags/tag6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\pi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1"/>
  <p:tag name="PICTUREFILESIZE" val="656"/>
</p:tagLst>
</file>

<file path=ppt/tags/tag6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pi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8"/>
  <p:tag name="BOXHEIGHT" val="369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660"/>
</p:tagLst>
</file>

<file path=ppt/tags/tag6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rho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98"/>
  <p:tag name="BOXHEIGHT" val="369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13"/>
</p:tagLst>
</file>

<file path=ppt/tags/tag6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020"/>
</p:tagLst>
</file>

<file path=ppt/tags/tag6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020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\begin{eqnarray*}&#10;V_{a,b}&amp;~~=~~&amp;~~~~ v_{a,b}~~~~~~~~+~~~~~~~~Z_{a,b}&#10;~~~~~~~~+ ~~~~~~~~\sum_{N^\ast}\frac{\Gamma^\dag_{N^\ast,a}\Gamma_{N^\ast,b}}{E-M_{N^\ast}}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523.9811"/>
  <p:tag name="PICTUREFILESIZE" val="25710"/>
</p:tagLst>
</file>

<file path=ppt/tags/tag7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020"/>
</p:tagLst>
</file>

<file path=ppt/tags/tag7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N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6"/>
  <p:tag name="PICTUREFILESIZE" val="1020"/>
</p:tagLst>
</file>

<file path=ppt/tags/tag7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93.5|0.1"/>
</p:tagLst>
</file>

<file path=ppt/tags/tag7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usepackage{txfonts}&#10;\begin{document}&#10;$(\pi N,~\eta N,~\textcolor[rgb]{1,0,0}{\pi\pi N},~\pi\Delta,~\rho N,~\sigma N,~K\Lambda, K\Sigma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98"/>
  <p:tag name="BOXHEIGHT" val="369"/>
  <p:tag name="BOXFONT" val="10"/>
  <p:tag name="BOXWRAP" val="False"/>
  <p:tag name="WORKAROUNDTRANSPARENCYBUG" val="False"/>
  <p:tag name="ALLOWFONTSUBSTITUTION" val="False"/>
  <p:tag name="BITMAPFORMAT" val="png256"/>
  <p:tag name="ORIGWIDTH" val="315"/>
  <p:tag name="PICTUREFILESIZE" val="24235"/>
</p:tagLst>
</file>

<file path=ppt/tags/tag7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9.5|32.6|37.7|62.4|60.5"/>
</p:tagLst>
</file>

<file path=ppt/tags/tag7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x_{MB}:0\to 1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01"/>
  <p:tag name="PICTUREFILESIZE" val="4498"/>
</p:tagLst>
</file>

<file path=ppt/tags/tag7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(E = m_{N^\ast}^0,~{\rm all}~x_{MB}=0)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192"/>
  <p:tag name="PICTUREFILESIZE" val="10566"/>
</p:tagLst>
</file>

<file path=ppt/tags/tag7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\begin{eqnarray*}&#10;\frac{1}{E - m^0_{N^\ast}-\sigma(E)} \to&#10;\frac{1}{E - m^0_{N^\ast} -\sum_{MB}\textcolor[rgb]{1,0,0}{x_{MB}}\sigma_{MB}(E)} 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256"/>
  <p:tag name="ORIGWIDTH" val="404"/>
  <p:tag name="PICTUREFILESIZE" val="38800"/>
</p:tagLst>
</file>

<file path=ppt/tags/tag7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\sigma(E)=\sum_{MB}\sigma_{MB}(E)=\sum_{MB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210"/>
  <p:tag name="PICTUREFILESIZE" val="15782"/>
</p:tagLst>
</file>

<file path=ppt/tags/tag7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\begin{eqnarray*}&#10;[MB&amp;=&amp;(\pi N,~\eta N,~\pi\Delta,~\sigma N,~\rho N~)]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282"/>
  <p:tag name="PICTUREFILESIZE" val="1290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$\textcolor[rgb]{0,0,1}{\pi\pi 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256"/>
  <p:tag name="ORIGWIDTH" val="37"/>
  <p:tag name="PICTUREFILESIZE" val="3795"/>
</p:tagLst>
</file>

<file path=ppt/tags/tag8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N^\ast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549"/>
</p:tagLst>
</file>

<file path=ppt/tags/tag8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N^\ast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549"/>
</p:tagLst>
</file>

<file path=ppt/tags/tag8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M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9"/>
  <p:tag name="PICTUREFILESIZE" val="1259"/>
</p:tagLst>
</file>

<file path=ppt/tags/tag8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B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3"/>
  <p:tag name="PICTUREFILESIZE" val="872"/>
</p:tagLst>
</file>

<file path=ppt/tags/tag8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&amp;&amp;x_{\pi\Delta}:0\to 1\\&#10;&amp;&amp;x_{\rm other MBs}=1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08"/>
  <p:tag name="PICTUREFILESIZE" val="9153"/>
</p:tagLst>
</file>

<file path=ppt/tags/tag8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begin{document}&#10;\begin{eqnarray*}&#10;&amp;&amp;x_{\pi\Delta}=0\\&#10;&amp;&amp;x_{\rm other MBs}:0\to 1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56"/>
  <p:tag name="BOXHEIGHT" val="321"/>
  <p:tag name="BOXFONT" val="10"/>
  <p:tag name="BOXWRAP" val="False"/>
  <p:tag name="WORKAROUNDTRANSPARENCYBUG" val="False"/>
  <p:tag name="ALLOWFONTSUBSTITUTION" val="False"/>
  <p:tag name="BITMAPFORMAT" val="pngmono"/>
  <p:tag name="ORIGWIDTH" val="142"/>
  <p:tag name="PICTUREFILESIZE" val="10659"/>
</p:tagLst>
</file>

<file path=ppt/tags/tag8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8.2|17.5"/>
</p:tagLst>
</file>

<file path=ppt/tags/tag8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\begin{eqnarray*}&#10;T(p,p';E)&amp;=&amp;V(p,p')&#10;+\int q^2dq V(p,q)G(q;E)T(q,p';E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480"/>
  <p:tag name="PICTUREFILESIZE" val="27843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txfonts}&#10;\usepackage{color}&#10;\begin{document}&#10;\begin{eqnarray*}&#10;T^{(LSJ)}_{a,b}(p_{a},p_{b};E)&amp;=&amp;V^{(LSJ)}_{a,b}(p_{a},p_{b};E)&#10;+\sum_c\int^\infty_0 q^2dq V^{(LSJ)}_{a,c}(p_{a},q;E)G_{c}(q;E)T^{(LSJ)}_{c,b}(q,p_{b};E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58"/>
  <p:tag name="BOXHEIGHT" val="338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523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13179</TotalTime>
  <Words>3653</Words>
  <Application>Microsoft Macintosh PowerPoint</Application>
  <PresentationFormat>On-screen Show (4:3)</PresentationFormat>
  <Paragraphs>733</Paragraphs>
  <Slides>71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Nucleon Resonances from DCC Analysis of Collaboration@EBAC for Confinement Physics</vt:lpstr>
      <vt:lpstr>Excited Baryon Analysis Center (EBAC)  of Jefferson Lab</vt:lpstr>
      <vt:lpstr>Slide 3</vt:lpstr>
      <vt:lpstr>Slide 4</vt:lpstr>
      <vt:lpstr>Slide 5</vt:lpstr>
      <vt:lpstr>Assumptions of Resonance Extractions </vt:lpstr>
      <vt:lpstr>Slide 7</vt:lpstr>
      <vt:lpstr>Slide 8</vt:lpstr>
      <vt:lpstr>Slide 9</vt:lpstr>
      <vt:lpstr>Slide 10</vt:lpstr>
      <vt:lpstr>Slide 11</vt:lpstr>
      <vt:lpstr>N* Spectrum in PDG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Dynamical coupled-channels (DCC) model for  meson production reactions</vt:lpstr>
      <vt:lpstr>Dynamical Coupled-Channels analysis </vt:lpstr>
      <vt:lpstr>Analysis Database</vt:lpstr>
      <vt:lpstr>Slide 23</vt:lpstr>
      <vt:lpstr>Slide 24</vt:lpstr>
      <vt:lpstr>Partial wave amplitudes of pi N scattering</vt:lpstr>
      <vt:lpstr>Pion-nucleon elastic scattering</vt:lpstr>
      <vt:lpstr>Single pion photoproduction</vt:lpstr>
      <vt:lpstr>Slide 28</vt:lpstr>
      <vt:lpstr>Slide 29</vt:lpstr>
      <vt:lpstr>Eta production reactions</vt:lpstr>
      <vt:lpstr>Slide 31</vt:lpstr>
      <vt:lpstr>Slide 32</vt:lpstr>
      <vt:lpstr>KY production reactions </vt:lpstr>
      <vt:lpstr>Slide 34</vt:lpstr>
      <vt:lpstr>Slide 35</vt:lpstr>
      <vt:lpstr>Slide 36</vt:lpstr>
      <vt:lpstr>Extraction of  N* information</vt:lpstr>
      <vt:lpstr>Slide 38</vt:lpstr>
      <vt:lpstr>Delta(1232) : The 1st P33 resonance</vt:lpstr>
      <vt:lpstr>Two-pole structure of the Roper P11(1440)</vt:lpstr>
      <vt:lpstr>Slide 41</vt:lpstr>
      <vt:lpstr>Slide 42</vt:lpstr>
      <vt:lpstr>Slide 43</vt:lpstr>
      <vt:lpstr>N-N* form factors at Resonance poles </vt:lpstr>
      <vt:lpstr>Slide 45</vt:lpstr>
      <vt:lpstr>Slide 46</vt:lpstr>
      <vt:lpstr>Slide 47</vt:lpstr>
      <vt:lpstr>Slide 48</vt:lpstr>
      <vt:lpstr>Slide 49</vt:lpstr>
      <vt:lpstr>Summary and Future Directions</vt:lpstr>
      <vt:lpstr>Slide 51</vt:lpstr>
      <vt:lpstr>Single pion electroproduction (Q2 &gt; 0)</vt:lpstr>
      <vt:lpstr>Slide 53</vt:lpstr>
      <vt:lpstr>pi N  pi pi N reaction</vt:lpstr>
      <vt:lpstr>Double pion photoproduction</vt:lpstr>
      <vt:lpstr>Slide 56</vt:lpstr>
      <vt:lpstr> Next Tasks</vt:lpstr>
      <vt:lpstr> Collaborators</vt:lpstr>
      <vt:lpstr>Slide 59</vt:lpstr>
      <vt:lpstr>Slide 60</vt:lpstr>
      <vt:lpstr>Slide 61</vt:lpstr>
      <vt:lpstr>Strategy for N* study @ EBAC</vt:lpstr>
      <vt:lpstr>Slide 63</vt:lpstr>
      <vt:lpstr>back up</vt:lpstr>
      <vt:lpstr>Slide 65</vt:lpstr>
      <vt:lpstr>Slide 66</vt:lpstr>
      <vt:lpstr>Single pion electroproduction (Q2 &gt; 0)</vt:lpstr>
      <vt:lpstr>Dynamical coupled-channels model of EBAC</vt:lpstr>
      <vt:lpstr>Improvements of the DCC model</vt:lpstr>
      <vt:lpstr>Slide 70</vt:lpstr>
      <vt:lpstr>Multi-layer structure of the scattering amplitudes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Dynamical coupled-channels study of hadron resonances and strangeness production</dc:title>
  <dc:creator>kamano</dc:creator>
  <cp:lastModifiedBy>Harry Lee</cp:lastModifiedBy>
  <cp:revision>627</cp:revision>
  <dcterms:created xsi:type="dcterms:W3CDTF">2012-03-11T11:29:46Z</dcterms:created>
  <dcterms:modified xsi:type="dcterms:W3CDTF">2012-03-11T12:40:03Z</dcterms:modified>
</cp:coreProperties>
</file>